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Speaker notes: push the biases here.</a:t>
            </a:r>
            <a:endParaRPr/>
          </a:p>
        </p:txBody>
      </p:sp>
      <p:sp>
        <p:nvSpPr>
          <p:cNvPr id="141" name="Google Shape;14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Speaker notes: demonstrate what went into the issue tree.</a:t>
            </a:r>
            <a:endParaRPr/>
          </a:p>
        </p:txBody>
      </p:sp>
      <p:sp>
        <p:nvSpPr>
          <p:cNvPr id="147" name="Google Shape;14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Speaker notes: 1) Introduce the problem statement. 2) Why is it important?</a:t>
            </a:r>
            <a:endParaRPr/>
          </a:p>
          <a:p>
            <a:pPr indent="0" lvl="0" marL="0" rtl="0" algn="l">
              <a:spcBef>
                <a:spcPts val="0"/>
              </a:spcBef>
              <a:spcAft>
                <a:spcPts val="0"/>
              </a:spcAft>
              <a:buNone/>
            </a:pPr>
            <a:r>
              <a:rPr lang="en-US">
                <a:solidFill>
                  <a:schemeClr val="dk1"/>
                </a:solidFill>
                <a:highlight>
                  <a:srgbClr val="FFFFFF"/>
                </a:highlight>
              </a:rPr>
              <a:t>solving a problem that matters to the executive team of Spectacular Studios, one problem I would assume for the executive team is they trying to source top revenue movies. And the best way to help them identify those top revenue movies is where the recommendation is in line with the problem statement.</a:t>
            </a:r>
            <a:endParaRPr sz="1000">
              <a:solidFill>
                <a:schemeClr val="dk1"/>
              </a:solidFill>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Speaker notes:</a:t>
            </a:r>
            <a:r>
              <a:rPr lang="en-US">
                <a:solidFill>
                  <a:schemeClr val="dk1"/>
                </a:solidFill>
              </a:rPr>
              <a:t> 1) </a:t>
            </a:r>
            <a:r>
              <a:rPr lang="en-US">
                <a:solidFill>
                  <a:schemeClr val="dk1"/>
                </a:solidFill>
                <a:highlight>
                  <a:srgbClr val="FFFFFF"/>
                </a:highlight>
              </a:rPr>
              <a:t>Restate the problem statement. 2) Break out the issue tree I have built up with the data-set in threefold </a:t>
            </a:r>
            <a:r>
              <a:rPr lang="en-US">
                <a:solidFill>
                  <a:schemeClr val="dk1"/>
                </a:solidFill>
                <a:highlight>
                  <a:srgbClr val="FFFFFF"/>
                </a:highlight>
              </a:rPr>
              <a:t>and address them</a:t>
            </a:r>
            <a:r>
              <a:rPr lang="en-US">
                <a:solidFill>
                  <a:schemeClr val="dk1"/>
                </a:solidFill>
                <a:highlight>
                  <a:srgbClr val="FFFFFF"/>
                </a:highlight>
              </a:rPr>
              <a:t>. So basically align the group that this is the problem statement and this is what I did to solve the problem statement. That is saying that the top 3 features that relate or correlate the most to revenue are budget, vote count and popularity.</a:t>
            </a:r>
            <a:endParaRPr>
              <a:solidFill>
                <a:schemeClr val="dk1"/>
              </a:solidFill>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Speaker notes: The actual analysis tied to the problem statement are in three fold. Talk about the first of three elements. </a:t>
            </a:r>
            <a:r>
              <a:rPr lang="en-US">
                <a:solidFill>
                  <a:schemeClr val="dk1"/>
                </a:solidFill>
                <a:highlight>
                  <a:srgbClr val="FFFFFF"/>
                </a:highlight>
              </a:rPr>
              <a:t>The hypothesis was, is the budget of a movie actually related to its revenue?</a:t>
            </a:r>
            <a:r>
              <a:rPr lang="en-US">
                <a:solidFill>
                  <a:schemeClr val="dk1"/>
                </a:solidFill>
              </a:rPr>
              <a:t> </a:t>
            </a:r>
            <a:r>
              <a:rPr lang="en-US">
                <a:solidFill>
                  <a:schemeClr val="dk1"/>
                </a:solidFill>
                <a:highlight>
                  <a:srgbClr val="FFFFFF"/>
                </a:highlight>
              </a:rPr>
              <a:t>Re-emphasize the fact that looking at the correlation, revenue is positively linked to budget.</a:t>
            </a:r>
            <a:endParaRPr>
              <a:solidFill>
                <a:schemeClr val="dk1"/>
              </a:solidFill>
            </a:endParaRPr>
          </a:p>
        </p:txBody>
      </p:sp>
      <p:sp>
        <p:nvSpPr>
          <p:cNvPr id="100" name="Google Shape;10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Speaker notes: vote count </a:t>
            </a:r>
            <a:r>
              <a:rPr lang="en-US">
                <a:solidFill>
                  <a:schemeClr val="dk1"/>
                </a:solidFill>
                <a:highlight>
                  <a:srgbClr val="FFFFFF"/>
                </a:highlight>
              </a:rPr>
              <a:t>provides an additional opportunity besides budget for someone that is </a:t>
            </a:r>
            <a:r>
              <a:rPr lang="en-US">
                <a:solidFill>
                  <a:schemeClr val="dk1"/>
                </a:solidFill>
                <a:highlight>
                  <a:srgbClr val="FFFFFF"/>
                </a:highlight>
              </a:rPr>
              <a:t>identifying top revenue movies</a:t>
            </a:r>
            <a:r>
              <a:rPr lang="en-US">
                <a:solidFill>
                  <a:schemeClr val="dk1"/>
                </a:solidFill>
                <a:highlight>
                  <a:srgbClr val="FFFFFF"/>
                </a:highlight>
              </a:rPr>
              <a:t> as it is the most correlated with revenue.</a:t>
            </a:r>
            <a:endParaRPr sz="1000">
              <a:solidFill>
                <a:schemeClr val="dk1"/>
              </a:solidFill>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Speaker notes: popularity is the least correlated to revenue. there is no apparent link here.</a:t>
            </a:r>
            <a:endParaRPr/>
          </a:p>
        </p:txBody>
      </p:sp>
      <p:sp>
        <p:nvSpPr>
          <p:cNvPr id="114" name="Google Shape;1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Speaker notes: This bias is really important and critical</a:t>
            </a:r>
            <a:r>
              <a:rPr lang="en-US">
                <a:solidFill>
                  <a:schemeClr val="dk1"/>
                </a:solidFill>
              </a:rPr>
              <a:t> </a:t>
            </a:r>
            <a:r>
              <a:rPr lang="en-US">
                <a:solidFill>
                  <a:schemeClr val="dk1"/>
                </a:solidFill>
                <a:highlight>
                  <a:srgbClr val="FFFFFF"/>
                </a:highlight>
              </a:rPr>
              <a:t>to my analysis as I am depending on vote count as a part of my recommendation.</a:t>
            </a:r>
            <a:endParaRPr/>
          </a:p>
        </p:txBody>
      </p:sp>
      <p:sp>
        <p:nvSpPr>
          <p:cNvPr id="121" name="Google Shape;12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314af999de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314af999d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Speaker notes: Revenue is the most important bias as I am focusing on revenue as the outcome variable.</a:t>
            </a:r>
            <a:r>
              <a:rPr lang="en-US" sz="1200">
                <a:solidFill>
                  <a:srgbClr val="4F4F4F"/>
                </a:solidFill>
                <a:highlight>
                  <a:srgbClr val="FFFFFF"/>
                </a:highlight>
              </a:rPr>
              <a:t> </a:t>
            </a:r>
            <a:r>
              <a:rPr lang="en-US">
                <a:solidFill>
                  <a:schemeClr val="dk1"/>
                </a:solidFill>
                <a:highlight>
                  <a:srgbClr val="FFFFFF"/>
                </a:highlight>
              </a:rPr>
              <a:t>Understanding the biases here is critical to this analysis. Revenue in general is inherently biased.</a:t>
            </a:r>
            <a:r>
              <a:rPr lang="en-US" sz="1200">
                <a:solidFill>
                  <a:srgbClr val="4F4F4F"/>
                </a:solidFill>
                <a:highlight>
                  <a:srgbClr val="FFFFFF"/>
                </a:highlight>
              </a:rPr>
              <a:t> </a:t>
            </a:r>
            <a:r>
              <a:rPr lang="en-US">
                <a:solidFill>
                  <a:schemeClr val="dk1"/>
                </a:solidFill>
                <a:highlight>
                  <a:srgbClr val="FFFFFF"/>
                </a:highlight>
              </a:rPr>
              <a:t>Some movies may bring what can be described as exaggerated figures and this is why I want to know what characterises such odd </a:t>
            </a:r>
            <a:r>
              <a:rPr lang="en-US">
                <a:solidFill>
                  <a:schemeClr val="dk1"/>
                </a:solidFill>
                <a:highlight>
                  <a:srgbClr val="FFFFFF"/>
                </a:highlight>
              </a:rPr>
              <a:t>occurrences</a:t>
            </a:r>
            <a:r>
              <a:rPr lang="en-US">
                <a:solidFill>
                  <a:schemeClr val="dk1"/>
                </a:solidFill>
                <a:highlight>
                  <a:srgbClr val="FFFFFF"/>
                </a:highlight>
              </a:rPr>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14af999de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314af999d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Speaker notes: Talk about reviewer objectivity here. hypothesis was based on my beliefs rather than considering an objective perspective.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Build a Data Story</a:t>
            </a:r>
            <a:endParaRPr/>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By MadjiteyY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Next Steps</a:t>
            </a:r>
            <a:endParaRPr/>
          </a:p>
        </p:txBody>
      </p:sp>
      <p:sp>
        <p:nvSpPr>
          <p:cNvPr id="144" name="Google Shape;144;p22"/>
          <p:cNvSpPr txBox="1"/>
          <p:nvPr>
            <p:ph idx="1" type="body"/>
          </p:nvPr>
        </p:nvSpPr>
        <p:spPr>
          <a:xfrm>
            <a:off x="838200" y="1983021"/>
            <a:ext cx="10515600" cy="4194000"/>
          </a:xfrm>
          <a:prstGeom prst="rect">
            <a:avLst/>
          </a:prstGeom>
          <a:noFill/>
          <a:ln>
            <a:noFill/>
          </a:ln>
        </p:spPr>
        <p:txBody>
          <a:bodyPr anchorCtr="0" anchor="t" bIns="45700" lIns="91425" spcFirstLastPara="1" rIns="91425" wrap="square" tIns="45700">
            <a:normAutofit/>
          </a:bodyPr>
          <a:lstStyle/>
          <a:p>
            <a:pPr indent="0" lvl="0" marL="228600" rtl="0" algn="l">
              <a:spcBef>
                <a:spcPts val="1000"/>
              </a:spcBef>
              <a:spcAft>
                <a:spcPts val="0"/>
              </a:spcAft>
              <a:buNone/>
            </a:pPr>
            <a:r>
              <a:t/>
            </a:r>
            <a:endParaRPr/>
          </a:p>
          <a:p>
            <a:pPr indent="-292100" lvl="0" marL="228600" rtl="0" algn="l">
              <a:spcBef>
                <a:spcPts val="1000"/>
              </a:spcBef>
              <a:spcAft>
                <a:spcPts val="0"/>
              </a:spcAft>
              <a:buSzPts val="2800"/>
              <a:buChar char="•"/>
            </a:pPr>
            <a:r>
              <a:rPr lang="en-US"/>
              <a:t>Sourcing movies with high revenues by budget and vote count as budget and vote count are known to be correlated with revenue</a:t>
            </a:r>
            <a:r>
              <a:rPr lang="en-US"/>
              <a:t>.</a:t>
            </a:r>
            <a:endParaRPr/>
          </a:p>
          <a:p>
            <a:pPr indent="0" lvl="0" marL="228600" rtl="0" algn="l">
              <a:spcBef>
                <a:spcPts val="1000"/>
              </a:spcBef>
              <a:spcAft>
                <a:spcPts val="0"/>
              </a:spcAft>
              <a:buNone/>
            </a:pPr>
            <a:r>
              <a:t/>
            </a:r>
            <a:endParaRPr/>
          </a:p>
          <a:p>
            <a:pPr indent="-228600" lvl="0" marL="228600" rtl="0" algn="l">
              <a:spcBef>
                <a:spcPts val="1000"/>
              </a:spcBef>
              <a:spcAft>
                <a:spcPts val="0"/>
              </a:spcAft>
              <a:buSzPts val="2000"/>
              <a:buChar char="•"/>
            </a:pPr>
            <a:r>
              <a:rPr lang="en-US"/>
              <a:t>Data concerning actors in a movie can be collected and tested. As people love to watch their favorite actors.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Appendix</a:t>
            </a:r>
            <a:endParaRPr/>
          </a:p>
        </p:txBody>
      </p:sp>
      <p:sp>
        <p:nvSpPr>
          <p:cNvPr id="150" name="Google Shape;150;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Issue Tree</a:t>
            </a:r>
            <a:endParaRPr/>
          </a:p>
          <a:p>
            <a:pPr indent="0" lvl="0" marL="0" rtl="0" algn="l">
              <a:lnSpc>
                <a:spcPct val="90000"/>
              </a:lnSpc>
              <a:spcBef>
                <a:spcPts val="1000"/>
              </a:spcBef>
              <a:spcAft>
                <a:spcPts val="0"/>
              </a:spcAft>
              <a:buClr>
                <a:schemeClr val="dk1"/>
              </a:buClr>
              <a:buSzPts val="2400"/>
              <a:buNone/>
            </a:pPr>
            <a:r>
              <a:rPr lang="en-US" sz="2400"/>
              <a:t>What qualities or activities influenced the top 100 movies of all time defined by revenue?</a:t>
            </a:r>
            <a:endParaRPr/>
          </a:p>
          <a:p>
            <a:pPr indent="0" lvl="0" marL="0" rtl="0" algn="l">
              <a:lnSpc>
                <a:spcPct val="90000"/>
              </a:lnSpc>
              <a:spcBef>
                <a:spcPts val="1000"/>
              </a:spcBef>
              <a:spcAft>
                <a:spcPts val="0"/>
              </a:spcAft>
              <a:buClr>
                <a:schemeClr val="dk1"/>
              </a:buClr>
              <a:buSzPts val="2800"/>
              <a:buNone/>
            </a:pPr>
            <a:r>
              <a:t/>
            </a:r>
            <a:endParaRPr/>
          </a:p>
        </p:txBody>
      </p:sp>
      <p:cxnSp>
        <p:nvCxnSpPr>
          <p:cNvPr id="151" name="Google Shape;151;p23"/>
          <p:cNvCxnSpPr/>
          <p:nvPr/>
        </p:nvCxnSpPr>
        <p:spPr>
          <a:xfrm flipH="1">
            <a:off x="2036618" y="2858294"/>
            <a:ext cx="2895600" cy="11430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52" name="Google Shape;152;p23"/>
          <p:cNvCxnSpPr/>
          <p:nvPr/>
        </p:nvCxnSpPr>
        <p:spPr>
          <a:xfrm>
            <a:off x="4932218" y="2858294"/>
            <a:ext cx="872837" cy="1616724"/>
          </a:xfrm>
          <a:prstGeom prst="straightConnector1">
            <a:avLst/>
          </a:prstGeom>
          <a:noFill/>
          <a:ln cap="flat" cmpd="sng" w="9525">
            <a:solidFill>
              <a:schemeClr val="accent1"/>
            </a:solidFill>
            <a:prstDash val="solid"/>
            <a:miter lim="800000"/>
            <a:headEnd len="sm" w="sm" type="none"/>
            <a:tailEnd len="med" w="med" type="triangle"/>
          </a:ln>
        </p:spPr>
      </p:cxnSp>
      <p:cxnSp>
        <p:nvCxnSpPr>
          <p:cNvPr id="153" name="Google Shape;153;p23"/>
          <p:cNvCxnSpPr/>
          <p:nvPr/>
        </p:nvCxnSpPr>
        <p:spPr>
          <a:xfrm>
            <a:off x="4932218" y="2858294"/>
            <a:ext cx="5223164" cy="1298070"/>
          </a:xfrm>
          <a:prstGeom prst="straightConnector1">
            <a:avLst/>
          </a:prstGeom>
          <a:noFill/>
          <a:ln cap="flat" cmpd="sng" w="9525">
            <a:solidFill>
              <a:schemeClr val="accent1"/>
            </a:solidFill>
            <a:prstDash val="solid"/>
            <a:miter lim="800000"/>
            <a:headEnd len="sm" w="sm" type="none"/>
            <a:tailEnd len="med" w="med" type="triangle"/>
          </a:ln>
        </p:spPr>
      </p:cxnSp>
      <p:sp>
        <p:nvSpPr>
          <p:cNvPr id="154" name="Google Shape;154;p23"/>
          <p:cNvSpPr txBox="1"/>
          <p:nvPr/>
        </p:nvSpPr>
        <p:spPr>
          <a:xfrm>
            <a:off x="1219200" y="4290352"/>
            <a:ext cx="277090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Vote count? Does a higher vote count mean more revenue as it will influence people to see the movie?</a:t>
            </a:r>
            <a:endParaRPr/>
          </a:p>
        </p:txBody>
      </p:sp>
      <p:sp>
        <p:nvSpPr>
          <p:cNvPr id="155" name="Google Shape;155;p23"/>
          <p:cNvSpPr txBox="1"/>
          <p:nvPr/>
        </p:nvSpPr>
        <p:spPr>
          <a:xfrm>
            <a:off x="4599709" y="4475018"/>
            <a:ext cx="2272146"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Budget? Does a higher budget mean a good movie hence more audience leading to higher revenues?</a:t>
            </a:r>
            <a:endParaRPr/>
          </a:p>
        </p:txBody>
      </p:sp>
      <p:sp>
        <p:nvSpPr>
          <p:cNvPr id="156" name="Google Shape;156;p23"/>
          <p:cNvSpPr txBox="1"/>
          <p:nvPr/>
        </p:nvSpPr>
        <p:spPr>
          <a:xfrm>
            <a:off x="8548255" y="4290352"/>
            <a:ext cx="249035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Popularity? Does a popular movie mean bigger audience hence higher revenues?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Executive Summary</a:t>
            </a:r>
            <a:endParaRPr/>
          </a:p>
        </p:txBody>
      </p:sp>
      <p:sp>
        <p:nvSpPr>
          <p:cNvPr id="91" name="Google Shape;9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90000"/>
              </a:lnSpc>
              <a:spcBef>
                <a:spcPts val="0"/>
              </a:spcBef>
              <a:spcAft>
                <a:spcPts val="0"/>
              </a:spcAft>
              <a:buNone/>
            </a:pPr>
            <a:r>
              <a:rPr b="1" lang="en-US" sz="7604"/>
              <a:t>Introducing the </a:t>
            </a:r>
            <a:r>
              <a:rPr b="1" lang="en-US" sz="7604"/>
              <a:t>Problem Statement which is:</a:t>
            </a:r>
            <a:endParaRPr b="1" sz="7604"/>
          </a:p>
          <a:p>
            <a:pPr indent="-349323" lvl="0" marL="457200" rtl="0" algn="l">
              <a:lnSpc>
                <a:spcPct val="90000"/>
              </a:lnSpc>
              <a:spcBef>
                <a:spcPts val="1000"/>
              </a:spcBef>
              <a:spcAft>
                <a:spcPts val="0"/>
              </a:spcAft>
              <a:buSzPct val="100000"/>
              <a:buChar char="•"/>
            </a:pPr>
            <a:r>
              <a:rPr lang="en-US" sz="7604"/>
              <a:t>What qualities or activities influenced the top 100 movies of all time defined by revenue?</a:t>
            </a:r>
            <a:endParaRPr sz="7604"/>
          </a:p>
          <a:p>
            <a:pPr indent="0" lvl="0" marL="0" rtl="0" algn="l">
              <a:lnSpc>
                <a:spcPct val="90000"/>
              </a:lnSpc>
              <a:spcBef>
                <a:spcPts val="1000"/>
              </a:spcBef>
              <a:spcAft>
                <a:spcPts val="0"/>
              </a:spcAft>
              <a:buClr>
                <a:schemeClr val="dk1"/>
              </a:buClr>
              <a:buSzPct val="26299"/>
              <a:buNone/>
            </a:pPr>
            <a:r>
              <a:t/>
            </a:r>
            <a:endParaRPr sz="7604"/>
          </a:p>
          <a:p>
            <a:pPr indent="0" lvl="0" marL="0" rtl="0" algn="l">
              <a:lnSpc>
                <a:spcPct val="90000"/>
              </a:lnSpc>
              <a:spcBef>
                <a:spcPts val="1000"/>
              </a:spcBef>
              <a:spcAft>
                <a:spcPts val="0"/>
              </a:spcAft>
              <a:buClr>
                <a:schemeClr val="dk1"/>
              </a:buClr>
              <a:buSzPct val="26299"/>
              <a:buNone/>
            </a:pPr>
            <a:r>
              <a:rPr b="1" lang="en-US" sz="7604"/>
              <a:t>What I noted in correlation with the problem being solved for are</a:t>
            </a:r>
            <a:r>
              <a:rPr b="1" lang="en-US" sz="7604"/>
              <a:t>:</a:t>
            </a:r>
            <a:endParaRPr b="1" sz="7604"/>
          </a:p>
          <a:p>
            <a:pPr indent="-235023" lvl="0" marL="228600" rtl="0" algn="l">
              <a:lnSpc>
                <a:spcPct val="90000"/>
              </a:lnSpc>
              <a:spcBef>
                <a:spcPts val="1000"/>
              </a:spcBef>
              <a:spcAft>
                <a:spcPts val="0"/>
              </a:spcAft>
              <a:buSzPct val="100000"/>
              <a:buChar char="•"/>
            </a:pPr>
            <a:r>
              <a:rPr lang="en-US" sz="7604"/>
              <a:t>Budget amount</a:t>
            </a:r>
            <a:endParaRPr sz="7604"/>
          </a:p>
          <a:p>
            <a:pPr indent="-235023" lvl="0" marL="228600" rtl="0" algn="l">
              <a:lnSpc>
                <a:spcPct val="90000"/>
              </a:lnSpc>
              <a:spcBef>
                <a:spcPts val="0"/>
              </a:spcBef>
              <a:spcAft>
                <a:spcPts val="0"/>
              </a:spcAft>
              <a:buSzPct val="100000"/>
              <a:buChar char="•"/>
            </a:pPr>
            <a:r>
              <a:rPr lang="en-US" sz="7604"/>
              <a:t>Vote count and</a:t>
            </a:r>
            <a:endParaRPr sz="7604"/>
          </a:p>
          <a:p>
            <a:pPr indent="-235023" lvl="0" marL="228600" rtl="0" algn="l">
              <a:lnSpc>
                <a:spcPct val="90000"/>
              </a:lnSpc>
              <a:spcBef>
                <a:spcPts val="0"/>
              </a:spcBef>
              <a:spcAft>
                <a:spcPts val="0"/>
              </a:spcAft>
              <a:buSzPct val="100000"/>
              <a:buChar char="•"/>
            </a:pPr>
            <a:r>
              <a:rPr lang="en-US" sz="7604"/>
              <a:t>Movie popularity</a:t>
            </a:r>
            <a:endParaRPr sz="7604"/>
          </a:p>
          <a:p>
            <a:pPr indent="0" lvl="0" marL="0" rtl="0" algn="l">
              <a:lnSpc>
                <a:spcPct val="90000"/>
              </a:lnSpc>
              <a:spcBef>
                <a:spcPts val="1000"/>
              </a:spcBef>
              <a:spcAft>
                <a:spcPts val="0"/>
              </a:spcAft>
              <a:buNone/>
            </a:pPr>
            <a:r>
              <a:rPr lang="en-US" sz="7604"/>
              <a:t>Both Budget and Vote Count influenced the top 100 movies in terms of revenue. Although a weak relationship was visualized, a positive relationship exists between budget, vote count and revenue. Thus the higher the budget or vote count, the likelihood that higher revenues will be realized.</a:t>
            </a:r>
            <a:endParaRPr sz="7604"/>
          </a:p>
          <a:p>
            <a:pPr indent="0" lvl="0" marL="0" rtl="0" algn="l">
              <a:lnSpc>
                <a:spcPct val="90000"/>
              </a:lnSpc>
              <a:spcBef>
                <a:spcPts val="1000"/>
              </a:spcBef>
              <a:spcAft>
                <a:spcPts val="0"/>
              </a:spcAft>
              <a:buNone/>
            </a:pPr>
            <a:r>
              <a:t/>
            </a:r>
            <a:endParaRPr sz="7604"/>
          </a:p>
          <a:p>
            <a:pPr indent="0" lvl="0" marL="0" rtl="0" algn="l">
              <a:lnSpc>
                <a:spcPct val="90000"/>
              </a:lnSpc>
              <a:spcBef>
                <a:spcPts val="1000"/>
              </a:spcBef>
              <a:spcAft>
                <a:spcPts val="0"/>
              </a:spcAft>
              <a:buNone/>
            </a:pPr>
            <a:r>
              <a:rPr b="1" lang="en-US" sz="7604"/>
              <a:t>Recommendation:</a:t>
            </a:r>
            <a:endParaRPr b="1" sz="7604"/>
          </a:p>
          <a:p>
            <a:pPr indent="0" lvl="0" marL="0" rtl="0" algn="l">
              <a:lnSpc>
                <a:spcPct val="90000"/>
              </a:lnSpc>
              <a:spcBef>
                <a:spcPts val="1000"/>
              </a:spcBef>
              <a:spcAft>
                <a:spcPts val="0"/>
              </a:spcAft>
              <a:buNone/>
            </a:pPr>
            <a:r>
              <a:rPr lang="en-US" sz="7604"/>
              <a:t>A way to identify movies that would generate higher revenues is to:</a:t>
            </a:r>
            <a:endParaRPr sz="7604"/>
          </a:p>
          <a:p>
            <a:pPr indent="-222323" lvl="0" marL="228600" rtl="0" algn="l">
              <a:lnSpc>
                <a:spcPct val="90000"/>
              </a:lnSpc>
              <a:spcBef>
                <a:spcPts val="1000"/>
              </a:spcBef>
              <a:spcAft>
                <a:spcPts val="0"/>
              </a:spcAft>
              <a:buClr>
                <a:schemeClr val="dk1"/>
              </a:buClr>
              <a:buSzPct val="100000"/>
              <a:buChar char="•"/>
            </a:pPr>
            <a:r>
              <a:rPr lang="en-US" sz="7604"/>
              <a:t>look at the budget amount of the movie. Higher budget amount drives  higher revenues.</a:t>
            </a:r>
            <a:endParaRPr sz="7604"/>
          </a:p>
          <a:p>
            <a:pPr indent="-50800" lvl="0" marL="22860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sz="1800"/>
          </a:p>
          <a:p>
            <a:pPr indent="-50800" lvl="0" marL="228600" rtl="0" algn="l">
              <a:lnSpc>
                <a:spcPct val="90000"/>
              </a:lnSpc>
              <a:spcBef>
                <a:spcPts val="1000"/>
              </a:spcBef>
              <a:spcAft>
                <a:spcPts val="0"/>
              </a:spcAft>
              <a:buClr>
                <a:schemeClr val="dk1"/>
              </a:buClr>
              <a:buSzPct val="100000"/>
              <a:buNone/>
            </a:pPr>
            <a:r>
              <a:t/>
            </a:r>
            <a:endParaRPr/>
          </a:p>
          <a:p>
            <a:pPr indent="-5080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Overview of Analysis</a:t>
            </a:r>
            <a:endParaRPr/>
          </a:p>
        </p:txBody>
      </p:sp>
      <p:sp>
        <p:nvSpPr>
          <p:cNvPr id="97" name="Google Shape;97;p15"/>
          <p:cNvSpPr txBox="1"/>
          <p:nvPr>
            <p:ph idx="1" type="body"/>
          </p:nvPr>
        </p:nvSpPr>
        <p:spPr>
          <a:xfrm>
            <a:off x="838200" y="1867353"/>
            <a:ext cx="10515600" cy="43095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None/>
            </a:pPr>
            <a:r>
              <a:rPr b="1" lang="en-US"/>
              <a:t>The </a:t>
            </a:r>
            <a:r>
              <a:rPr b="1" lang="en-US"/>
              <a:t>Problem Statement is to determine;</a:t>
            </a:r>
            <a:endParaRPr b="1"/>
          </a:p>
          <a:p>
            <a:pPr indent="-366633" lvl="0" marL="457200" rtl="0" algn="l">
              <a:spcBef>
                <a:spcPts val="1000"/>
              </a:spcBef>
              <a:spcAft>
                <a:spcPts val="0"/>
              </a:spcAft>
              <a:buSzPct val="100000"/>
              <a:buChar char="•"/>
            </a:pPr>
            <a:r>
              <a:rPr lang="en-US" sz="2350"/>
              <a:t>What qualities or activities influenced the top 100 movies of all time defined by revenue?</a:t>
            </a:r>
            <a:endParaRPr sz="2350"/>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b="1" lang="en-US"/>
              <a:t>Analysis was then focused on the following:</a:t>
            </a:r>
            <a:endParaRPr b="1"/>
          </a:p>
          <a:p>
            <a:pPr indent="0" lvl="0" marL="0" rtl="0" algn="l">
              <a:lnSpc>
                <a:spcPct val="90000"/>
              </a:lnSpc>
              <a:spcBef>
                <a:spcPts val="0"/>
              </a:spcBef>
              <a:spcAft>
                <a:spcPts val="0"/>
              </a:spcAft>
              <a:buNone/>
            </a:pPr>
            <a:r>
              <a:t/>
            </a:r>
            <a:endParaRPr/>
          </a:p>
          <a:p>
            <a:pPr indent="-215265" lvl="0" marL="228600" rtl="0" algn="l">
              <a:lnSpc>
                <a:spcPct val="90000"/>
              </a:lnSpc>
              <a:spcBef>
                <a:spcPts val="1000"/>
              </a:spcBef>
              <a:spcAft>
                <a:spcPts val="0"/>
              </a:spcAft>
              <a:buClr>
                <a:schemeClr val="dk1"/>
              </a:buClr>
              <a:buSzPct val="100000"/>
              <a:buChar char="•"/>
            </a:pPr>
            <a:r>
              <a:rPr lang="en-US"/>
              <a:t>Relationship between budget and revenue: If budget drives revenue</a:t>
            </a:r>
            <a:endParaRPr/>
          </a:p>
          <a:p>
            <a:pPr indent="0" lvl="0" marL="228600" rtl="0" algn="l">
              <a:lnSpc>
                <a:spcPct val="90000"/>
              </a:lnSpc>
              <a:spcBef>
                <a:spcPts val="1000"/>
              </a:spcBef>
              <a:spcAft>
                <a:spcPts val="0"/>
              </a:spcAft>
              <a:buNone/>
            </a:pPr>
            <a:r>
              <a:t/>
            </a:r>
            <a:endParaRPr/>
          </a:p>
          <a:p>
            <a:pPr indent="-278765" lvl="0" marL="228600" rtl="0" algn="l">
              <a:spcBef>
                <a:spcPts val="0"/>
              </a:spcBef>
              <a:spcAft>
                <a:spcPts val="0"/>
              </a:spcAft>
              <a:buSzPct val="100000"/>
              <a:buChar char="•"/>
            </a:pPr>
            <a:r>
              <a:rPr lang="en-US"/>
              <a:t>If vote count drives revenue</a:t>
            </a:r>
            <a:endParaRPr/>
          </a:p>
          <a:p>
            <a:pPr indent="0" lvl="0" marL="228600" rtl="0" algn="l">
              <a:spcBef>
                <a:spcPts val="0"/>
              </a:spcBef>
              <a:spcAft>
                <a:spcPts val="0"/>
              </a:spcAft>
              <a:buNone/>
            </a:pPr>
            <a:r>
              <a:t/>
            </a:r>
            <a:endParaRPr/>
          </a:p>
          <a:p>
            <a:pPr indent="-215265" lvl="0" marL="228600" rtl="0" algn="l">
              <a:lnSpc>
                <a:spcPct val="90000"/>
              </a:lnSpc>
              <a:spcBef>
                <a:spcPts val="1000"/>
              </a:spcBef>
              <a:spcAft>
                <a:spcPts val="0"/>
              </a:spcAft>
              <a:buClr>
                <a:schemeClr val="dk1"/>
              </a:buClr>
              <a:buSzPct val="100000"/>
              <a:buChar char="•"/>
            </a:pPr>
            <a:r>
              <a:rPr lang="en-US"/>
              <a:t>Relationship between popularity and revenue: if popularity drives revenue</a:t>
            </a:r>
            <a:endParaRPr/>
          </a:p>
          <a:p>
            <a:pPr indent="-5080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Budget: Revenue increases with high budget for movies</a:t>
            </a:r>
            <a:endParaRPr/>
          </a:p>
        </p:txBody>
      </p:sp>
      <p:pic>
        <p:nvPicPr>
          <p:cNvPr id="103" name="Google Shape;103;p16"/>
          <p:cNvPicPr preferRelativeResize="0"/>
          <p:nvPr>
            <p:ph idx="1" type="body"/>
          </p:nvPr>
        </p:nvPicPr>
        <p:blipFill rotWithShape="1">
          <a:blip r:embed="rId3">
            <a:alphaModFix/>
          </a:blip>
          <a:srcRect b="0" l="0" r="0" t="0"/>
          <a:stretch/>
        </p:blipFill>
        <p:spPr>
          <a:xfrm>
            <a:off x="1620975" y="1999550"/>
            <a:ext cx="9120600" cy="4493400"/>
          </a:xfrm>
          <a:prstGeom prst="rect">
            <a:avLst/>
          </a:prstGeom>
          <a:noFill/>
          <a:ln>
            <a:noFill/>
          </a:ln>
        </p:spPr>
      </p:pic>
      <p:sp>
        <p:nvSpPr>
          <p:cNvPr id="104" name="Google Shape;104;p16"/>
          <p:cNvSpPr txBox="1"/>
          <p:nvPr/>
        </p:nvSpPr>
        <p:spPr>
          <a:xfrm>
            <a:off x="4560975" y="2941500"/>
            <a:ext cx="3503400" cy="98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1650">
                <a:solidFill>
                  <a:schemeClr val="dk1"/>
                </a:solidFill>
                <a:highlight>
                  <a:srgbClr val="FFFFFF"/>
                </a:highlight>
              </a:rPr>
              <a:t>The correlation between budget and revenue is 0.315</a:t>
            </a:r>
            <a:endParaRPr sz="1650">
              <a:solidFill>
                <a:schemeClr val="dk1"/>
              </a:solidFill>
              <a:highlight>
                <a:srgbClr val="FFFFFF"/>
              </a:highlight>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838200" y="365125"/>
            <a:ext cx="10515600" cy="13866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t/>
            </a:r>
            <a:endParaRPr/>
          </a:p>
          <a:p>
            <a:pPr indent="0" lvl="0" marL="0" rtl="0" algn="ctr">
              <a:lnSpc>
                <a:spcPct val="90000"/>
              </a:lnSpc>
              <a:spcBef>
                <a:spcPts val="0"/>
              </a:spcBef>
              <a:spcAft>
                <a:spcPts val="0"/>
              </a:spcAft>
              <a:buClr>
                <a:schemeClr val="dk1"/>
              </a:buClr>
              <a:buSzPct val="100000"/>
              <a:buFont typeface="Calibri"/>
              <a:buNone/>
            </a:pPr>
            <a:r>
              <a:t/>
            </a:r>
            <a:endParaRPr/>
          </a:p>
          <a:p>
            <a:pPr indent="0" lvl="0" marL="0" rtl="0" algn="l">
              <a:lnSpc>
                <a:spcPct val="90000"/>
              </a:lnSpc>
              <a:spcBef>
                <a:spcPts val="0"/>
              </a:spcBef>
              <a:spcAft>
                <a:spcPts val="0"/>
              </a:spcAft>
              <a:buClr>
                <a:schemeClr val="dk1"/>
              </a:buClr>
              <a:buSzPct val="100000"/>
              <a:buFont typeface="Calibri"/>
              <a:buNone/>
            </a:pPr>
            <a:r>
              <a:t/>
            </a:r>
            <a:endParaRPr/>
          </a:p>
          <a:p>
            <a:pPr indent="0" lvl="0" marL="0" rtl="0" algn="l">
              <a:lnSpc>
                <a:spcPct val="90000"/>
              </a:lnSpc>
              <a:spcBef>
                <a:spcPts val="0"/>
              </a:spcBef>
              <a:spcAft>
                <a:spcPts val="0"/>
              </a:spcAft>
              <a:buClr>
                <a:schemeClr val="dk1"/>
              </a:buClr>
              <a:buSzPct val="100000"/>
              <a:buFont typeface="Calibri"/>
              <a:buNone/>
            </a:pPr>
            <a:r>
              <a:rPr lang="en-US"/>
              <a:t>Vote Count: A positive relationship exists between vote count and Revenue</a:t>
            </a:r>
            <a:br>
              <a:rPr lang="en-US"/>
            </a:br>
            <a:br>
              <a:rPr lang="en-US"/>
            </a:br>
            <a:br>
              <a:rPr lang="en-US"/>
            </a:br>
            <a:endParaRPr/>
          </a:p>
        </p:txBody>
      </p:sp>
      <p:pic>
        <p:nvPicPr>
          <p:cNvPr id="110" name="Google Shape;110;p17"/>
          <p:cNvPicPr preferRelativeResize="0"/>
          <p:nvPr>
            <p:ph idx="1" type="body"/>
          </p:nvPr>
        </p:nvPicPr>
        <p:blipFill rotWithShape="1">
          <a:blip r:embed="rId3">
            <a:alphaModFix/>
          </a:blip>
          <a:srcRect b="0" l="0" r="0" t="0"/>
          <a:stretch/>
        </p:blipFill>
        <p:spPr>
          <a:xfrm>
            <a:off x="2105175" y="1751725"/>
            <a:ext cx="8619600" cy="4726200"/>
          </a:xfrm>
          <a:prstGeom prst="rect">
            <a:avLst/>
          </a:prstGeom>
          <a:noFill/>
          <a:ln>
            <a:noFill/>
          </a:ln>
        </p:spPr>
      </p:pic>
      <p:sp>
        <p:nvSpPr>
          <p:cNvPr id="111" name="Google Shape;111;p17"/>
          <p:cNvSpPr txBox="1"/>
          <p:nvPr/>
        </p:nvSpPr>
        <p:spPr>
          <a:xfrm>
            <a:off x="4544450" y="2462275"/>
            <a:ext cx="2429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Correlation = </a:t>
            </a:r>
            <a:r>
              <a:rPr lang="en-US" sz="1200">
                <a:solidFill>
                  <a:schemeClr val="dk1"/>
                </a:solidFill>
                <a:highlight>
                  <a:srgbClr val="FFFFFF"/>
                </a:highlight>
              </a:rPr>
              <a:t>0.3768</a:t>
            </a:r>
            <a:endParaRPr sz="12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Popularity: Popularity of a movie does not necessarily influence its revenue.</a:t>
            </a:r>
            <a:endParaRPr/>
          </a:p>
        </p:txBody>
      </p:sp>
      <p:pic>
        <p:nvPicPr>
          <p:cNvPr id="117" name="Google Shape;117;p18"/>
          <p:cNvPicPr preferRelativeResize="0"/>
          <p:nvPr>
            <p:ph idx="1" type="body"/>
          </p:nvPr>
        </p:nvPicPr>
        <p:blipFill rotWithShape="1">
          <a:blip r:embed="rId3">
            <a:alphaModFix/>
          </a:blip>
          <a:srcRect b="0" l="0" r="0" t="0"/>
          <a:stretch/>
        </p:blipFill>
        <p:spPr>
          <a:xfrm>
            <a:off x="1149925" y="1883875"/>
            <a:ext cx="9888900" cy="4350600"/>
          </a:xfrm>
          <a:prstGeom prst="rect">
            <a:avLst/>
          </a:prstGeom>
          <a:noFill/>
          <a:ln>
            <a:noFill/>
          </a:ln>
        </p:spPr>
      </p:pic>
      <p:sp>
        <p:nvSpPr>
          <p:cNvPr id="118" name="Google Shape;118;p18"/>
          <p:cNvSpPr txBox="1"/>
          <p:nvPr/>
        </p:nvSpPr>
        <p:spPr>
          <a:xfrm>
            <a:off x="7899100" y="2412700"/>
            <a:ext cx="2908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Correlation = </a:t>
            </a:r>
            <a:r>
              <a:rPr lang="en-US" sz="1200">
                <a:solidFill>
                  <a:schemeClr val="dk1"/>
                </a:solidFill>
                <a:highlight>
                  <a:srgbClr val="FFFFFF"/>
                </a:highlight>
              </a:rPr>
              <a:t>0.209</a:t>
            </a:r>
            <a:endParaRPr sz="1200">
              <a:solidFill>
                <a:schemeClr val="dk1"/>
              </a:solidFill>
              <a:highlight>
                <a:srgbClr val="FFFFFF"/>
              </a:highlight>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Limitations and Biases (1 / 3)</a:t>
            </a:r>
            <a:endParaRPr/>
          </a:p>
        </p:txBody>
      </p:sp>
      <p:sp>
        <p:nvSpPr>
          <p:cNvPr id="124" name="Google Shape;124;p19"/>
          <p:cNvSpPr txBox="1"/>
          <p:nvPr>
            <p:ph idx="1" type="body"/>
          </p:nvPr>
        </p:nvSpPr>
        <p:spPr>
          <a:xfrm>
            <a:off x="838200" y="1569896"/>
            <a:ext cx="10515600" cy="46071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15000"/>
              </a:lnSpc>
              <a:spcBef>
                <a:spcPts val="2700"/>
              </a:spcBef>
              <a:spcAft>
                <a:spcPts val="0"/>
              </a:spcAft>
              <a:buClr>
                <a:schemeClr val="dk1"/>
              </a:buClr>
              <a:buSzPct val="34375"/>
              <a:buFont typeface="Arial"/>
              <a:buNone/>
            </a:pPr>
            <a:r>
              <a:rPr b="1" lang="en-US" sz="3200">
                <a:solidFill>
                  <a:srgbClr val="2E3D49"/>
                </a:solidFill>
                <a:highlight>
                  <a:srgbClr val="FFFFFF"/>
                </a:highlight>
              </a:rPr>
              <a:t>Four different limitations and biases that might actually affect my recommendations have been categorised under:</a:t>
            </a:r>
            <a:endParaRPr b="1" sz="3200">
              <a:solidFill>
                <a:srgbClr val="2E3D49"/>
              </a:solidFill>
              <a:highlight>
                <a:srgbClr val="FFFFFF"/>
              </a:highlight>
            </a:endParaRPr>
          </a:p>
          <a:p>
            <a:pPr indent="0" lvl="0" marL="0" rtl="0" algn="l">
              <a:lnSpc>
                <a:spcPct val="90000"/>
              </a:lnSpc>
              <a:spcBef>
                <a:spcPts val="400"/>
              </a:spcBef>
              <a:spcAft>
                <a:spcPts val="0"/>
              </a:spcAft>
              <a:buNone/>
            </a:pPr>
            <a:r>
              <a:t/>
            </a:r>
            <a:endParaRPr/>
          </a:p>
          <a:p>
            <a:pPr indent="-379730" lvl="0" marL="457200" rtl="0" algn="l">
              <a:lnSpc>
                <a:spcPct val="90000"/>
              </a:lnSpc>
              <a:spcBef>
                <a:spcPts val="0"/>
              </a:spcBef>
              <a:spcAft>
                <a:spcPts val="0"/>
              </a:spcAft>
              <a:buSzPct val="100000"/>
              <a:buAutoNum type="arabicPeriod"/>
            </a:pPr>
            <a:r>
              <a:rPr lang="en-US"/>
              <a:t>Data collection</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201930" lvl="0" marL="228600" rtl="0" algn="l">
              <a:lnSpc>
                <a:spcPct val="90000"/>
              </a:lnSpc>
              <a:spcBef>
                <a:spcPts val="0"/>
              </a:spcBef>
              <a:spcAft>
                <a:spcPts val="0"/>
              </a:spcAft>
              <a:buClr>
                <a:schemeClr val="dk1"/>
              </a:buClr>
              <a:buSzPct val="100000"/>
              <a:buChar char="•"/>
            </a:pPr>
            <a:r>
              <a:rPr lang="en-US"/>
              <a:t> Selection bias that affects vote counts and popularity can be raised here as I am not sure how the data for both features was collected or calculated. </a:t>
            </a:r>
            <a:endParaRPr/>
          </a:p>
          <a:p>
            <a:pPr indent="0" lvl="0" marL="22860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rPr lang="en-US"/>
              <a:t>For instance, not all who have seen the movies in my top 100 voted and some might have voted based on their beliefs instead of considering an objective perspective.</a:t>
            </a:r>
            <a:endParaRPr/>
          </a:p>
          <a:p>
            <a:pPr indent="0" lvl="0" marL="228600" rtl="0" algn="l">
              <a:lnSpc>
                <a:spcPct val="90000"/>
              </a:lnSpc>
              <a:spcBef>
                <a:spcPts val="0"/>
              </a:spcBef>
              <a:spcAft>
                <a:spcPts val="0"/>
              </a:spcAft>
              <a:buNone/>
            </a:pPr>
            <a:r>
              <a:t/>
            </a:r>
            <a:endParaRPr/>
          </a:p>
          <a:p>
            <a:pPr indent="0" lvl="0" marL="228600" rtl="0" algn="l">
              <a:lnSpc>
                <a:spcPct val="90000"/>
              </a:lnSpc>
              <a:spcBef>
                <a:spcPts val="10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Limitations and Biases (2 / 3)</a:t>
            </a:r>
            <a:endParaRPr/>
          </a:p>
        </p:txBody>
      </p:sp>
      <p:sp>
        <p:nvSpPr>
          <p:cNvPr id="130" name="Google Shape;130;p2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sz="2400"/>
              <a:t>2. Data Processing</a:t>
            </a:r>
            <a:endParaRPr sz="2400"/>
          </a:p>
          <a:p>
            <a:pPr indent="0" lvl="0" marL="228600" rtl="0" algn="l">
              <a:spcBef>
                <a:spcPts val="0"/>
              </a:spcBef>
              <a:spcAft>
                <a:spcPts val="0"/>
              </a:spcAft>
              <a:buNone/>
            </a:pPr>
            <a:r>
              <a:t/>
            </a:r>
            <a:endParaRPr sz="2400"/>
          </a:p>
          <a:p>
            <a:pPr indent="-228600" lvl="0" marL="228600" rtl="0" algn="l">
              <a:spcBef>
                <a:spcPts val="0"/>
              </a:spcBef>
              <a:spcAft>
                <a:spcPts val="0"/>
              </a:spcAft>
              <a:buSzPts val="2800"/>
              <a:buChar char="•"/>
            </a:pPr>
            <a:r>
              <a:rPr lang="en-US" sz="2400"/>
              <a:t>The distribution of revenue is right-skewed with outliers</a:t>
            </a:r>
            <a:r>
              <a:rPr lang="en-US"/>
              <a:t> </a:t>
            </a:r>
            <a:endParaRPr/>
          </a:p>
          <a:p>
            <a:pPr indent="0" lvl="0" marL="228600" rtl="0" algn="l">
              <a:spcBef>
                <a:spcPts val="0"/>
              </a:spcBef>
              <a:spcAft>
                <a:spcPts val="0"/>
              </a:spcAft>
              <a:buClr>
                <a:schemeClr val="dk1"/>
              </a:buClr>
              <a:buSzPts val="1100"/>
              <a:buFont typeface="Arial"/>
              <a:buNone/>
            </a:pPr>
            <a:r>
              <a:t/>
            </a:r>
            <a:endParaRPr/>
          </a:p>
          <a:p>
            <a:pPr indent="0" lvl="0" marL="228600" rtl="0" algn="l">
              <a:spcBef>
                <a:spcPts val="1000"/>
              </a:spcBef>
              <a:spcAft>
                <a:spcPts val="0"/>
              </a:spcAft>
              <a:buNone/>
            </a:pPr>
            <a:r>
              <a:t/>
            </a:r>
            <a:endParaRPr/>
          </a:p>
        </p:txBody>
      </p:sp>
      <p:pic>
        <p:nvPicPr>
          <p:cNvPr id="131" name="Google Shape;131;p20"/>
          <p:cNvPicPr preferRelativeResize="0"/>
          <p:nvPr/>
        </p:nvPicPr>
        <p:blipFill>
          <a:blip r:embed="rId3">
            <a:alphaModFix/>
          </a:blip>
          <a:stretch>
            <a:fillRect/>
          </a:stretch>
        </p:blipFill>
        <p:spPr>
          <a:xfrm>
            <a:off x="6258500" y="3030475"/>
            <a:ext cx="5623200" cy="3579650"/>
          </a:xfrm>
          <a:prstGeom prst="rect">
            <a:avLst/>
          </a:prstGeom>
          <a:noFill/>
          <a:ln>
            <a:noFill/>
          </a:ln>
        </p:spPr>
      </p:pic>
      <p:sp>
        <p:nvSpPr>
          <p:cNvPr id="132" name="Google Shape;132;p20"/>
          <p:cNvSpPr txBox="1"/>
          <p:nvPr/>
        </p:nvSpPr>
        <p:spPr>
          <a:xfrm>
            <a:off x="809750" y="3354625"/>
            <a:ext cx="5106300" cy="3181200"/>
          </a:xfrm>
          <a:prstGeom prst="rect">
            <a:avLst/>
          </a:prstGeom>
          <a:noFill/>
          <a:ln>
            <a:noFill/>
          </a:ln>
        </p:spPr>
        <p:txBody>
          <a:bodyPr anchorCtr="0" anchor="t" bIns="91425" lIns="91425" spcFirstLastPara="1" rIns="91425" wrap="square" tIns="91425">
            <a:spAutoFit/>
          </a:bodyPr>
          <a:lstStyle/>
          <a:p>
            <a:pPr indent="-342900" lvl="0" marL="457200" rtl="0" algn="l">
              <a:lnSpc>
                <a:spcPct val="100000"/>
              </a:lnSpc>
              <a:spcBef>
                <a:spcPts val="0"/>
              </a:spcBef>
              <a:spcAft>
                <a:spcPts val="0"/>
              </a:spcAft>
              <a:buClr>
                <a:srgbClr val="525C65"/>
              </a:buClr>
              <a:buSzPts val="1800"/>
              <a:buChar char="●"/>
            </a:pPr>
            <a:r>
              <a:rPr lang="en-US" sz="1800">
                <a:solidFill>
                  <a:srgbClr val="525C65"/>
                </a:solidFill>
                <a:highlight>
                  <a:srgbClr val="FFFFFF"/>
                </a:highlight>
              </a:rPr>
              <a:t>Revenue is heavily right-skewed with a significant number of outliers. However, I decided to keep them as they make up the top 100 of my analysis. The outlier is calculated as $</a:t>
            </a:r>
            <a:r>
              <a:rPr lang="en-US" sz="1800">
                <a:solidFill>
                  <a:schemeClr val="dk2"/>
                </a:solidFill>
                <a:highlight>
                  <a:srgbClr val="FFFFFF"/>
                </a:highlight>
              </a:rPr>
              <a:t>1,406,734,550 or 1.4 1e9. Therefore, any amount greater than this figure is considered an outlier.</a:t>
            </a:r>
            <a:endParaRPr sz="1800">
              <a:solidFill>
                <a:schemeClr val="dk2"/>
              </a:solidFill>
              <a:highlight>
                <a:srgbClr val="FFFFFF"/>
              </a:highlight>
            </a:endParaRPr>
          </a:p>
          <a:p>
            <a:pPr indent="0" lvl="0" marL="457200" rtl="0" algn="l">
              <a:lnSpc>
                <a:spcPct val="100000"/>
              </a:lnSpc>
              <a:spcBef>
                <a:spcPts val="2200"/>
              </a:spcBef>
              <a:spcAft>
                <a:spcPts val="0"/>
              </a:spcAft>
              <a:buNone/>
            </a:pPr>
            <a:r>
              <a:t/>
            </a:r>
            <a:endParaRPr sz="1800">
              <a:solidFill>
                <a:srgbClr val="525C65"/>
              </a:solidFill>
              <a:highlight>
                <a:srgbClr val="FFFFFF"/>
              </a:highlight>
            </a:endParaRPr>
          </a:p>
          <a:p>
            <a:pPr indent="0" lvl="0" marL="0" rtl="0" algn="l">
              <a:spcBef>
                <a:spcPts val="2200"/>
              </a:spcBef>
              <a:spcAft>
                <a:spcPts val="0"/>
              </a:spcAft>
              <a:buNone/>
            </a:pPr>
            <a:r>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Limitations and Biases (3 / 3)</a:t>
            </a:r>
            <a:endParaRPr/>
          </a:p>
        </p:txBody>
      </p:sp>
      <p:sp>
        <p:nvSpPr>
          <p:cNvPr id="138" name="Google Shape;138;p2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228600" rtl="0" algn="l">
              <a:spcBef>
                <a:spcPts val="1000"/>
              </a:spcBef>
              <a:spcAft>
                <a:spcPts val="0"/>
              </a:spcAft>
              <a:buNone/>
            </a:pPr>
            <a:r>
              <a:rPr lang="en-US" sz="2400"/>
              <a:t>3. Data Insights</a:t>
            </a:r>
            <a:endParaRPr sz="2400"/>
          </a:p>
          <a:p>
            <a:pPr indent="0" lvl="0" marL="228600" rtl="0" algn="l">
              <a:spcBef>
                <a:spcPts val="1000"/>
              </a:spcBef>
              <a:spcAft>
                <a:spcPts val="0"/>
              </a:spcAft>
              <a:buNone/>
            </a:pPr>
            <a:r>
              <a:t/>
            </a:r>
            <a:endParaRPr sz="2400"/>
          </a:p>
          <a:p>
            <a:pPr indent="-203200" lvl="0" marL="228600" rtl="0" algn="l">
              <a:spcBef>
                <a:spcPts val="1000"/>
              </a:spcBef>
              <a:spcAft>
                <a:spcPts val="0"/>
              </a:spcAft>
              <a:buSzPts val="2400"/>
              <a:buChar char="•"/>
            </a:pPr>
            <a:r>
              <a:rPr lang="en-US" sz="2400"/>
              <a:t>Confounding variables such as actors in a movie that could actually influence vote count as people would vote for their favorite actors in a movie instead of the movie in question.</a:t>
            </a:r>
            <a:endParaRPr sz="2400"/>
          </a:p>
          <a:p>
            <a:pPr indent="0" lvl="0" marL="228600" rtl="0" algn="l">
              <a:spcBef>
                <a:spcPts val="1000"/>
              </a:spcBef>
              <a:spcAft>
                <a:spcPts val="0"/>
              </a:spcAft>
              <a:buNone/>
            </a:pPr>
            <a:r>
              <a:t/>
            </a:r>
            <a:endParaRPr sz="2400"/>
          </a:p>
          <a:p>
            <a:pPr indent="-203200" lvl="0" marL="228600" rtl="0" algn="l">
              <a:spcBef>
                <a:spcPts val="1000"/>
              </a:spcBef>
              <a:spcAft>
                <a:spcPts val="0"/>
              </a:spcAft>
              <a:buSzPts val="2400"/>
              <a:buChar char="•"/>
            </a:pPr>
            <a:r>
              <a:rPr lang="en-US" sz="2400"/>
              <a:t>Confirmation Bias as I considered a few selected features to analyze the problem at hand instead of considering the data as a whole.</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