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58" r:id="rId5"/>
    <p:sldId id="259" r:id="rId6"/>
    <p:sldId id="260" r:id="rId7"/>
    <p:sldId id="261"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napToGrid="0">
      <p:cViewPr varScale="1">
        <p:scale>
          <a:sx n="82" d="100"/>
          <a:sy n="82"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4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D16D2A42-7B6E-4F95-92CD-57B4434A07E7}" type="datetimeFigureOut">
              <a:rPr lang="tr-TR" smtClean="0"/>
              <a:t>14.06.2023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98616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1474110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5419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123502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959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11057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05246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247642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422260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16D2A42-7B6E-4F95-92CD-57B4434A07E7}"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79744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16D2A42-7B6E-4F95-92CD-57B4434A07E7}"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12164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16D2A42-7B6E-4F95-92CD-57B4434A07E7}" type="datetimeFigureOut">
              <a:rPr lang="tr-TR" smtClean="0"/>
              <a:t>14.06.2023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274658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16D2A42-7B6E-4F95-92CD-57B4434A07E7}" type="datetimeFigureOut">
              <a:rPr lang="tr-TR" smtClean="0"/>
              <a:t>14.06.2023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0044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D2A42-7B6E-4F95-92CD-57B4434A07E7}" type="datetimeFigureOut">
              <a:rPr lang="tr-TR" smtClean="0"/>
              <a:t>14.06.2023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38697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16D2A42-7B6E-4F95-92CD-57B4434A07E7}"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403282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16D2A42-7B6E-4F95-92CD-57B4434A07E7}"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37C6F4-7282-48D1-AF15-96D41C5A73CE}" type="slidenum">
              <a:rPr lang="tr-TR" smtClean="0"/>
              <a:t>‹#›</a:t>
            </a:fld>
            <a:endParaRPr lang="tr-TR"/>
          </a:p>
        </p:txBody>
      </p:sp>
    </p:spTree>
    <p:extLst>
      <p:ext uri="{BB962C8B-B14F-4D97-AF65-F5344CB8AC3E}">
        <p14:creationId xmlns:p14="http://schemas.microsoft.com/office/powerpoint/2010/main" val="9281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16D2A42-7B6E-4F95-92CD-57B4434A07E7}" type="datetimeFigureOut">
              <a:rPr lang="tr-TR" smtClean="0"/>
              <a:t>14.06.2023</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937C6F4-7282-48D1-AF15-96D41C5A73CE}" type="slidenum">
              <a:rPr lang="tr-TR" smtClean="0"/>
              <a:t>‹#›</a:t>
            </a:fld>
            <a:endParaRPr lang="tr-TR"/>
          </a:p>
        </p:txBody>
      </p:sp>
    </p:spTree>
    <p:extLst>
      <p:ext uri="{BB962C8B-B14F-4D97-AF65-F5344CB8AC3E}">
        <p14:creationId xmlns:p14="http://schemas.microsoft.com/office/powerpoint/2010/main" val="101299960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dirty="0" err="1" smtClean="0">
                <a:latin typeface="Arial" panose="020B0604020202020204" pitchFamily="34" charset="0"/>
                <a:cs typeface="Arial" panose="020B0604020202020204" pitchFamily="34" charset="0"/>
              </a:rPr>
              <a:t>Lane</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detection</a:t>
            </a:r>
            <a:endParaRPr lang="tr-TR" dirty="0">
              <a:latin typeface="Arial" panose="020B0604020202020204" pitchFamily="34" charset="0"/>
              <a:cs typeface="Arial" panose="020B0604020202020204" pitchFamily="34" charset="0"/>
            </a:endParaRPr>
          </a:p>
        </p:txBody>
      </p:sp>
      <p:sp>
        <p:nvSpPr>
          <p:cNvPr id="3" name="Alt Başlık 2"/>
          <p:cNvSpPr>
            <a:spLocks noGrp="1"/>
          </p:cNvSpPr>
          <p:nvPr>
            <p:ph type="subTitle" idx="1"/>
          </p:nvPr>
        </p:nvSpPr>
        <p:spPr/>
        <p:txBody>
          <a:bodyPr/>
          <a:lstStyle/>
          <a:p>
            <a:r>
              <a:rPr lang="tr-TR" dirty="0" smtClean="0">
                <a:latin typeface="Arial" panose="020B0604020202020204" pitchFamily="34" charset="0"/>
                <a:cs typeface="Arial" panose="020B0604020202020204" pitchFamily="34" charset="0"/>
              </a:rPr>
              <a:t>PREPARER</a:t>
            </a:r>
            <a:endParaRPr lang="tr-TR" dirty="0" smtClean="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EROL BERK OKUDUCU</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0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Arial" panose="020B0604020202020204" pitchFamily="34" charset="0"/>
                <a:cs typeface="Arial" panose="020B0604020202020204" pitchFamily="34" charset="0"/>
              </a:rPr>
              <a:t>Project </a:t>
            </a:r>
            <a:r>
              <a:rPr lang="tr-TR" dirty="0" err="1">
                <a:latin typeface="Arial" panose="020B0604020202020204" pitchFamily="34" charset="0"/>
                <a:cs typeface="Arial" panose="020B0604020202020204" pitchFamily="34" charset="0"/>
              </a:rPr>
              <a:t>introduction</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r>
              <a:rPr lang="en-US" dirty="0">
                <a:latin typeface="Arial" panose="020B0604020202020204" pitchFamily="34" charset="0"/>
                <a:cs typeface="Arial" panose="020B0604020202020204" pitchFamily="34" charset="0"/>
              </a:rPr>
              <a:t>In this project, it was started to follow the lane. Necessary image processing steps were carried out to mark the strips.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8604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Steps</a:t>
            </a:r>
            <a:r>
              <a:rPr lang="tr-TR" dirty="0"/>
              <a:t> </a:t>
            </a:r>
            <a:r>
              <a:rPr lang="tr-TR" dirty="0" err="1"/>
              <a:t>followed</a:t>
            </a:r>
            <a:r>
              <a:rPr lang="tr-TR" dirty="0"/>
              <a:t> : </a:t>
            </a:r>
            <a:r>
              <a:rPr lang="tr-TR" dirty="0" err="1"/>
              <a:t>Color</a:t>
            </a:r>
            <a:r>
              <a:rPr lang="tr-TR" dirty="0"/>
              <a:t> </a:t>
            </a:r>
            <a:r>
              <a:rPr lang="tr-TR" dirty="0" err="1"/>
              <a:t>Change</a:t>
            </a:r>
            <a:endParaRPr lang="tr-TR" dirty="0"/>
          </a:p>
        </p:txBody>
      </p:sp>
      <p:sp>
        <p:nvSpPr>
          <p:cNvPr id="3" name="İçerik Yer Tutucusu 2"/>
          <p:cNvSpPr>
            <a:spLocks noGrp="1"/>
          </p:cNvSpPr>
          <p:nvPr>
            <p:ph idx="1"/>
          </p:nvPr>
        </p:nvSpPr>
        <p:spPr/>
        <p:txBody>
          <a:bodyPr/>
          <a:lstStyle/>
          <a:p>
            <a:pPr marL="0" indent="0">
              <a:buNone/>
            </a:pPr>
            <a:r>
              <a:rPr lang="en-US" dirty="0"/>
              <a:t>A gray filter is used on the photo to make it easier to distinguish the lanes from the road. Thus, the stripes, which are usually white and yellow, gain a more precise appearance in a black and white </a:t>
            </a:r>
            <a:r>
              <a:rPr lang="tr-TR" dirty="0" smtClean="0"/>
              <a:t>  </a:t>
            </a:r>
            <a:r>
              <a:rPr lang="en-US" dirty="0" smtClean="0"/>
              <a:t>photograph </a:t>
            </a:r>
            <a:r>
              <a:rPr lang="en-US" dirty="0"/>
              <a:t>than in the original photograph</a:t>
            </a:r>
            <a:r>
              <a:rPr lang="en-US" dirty="0" smtClean="0"/>
              <a:t>.</a:t>
            </a:r>
            <a:endParaRPr lang="tr-TR" dirty="0" smtClean="0"/>
          </a:p>
          <a:p>
            <a:pPr marL="0" indent="0">
              <a:buNone/>
            </a:pPr>
            <a:endParaRPr lang="tr-TR" dirty="0"/>
          </a:p>
          <a:p>
            <a:pPr marL="0" indent="0">
              <a:buNone/>
            </a:pPr>
            <a:endParaRPr lang="tr-TR"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12" y="2799185"/>
            <a:ext cx="3483427" cy="1959428"/>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3534" y="2799185"/>
            <a:ext cx="3483427" cy="1959428"/>
          </a:xfrm>
          <a:prstGeom prst="rect">
            <a:avLst/>
          </a:prstGeom>
        </p:spPr>
      </p:pic>
    </p:spTree>
    <p:extLst>
      <p:ext uri="{BB962C8B-B14F-4D97-AF65-F5344CB8AC3E}">
        <p14:creationId xmlns:p14="http://schemas.microsoft.com/office/powerpoint/2010/main" val="28335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Steps</a:t>
            </a:r>
            <a:r>
              <a:rPr lang="tr-TR" dirty="0"/>
              <a:t> </a:t>
            </a:r>
            <a:r>
              <a:rPr lang="tr-TR" dirty="0" err="1"/>
              <a:t>followed</a:t>
            </a:r>
            <a:r>
              <a:rPr lang="tr-TR" dirty="0"/>
              <a:t> : </a:t>
            </a:r>
            <a:r>
              <a:rPr lang="tr-TR" dirty="0" err="1"/>
              <a:t>Edge</a:t>
            </a:r>
            <a:r>
              <a:rPr lang="tr-TR" dirty="0"/>
              <a:t> </a:t>
            </a:r>
            <a:r>
              <a:rPr lang="tr-TR" dirty="0" err="1"/>
              <a:t>detection</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endParaRPr lang="tr-TR" dirty="0" smtClean="0"/>
          </a:p>
          <a:p>
            <a:r>
              <a:rPr lang="en-US" dirty="0"/>
              <a:t>The strips are available in two forms, straight or cut. Using the Canny edge detection algorithm to detect these stripes, all the edges and lines in the image were found. This way we will have more information to recognize the stripes.</a:t>
            </a:r>
            <a:endParaRPr lang="tr-TR" dirty="0"/>
          </a:p>
          <a:p>
            <a:endParaRPr lang="tr-TR" dirty="0" smtClean="0"/>
          </a:p>
          <a:p>
            <a:endParaRPr lang="tr-TR" dirty="0"/>
          </a:p>
          <a:p>
            <a:endParaRPr lang="tr-TR" dirty="0" smtClean="0"/>
          </a:p>
          <a:p>
            <a:endParaRPr lang="tr-TR" dirty="0"/>
          </a:p>
          <a:p>
            <a:endParaRPr lang="tr-TR" dirty="0"/>
          </a:p>
        </p:txBody>
      </p:sp>
      <p:pic>
        <p:nvPicPr>
          <p:cNvPr id="7" name="Resim 6"/>
          <p:cNvPicPr>
            <a:picLocks noChangeAspect="1"/>
          </p:cNvPicPr>
          <p:nvPr/>
        </p:nvPicPr>
        <p:blipFill>
          <a:blip r:embed="rId2"/>
          <a:stretch>
            <a:fillRect/>
          </a:stretch>
        </p:blipFill>
        <p:spPr>
          <a:xfrm>
            <a:off x="1148590" y="2458940"/>
            <a:ext cx="3236797" cy="2028392"/>
          </a:xfrm>
          <a:prstGeom prst="rect">
            <a:avLst/>
          </a:prstGeom>
        </p:spPr>
      </p:pic>
      <p:pic>
        <p:nvPicPr>
          <p:cNvPr id="8" name="Resim 7"/>
          <p:cNvPicPr>
            <a:picLocks noChangeAspect="1"/>
          </p:cNvPicPr>
          <p:nvPr/>
        </p:nvPicPr>
        <p:blipFill>
          <a:blip r:embed="rId3"/>
          <a:stretch>
            <a:fillRect/>
          </a:stretch>
        </p:blipFill>
        <p:spPr>
          <a:xfrm>
            <a:off x="5561045" y="2457646"/>
            <a:ext cx="3238861" cy="2029686"/>
          </a:xfrm>
          <a:prstGeom prst="rect">
            <a:avLst/>
          </a:prstGeom>
        </p:spPr>
      </p:pic>
    </p:spTree>
    <p:extLst>
      <p:ext uri="{BB962C8B-B14F-4D97-AF65-F5344CB8AC3E}">
        <p14:creationId xmlns:p14="http://schemas.microsoft.com/office/powerpoint/2010/main" val="332983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Steps followed: Masking the Area</a:t>
            </a:r>
            <a:endParaRPr lang="tr-TR"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r>
              <a:rPr lang="en-US" dirty="0">
                <a:latin typeface="Arial" panose="020B0604020202020204" pitchFamily="34" charset="0"/>
                <a:cs typeface="Arial" panose="020B0604020202020204" pitchFamily="34" charset="0"/>
              </a:rPr>
              <a:t>In order to mask the area we want, we create a polygon by creating lines extending from the strips we find towards each other, thus limiting the area we are looking for.</a:t>
            </a:r>
            <a:endParaRPr lang="tr-TR" dirty="0">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275" y="2668555"/>
            <a:ext cx="3540967" cy="2360645"/>
          </a:xfrm>
          <a:prstGeom prst="rect">
            <a:avLst/>
          </a:prstGeom>
        </p:spPr>
      </p:pic>
    </p:spTree>
    <p:extLst>
      <p:ext uri="{BB962C8B-B14F-4D97-AF65-F5344CB8AC3E}">
        <p14:creationId xmlns:p14="http://schemas.microsoft.com/office/powerpoint/2010/main" val="209882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Steps</a:t>
            </a:r>
            <a:r>
              <a:rPr lang="tr-TR" dirty="0"/>
              <a:t> </a:t>
            </a:r>
            <a:r>
              <a:rPr lang="tr-TR" dirty="0" err="1"/>
              <a:t>followed</a:t>
            </a:r>
            <a:r>
              <a:rPr lang="tr-TR" dirty="0"/>
              <a:t>: </a:t>
            </a:r>
            <a:r>
              <a:rPr lang="tr-TR" dirty="0" err="1"/>
              <a:t>Hough</a:t>
            </a:r>
            <a:r>
              <a:rPr lang="tr-TR" dirty="0"/>
              <a:t> </a:t>
            </a:r>
            <a:r>
              <a:rPr lang="tr-TR" dirty="0" err="1"/>
              <a:t>transform</a:t>
            </a:r>
            <a:endParaRPr lang="tr-TR" dirty="0">
              <a:latin typeface="Arial" panose="020B0604020202020204" pitchFamily="34" charset="0"/>
              <a:cs typeface="Arial" panose="020B0604020202020204" pitchFamily="34" charset="0"/>
            </a:endParaRPr>
          </a:p>
        </p:txBody>
      </p:sp>
      <p:sp>
        <p:nvSpPr>
          <p:cNvPr id="6" name="İçerik Yer Tutucusu 5"/>
          <p:cNvSpPr>
            <a:spLocks noGrp="1"/>
          </p:cNvSpPr>
          <p:nvPr>
            <p:ph idx="1"/>
          </p:nvPr>
        </p:nvSpPr>
        <p:spPr/>
        <p:txBody>
          <a:bodyPr/>
          <a:lstStyle/>
          <a:p>
            <a:r>
              <a:rPr lang="en-US" dirty="0"/>
              <a:t>This method is used to connect the edge pixels we perceive in the image.</a:t>
            </a:r>
            <a:endParaRPr lang="tr-TR" dirty="0"/>
          </a:p>
        </p:txBody>
      </p:sp>
      <p:pic>
        <p:nvPicPr>
          <p:cNvPr id="9" name="İçerik Yer Tutucus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837" y="3859257"/>
            <a:ext cx="4144824" cy="2763216"/>
          </a:xfrm>
          <a:prstGeom prst="rect">
            <a:avLst/>
          </a:prstGeom>
        </p:spPr>
      </p:pic>
    </p:spTree>
    <p:extLst>
      <p:ext uri="{BB962C8B-B14F-4D97-AF65-F5344CB8AC3E}">
        <p14:creationId xmlns:p14="http://schemas.microsoft.com/office/powerpoint/2010/main" val="134945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Arial" panose="020B0604020202020204" pitchFamily="34" charset="0"/>
                <a:cs typeface="Arial" panose="020B0604020202020204" pitchFamily="34" charset="0"/>
              </a:rPr>
              <a:t>RESULT</a:t>
            </a:r>
            <a:endParaRPr lang="tr-TR" dirty="0">
              <a:latin typeface="Arial" panose="020B0604020202020204" pitchFamily="34" charset="0"/>
              <a:cs typeface="Arial" panose="020B0604020202020204" pitchFamily="34"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16" y="951899"/>
            <a:ext cx="5701004" cy="3206815"/>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020" y="951899"/>
            <a:ext cx="5656425" cy="3181739"/>
          </a:xfrm>
          <a:prstGeom prst="rect">
            <a:avLst/>
          </a:prstGeom>
        </p:spPr>
      </p:pic>
    </p:spTree>
    <p:extLst>
      <p:ext uri="{BB962C8B-B14F-4D97-AF65-F5344CB8AC3E}">
        <p14:creationId xmlns:p14="http://schemas.microsoft.com/office/powerpoint/2010/main" val="328725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rESOURCES</a:t>
            </a:r>
            <a:endParaRPr lang="tr-TR" dirty="0"/>
          </a:p>
        </p:txBody>
      </p:sp>
      <p:sp>
        <p:nvSpPr>
          <p:cNvPr id="3" name="İçerik Yer Tutucusu 2"/>
          <p:cNvSpPr>
            <a:spLocks noGrp="1"/>
          </p:cNvSpPr>
          <p:nvPr>
            <p:ph idx="1"/>
          </p:nvPr>
        </p:nvSpPr>
        <p:spPr/>
        <p:txBody>
          <a:bodyPr/>
          <a:lstStyle/>
          <a:p>
            <a:r>
              <a:rPr lang="tr-TR" dirty="0" smtClean="0"/>
              <a:t>Youtube.com</a:t>
            </a:r>
          </a:p>
          <a:p>
            <a:r>
              <a:rPr lang="tr-TR" dirty="0" smtClean="0"/>
              <a:t>Github.com</a:t>
            </a:r>
          </a:p>
          <a:p>
            <a:r>
              <a:rPr lang="tr-TR" dirty="0" smtClean="0"/>
              <a:t>Stackoverflow.com</a:t>
            </a:r>
          </a:p>
          <a:p>
            <a:r>
              <a:rPr lang="tr-TR" dirty="0" smtClean="0"/>
              <a:t>Medium.com</a:t>
            </a:r>
          </a:p>
          <a:p>
            <a:r>
              <a:rPr lang="tr-TR" dirty="0" smtClean="0"/>
              <a:t>Geeksforgeeks.com</a:t>
            </a:r>
            <a:endParaRPr lang="tr-TR" dirty="0"/>
          </a:p>
        </p:txBody>
      </p:sp>
    </p:spTree>
    <p:extLst>
      <p:ext uri="{BB962C8B-B14F-4D97-AF65-F5344CB8AC3E}">
        <p14:creationId xmlns:p14="http://schemas.microsoft.com/office/powerpoint/2010/main" val="892017701"/>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1033</TotalTime>
  <Words>205</Words>
  <Application>Microsoft Office PowerPoint</Application>
  <PresentationFormat>Geniş ekran</PresentationFormat>
  <Paragraphs>24</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Century Gothic</vt:lpstr>
      <vt:lpstr>Wingdings 3</vt:lpstr>
      <vt:lpstr>Dilim</vt:lpstr>
      <vt:lpstr>Lane detection</vt:lpstr>
      <vt:lpstr>Project introduction</vt:lpstr>
      <vt:lpstr>Steps followed : Color Change</vt:lpstr>
      <vt:lpstr>Steps followed : Edge detection</vt:lpstr>
      <vt:lpstr>Steps followed: Masking the Area</vt:lpstr>
      <vt:lpstr>Steps followed: Hough transform</vt:lpstr>
      <vt:lpstr>RESULT</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Erol Berk Okuducu</dc:creator>
  <cp:lastModifiedBy>Erol Berk Okuducu</cp:lastModifiedBy>
  <cp:revision>47</cp:revision>
  <dcterms:created xsi:type="dcterms:W3CDTF">2022-10-29T14:52:43Z</dcterms:created>
  <dcterms:modified xsi:type="dcterms:W3CDTF">2023-06-14T11:28:10Z</dcterms:modified>
</cp:coreProperties>
</file>