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9"/>
    <p:sldId id="258" r:id="rId10"/>
    <p:sldId id="259" r:id="rId11"/>
    <p:sldId id="260"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notesMaster" Target="notesMasters/notesMaster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F89C1C7-3DCD-1040-A9CF-14679D8B5DDD}" type="datetimeFigureOut">
              <a:rPr lang="en-US" smtClean="0"/>
              <a:t>10/17/16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5E49A5-4136-284D-997B-48E1D791AD67}" type="slidenum">
              <a:rPr lang="en-US" smtClean="0"/>
              <a:t>‹#›</a:t>
            </a:fld>
            <a:endParaRPr lang="en-US"/>
          </a:p>
        </p:txBody>
      </p:sp>
    </p:spTree>
    <p:extLst>
      <p:ext uri="{BB962C8B-B14F-4D97-AF65-F5344CB8AC3E}">
        <p14:creationId xmlns:p14="http://schemas.microsoft.com/office/powerpoint/2010/main" val="262325218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TALK TRACK - TITLE SLIDE (2-3 minutes):</a:t>
            </a:r>
          </a:p>
          <a:p/>
          <a:p>
            <a:r>
              <a:t>OPENING REMARKS:</a:t>
            </a:r>
          </a:p>
          <a:p>
            <a:r>
              <a:t>Good [morning/afternoon], everyone. Thank you for taking the time to meet with us today. I know your schedules are packed, so I appreciate you making this a priority.</a:t>
            </a:r>
          </a:p>
          <a:p/>
          <a:p>
            <a:r>
              <a:t>CONTEXT SETTING:</a:t>
            </a:r>
          </a:p>
          <a:p>
            <a:r>
              <a:t>I understand you're dealing with some significant challenges around your technology infrastructure. Specifically, you've shared concerns about the volatile licensing landscape and the costly refresh cycles you've experienced in the past. You're not alone - this is one of the most common challenges we hear from enterprise customers, especially in the retail sector.</a:t>
            </a:r>
          </a:p>
          <a:p/>
          <a:p>
            <a:r>
              <a:t>AGENDA OVERVIEW:</a:t>
            </a:r>
          </a:p>
          <a:p>
            <a:r>
              <a:t>Today, I want to show you how Dell Private Cloud can help you break free from vendor lock-in, protect the technology investments you've already made, and ensure business continuity as the market continues to evolve.</a:t>
            </a:r>
          </a:p>
          <a:p/>
          <a:p>
            <a:r>
              <a:t>We'll cover three key areas in the next 15-20 minutes:</a:t>
            </a:r>
          </a:p>
          <a:p>
            <a:r>
              <a:t>1. First, I'll acknowledge the specific challenges you're facing and explain why they're so common in today's market</a:t>
            </a:r>
          </a:p>
          <a:p>
            <a:r>
              <a:t>2. Then, I'll show you how Dell Private Cloud provides a fundamentally different approach that directly solves these problems  </a:t>
            </a:r>
          </a:p>
          <a:p>
            <a:r>
              <a:t>3. Finally, we'll discuss what this means specifically for your retail business and outline a clear path forward</a:t>
            </a:r>
          </a:p>
          <a:p/>
          <a:p>
            <a:r>
              <a:t>ENGAGEMENT:</a:t>
            </a:r>
          </a:p>
          <a:p>
            <a:r>
              <a:t>I encourage questions throughout our discussion - this should be interactive, not just me talking at you. If something resonates or if you want me to dive deeper into any topic, please speak up.</a:t>
            </a:r>
          </a:p>
          <a:p/>
          <a:p>
            <a:r>
              <a:t>TRANSITION:</a:t>
            </a:r>
          </a:p>
          <a:p>
            <a:r>
              <a:t>[PAUSE - MAKE EYE CONTACT WITH EACH PERSON]</a:t>
            </a:r>
          </a:p>
          <a:p>
            <a:r>
              <a:t>Let's start by talking about the challenges you've shared with us, because I want to make sure we're all aligned on the problems we're trying to solve...</a:t>
            </a:r>
          </a:p>
        </p:txBody>
      </p:sp>
      <p:sp>
        <p:nvSpPr>
          <p:cNvPr id="4" name="Slide Number Placeholder 3"/>
          <p:cNvSpPr>
            <a:spLocks noGrp="1"/>
          </p:cNvSpPr>
          <p:nvPr>
            <p:ph type="sldNum" idx="5" sz="quarter"/>
          </p:nvPr>
        </p:nvSpPr>
        <p:spPr/>
      </p:sp>
    </p:spTree>
  </p:cSld>
  <p:clrMapOvr>
    <a:masterClrMapping/>
  </p:clrMapOvr>
</p:notes>
</file>

<file path=ppt/notesSlides/notesSlide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TALK TRACK - SLIDE 1: THE CHALLENGE (4-5 minutes)</a:t>
            </a:r>
          </a:p>
          <a:p/>
          <a:p>
            <a:r>
              <a:t>OPENING VALIDATION:</a:t>
            </a:r>
          </a:p>
          <a:p>
            <a:r>
              <a:t>Let me start by acknowledging the pain points you've shared, because I want you to know that we truly understand what you've been going through. As a leading retailer, you've experienced firsthand how volatile licensing landscapes can disrupt business operations, and frankly, the technology industry hasn't made this easy for you.</a:t>
            </a:r>
          </a:p>
          <a:p/>
          <a:p>
            <a:r>
              <a:t>FINANCIAL IMPACT SECTION:</a:t>
            </a:r>
          </a:p>
          <a:p>
            <a:r>
              <a:t>[POINT TO FINANCIAL IMPACT] Let's talk about the financial impact first, because this hits your bottom line directly.</a:t>
            </a:r>
          </a:p>
          <a:p/>
          <a:p>
            <a:r>
              <a:t>[POINT TO COSTLY RETRAINING] Your past refresh cycles have resulted in costly retraining programs. I know your teams have had to learn entirely new systems, sometimes multiple times in just a few years. This isn't just about the direct training costs - though those add up quickly. It's about the productivity loss during transition periods, the increased risk of human error when people are working with unfamiliar systems, and the potential loss of experienced team members who get frustrated with constant technology changes.</a:t>
            </a:r>
          </a:p>
          <a:p/>
          <a:p>
            <a:r>
              <a:t>[POINT TO UNEXPECTED REPLACEMENTS] Then there are the unexpected technology replacements that blow your IT budget. When vendors change licensing models, discontinue support, or force architectural changes, you're suddenly facing refresh cycles that weren't in your budget or your planning timeline. This forces you to make reactive decisions instead of strategic ones.</a:t>
            </a:r>
          </a:p>
          <a:p/>
          <a:p>
            <a:r>
              <a:t>OPERATIONAL RISK SECTION:</a:t>
            </a:r>
          </a:p>
          <a:p>
            <a:r>
              <a:t>[POINT TO OPERATIONAL RISK] But beyond the financial impact, there's significant operational risk.</a:t>
            </a:r>
          </a:p>
          <a:p/>
          <a:p>
            <a:r>
              <a:t>[POINT TO VENDOR LOCK-IN] Vendor lock-in is perhaps the most insidious challenge because it limits your options over time. When you're tied to a single vendor's ecosystem, you lose negotiating power, you lose flexibility to adopt new technologies when they become available, and you lose the ability to optimize costs by shopping around. You become a captive customer.</a:t>
            </a:r>
          </a:p>
          <a:p/>
          <a:p>
            <a:r>
              <a:t>[POINT TO 47% STATISTIC] You're definitely not alone in this challenge - nearly half of all organizations cite cloud vendor lock-in as their biggest implementation challenge. This is a market-wide problem that demands a fundamentally different approach.</a:t>
            </a:r>
          </a:p>
          <a:p/>
          <a:p>
            <a:r>
              <a:t>THE BOTTOM LINE:</a:t>
            </a:r>
          </a:p>
          <a:p>
            <a:r>
              <a:t>[POINT TO BOTTOM LINE] Here's what really bothers me about this situation: Your retail success - your ability to serve customers, compete in the market, and grow your business - shouldn't depend on the strategic decisions of technology vendors. You should have control over your own destiny.</a:t>
            </a:r>
          </a:p>
          <a:p/>
          <a:p>
            <a:r>
              <a:t>TRANSITION QUESTION:</a:t>
            </a:r>
          </a:p>
          <a:p>
            <a:r>
              <a:t>The question is: How do you maintain business continuity, protect the investments you've already made, and stay ready for new market trends without falling into these same traps again?</a:t>
            </a:r>
          </a:p>
          <a:p/>
          <a:p>
            <a:r>
              <a:t>[PAUSE FOR EFFECT]</a:t>
            </a:r>
          </a:p>
          <a:p/>
          <a:p>
            <a:r>
              <a:t>That's exactly what Dell Private Cloud is designed to solve, and I'll show you how in the next slide. But before we move on, does this resonate with your experience? Are there any specific examples of these challenges that you'd like to discuss?</a:t>
            </a:r>
          </a:p>
        </p:txBody>
      </p:sp>
      <p:sp>
        <p:nvSpPr>
          <p:cNvPr id="4" name="Slide Number Placeholder 3"/>
          <p:cNvSpPr>
            <a:spLocks noGrp="1"/>
          </p:cNvSpPr>
          <p:nvPr>
            <p:ph type="sldNum" idx="5" sz="quarter"/>
          </p:nvPr>
        </p:nvSpPr>
        <p:spPr/>
      </p:sp>
    </p:spTree>
  </p:cSld>
  <p:clrMapOvr>
    <a:masterClrMapping/>
  </p:clrMapOvr>
</p:notes>
</file>

<file path=ppt/notesSlides/notesSlide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TALK TRACK - SLIDE 2: THE SOLUTION (5-6 minutes)</a:t>
            </a:r>
          </a:p>
          <a:p/>
          <a:p>
            <a:r>
              <a:t>OPENING TRANSITION:</a:t>
            </a:r>
          </a:p>
          <a:p>
            <a:r>
              <a:t>Now here's where Dell Private Cloud changes the game entirely. Instead of forcing you to choose between vendor lock-in or complexity, we give you a third option that most people don't even know exists.</a:t>
            </a:r>
          </a:p>
          <a:p/>
          <a:p>
            <a:r>
              <a:t>OPEN ARCHITECTURE FREEDOM:</a:t>
            </a:r>
          </a:p>
          <a:p>
            <a:r>
              <a:t>[POINT TO OPEN ARCHITECTURE] First, let's talk about open architecture freedom. This is fundamentally different from what most vendors offer.</a:t>
            </a:r>
          </a:p>
          <a:p/>
          <a:p>
            <a:r>
              <a:t>[POINT TO SOFTWARE CHOICES] Unlike traditional solutions that lock you into a single software stack, Dell Private Cloud gives you complete freedom to choose. Want to run VMware because your team already knows it? Great. Prefer Red Hat OpenShift for containerized applications? No problem. Thinking about Nutanix for hyper-convergence? We support that too. And here's the key differentiator - you can change your mind later.</a:t>
            </a:r>
          </a:p>
          <a:p/>
          <a:p>
            <a:r>
              <a:t>[POINT TO CHANGE WITHOUT REFRESH] Think about what that means for a moment. You can literally change your software platform without throwing away your hardware investment. No forklift upgrades, no complete infrastructure refresh, no massive capital expenditure just to try a new technology approach.</a:t>
            </a:r>
          </a:p>
          <a:p/>
          <a:p>
            <a:r>
              <a:t>INVESTMENT PROTECTION:</a:t>
            </a:r>
          </a:p>
          <a:p>
            <a:r>
              <a:t>[POINT TO INVESTMENT PROTECTION] This brings us directly to investment protection, which addresses your past pain points head-on.</a:t>
            </a:r>
          </a:p>
          <a:p/>
          <a:p>
            <a:r>
              <a:t>[POINT TO HARDWARE REUSABLE] Your Dell hardware doesn't become obsolete when you want to switch software platforms. The same servers, storage, and networking that run VMware today can run Red Hat tomorrow, or Nutanix next year. Your capital investment is protected regardless of how the software landscape evolves.</a:t>
            </a:r>
          </a:p>
          <a:p/>
          <a:p>
            <a:r>
              <a:t>[POINT TO SOFTWARE LICENSES] And your software licenses? They remain with you, not tied to specific hardware configurations. If you want to optimize costs by moving to different licensing models, you have that flexibility.</a:t>
            </a:r>
          </a:p>
          <a:p/>
          <a:p>
            <a:r>
              <a:t>RAPID DEPLOYMENT:</a:t>
            </a:r>
          </a:p>
          <a:p>
            <a:r>
              <a:t>[POINT TO RAPID DEPLOYMENT] Now, let's address the operational complexity concern. Traditional private cloud deployments can take weeks or months and require extensive integration work.</a:t>
            </a:r>
          </a:p>
          <a:p/>
          <a:p>
            <a:r>
              <a:t>[POINT TO 90% FEWER STEPS] Dell Private Cloud reduces deployment complexity by 90%. You're operational in 2.5 hours, not weeks. Why? Because we've done all the integration work for you at the factory.</a:t>
            </a:r>
          </a:p>
          <a:p/>
          <a:p>
            <a:r>
              <a:t>[POINT TO PRE-VALIDATED] Every component is pre-validated, every integration is pre-tested, every configuration is optimized. When it arrives at your data center, it's ready to go, not ready to start a months-long integration project.</a:t>
            </a:r>
          </a:p>
          <a:p/>
          <a:p>
            <a:r>
              <a:t>THE DELL ADVANTAGE:</a:t>
            </a:r>
          </a:p>
          <a:p>
            <a:r>
              <a:t>[POINT TO DELL ADVANTAGE] This is what I call "The Dell Advantage" - you get all the simplicity and support of an integrated appliance, but with the flexibility to make different software choices over time. It's the best of both worlds.</a:t>
            </a:r>
          </a:p>
          <a:p/>
          <a:p>
            <a:r>
              <a:t>CONNECTING BACK TO CHALLENGES:</a:t>
            </a:r>
          </a:p>
          <a:p>
            <a:r>
              <a:t>This approach directly solves the three challenges we discussed on the previous slide:</a:t>
            </a:r>
          </a:p>
          <a:p>
            <a:r>
              <a:t>- No more costly retraining because you choose software your team already knows</a:t>
            </a:r>
          </a:p>
          <a:p>
            <a:r>
              <a:t>- No more expensive hardware replacements because your infrastructure is software-agnostic  </a:t>
            </a:r>
          </a:p>
          <a:p>
            <a:r>
              <a:t>- No more vendor lock-in because you maintain choice and control</a:t>
            </a:r>
          </a:p>
          <a:p/>
          <a:p>
            <a:r>
              <a:t>VALIDATION QUESTION:</a:t>
            </a:r>
          </a:p>
          <a:p>
            <a:r>
              <a:t>Does this approach make sense for your environment? What questions do you have about how this would work with your current infrastructure?</a:t>
            </a:r>
          </a:p>
          <a:p/>
          <a:p>
            <a:r>
              <a:t>[PAUSE FOR QUESTIONS]</a:t>
            </a:r>
          </a:p>
          <a:p/>
          <a:p>
            <a:r>
              <a:t>Let me show you what this means specifically for your retail business...</a:t>
            </a:r>
          </a:p>
        </p:txBody>
      </p:sp>
      <p:sp>
        <p:nvSpPr>
          <p:cNvPr id="4" name="Slide Number Placeholder 3"/>
          <p:cNvSpPr>
            <a:spLocks noGrp="1"/>
          </p:cNvSpPr>
          <p:nvPr>
            <p:ph type="sldNum" idx="5" sz="quarter"/>
          </p:nvPr>
        </p:nvSpPr>
        <p:spPr/>
      </p:sp>
    </p:spTree>
  </p:cSld>
  <p:clrMapOvr>
    <a:masterClrMapping/>
  </p:clrMapOvr>
</p:notes>
</file>

<file path=ppt/notesSlides/notesSlide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TALK TRACK - SLIDE 3: YOUR RETAIL ADVANTAGE (4-5 minutes)</a:t>
            </a:r>
          </a:p>
          <a:p/>
          <a:p>
            <a:r>
              <a:t>TRANSITION TO RETAIL FOCUS:</a:t>
            </a:r>
          </a:p>
          <a:p>
            <a:r>
              <a:t>Now let's bring this home with what Dell Private Cloud means specifically for your retail business. Because while the technical benefits are important, what really matters is how this impacts your ability to serve customers and compete in the market.</a:t>
            </a:r>
          </a:p>
          <a:p/>
          <a:p>
            <a:r>
              <a:t>MAINTAIN SKILLS &amp; TEAMS:</a:t>
            </a:r>
          </a:p>
          <a:p>
            <a:r>
              <a:t>[POINT TO MAINTAIN SKILLS] First, let's talk about maintaining your most valuable asset - your team and their expertise.</a:t>
            </a:r>
          </a:p>
          <a:p/>
          <a:p>
            <a:r>
              <a:t>[POINT TO LEVERAGE EXPERTISE] Your team already has valuable expertise in your current applications, in your business processes, in VMware or whatever platforms you're running. Dell Private Cloud lets you leverage that expertise rather than starting over. No expensive retraining programs that take months and drain productivity. No risk of losing experienced team members who get frustrated with constant technology changes.</a:t>
            </a:r>
          </a:p>
          <a:p/>
          <a:p>
            <a:r>
              <a:t>[POINT TO INSTITUTIONAL KNOWLEDGE] Think about all the institutional knowledge your team has built up - they know your seasonal patterns, they understand your peak load requirements, they know exactly how your applications behave during Black Friday traffic spikes. That knowledge doesn't become obsolete with Dell Private Cloud; it becomes even more valuable.</a:t>
            </a:r>
          </a:p>
          <a:p/>
          <a:p>
            <a:r>
              <a:t>ENSURE MAXIMUM UPTIME:</a:t>
            </a:r>
          </a:p>
          <a:p>
            <a:r>
              <a:t>[POINT TO MAXIMUM UPTIME] For a retailer, uptime is literally revenue. Every minute of downtime during peak shopping seasons costs you money and customer satisfaction.</a:t>
            </a:r>
          </a:p>
          <a:p/>
          <a:p>
            <a:r>
              <a:t>[POINT TO REDUNDANCY] Dell Private Cloud includes enterprise-grade redundancy and automated failover capabilities built right in. If something fails - and eventually something always does - you're automatically switched to backup systems before customers even notice. This isn't an add-on feature you pay extra for; it's foundational to how the solution is designed.</a:t>
            </a:r>
          </a:p>
          <a:p/>
          <a:p>
            <a:r>
              <a:t>[POINT TO 15,000 HOURS] Here's something unique about Dell - we don't just sell you hardware and walk away. Every Dell Private Cloud solution goes through over 15,000 hours of testing and validation. When you call support, you're not getting transferred between hardware and software vendors trying to figure out who's responsible. You're talking to one team that knows your complete environment and can solve problems quickly.</a:t>
            </a:r>
          </a:p>
          <a:p/>
          <a:p>
            <a:r>
              <a:t>SCALE FOR RETAIL SUCCESS:</a:t>
            </a:r>
          </a:p>
          <a:p>
            <a:r>
              <a:t>[POINT TO SCALE FOR RETAIL] Retail is cyclical and unpredictable. Black Friday, holiday seasons, unexpected viral products, supply chain disruptions - you need infrastructure that can scale quickly when opportunity strikes.</a:t>
            </a:r>
          </a:p>
          <a:p/>
          <a:p>
            <a:r>
              <a:t>[POINT TO ADD CAPACITY] With Dell Private Cloud, you can add capacity for peak season without vendor negotiations, without compatibility concerns, without architectural changes. Scale up when you need it, scale back down afterward. The flexibility is in your hands, not in a vendor's roadmap.</a:t>
            </a:r>
          </a:p>
          <a:p/>
          <a:p>
            <a:r>
              <a:t>[POINT TO EDGE LOCATIONS] And for your distributed retail environment - stores, warehouses, distribution centers - you get consistent management across all locations. One interface, one support model, one approach to security and compliance.</a:t>
            </a:r>
          </a:p>
          <a:p/>
          <a:p>
            <a:r>
              <a:t>CUSTOMER VALIDATION:</a:t>
            </a:r>
          </a:p>
          <a:p>
            <a:r>
              <a:t>[POINT TO TESTIMONIAL] Don't take my word for it. Here's what Keith Bradley from Nature Fresh Farms - another organization that needed flexibility without vendor commitment - says about their Dell Private Cloud implementation. They needed exactly what you need: the ability to choose different software platforms without being locked into a single stack.</a:t>
            </a:r>
          </a:p>
          <a:p/>
          <a:p>
            <a:r>
              <a:t>CALL TO ACTION:</a:t>
            </a:r>
          </a:p>
          <a:p>
            <a:r>
              <a:t>[POINT TO NEXT STEPS] So here's my question for you: Are you ready to break free from the vendor lock-in cycle that's been costing you time, money, and flexibility?</a:t>
            </a:r>
          </a:p>
          <a:p/>
          <a:p>
            <a:r>
              <a:t>SPECIFIC NEXT STEPS:</a:t>
            </a:r>
          </a:p>
          <a:p>
            <a:r>
              <a:t>I'd like to propose three specific next steps:</a:t>
            </a:r>
          </a:p>
          <a:p/>
          <a:p>
            <a:r>
              <a:t>1. First, let's schedule a technical deep-dive session where I can show you exactly how Dell Private Cloud would work in your specific environment. We can model your current workloads, show you migration paths that protect your investments, and demonstrate how you maintain business continuity throughout any transition.</a:t>
            </a:r>
          </a:p>
          <a:p/>
          <a:p>
            <a:r>
              <a:t>2. Second, I'd like to arrange a reference call with Keith Bradley or another retail customer who's been through this exact process, so you can hear firsthand about their experience.</a:t>
            </a:r>
          </a:p>
          <a:p/>
          <a:p>
            <a:r>
              <a:t>3. Third, if you're interested, we can set up a proof of concept in your environment - no cost, no commitment - just so you can see the solution working with your actual applications and data.</a:t>
            </a:r>
          </a:p>
          <a:p/>
          <a:p>
            <a:r>
              <a:t>CLOSING QUESTIONS:</a:t>
            </a:r>
          </a:p>
          <a:p>
            <a:r>
              <a:t>What questions do you have about what we've discussed today? And which of these next steps makes the most sense for your timeline and evaluation process?</a:t>
            </a:r>
          </a:p>
          <a:p/>
          <a:p>
            <a:r>
              <a:t>[PAUSE FOR DISCUSSION]</a:t>
            </a:r>
          </a:p>
          <a:p/>
          <a:p>
            <a:r>
              <a:t>I want to make sure we address any concerns or questions you might have, and I want to make sure our next steps align with how you prefer to evaluate technology solutions.</a:t>
            </a:r>
          </a:p>
        </p:txBody>
      </p:sp>
      <p:sp>
        <p:nvSpPr>
          <p:cNvPr id="4" name="Slide Number Placeholder 3"/>
          <p:cNvSpPr>
            <a:spLocks noGrp="1"/>
          </p:cNvSpPr>
          <p:nvPr>
            <p:ph type="sldNum" idx="5" sz="quarter"/>
          </p:nvPr>
        </p:nvSpPr>
        <p:spPr/>
      </p:sp>
    </p:spTree>
  </p:cSld>
  <p:clrMapOvr>
    <a:masterClrMapping/>
  </p:clrMapOvr>
</p:notes>
</file>

<file path=ppt/notesSlides/notesSlide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TALK TRACK - SUMMARY SLIDE (2-3 minutes)</a:t>
            </a:r>
          </a:p>
          <a:p/>
          <a:p>
            <a:r>
              <a:t>RECAP AND REINFORCEMENT:</a:t>
            </a:r>
          </a:p>
          <a:p>
            <a:r>
              <a:t>Let me quickly recap what we've covered today, because I want to make sure the key points are clear.</a:t>
            </a:r>
          </a:p>
          <a:p/>
          <a:p>
            <a:r>
              <a:t>[POINT TO PROBLEM IDENTIFIED] We started by acknowledging the real challenges you're facing - volatile licensing landscapes and costly refresh cycles that threaten business continuity. These aren't theoretical problems; they're impacting your budget, your team, and your ability to innovate right now.</a:t>
            </a:r>
          </a:p>
          <a:p/>
          <a:p>
            <a:r>
              <a:t>[POINT TO SOLUTION DESIGNED] We then showed you how Dell Private Cloud provides a fundamentally different approach - open architecture that gives you choice, investment protection that preserves your existing assets, and rapid deployment that gets you operational quickly without months of integration work.</a:t>
            </a:r>
          </a:p>
          <a:p/>
          <a:p>
            <a:r>
              <a:t>[POINT TO RETAIL BENEFITS] Most importantly, we discussed what this means specifically for your retail business - team continuity so you don't lose valuable expertise, maximum uptime to protect revenue during peak seasons, and flexible scaling to handle whatever the market throws at you.</a:t>
            </a:r>
          </a:p>
          <a:p/>
          <a:p>
            <a:r>
              <a:t>NEXT STEPS REINFORCEMENT:</a:t>
            </a:r>
          </a:p>
          <a:p>
            <a:r>
              <a:t>[POINT TO RECOMMENDED NEXT STEPS] I've outlined three recommended next steps, and I want to emphasize that these are designed to give you confidence in your decision:</a:t>
            </a:r>
          </a:p>
          <a:p/>
          <a:p>
            <a:r>
              <a:t>[POINT TO DEEP-DIVE] The technical deep-dive isn't a sales pitch - it's a working session where we model your actual environment and show you exactly how the solution would work with your current applications and infrastructure.</a:t>
            </a:r>
          </a:p>
          <a:p/>
          <a:p>
            <a:r>
              <a:t>[POINT TO REFERENCE CALL] The customer reference call connects you with a retail peer who's been through this exact evaluation process and can share their real-world experience.</a:t>
            </a:r>
          </a:p>
          <a:p/>
          <a:p>
            <a:r>
              <a:t>[POINT TO POC] And the proof of concept - there's no cost and no commitment. It's just an opportunity for you to see the solution working with your actual data and applications.</a:t>
            </a:r>
          </a:p>
          <a:p/>
          <a:p>
            <a:r>
              <a:t>FINAL ENGAGEMENT:</a:t>
            </a:r>
          </a:p>
          <a:p>
            <a:r>
              <a:t>[POINT TO QUESTIONS] I know this has been a lot of information, and I want to make sure we address any concerns or questions you might have.</a:t>
            </a:r>
          </a:p>
          <a:p/>
          <a:p>
            <a:r>
              <a:t>SPECIFIC CLOSING QUESTIONS:</a:t>
            </a:r>
          </a:p>
          <a:p>
            <a:r>
              <a:t>- What resonated most with what you heard today?</a:t>
            </a:r>
          </a:p>
          <a:p>
            <a:r>
              <a:t>- What concerns or questions do you still have?</a:t>
            </a:r>
          </a:p>
          <a:p>
            <a:r>
              <a:t>- Which next step makes the most sense for your evaluation timeline?</a:t>
            </a:r>
          </a:p>
          <a:p>
            <a:r>
              <a:t>- Who else in your organization should be involved in these conversations?</a:t>
            </a:r>
          </a:p>
          <a:p/>
          <a:p>
            <a:r>
              <a:t>[PAUSE FOR DISCUSSION]</a:t>
            </a:r>
          </a:p>
          <a:p/>
          <a:p>
            <a:r>
              <a:t>COMMITMENT TO SUPPORT:</a:t>
            </a:r>
          </a:p>
          <a:p>
            <a:r>
              <a:t>Remember, our goal isn't just to sell you technology - it's to help you solve the vendor lock-in challenges that have been impacting your business. We're committed to supporting you through this evaluation process regardless of how long it takes or what questions come up along the way.</a:t>
            </a:r>
          </a:p>
          <a:p/>
          <a:p>
            <a:r>
              <a:t>What would you like to discuss first?</a:t>
            </a:r>
          </a:p>
        </p:txBody>
      </p:sp>
      <p:sp>
        <p:nvSpPr>
          <p:cNvPr id="4" name="Slide Number Placeholder 3"/>
          <p:cNvSpPr>
            <a:spLocks noGrp="1"/>
          </p:cNvSpPr>
          <p:nvPr>
            <p:ph type="sldNum" idx="5" sz="quarter"/>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lgn="ctr">
              <a:defRPr sz="4400" b="1">
                <a:solidFill>
                  <a:srgbClr val="007CB0"/>
                </a:solidFill>
              </a:defRPr>
            </a:pPr>
            <a:r>
              <a:t>Dell Private Cloud Solution</a:t>
            </a:r>
          </a:p>
        </p:txBody>
      </p:sp>
      <p:sp>
        <p:nvSpPr>
          <p:cNvPr id="3" name="Subtitle 2"/>
          <p:cNvSpPr>
            <a:spLocks noGrp="1"/>
          </p:cNvSpPr>
          <p:nvPr>
            <p:ph type="subTitle" idx="1"/>
          </p:nvPr>
        </p:nvSpPr>
        <p:spPr/>
        <p:txBody>
          <a:bodyPr/>
          <a:lstStyle/>
          <a:p>
            <a:pPr algn="ctr">
              <a:defRPr sz="2400">
                <a:solidFill>
                  <a:srgbClr val="444444"/>
                </a:solidFill>
              </a:defRPr>
            </a:pPr>
            <a:r>
              <a:t>Breaking Free from Vendor Lock-in</a:t>
            </a:r>
          </a:p>
          <a:p>
            <a:pPr algn="ctr">
              <a:defRPr sz="2400">
                <a:solidFill>
                  <a:srgbClr val="444444"/>
                </a:solidFill>
              </a:defRPr>
            </a:pPr>
            <a:r>
              <a:t>Protecting Your Technology Investments</a:t>
            </a:r>
          </a:p>
          <a:p>
            <a:pPr algn="ctr">
              <a:defRPr sz="2400">
                <a:solidFill>
                  <a:srgbClr val="444444"/>
                </a:solidFill>
              </a:defRPr>
            </a:pPr>
            <a:r>
              <a:t>Ensuring Business Continuity</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800" b="1">
                <a:solidFill>
                  <a:srgbClr val="007CB0"/>
                </a:solidFill>
              </a:defRPr>
            </a:pPr>
            <a:r>
              <a:t>The Challenge: Volatile Licensing = Business Risk</a:t>
            </a:r>
          </a:p>
        </p:txBody>
      </p:sp>
      <p:sp>
        <p:nvSpPr>
          <p:cNvPr id="3" name="Content Placeholder 2"/>
          <p:cNvSpPr>
            <a:spLocks noGrp="1"/>
          </p:cNvSpPr>
          <p:nvPr>
            <p:ph idx="1"/>
          </p:nvPr>
        </p:nvSpPr>
        <p:spPr/>
        <p:txBody>
          <a:bodyPr/>
          <a:lstStyle/>
          <a:p>
            <a:pPr>
              <a:defRPr sz="2400" b="1">
                <a:solidFill>
                  <a:srgbClr val="007CB0"/>
                </a:solidFill>
              </a:defRPr>
            </a:pPr>
            <a:r>
              <a:t>Your Past Pain Points Impact Business Operations</a:t>
            </a:r>
          </a:p>
          <a:p>
            <a:pPr lvl="1">
              <a:defRPr sz="2200" b="1">
                <a:solidFill>
                  <a:srgbClr val="004990"/>
                </a:solidFill>
              </a:defRPr>
            </a:pPr>
            <a:r>
              <a:t>💰 Financial Impact</a:t>
            </a:r>
          </a:p>
          <a:p>
            <a:pPr lvl="2">
              <a:defRPr sz="1800">
                <a:solidFill>
                  <a:srgbClr val="444444"/>
                </a:solidFill>
              </a:defRPr>
            </a:pPr>
            <a:r>
              <a:t>Costly retraining programs disrupt productivity</a:t>
            </a:r>
          </a:p>
          <a:p>
            <a:pPr lvl="2">
              <a:defRPr sz="1800">
                <a:solidFill>
                  <a:srgbClr val="444444"/>
                </a:solidFill>
              </a:defRPr>
            </a:pPr>
            <a:r>
              <a:t>Unexpected technology replacements blow IT budgets</a:t>
            </a:r>
          </a:p>
          <a:p>
            <a:pPr lvl="1">
              <a:defRPr sz="2200" b="1">
                <a:solidFill>
                  <a:srgbClr val="004990"/>
                </a:solidFill>
              </a:defRPr>
            </a:pPr>
            <a:r>
              <a:t>⚠️ Operational Risk</a:t>
            </a:r>
          </a:p>
          <a:p>
            <a:pPr lvl="2">
              <a:defRPr sz="1800">
                <a:solidFill>
                  <a:srgbClr val="444444"/>
                </a:solidFill>
              </a:defRPr>
            </a:pPr>
            <a:r>
              <a:t>Vendor lock-in limits flexibility and innovation</a:t>
            </a:r>
          </a:p>
          <a:p>
            <a:pPr lvl="2">
              <a:defRPr sz="1800">
                <a:solidFill>
                  <a:srgbClr val="444444"/>
                </a:solidFill>
              </a:defRPr>
            </a:pPr>
            <a:r>
              <a:t>47% of organizations cite cloud lock-in as top challenge</a:t>
            </a:r>
          </a:p>
          <a:p>
            <a:pPr lvl="1">
              <a:defRPr sz="2200" b="1">
                <a:solidFill>
                  <a:srgbClr val="004990"/>
                </a:solidFill>
              </a:defRPr>
            </a:pPr>
            <a:r>
              <a:t>🎯 The Bottom Line</a:t>
            </a:r>
          </a:p>
          <a:p>
            <a:pPr lvl="2">
              <a:defRPr sz="1800">
                <a:solidFill>
                  <a:srgbClr val="444444"/>
                </a:solidFill>
              </a:defRPr>
            </a:pPr>
            <a:r>
              <a:t>Your retail success shouldn't depend on vendor decisions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800" b="1">
                <a:solidFill>
                  <a:srgbClr val="007CB0"/>
                </a:solidFill>
              </a:defRPr>
            </a:pPr>
            <a:r>
              <a:t>The Solution: Dell Private Cloud Freedom</a:t>
            </a:r>
          </a:p>
        </p:txBody>
      </p:sp>
      <p:sp>
        <p:nvSpPr>
          <p:cNvPr id="3" name="Content Placeholder 2"/>
          <p:cNvSpPr>
            <a:spLocks noGrp="1"/>
          </p:cNvSpPr>
          <p:nvPr>
            <p:ph idx="1"/>
          </p:nvPr>
        </p:nvSpPr>
        <p:spPr/>
        <p:txBody>
          <a:bodyPr/>
          <a:lstStyle/>
          <a:p>
            <a:pPr>
              <a:defRPr sz="2400" b="1">
                <a:solidFill>
                  <a:srgbClr val="007CB0"/>
                </a:solidFill>
              </a:defRPr>
            </a:pPr>
            <a:r>
              <a:t>Flexibility Without Vendor Lock-In</a:t>
            </a:r>
          </a:p>
          <a:p>
            <a:pPr lvl="1">
              <a:defRPr sz="2200" b="1">
                <a:solidFill>
                  <a:srgbClr val="004990"/>
                </a:solidFill>
              </a:defRPr>
            </a:pPr>
            <a:r>
              <a:t>🔓 Open Architecture Freedom</a:t>
            </a:r>
          </a:p>
          <a:p>
            <a:pPr lvl="2">
              <a:defRPr sz="1800">
                <a:solidFill>
                  <a:srgbClr val="444444"/>
                </a:solidFill>
              </a:defRPr>
            </a:pPr>
            <a:r>
              <a:t>Deploy VMware, Red Hat, or Nutanix - your choice, your control</a:t>
            </a:r>
          </a:p>
          <a:p>
            <a:pPr lvl="2">
              <a:defRPr sz="1800">
                <a:solidFill>
                  <a:srgbClr val="444444"/>
                </a:solidFill>
              </a:defRPr>
            </a:pPr>
            <a:r>
              <a:t>Change software platforms without hardware refresh</a:t>
            </a:r>
          </a:p>
          <a:p>
            <a:pPr lvl="1">
              <a:defRPr sz="2200" b="1">
                <a:solidFill>
                  <a:srgbClr val="004990"/>
                </a:solidFill>
              </a:defRPr>
            </a:pPr>
            <a:r>
              <a:t>🛡️ Investment Protection</a:t>
            </a:r>
          </a:p>
          <a:p>
            <a:pPr lvl="2">
              <a:defRPr sz="1800">
                <a:solidFill>
                  <a:srgbClr val="444444"/>
                </a:solidFill>
              </a:defRPr>
            </a:pPr>
            <a:r>
              <a:t>Hardware is reusable across different software stacks</a:t>
            </a:r>
          </a:p>
          <a:p>
            <a:pPr lvl="2">
              <a:defRPr sz="1800">
                <a:solidFill>
                  <a:srgbClr val="444444"/>
                </a:solidFill>
              </a:defRPr>
            </a:pPr>
            <a:r>
              <a:t>Software licenses remain transferable and flexible</a:t>
            </a:r>
          </a:p>
          <a:p>
            <a:pPr lvl="1">
              <a:defRPr sz="2200" b="1">
                <a:solidFill>
                  <a:srgbClr val="004990"/>
                </a:solidFill>
              </a:defRPr>
            </a:pPr>
            <a:r>
              <a:t>⚡ Rapid Deployment</a:t>
            </a:r>
          </a:p>
          <a:p>
            <a:pPr lvl="2">
              <a:defRPr sz="1800">
                <a:solidFill>
                  <a:srgbClr val="444444"/>
                </a:solidFill>
              </a:defRPr>
            </a:pPr>
            <a:r>
              <a:t>90% fewer deployment steps - operational in 2.5 hours</a:t>
            </a:r>
          </a:p>
          <a:p>
            <a:pPr lvl="2">
              <a:defRPr sz="1800">
                <a:solidFill>
                  <a:srgbClr val="444444"/>
                </a:solidFill>
              </a:defRPr>
            </a:pPr>
            <a:r>
              <a:t>Pre-validated and factory-integrated solutions</a:t>
            </a:r>
          </a:p>
          <a:p>
            <a:pPr/>
          </a:p>
          <a:p>
            <a:pPr>
              <a:defRPr sz="2000" b="1">
                <a:solidFill>
                  <a:srgbClr val="007CB0"/>
                </a:solidFill>
              </a:defRPr>
            </a:pPr>
            <a:r>
              <a:t>🎯 The Dell Advantage: Appliance simplicity with disaggregated flexibility</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600" b="1">
                <a:solidFill>
                  <a:srgbClr val="007CB0"/>
                </a:solidFill>
              </a:defRPr>
            </a:pPr>
            <a:r>
              <a:t>Your Retail Advantage: Continuity Meets Innovation</a:t>
            </a:r>
          </a:p>
        </p:txBody>
      </p:sp>
      <p:sp>
        <p:nvSpPr>
          <p:cNvPr id="3" name="Content Placeholder 2"/>
          <p:cNvSpPr>
            <a:spLocks noGrp="1"/>
          </p:cNvSpPr>
          <p:nvPr>
            <p:ph idx="1"/>
          </p:nvPr>
        </p:nvSpPr>
        <p:spPr/>
        <p:txBody>
          <a:bodyPr/>
          <a:lstStyle/>
          <a:p>
            <a:pPr>
              <a:defRPr sz="2400" b="1">
                <a:solidFill>
                  <a:srgbClr val="007CB0"/>
                </a:solidFill>
              </a:defRPr>
            </a:pPr>
            <a:r>
              <a:t>Protect Investments • Enable Growth • Ensure Continuity</a:t>
            </a:r>
          </a:p>
          <a:p>
            <a:pPr lvl="1">
              <a:defRPr sz="2200" b="1">
                <a:solidFill>
                  <a:srgbClr val="004990"/>
                </a:solidFill>
              </a:defRPr>
            </a:pPr>
            <a:r>
              <a:t>👥 Maintain Skills &amp; Teams</a:t>
            </a:r>
          </a:p>
          <a:p>
            <a:pPr lvl="2">
              <a:defRPr sz="1800">
                <a:solidFill>
                  <a:srgbClr val="444444"/>
                </a:solidFill>
              </a:defRPr>
            </a:pPr>
            <a:r>
              <a:t>Leverage existing team expertise - no costly retraining programs</a:t>
            </a:r>
          </a:p>
          <a:p>
            <a:pPr lvl="2">
              <a:defRPr sz="1800">
                <a:solidFill>
                  <a:srgbClr val="444444"/>
                </a:solidFill>
              </a:defRPr>
            </a:pPr>
            <a:r>
              <a:t>Retain institutional knowledge and operational continuity</a:t>
            </a:r>
          </a:p>
          <a:p>
            <a:pPr lvl="1">
              <a:defRPr sz="2200" b="1">
                <a:solidFill>
                  <a:srgbClr val="004990"/>
                </a:solidFill>
              </a:defRPr>
            </a:pPr>
            <a:r>
              <a:t>⏱️ Ensure Maximum Uptime</a:t>
            </a:r>
          </a:p>
          <a:p>
            <a:pPr lvl="2">
              <a:defRPr sz="1800">
                <a:solidFill>
                  <a:srgbClr val="444444"/>
                </a:solidFill>
              </a:defRPr>
            </a:pPr>
            <a:r>
              <a:t>Built-in redundancy and automated failover protect revenue</a:t>
            </a:r>
          </a:p>
          <a:p>
            <a:pPr lvl="2">
              <a:defRPr sz="1800">
                <a:solidFill>
                  <a:srgbClr val="444444"/>
                </a:solidFill>
              </a:defRPr>
            </a:pPr>
            <a:r>
              <a:t>15,000+ hours of testing reduces operational risk</a:t>
            </a:r>
          </a:p>
          <a:p>
            <a:pPr lvl="1">
              <a:defRPr sz="2200" b="1">
                <a:solidFill>
                  <a:srgbClr val="004990"/>
                </a:solidFill>
              </a:defRPr>
            </a:pPr>
            <a:r>
              <a:t>📈 Scale for Retail Success</a:t>
            </a:r>
          </a:p>
          <a:p>
            <a:pPr lvl="2">
              <a:defRPr sz="1800">
                <a:solidFill>
                  <a:srgbClr val="444444"/>
                </a:solidFill>
              </a:defRPr>
            </a:pPr>
            <a:r>
              <a:t>Add capacity for peak seasons without vendor constraints</a:t>
            </a:r>
          </a:p>
          <a:p>
            <a:pPr lvl="2">
              <a:defRPr sz="1800">
                <a:solidFill>
                  <a:srgbClr val="444444"/>
                </a:solidFill>
              </a:defRPr>
            </a:pPr>
            <a:r>
              <a:t>Support edge locations with consistent management</a:t>
            </a:r>
          </a:p>
          <a:p>
            <a:pPr/>
          </a:p>
          <a:p>
            <a:pPr>
              <a:defRPr sz="1600" i="1">
                <a:solidFill>
                  <a:srgbClr val="444444"/>
                </a:solidFill>
              </a:defRPr>
            </a:pPr>
            <a:r>
              <a:t>💬 "Dell Private Cloud gives us the most flexibility without having to commit to a single software stack" - Keith Bradley, VP IT &amp; Security, Nature Fresh Farms</a:t>
            </a:r>
          </a:p>
          <a:p>
            <a:pPr/>
          </a:p>
          <a:p>
            <a:pPr>
              <a:defRPr sz="2200" b="1">
                <a:solidFill>
                  <a:srgbClr val="007CB0"/>
                </a:solidFill>
              </a:defRPr>
            </a:pPr>
            <a:r>
              <a:t>🚀 Next Steps: Ready to break free from vendor lock-in?</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400" b="1">
                <a:solidFill>
                  <a:srgbClr val="007CB0"/>
                </a:solidFill>
              </a:defRPr>
            </a:pPr>
            <a:r>
              <a:t>Summary: Your Path Forward with Dell Private Cloud</a:t>
            </a:r>
          </a:p>
        </p:txBody>
      </p:sp>
      <p:sp>
        <p:nvSpPr>
          <p:cNvPr id="3" name="Content Placeholder 2"/>
          <p:cNvSpPr>
            <a:spLocks noGrp="1"/>
          </p:cNvSpPr>
          <p:nvPr>
            <p:ph idx="1"/>
          </p:nvPr>
        </p:nvSpPr>
        <p:spPr/>
        <p:txBody>
          <a:bodyPr/>
          <a:lstStyle/>
          <a:p>
            <a:pPr>
              <a:defRPr sz="2600" b="1">
                <a:solidFill>
                  <a:srgbClr val="007CB0"/>
                </a:solidFill>
              </a:defRPr>
            </a:pPr>
            <a:r>
              <a:t>Breaking the Vendor Lock-in Cycle</a:t>
            </a:r>
          </a:p>
          <a:p>
            <a:pPr lvl="1">
              <a:defRPr sz="2000" b="1">
                <a:solidFill>
                  <a:srgbClr val="444444"/>
                </a:solidFill>
              </a:defRPr>
            </a:pPr>
            <a:r>
              <a:t>✅ Problem Identified</a:t>
            </a:r>
          </a:p>
          <a:p>
            <a:pPr lvl="2">
              <a:defRPr sz="1800">
                <a:solidFill>
                  <a:srgbClr val="444444"/>
                </a:solidFill>
              </a:defRPr>
            </a:pPr>
            <a:r>
              <a:t>Volatile licensing and costly refresh cycles threaten business continuity</a:t>
            </a:r>
          </a:p>
          <a:p>
            <a:pPr lvl="1">
              <a:defRPr sz="2000" b="1">
                <a:solidFill>
                  <a:srgbClr val="444444"/>
                </a:solidFill>
              </a:defRPr>
            </a:pPr>
            <a:r>
              <a:t>✅ Solution Designed</a:t>
            </a:r>
          </a:p>
          <a:p>
            <a:pPr lvl="2">
              <a:defRPr sz="1800">
                <a:solidFill>
                  <a:srgbClr val="444444"/>
                </a:solidFill>
              </a:defRPr>
            </a:pPr>
            <a:r>
              <a:t>Open architecture + Investment protection + Rapid deployment</a:t>
            </a:r>
          </a:p>
          <a:p>
            <a:pPr lvl="1">
              <a:defRPr sz="2000" b="1">
                <a:solidFill>
                  <a:srgbClr val="444444"/>
                </a:solidFill>
              </a:defRPr>
            </a:pPr>
            <a:r>
              <a:t>✅ Retail Benefits Delivered</a:t>
            </a:r>
          </a:p>
          <a:p>
            <a:pPr lvl="2">
              <a:defRPr sz="1800">
                <a:solidFill>
                  <a:srgbClr val="444444"/>
                </a:solidFill>
              </a:defRPr>
            </a:pPr>
            <a:r>
              <a:t>Team continuity + Maximum uptime + Flexible scaling</a:t>
            </a:r>
          </a:p>
          <a:p>
            <a:pPr/>
          </a:p>
          <a:p>
            <a:pPr>
              <a:defRPr sz="2400" b="1">
                <a:solidFill>
                  <a:srgbClr val="007CB0"/>
                </a:solidFill>
              </a:defRPr>
            </a:pPr>
            <a:r>
              <a:t>🎯 Recommended Next Steps:</a:t>
            </a:r>
          </a:p>
          <a:p>
            <a:pPr lvl="1">
              <a:defRPr sz="2000">
                <a:solidFill>
                  <a:srgbClr val="444444"/>
                </a:solidFill>
              </a:defRPr>
            </a:pPr>
            <a:r>
              <a:t>1. Technical Deep-Dive Session (your environment)</a:t>
            </a:r>
          </a:p>
          <a:p>
            <a:pPr lvl="1">
              <a:defRPr sz="2000">
                <a:solidFill>
                  <a:srgbClr val="444444"/>
                </a:solidFill>
              </a:defRPr>
            </a:pPr>
            <a:r>
              <a:t>2. Customer Reference Call (retail peer)</a:t>
            </a:r>
          </a:p>
          <a:p>
            <a:pPr lvl="1">
              <a:defRPr sz="2000">
                <a:solidFill>
                  <a:srgbClr val="444444"/>
                </a:solidFill>
              </a:defRPr>
            </a:pPr>
            <a:r>
              <a:t>3. Proof of Concept (no cost evaluation)</a:t>
            </a:r>
          </a:p>
          <a:p>
            <a:pPr/>
          </a:p>
          <a:p>
            <a:pPr>
              <a:defRPr sz="2000">
                <a:solidFill>
                  <a:srgbClr val="444444"/>
                </a:solidFill>
              </a:defRPr>
            </a:pPr>
            <a:r>
              <a:t>Questions? Let's discuss your specific requirements.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