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TITLE SLIDE (2-3 minutes):</a:t>
            </a:r>
          </a:p>
          <a:p/>
          <a:p>
            <a:r>
              <a:t>OPENING WITH VISUAL ENGAGEMENT:</a:t>
            </a:r>
          </a:p>
          <a:p>
            <a:r>
              <a:t>Good [morning/afternoon], everyone. Thank you for taking the time to meet with us today. </a:t>
            </a:r>
          </a:p>
          <a:p/>
          <a:p>
            <a:r>
              <a:t>[GESTURE TO THE THREE BOXES ON SCREEN] As you can see, today we're going to focus on three critical areas that directly impact your technology strategy and business operations.</a:t>
            </a:r>
          </a:p>
          <a:p/>
          <a:p>
            <a:r>
              <a:t>CONTEXT SETTING:</a:t>
            </a:r>
          </a:p>
          <a:p>
            <a:r>
              <a:t>I understand you're dealing with some significant challenges around your technology infrastructure. The volatile licensing landscape and costly refresh cycles you've experienced aren't just technical problems - they're business problems that affect your ability to compete and grow.</a:t>
            </a:r>
          </a:p>
          <a:p/>
          <a:p>
            <a:r>
              <a:t>AGENDA WITH VISUAL REFERENCE:</a:t>
            </a:r>
          </a:p>
          <a:p>
            <a:r>
              <a:t>[POINT TO FIRST BOX] We'll start by showing you how to break free from vendor lock-in that's been constraining your flexibility</a:t>
            </a:r>
          </a:p>
          <a:p/>
          <a:p>
            <a:r>
              <a:t>[POINT TO SECOND BOX] Then we'll discuss how to protect the technology investments you've already made, rather than starting over</a:t>
            </a:r>
          </a:p>
          <a:p/>
          <a:p>
            <a:r>
              <a:t>[POINT TO THIRD BOX] And finally, we'll demonstrate how to ensure business continuity as the market continues to evolve</a:t>
            </a:r>
          </a:p>
          <a:p/>
          <a:p>
            <a:r>
              <a:t>This should take about 15-20 minutes, and I encourage questions throughout our discussion.</a:t>
            </a:r>
          </a:p>
          <a:p/>
          <a:p>
            <a:r>
              <a:t>TRANSITION:</a:t>
            </a:r>
          </a:p>
          <a:p>
            <a:r>
              <a:t>Let's dive right into the challenges you're facing, because understanding the problem is the first step toward solving it...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1: THE CHALLENGE (4-5 minutes)</a:t>
            </a:r>
          </a:p>
          <a:p/>
          <a:p>
            <a:r>
              <a:t>VISUAL ENGAGEMENT WITH THE CYCLE:</a:t>
            </a:r>
          </a:p>
          <a:p>
            <a:r>
              <a:t>[POINT TO THE CIRCULAR DIAGRAM] Let me show you what many organizations experience - and what you've likely experienced yourself - it's what I call the "Vendor Lock-in Cycle."</a:t>
            </a:r>
          </a:p>
          <a:p/>
          <a:p>
            <a:r>
              <a:t>[POINT TO CENTER CIRCLE] At the center of this cycle is vendor lock-in, where you become dependent on a single vendor's ecosystem and roadmap decisions.</a:t>
            </a:r>
          </a:p>
          <a:p/>
          <a:p>
            <a:r>
              <a:t>WALKING THROUGH THE CYCLE:</a:t>
            </a:r>
          </a:p>
          <a:p>
            <a:r>
              <a:t>[POINT TO COSTLY RETRAINING CIRCLE] This leads to costly retraining. When vendors change their platforms or discontinue support, your teams have to learn entirely new systems. This isn't just about training costs - it's about productivity loss, increased error rates, and potential loss of experienced staff who get frustrated with constant changes.</a:t>
            </a:r>
          </a:p>
          <a:p/>
          <a:p>
            <a:r>
              <a:t>[POINT TO UNPLANNED REFRESH CIRCLE] Then you hit unplanned refresh cycles. When vendors change licensing models, discontinue products, or force architectural changes, you're suddenly facing infrastructure refreshes that weren't in your budget or timeline. These reactive decisions are always more expensive than planned ones.</a:t>
            </a:r>
          </a:p>
          <a:p/>
          <a:p>
            <a:r>
              <a:t>[POINT TO VENDOR CONSTRAINTS CIRCLE] This creates even more vendor constraints. Each refresh cycle locks you deeper into a single vendor's ecosystem, reducing your negotiating power and limiting your ability to adopt new technologies when they become available.</a:t>
            </a:r>
          </a:p>
          <a:p/>
          <a:p>
            <a:r>
              <a:t>MARKET VALIDATION:</a:t>
            </a:r>
          </a:p>
          <a:p>
            <a:r>
              <a:t>[POINT TO STATISTICS BOX] You're not alone in this experience. Nearly half of all organizations cite cloud vendor lock-in as their biggest implementation challenge. This is a market-wide problem that demands a different approach.</a:t>
            </a:r>
          </a:p>
          <a:p/>
          <a:p>
            <a:r>
              <a:t>THE REAL IMPACT:</a:t>
            </a:r>
          </a:p>
          <a:p>
            <a:r>
              <a:t>[POINT TO BOTTOM MESSAGE BOX] Here's what really concerns me: Your retail success - your ability to serve customers, compete effectively, and grow your business - shouldn't depend on the strategic decisions of technology vendors.</a:t>
            </a:r>
          </a:p>
          <a:p/>
          <a:p>
            <a:r>
              <a:t>TRANSITION QUESTION:</a:t>
            </a:r>
          </a:p>
          <a:p>
            <a:r>
              <a:t>The question is: How do we break this cycle? How do you maintain control over your technology destiny while still getting the benefits of modern infrastructure?</a:t>
            </a:r>
          </a:p>
          <a:p/>
          <a:p>
            <a:r>
              <a:t>[PAUSE FOR EFFECT]</a:t>
            </a:r>
          </a:p>
          <a:p/>
          <a:p>
            <a:r>
              <a:t>That's exactly what Dell Private Cloud is designed to solve...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2: THE SOLUTION (5-6 minutes)</a:t>
            </a:r>
          </a:p>
          <a:p/>
          <a:p>
            <a:r>
              <a:t>OPENING TRANSITION:</a:t>
            </a:r>
          </a:p>
          <a:p>
            <a:r>
              <a:t>Now here's where Dell Private Cloud changes the game entirely. Instead of forcing you into that costly cycle we just discussed, we give you a fundamentally different approach built on three core pillars.</a:t>
            </a:r>
          </a:p>
          <a:p/>
          <a:p>
            <a:r>
              <a:t>PILLAR 1 - OPEN ARCHITECTURE:</a:t>
            </a:r>
          </a:p>
          <a:p>
            <a:r>
              <a:t>[POINT TO FIRST PILLAR] First, open architecture freedom. This is completely different from traditional vendor approaches.</a:t>
            </a:r>
          </a:p>
          <a:p/>
          <a:p>
            <a:r>
              <a:t>[POINT TO SOFTWARE OPTIONS] Unlike solutions that lock you into a single software stack, Dell Private Cloud supports VMware, Red Hat, and Nutanix on the same hardware platform. Want to run VMware because your team already knows it? Perfect. Need Red Hat for containerized applications? No problem. Considering Nutanix for hyper-convergence? We support that too.</a:t>
            </a:r>
          </a:p>
          <a:p/>
          <a:p>
            <a:r>
              <a:t>The key differentiator: you can change your mind later without throwing away your hardware investment.</a:t>
            </a:r>
          </a:p>
          <a:p/>
          <a:p>
            <a:r>
              <a:t>PILLAR 2 - INVESTMENT PROTECTION:</a:t>
            </a:r>
          </a:p>
          <a:p>
            <a:r>
              <a:t>[POINT TO SECOND PILLAR] This brings us to investment protection, which directly addresses the costly refresh cycles you've experienced.</a:t>
            </a:r>
          </a:p>
          <a:p/>
          <a:p>
            <a:r>
              <a:t>[POINT TO REUSABLE HARDWARE] Your Dell hardware doesn't become obsolete when you want to switch software platforms. The same servers that run VMware today can run Red Hat tomorrow. Your capital investment is protected regardless of how the software landscape evolves.</a:t>
            </a:r>
          </a:p>
          <a:p/>
          <a:p>
            <a:r>
              <a:t>[POINT TO NO FORKLIFT UPGRADES] No more forklift upgrades. No more starting over with each technology transition. Your infrastructure investment grows with your needs.</a:t>
            </a:r>
          </a:p>
          <a:p/>
          <a:p>
            <a:r>
              <a:t>PILLAR 3 - RAPID DEPLOYMENT:</a:t>
            </a:r>
          </a:p>
          <a:p>
            <a:r>
              <a:t>[POINT TO THIRD PILLAR] Traditional private cloud deployments take weeks or months. Dell Private Cloud changes that completely.</a:t>
            </a:r>
          </a:p>
          <a:p/>
          <a:p>
            <a:r>
              <a:t>[POINT TO DEPLOYMENT SPEED] We reduce deployment complexity by 90%. You're operational in 2.5 hours, not weeks. Why? Because we do all the integration work at the factory. Every component is pre-validated, every integration is pre-tested.</a:t>
            </a:r>
          </a:p>
          <a:p/>
          <a:p>
            <a:r>
              <a:t>THE DELL ADVANTAGE:</a:t>
            </a:r>
          </a:p>
          <a:p>
            <a:r>
              <a:t>[POINT TO BOTTOM BANNER] This is what we call "The Dell Advantage" - you get all the simplicity and support of an integrated appliance, but with the flexibility to make different software choices over time.</a:t>
            </a:r>
          </a:p>
          <a:p/>
          <a:p>
            <a:r>
              <a:t>CONNECTING BACK TO THE PROBLEM:</a:t>
            </a:r>
          </a:p>
          <a:p>
            <a:r>
              <a:t>This approach directly breaks the vendor lock-in cycle:</a:t>
            </a:r>
          </a:p>
          <a:p>
            <a:r>
              <a:t>- Open architecture eliminates vendor constraints</a:t>
            </a:r>
          </a:p>
          <a:p>
            <a:r>
              <a:t>- Investment protection stops costly refresh cycles  </a:t>
            </a:r>
          </a:p>
          <a:p>
            <a:r>
              <a:t>- Rapid deployment reduces implementation risks</a:t>
            </a:r>
          </a:p>
          <a:p/>
          <a:p>
            <a:r>
              <a:t>VALIDATION QUESTION:</a:t>
            </a:r>
          </a:p>
          <a:p>
            <a:r>
              <a:t>Does this approach address the challenges we discussed? What questions do you have about how this would work in your specific environment?</a:t>
            </a:r>
          </a:p>
          <a:p/>
          <a:p>
            <a:r>
              <a:t>[PAUSE FOR QUESTIONS]</a:t>
            </a:r>
          </a:p>
          <a:p/>
          <a:p>
            <a:r>
              <a:t>Now let me show you what this means specifically for your retail business...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3: YOUR RETAIL ADVANTAGE (4-5 minutes)</a:t>
            </a:r>
          </a:p>
          <a:p/>
          <a:p>
            <a:r>
              <a:t>TRANSITION TO RETAIL FOCUS:</a:t>
            </a:r>
          </a:p>
          <a:p>
            <a:r>
              <a:t>Now let's talk about what this means specifically for your retail business. Because while technical benefits are important, what really matters is how this impacts your ability to serve customers and compete in the market.</a:t>
            </a:r>
          </a:p>
          <a:p/>
          <a:p>
            <a:r>
              <a:t>SECTION 1 - MAINTAIN SKILLS:</a:t>
            </a:r>
          </a:p>
          <a:p>
            <a:r>
              <a:t>[POINT TO FIRST SECTION] Let's start with your most valuable asset - your team and their expertise.</a:t>
            </a:r>
          </a:p>
          <a:p/>
          <a:p>
            <a:r>
              <a:t>Your team already has valuable knowledge about your applications, your peak load patterns, your seasonal requirements. Dell Private Cloud lets you leverage that expertise rather than starting over. No expensive retraining programs, no productivity loss during transitions, no risk of losing experienced staff who get frustrated with constant technology changes.</a:t>
            </a:r>
          </a:p>
          <a:p/>
          <a:p>
            <a:r>
              <a:t>Think about Black Friday - you need people who know exactly how your systems behave under extreme load. That institutional knowledge becomes even more valuable, not obsolete.</a:t>
            </a:r>
          </a:p>
          <a:p/>
          <a:p>
            <a:r>
              <a:t>SECTION 2 - MAXIMUM UPTIME:</a:t>
            </a:r>
          </a:p>
          <a:p>
            <a:r>
              <a:t>[POINT TO SECOND SECTION] For retailers, uptime is literally revenue. Every minute of downtime during peak shopping seasons costs money and customer satisfaction.</a:t>
            </a:r>
          </a:p>
          <a:p/>
          <a:p>
            <a:r>
              <a:t>Dell Private Cloud includes enterprise-grade redundancy and automated failover built right in. If something fails - and eventually something always does - you're automatically switched to backup systems before customers notice.</a:t>
            </a:r>
          </a:p>
          <a:p/>
          <a:p>
            <a:r>
              <a:t>Plus, with over 15,000 hours of testing and validation, when you call support, you're talking to one team that knows your complete environment, not getting transferred between vendors.</a:t>
            </a:r>
          </a:p>
          <a:p/>
          <a:p>
            <a:r>
              <a:t>SECTION 3 - SCALE FOR SUCCESS:</a:t>
            </a:r>
          </a:p>
          <a:p>
            <a:r>
              <a:t>[POINT TO THIRD SECTION] Retail is unpredictable. Holiday seasons, viral products, supply chain disruptions - you need infrastructure that scales when opportunity strikes.</a:t>
            </a:r>
          </a:p>
          <a:p/>
          <a:p>
            <a:r>
              <a:t>With Dell Private Cloud, you can add capacity for peak season without vendor negotiations, without compatibility concerns, without architectural changes. Scale up when you need it, scale back afterward. The flexibility is entirely in your hands.</a:t>
            </a:r>
          </a:p>
          <a:p/>
          <a:p>
            <a:r>
              <a:t>CUSTOMER VALIDATION:</a:t>
            </a:r>
          </a:p>
          <a:p>
            <a:r>
              <a:t>[POINT TO TESTIMONIAL BOX] Don't take my word for it. Keith Bradley from Nature Fresh Farms needed exactly what you need - flexibility without vendor commitment. They're getting the benefits of private cloud without being locked into a single software stack.</a:t>
            </a:r>
          </a:p>
          <a:p/>
          <a:p>
            <a:r>
              <a:t>CALL TO ACTION:</a:t>
            </a:r>
          </a:p>
          <a:p>
            <a:r>
              <a:t>[POINT TO BOTTOM MESSAGE] So here's my question: Are you ready to break free from the vendor lock-in cycle that's been limiting your options and increasing your costs?</a:t>
            </a:r>
          </a:p>
          <a:p/>
          <a:p>
            <a:r>
              <a:t>SPECIFIC NEXT STEPS:</a:t>
            </a:r>
          </a:p>
          <a:p>
            <a:r>
              <a:t>I'd like to propose three specific next steps:</a:t>
            </a:r>
          </a:p>
          <a:p/>
          <a:p>
            <a:r>
              <a:t>1. A technical deep-dive session where we model your actual environment and show you exactly how the transition would work</a:t>
            </a:r>
          </a:p>
          <a:p>
            <a:r>
              <a:t>2. A reference call with Keith or another retail customer who's been through this process</a:t>
            </a:r>
          </a:p>
          <a:p>
            <a:r>
              <a:t>3. A no-cost proof of concept in your environment with your actual applications</a:t>
            </a:r>
          </a:p>
          <a:p/>
          <a:p>
            <a:r>
              <a:t>ENGAGEMENT QUESTIONS:</a:t>
            </a:r>
          </a:p>
          <a:p>
            <a:r>
              <a:t>What resonates most with what you've heard today? What concerns do you still have? Which next step makes sense for your evaluation timeline?</a:t>
            </a:r>
          </a:p>
          <a:p/>
          <a:p>
            <a:r>
              <a:t>[PAUSE FOR DISCUSSION]</a:t>
            </a:r>
          </a:p>
          <a:p/>
          <a:p>
            <a:r>
              <a:t>Let me summarize what we've covered and outline the specific path forward...</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4: SUMMARY &amp; PATH FORWARD (3-4 minutes)</a:t>
            </a:r>
          </a:p>
          <a:p/>
          <a:p>
            <a:r>
              <a:t>VISUAL JOURNEY RECAP:</a:t>
            </a:r>
          </a:p>
          <a:p>
            <a:r>
              <a:t>Let me quickly walk you through the journey we've discussed today using this visual roadmap.</a:t>
            </a:r>
          </a:p>
          <a:p/>
          <a:p>
            <a:r>
              <a:t>[POINT TO FIRST BOX] We started by identifying the problem - the costly refresh cycles, vendor constraints, and business disruption that you've been experiencing. This isn't just a technical challenge; it's a business challenge that's been limiting your flexibility and increasing your costs.</a:t>
            </a:r>
          </a:p>
          <a:p/>
          <a:p>
            <a:r>
              <a:t>[POINT TO ARROW AND SECOND BOX] We then showed you how Dell Private Cloud provides a fundamentally different solution - open architecture that eliminates vendor lock-in, investment protection that preserves your existing assets, and rapid deployment that reduces implementation risk.</a:t>
            </a:r>
          </a:p>
          <a:p/>
          <a:p>
            <a:r>
              <a:t>[POINT TO FINAL ARROW AND THIRD BOX] Most importantly, we discussed what this delivers: the freedom to make technology choices based on your business needs, the flexibility to adapt as markets change, and the control over your own technology destiny.</a:t>
            </a:r>
          </a:p>
          <a:p/>
          <a:p>
            <a:r>
              <a:t>NEXT STEPS ENGAGEMENT:</a:t>
            </a:r>
          </a:p>
          <a:p>
            <a:r>
              <a:t>[POINT TO NEXT STEPS SECTION] Now, I want to propose three specific next steps that will help you evaluate whether Dell Private Cloud is the right solution for your environment.</a:t>
            </a:r>
          </a:p>
          <a:p/>
          <a:p>
            <a:r>
              <a:t>[POINT TO FIRST NEXT STEP] First, a technical deep-dive session. This isn't a sales presentation - it's a working session where we model your actual applications, your current workloads, and show you exactly how the migration would work. We'll address any technical concerns and demonstrate compatibility with your existing environment.</a:t>
            </a:r>
          </a:p>
          <a:p/>
          <a:p>
            <a:r>
              <a:t>[POINT TO SECOND NEXT STEP] Second, a customer reference call. I'd like to connect you with Keith Bradley from Nature Fresh Farms, or another retail customer who's been through this exact evaluation process. They can share their real-world experience, including challenges they faced and benefits they've realized.</a:t>
            </a:r>
          </a:p>
          <a:p/>
          <a:p>
            <a:r>
              <a:t>[POINT TO THIRD NEXT STEP] Third, if you're interested, we can set up a proof of concept in your environment. No cost, no commitment - just an opportunity for you to see Dell Private Cloud working with your actual applications and data.</a:t>
            </a:r>
          </a:p>
          <a:p/>
          <a:p>
            <a:r>
              <a:t>PRIORITY AND TIMELINE:</a:t>
            </a:r>
          </a:p>
          <a:p>
            <a:r>
              <a:t>Which of these next steps makes the most sense for your evaluation timeline? I'm flexible on the order, but I'd recommend starting with the technical deep-dive so we can address any architectural questions upfront.</a:t>
            </a:r>
          </a:p>
          <a:p/>
          <a:p>
            <a:r>
              <a:t>FINAL ENGAGEMENT QUESTIONS:</a:t>
            </a:r>
          </a:p>
          <a:p>
            <a:r>
              <a:t>Before we wrap up, I want to make sure we address any remaining questions:</a:t>
            </a:r>
          </a:p>
          <a:p/>
          <a:p>
            <a:r>
              <a:t>- What resonated most with what you heard today?</a:t>
            </a:r>
          </a:p>
          <a:p>
            <a:r>
              <a:t>- What concerns or questions do you still have about Dell Private Cloud?</a:t>
            </a:r>
          </a:p>
          <a:p>
            <a:r>
              <a:t>- Who else in your organization should be involved in these next conversations?</a:t>
            </a:r>
          </a:p>
          <a:p>
            <a:r>
              <a:t>- What's your typical timeline for evaluating infrastructure solutions like this?</a:t>
            </a:r>
          </a:p>
          <a:p/>
          <a:p>
            <a:r>
              <a:t>[PAUSE FOR DISCUSSION]</a:t>
            </a:r>
          </a:p>
          <a:p/>
          <a:p>
            <a:r>
              <a:t>COMMITMENT TO SUPPORT:</a:t>
            </a:r>
          </a:p>
          <a:p>
            <a:r>
              <a:t>[POINT TO FINAL MESSAGE] Remember, our goal isn't just to sell you technology - it's to help you solve the vendor lock-in challenges that have been impacting your business. We're committed to supporting you through this evaluation process, regardless of how long it takes or what questions arise.</a:t>
            </a:r>
          </a:p>
          <a:p/>
          <a:p>
            <a:r>
              <a:t>CLOSING:</a:t>
            </a:r>
          </a:p>
          <a:p>
            <a:r>
              <a:t>What would you like to discuss first? And when would be a good time for our next conversation?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0" y="0"/>
            <a:ext cx="12188952" cy="457200"/>
          </a:xfrm>
          <a:prstGeom prst="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371600"/>
            <a:ext cx="10360152" cy="1645920"/>
          </a:xfrm>
          <a:prstGeom prst="rect">
            <a:avLst/>
          </a:prstGeom>
          <a:noFill/>
        </p:spPr>
        <p:txBody>
          <a:bodyPr wrap="none">
            <a:spAutoFit/>
          </a:bodyPr>
          <a:lstStyle/>
          <a:p>
            <a:pPr algn="ctr">
              <a:defRPr sz="6000" b="1">
                <a:solidFill>
                  <a:srgbClr val="007CB0"/>
                </a:solidFill>
              </a:defRPr>
            </a:pPr>
            <a:r>
              <a:t>Dell Private Cloud</a:t>
            </a:r>
          </a:p>
        </p:txBody>
      </p:sp>
      <p:sp>
        <p:nvSpPr>
          <p:cNvPr id="5" name="TextBox 4"/>
          <p:cNvSpPr txBox="1"/>
          <p:nvPr/>
        </p:nvSpPr>
        <p:spPr>
          <a:xfrm>
            <a:off x="1828800" y="3474720"/>
            <a:ext cx="8531352" cy="1371600"/>
          </a:xfrm>
          <a:prstGeom prst="rect">
            <a:avLst/>
          </a:prstGeom>
          <a:noFill/>
        </p:spPr>
        <p:txBody>
          <a:bodyPr wrap="none">
            <a:spAutoFit/>
          </a:bodyPr>
          <a:lstStyle/>
          <a:p>
            <a:pPr algn="ctr">
              <a:defRPr sz="3200">
                <a:solidFill>
                  <a:srgbClr val="444444"/>
                </a:solidFill>
              </a:defRPr>
            </a:pPr>
            <a:r>
              <a:t>Your Path to Infrastructure Freedom</a:t>
            </a:r>
          </a:p>
        </p:txBody>
      </p:sp>
      <p:sp>
        <p:nvSpPr>
          <p:cNvPr id="6" name="Rounded Rectangle 5"/>
          <p:cNvSpPr/>
          <p:nvPr/>
        </p:nvSpPr>
        <p:spPr>
          <a:xfrm>
            <a:off x="914400" y="5029200"/>
            <a:ext cx="3200400" cy="1097280"/>
          </a:xfrm>
          <a:prstGeom prst="roundRect">
            <a:avLst/>
          </a:prstGeom>
          <a:solidFill>
            <a:srgbClr val="F0F0F0"/>
          </a:solidFill>
          <a:ln w="254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097280" y="5212080"/>
            <a:ext cx="2834640" cy="731520"/>
          </a:xfrm>
          <a:prstGeom prst="rect">
            <a:avLst/>
          </a:prstGeom>
          <a:noFill/>
        </p:spPr>
        <p:txBody>
          <a:bodyPr wrap="none">
            <a:spAutoFit/>
          </a:bodyPr>
          <a:lstStyle/>
          <a:p>
            <a:pPr algn="ctr">
              <a:defRPr sz="1600" b="1">
                <a:solidFill>
                  <a:srgbClr val="004990"/>
                </a:solidFill>
              </a:defRPr>
            </a:pPr>
            <a:r>
              <a:t>🔓 Break Free from</a:t>
            </a:r>
          </a:p>
          <a:p>
            <a:r>
              <a:t>Vendor Lock-in</a:t>
            </a:r>
          </a:p>
        </p:txBody>
      </p:sp>
      <p:sp>
        <p:nvSpPr>
          <p:cNvPr id="8" name="Rounded Rectangle 7"/>
          <p:cNvSpPr/>
          <p:nvPr/>
        </p:nvSpPr>
        <p:spPr>
          <a:xfrm>
            <a:off x="4480560" y="5029200"/>
            <a:ext cx="3200400" cy="1097280"/>
          </a:xfrm>
          <a:prstGeom prst="roundRect">
            <a:avLst/>
          </a:prstGeom>
          <a:solidFill>
            <a:srgbClr val="F0F0F0"/>
          </a:solidFill>
          <a:ln w="254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663440" y="5212080"/>
            <a:ext cx="2834640" cy="731520"/>
          </a:xfrm>
          <a:prstGeom prst="rect">
            <a:avLst/>
          </a:prstGeom>
          <a:noFill/>
        </p:spPr>
        <p:txBody>
          <a:bodyPr wrap="none">
            <a:spAutoFit/>
          </a:bodyPr>
          <a:lstStyle/>
          <a:p>
            <a:pPr algn="ctr">
              <a:defRPr sz="1600" b="1">
                <a:solidFill>
                  <a:srgbClr val="004990"/>
                </a:solidFill>
              </a:defRPr>
            </a:pPr>
            <a:r>
              <a:t>🛡️ Protect Your</a:t>
            </a:r>
          </a:p>
          <a:p>
            <a:r>
              <a:t>Investments</a:t>
            </a:r>
          </a:p>
        </p:txBody>
      </p:sp>
      <p:sp>
        <p:nvSpPr>
          <p:cNvPr id="10" name="Rounded Rectangle 9"/>
          <p:cNvSpPr/>
          <p:nvPr/>
        </p:nvSpPr>
        <p:spPr>
          <a:xfrm>
            <a:off x="8046720" y="5029200"/>
            <a:ext cx="3200400" cy="1097280"/>
          </a:xfrm>
          <a:prstGeom prst="roundRect">
            <a:avLst/>
          </a:prstGeom>
          <a:solidFill>
            <a:srgbClr val="F0F0F0"/>
          </a:solidFill>
          <a:ln w="254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8229600" y="5212080"/>
            <a:ext cx="2834640" cy="731520"/>
          </a:xfrm>
          <a:prstGeom prst="rect">
            <a:avLst/>
          </a:prstGeom>
          <a:noFill/>
        </p:spPr>
        <p:txBody>
          <a:bodyPr wrap="none">
            <a:spAutoFit/>
          </a:bodyPr>
          <a:lstStyle/>
          <a:p>
            <a:pPr algn="ctr">
              <a:defRPr sz="1600" b="1">
                <a:solidFill>
                  <a:srgbClr val="004990"/>
                </a:solidFill>
              </a:defRPr>
            </a:pPr>
            <a:r>
              <a:t>⚡ Ensure Business</a:t>
            </a:r>
          </a:p>
          <a:p>
            <a:r>
              <a:t>Continuity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1097280"/>
          </a:xfrm>
          <a:prstGeom prst="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182880"/>
            <a:ext cx="10360152" cy="731520"/>
          </a:xfrm>
          <a:prstGeom prst="rect">
            <a:avLst/>
          </a:prstGeom>
          <a:noFill/>
        </p:spPr>
        <p:txBody>
          <a:bodyPr wrap="none">
            <a:spAutoFit/>
          </a:bodyPr>
          <a:lstStyle/>
          <a:p>
            <a:pPr algn="ctr">
              <a:defRPr sz="3600" b="1">
                <a:solidFill>
                  <a:srgbClr val="FFFFFF"/>
                </a:solidFill>
              </a:defRPr>
            </a:pPr>
            <a:r>
              <a:t>The Challenge: Breaking the Costly Cycle</a:t>
            </a:r>
          </a:p>
        </p:txBody>
      </p:sp>
      <p:sp>
        <p:nvSpPr>
          <p:cNvPr id="4" name="Oval 3"/>
          <p:cNvSpPr/>
          <p:nvPr/>
        </p:nvSpPr>
        <p:spPr>
          <a:xfrm>
            <a:off x="5120640" y="2743200"/>
            <a:ext cx="1828800" cy="1828800"/>
          </a:xfrm>
          <a:prstGeom prst="ellipse">
            <a:avLst/>
          </a:prstGeom>
          <a:solidFill>
            <a:srgbClr val="F44336"/>
          </a:solidFill>
          <a:ln w="254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5303520" y="3291840"/>
            <a:ext cx="1463040" cy="731520"/>
          </a:xfrm>
          <a:prstGeom prst="rect">
            <a:avLst/>
          </a:prstGeom>
          <a:noFill/>
        </p:spPr>
        <p:txBody>
          <a:bodyPr wrap="none">
            <a:spAutoFit/>
          </a:bodyPr>
          <a:lstStyle/>
          <a:p>
            <a:pPr algn="ctr">
              <a:defRPr sz="1400" b="1">
                <a:solidFill>
                  <a:srgbClr val="FFFFFF"/>
                </a:solidFill>
              </a:defRPr>
            </a:pPr>
            <a:r>
              <a:t>Vendor</a:t>
            </a:r>
          </a:p>
          <a:p>
            <a:r>
              <a:t>Lock-in</a:t>
            </a:r>
          </a:p>
          <a:p>
            <a:r>
              <a:t>Cycle</a:t>
            </a:r>
          </a:p>
        </p:txBody>
      </p:sp>
      <p:sp>
        <p:nvSpPr>
          <p:cNvPr id="6" name="Oval 5"/>
          <p:cNvSpPr/>
          <p:nvPr/>
        </p:nvSpPr>
        <p:spPr>
          <a:xfrm>
            <a:off x="7315200" y="2926080"/>
            <a:ext cx="1463040" cy="1463040"/>
          </a:xfrm>
          <a:prstGeom prst="ellipse">
            <a:avLst/>
          </a:prstGeom>
          <a:solidFill>
            <a:srgbClr val="FFC107"/>
          </a:solidFill>
          <a:ln w="127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7406640" y="3108960"/>
            <a:ext cx="1280160" cy="1097280"/>
          </a:xfrm>
          <a:prstGeom prst="rect">
            <a:avLst/>
          </a:prstGeom>
          <a:noFill/>
        </p:spPr>
        <p:txBody>
          <a:bodyPr wrap="none">
            <a:spAutoFit/>
          </a:bodyPr>
          <a:lstStyle/>
          <a:p>
            <a:pPr algn="ctr">
              <a:defRPr sz="1100" b="1">
                <a:solidFill>
                  <a:srgbClr val="FFFFFF"/>
                </a:solidFill>
              </a:defRPr>
            </a:pPr>
            <a:r>
              <a:t>💸</a:t>
            </a:r>
          </a:p>
          <a:p>
            <a:r>
              <a:t>Costly</a:t>
            </a:r>
          </a:p>
          <a:p>
            <a:r>
              <a:t>Retraining</a:t>
            </a:r>
          </a:p>
        </p:txBody>
      </p:sp>
      <p:sp>
        <p:nvSpPr>
          <p:cNvPr id="8" name="Oval 7"/>
          <p:cNvSpPr/>
          <p:nvPr/>
        </p:nvSpPr>
        <p:spPr>
          <a:xfrm>
            <a:off x="4297680" y="4668245"/>
            <a:ext cx="1463040" cy="1463040"/>
          </a:xfrm>
          <a:prstGeom prst="ellipse">
            <a:avLst/>
          </a:prstGeom>
          <a:solidFill>
            <a:srgbClr val="FFC107"/>
          </a:solidFill>
          <a:ln w="127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389120" y="4851125"/>
            <a:ext cx="1280160" cy="1097280"/>
          </a:xfrm>
          <a:prstGeom prst="rect">
            <a:avLst/>
          </a:prstGeom>
          <a:noFill/>
        </p:spPr>
        <p:txBody>
          <a:bodyPr wrap="none">
            <a:spAutoFit/>
          </a:bodyPr>
          <a:lstStyle/>
          <a:p>
            <a:pPr algn="ctr">
              <a:defRPr sz="1100" b="1">
                <a:solidFill>
                  <a:srgbClr val="FFFFFF"/>
                </a:solidFill>
              </a:defRPr>
            </a:pPr>
            <a:r>
              <a:t>🔄</a:t>
            </a:r>
          </a:p>
          <a:p>
            <a:r>
              <a:t>Unplanned</a:t>
            </a:r>
          </a:p>
          <a:p>
            <a:r>
              <a:t>Refresh</a:t>
            </a:r>
          </a:p>
        </p:txBody>
      </p:sp>
      <p:sp>
        <p:nvSpPr>
          <p:cNvPr id="10" name="Oval 9"/>
          <p:cNvSpPr/>
          <p:nvPr/>
        </p:nvSpPr>
        <p:spPr>
          <a:xfrm>
            <a:off x="4297679" y="1183914"/>
            <a:ext cx="1463040" cy="1463040"/>
          </a:xfrm>
          <a:prstGeom prst="ellipse">
            <a:avLst/>
          </a:prstGeom>
          <a:solidFill>
            <a:srgbClr val="FFC107"/>
          </a:solidFill>
          <a:ln w="127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389119" y="1366794"/>
            <a:ext cx="1280160" cy="1097280"/>
          </a:xfrm>
          <a:prstGeom prst="rect">
            <a:avLst/>
          </a:prstGeom>
          <a:noFill/>
        </p:spPr>
        <p:txBody>
          <a:bodyPr wrap="none">
            <a:spAutoFit/>
          </a:bodyPr>
          <a:lstStyle/>
          <a:p>
            <a:pPr algn="ctr">
              <a:defRPr sz="1100" b="1">
                <a:solidFill>
                  <a:srgbClr val="FFFFFF"/>
                </a:solidFill>
              </a:defRPr>
            </a:pPr>
            <a:r>
              <a:t>⛓️</a:t>
            </a:r>
          </a:p>
          <a:p>
            <a:r>
              <a:t>Vendor</a:t>
            </a:r>
          </a:p>
          <a:p>
            <a:r>
              <a:t>Constraints</a:t>
            </a:r>
          </a:p>
        </p:txBody>
      </p:sp>
      <p:sp>
        <p:nvSpPr>
          <p:cNvPr id="12" name="Rounded Rectangle 11"/>
          <p:cNvSpPr/>
          <p:nvPr/>
        </p:nvSpPr>
        <p:spPr>
          <a:xfrm>
            <a:off x="914400" y="5486400"/>
            <a:ext cx="3657600" cy="1097280"/>
          </a:xfrm>
          <a:prstGeom prst="roundRect">
            <a:avLst/>
          </a:prstGeom>
          <a:solidFill>
            <a:srgbClr val="F0F0F0"/>
          </a:solidFill>
          <a:ln w="254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1097280" y="5669280"/>
            <a:ext cx="3291840" cy="731520"/>
          </a:xfrm>
          <a:prstGeom prst="rect">
            <a:avLst/>
          </a:prstGeom>
          <a:noFill/>
        </p:spPr>
        <p:txBody>
          <a:bodyPr wrap="none">
            <a:spAutoFit/>
          </a:bodyPr>
          <a:lstStyle/>
          <a:p>
            <a:pPr algn="ctr">
              <a:defRPr sz="1600" b="1">
                <a:solidFill>
                  <a:srgbClr val="004990"/>
                </a:solidFill>
              </a:defRPr>
            </a:pPr>
            <a:r>
              <a:t>📊 47% of organizations cite cloud</a:t>
            </a:r>
          </a:p>
          <a:p>
            <a:r>
              <a:t>lock-in as their top challenge</a:t>
            </a:r>
          </a:p>
        </p:txBody>
      </p:sp>
      <p:sp>
        <p:nvSpPr>
          <p:cNvPr id="14" name="Rounded Rectangle 13"/>
          <p:cNvSpPr/>
          <p:nvPr/>
        </p:nvSpPr>
        <p:spPr>
          <a:xfrm>
            <a:off x="7772400" y="5486400"/>
            <a:ext cx="3657600" cy="109728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955279" y="5669280"/>
            <a:ext cx="3291840" cy="731520"/>
          </a:xfrm>
          <a:prstGeom prst="rect">
            <a:avLst/>
          </a:prstGeom>
          <a:noFill/>
        </p:spPr>
        <p:txBody>
          <a:bodyPr wrap="none">
            <a:spAutoFit/>
          </a:bodyPr>
          <a:lstStyle/>
          <a:p>
            <a:pPr algn="ctr">
              <a:defRPr sz="1600" b="1">
                <a:solidFill>
                  <a:srgbClr val="FFFFFF"/>
                </a:solidFill>
              </a:defRPr>
            </a:pPr>
            <a:r>
              <a:t>🎯 Your success shouldn't depend</a:t>
            </a:r>
          </a:p>
          <a:p>
            <a:r>
              <a:t>on vendor decisions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1097280"/>
          </a:xfrm>
          <a:prstGeom prst="rect">
            <a:avLst/>
          </a:prstGeom>
          <a:solidFill>
            <a:srgbClr val="4CAF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182880"/>
            <a:ext cx="10360152" cy="731520"/>
          </a:xfrm>
          <a:prstGeom prst="rect">
            <a:avLst/>
          </a:prstGeom>
          <a:noFill/>
        </p:spPr>
        <p:txBody>
          <a:bodyPr wrap="none">
            <a:spAutoFit/>
          </a:bodyPr>
          <a:lstStyle/>
          <a:p>
            <a:pPr algn="ctr">
              <a:defRPr sz="3600" b="1">
                <a:solidFill>
                  <a:srgbClr val="FFFFFF"/>
                </a:solidFill>
              </a:defRPr>
            </a:pPr>
            <a:r>
              <a:t>The Solution: Dell Private Cloud Freedom</a:t>
            </a:r>
          </a:p>
        </p:txBody>
      </p:sp>
      <p:sp>
        <p:nvSpPr>
          <p:cNvPr id="4" name="Rounded Rectangle 3"/>
          <p:cNvSpPr/>
          <p:nvPr/>
        </p:nvSpPr>
        <p:spPr>
          <a:xfrm>
            <a:off x="731520" y="1645920"/>
            <a:ext cx="3474720" cy="4114800"/>
          </a:xfrm>
          <a:prstGeom prst="roundRect">
            <a:avLst/>
          </a:prstGeom>
          <a:solidFill>
            <a:srgbClr val="F0F0F0"/>
          </a:solidFill>
          <a:ln w="381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828800"/>
            <a:ext cx="3108960" cy="731520"/>
          </a:xfrm>
          <a:prstGeom prst="rect">
            <a:avLst/>
          </a:prstGeom>
          <a:noFill/>
        </p:spPr>
        <p:txBody>
          <a:bodyPr wrap="none">
            <a:spAutoFit/>
          </a:bodyPr>
          <a:lstStyle/>
          <a:p>
            <a:pPr algn="ctr">
              <a:defRPr sz="2000" b="1">
                <a:solidFill>
                  <a:srgbClr val="007CB0"/>
                </a:solidFill>
              </a:defRPr>
            </a:pPr>
            <a:r>
              <a:t>🔓 Open Architecture</a:t>
            </a:r>
          </a:p>
        </p:txBody>
      </p:sp>
      <p:sp>
        <p:nvSpPr>
          <p:cNvPr id="6" name="TextBox 5"/>
          <p:cNvSpPr txBox="1"/>
          <p:nvPr/>
        </p:nvSpPr>
        <p:spPr>
          <a:xfrm>
            <a:off x="914400" y="2743200"/>
            <a:ext cx="3108960" cy="2286000"/>
          </a:xfrm>
          <a:prstGeom prst="rect">
            <a:avLst/>
          </a:prstGeom>
          <a:noFill/>
        </p:spPr>
        <p:txBody>
          <a:bodyPr wrap="none">
            <a:spAutoFit/>
          </a:bodyPr>
          <a:lstStyle/>
          <a:p>
            <a:pPr algn="ctr">
              <a:defRPr sz="1600">
                <a:solidFill>
                  <a:srgbClr val="444444"/>
                </a:solidFill>
              </a:defRPr>
            </a:pPr>
            <a:r>
              <a:t>• VMware</a:t>
            </a:r>
          </a:p>
          <a:p>
            <a:pPr algn="ctr">
              <a:defRPr sz="1600">
                <a:solidFill>
                  <a:srgbClr val="444444"/>
                </a:solidFill>
              </a:defRPr>
            </a:pPr>
            <a:r>
              <a:t>• Red Hat</a:t>
            </a:r>
          </a:p>
          <a:p>
            <a:pPr algn="ctr">
              <a:defRPr sz="1600">
                <a:solidFill>
                  <a:srgbClr val="444444"/>
                </a:solidFill>
              </a:defRPr>
            </a:pPr>
            <a:r>
              <a:t>• Nutanix</a:t>
            </a:r>
          </a:p>
          <a:p>
            <a:pPr algn="ctr">
              <a:defRPr sz="1600">
                <a:solidFill>
                  <a:srgbClr val="444444"/>
                </a:solidFill>
              </a:defRPr>
            </a:pPr>
          </a:p>
          <a:p>
            <a:pPr algn="ctr">
              <a:defRPr sz="1600">
                <a:solidFill>
                  <a:srgbClr val="444444"/>
                </a:solidFill>
              </a:defRPr>
            </a:pPr>
            <a:r>
              <a:t>Your Choice</a:t>
            </a:r>
          </a:p>
          <a:p>
            <a:pPr algn="ctr">
              <a:defRPr sz="1600">
                <a:solidFill>
                  <a:srgbClr val="444444"/>
                </a:solidFill>
              </a:defRPr>
            </a:pPr>
            <a:r>
              <a:t>Your Control</a:t>
            </a:r>
          </a:p>
        </p:txBody>
      </p:sp>
      <p:sp>
        <p:nvSpPr>
          <p:cNvPr id="7" name="Rounded Rectangle 6"/>
          <p:cNvSpPr/>
          <p:nvPr/>
        </p:nvSpPr>
        <p:spPr>
          <a:xfrm>
            <a:off x="4389120" y="1645920"/>
            <a:ext cx="3474720" cy="4114800"/>
          </a:xfrm>
          <a:prstGeom prst="roundRect">
            <a:avLst/>
          </a:prstGeom>
          <a:solidFill>
            <a:srgbClr val="F0F0F0"/>
          </a:solidFill>
          <a:ln w="381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4572000" y="1828800"/>
            <a:ext cx="3108960" cy="731520"/>
          </a:xfrm>
          <a:prstGeom prst="rect">
            <a:avLst/>
          </a:prstGeom>
          <a:noFill/>
        </p:spPr>
        <p:txBody>
          <a:bodyPr wrap="none">
            <a:spAutoFit/>
          </a:bodyPr>
          <a:lstStyle/>
          <a:p>
            <a:pPr algn="ctr">
              <a:defRPr sz="2000" b="1">
                <a:solidFill>
                  <a:srgbClr val="007CB0"/>
                </a:solidFill>
              </a:defRPr>
            </a:pPr>
            <a:r>
              <a:t>🛡️ Investment Protection</a:t>
            </a:r>
          </a:p>
        </p:txBody>
      </p:sp>
      <p:sp>
        <p:nvSpPr>
          <p:cNvPr id="9" name="TextBox 8"/>
          <p:cNvSpPr txBox="1"/>
          <p:nvPr/>
        </p:nvSpPr>
        <p:spPr>
          <a:xfrm>
            <a:off x="4572000" y="2743200"/>
            <a:ext cx="3108960" cy="2286000"/>
          </a:xfrm>
          <a:prstGeom prst="rect">
            <a:avLst/>
          </a:prstGeom>
          <a:noFill/>
        </p:spPr>
        <p:txBody>
          <a:bodyPr wrap="none">
            <a:spAutoFit/>
          </a:bodyPr>
          <a:lstStyle/>
          <a:p>
            <a:pPr algn="ctr">
              <a:defRPr sz="1600">
                <a:solidFill>
                  <a:srgbClr val="444444"/>
                </a:solidFill>
              </a:defRPr>
            </a:pPr>
            <a:r>
              <a:t>• Reusable Hardware</a:t>
            </a:r>
          </a:p>
          <a:p>
            <a:pPr algn="ctr">
              <a:defRPr sz="1600">
                <a:solidFill>
                  <a:srgbClr val="444444"/>
                </a:solidFill>
              </a:defRPr>
            </a:pPr>
            <a:r>
              <a:t>• Transferable Licenses</a:t>
            </a:r>
          </a:p>
          <a:p>
            <a:pPr algn="ctr">
              <a:defRPr sz="1600">
                <a:solidFill>
                  <a:srgbClr val="444444"/>
                </a:solidFill>
              </a:defRPr>
            </a:pPr>
            <a:r>
              <a:t>• No Forklift Upgrades</a:t>
            </a:r>
          </a:p>
          <a:p>
            <a:pPr algn="ctr">
              <a:defRPr sz="1600">
                <a:solidFill>
                  <a:srgbClr val="444444"/>
                </a:solidFill>
              </a:defRPr>
            </a:pPr>
          </a:p>
          <a:p>
            <a:pPr algn="ctr">
              <a:defRPr sz="1600">
                <a:solidFill>
                  <a:srgbClr val="444444"/>
                </a:solidFill>
              </a:defRPr>
            </a:pPr>
            <a:r>
              <a:t>Protect Every</a:t>
            </a:r>
          </a:p>
          <a:p>
            <a:pPr algn="ctr">
              <a:defRPr sz="1600">
                <a:solidFill>
                  <a:srgbClr val="444444"/>
                </a:solidFill>
              </a:defRPr>
            </a:pPr>
            <a:r>
              <a:t>Dollar Invested</a:t>
            </a:r>
          </a:p>
        </p:txBody>
      </p:sp>
      <p:sp>
        <p:nvSpPr>
          <p:cNvPr id="10" name="Rounded Rectangle 9"/>
          <p:cNvSpPr/>
          <p:nvPr/>
        </p:nvSpPr>
        <p:spPr>
          <a:xfrm>
            <a:off x="8046720" y="1645920"/>
            <a:ext cx="3474720" cy="4114800"/>
          </a:xfrm>
          <a:prstGeom prst="roundRect">
            <a:avLst/>
          </a:prstGeom>
          <a:solidFill>
            <a:srgbClr val="F0F0F0"/>
          </a:solidFill>
          <a:ln w="38100">
            <a:solidFill>
              <a:srgbClr val="007CB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8229600" y="1828800"/>
            <a:ext cx="3108960" cy="731520"/>
          </a:xfrm>
          <a:prstGeom prst="rect">
            <a:avLst/>
          </a:prstGeom>
          <a:noFill/>
        </p:spPr>
        <p:txBody>
          <a:bodyPr wrap="none">
            <a:spAutoFit/>
          </a:bodyPr>
          <a:lstStyle/>
          <a:p>
            <a:pPr algn="ctr">
              <a:defRPr sz="2000" b="1">
                <a:solidFill>
                  <a:srgbClr val="007CB0"/>
                </a:solidFill>
              </a:defRPr>
            </a:pPr>
            <a:r>
              <a:t>⚡ Rapid Deployment</a:t>
            </a:r>
          </a:p>
        </p:txBody>
      </p:sp>
      <p:sp>
        <p:nvSpPr>
          <p:cNvPr id="12" name="TextBox 11"/>
          <p:cNvSpPr txBox="1"/>
          <p:nvPr/>
        </p:nvSpPr>
        <p:spPr>
          <a:xfrm>
            <a:off x="8229600" y="2743200"/>
            <a:ext cx="3108960" cy="2286000"/>
          </a:xfrm>
          <a:prstGeom prst="rect">
            <a:avLst/>
          </a:prstGeom>
          <a:noFill/>
        </p:spPr>
        <p:txBody>
          <a:bodyPr wrap="none">
            <a:spAutoFit/>
          </a:bodyPr>
          <a:lstStyle/>
          <a:p>
            <a:pPr algn="ctr">
              <a:defRPr sz="1600">
                <a:solidFill>
                  <a:srgbClr val="444444"/>
                </a:solidFill>
              </a:defRPr>
            </a:pPr>
            <a:r>
              <a:t>• 90% Fewer Steps</a:t>
            </a:r>
          </a:p>
          <a:p>
            <a:pPr algn="ctr">
              <a:defRPr sz="1600">
                <a:solidFill>
                  <a:srgbClr val="444444"/>
                </a:solidFill>
              </a:defRPr>
            </a:pPr>
            <a:r>
              <a:t>• 2.5 Hours to Deploy</a:t>
            </a:r>
          </a:p>
          <a:p>
            <a:pPr algn="ctr">
              <a:defRPr sz="1600">
                <a:solidFill>
                  <a:srgbClr val="444444"/>
                </a:solidFill>
              </a:defRPr>
            </a:pPr>
            <a:r>
              <a:t>• Pre-validated</a:t>
            </a:r>
          </a:p>
          <a:p>
            <a:pPr algn="ctr">
              <a:defRPr sz="1600">
                <a:solidFill>
                  <a:srgbClr val="444444"/>
                </a:solidFill>
              </a:defRPr>
            </a:pPr>
          </a:p>
          <a:p>
            <a:pPr algn="ctr">
              <a:defRPr sz="1600">
                <a:solidFill>
                  <a:srgbClr val="444444"/>
                </a:solidFill>
              </a:defRPr>
            </a:pPr>
            <a:r>
              <a:t>Operational</a:t>
            </a:r>
          </a:p>
          <a:p>
            <a:pPr algn="ctr">
              <a:defRPr sz="1600">
                <a:solidFill>
                  <a:srgbClr val="444444"/>
                </a:solidFill>
              </a:defRPr>
            </a:pPr>
            <a:r>
              <a:t>Immediately</a:t>
            </a:r>
          </a:p>
        </p:txBody>
      </p:sp>
      <p:sp>
        <p:nvSpPr>
          <p:cNvPr id="13" name="Rounded Rectangle 12"/>
          <p:cNvSpPr/>
          <p:nvPr/>
        </p:nvSpPr>
        <p:spPr>
          <a:xfrm>
            <a:off x="914400" y="5943600"/>
            <a:ext cx="10360152" cy="73152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371600" y="6080760"/>
            <a:ext cx="9445752" cy="457200"/>
          </a:xfrm>
          <a:prstGeom prst="rect">
            <a:avLst/>
          </a:prstGeom>
          <a:noFill/>
        </p:spPr>
        <p:txBody>
          <a:bodyPr wrap="none">
            <a:spAutoFit/>
          </a:bodyPr>
          <a:lstStyle/>
          <a:p>
            <a:pPr algn="ctr">
              <a:defRPr sz="2000" b="1">
                <a:solidFill>
                  <a:srgbClr val="FFFFFF"/>
                </a:solidFill>
              </a:defRPr>
            </a:pPr>
            <a:r>
              <a:t>🎯 The Dell Advantage: Appliance Simplicity + Disaggregated Flexibility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1097280"/>
          </a:xfrm>
          <a:prstGeom prst="rect">
            <a:avLst/>
          </a:prstGeom>
          <a:solidFill>
            <a:srgbClr val="0049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182880"/>
            <a:ext cx="10360152" cy="731520"/>
          </a:xfrm>
          <a:prstGeom prst="rect">
            <a:avLst/>
          </a:prstGeom>
          <a:noFill/>
        </p:spPr>
        <p:txBody>
          <a:bodyPr wrap="none">
            <a:spAutoFit/>
          </a:bodyPr>
          <a:lstStyle/>
          <a:p>
            <a:pPr algn="ctr">
              <a:defRPr sz="3400" b="1">
                <a:solidFill>
                  <a:srgbClr val="FFFFFF"/>
                </a:solidFill>
              </a:defRPr>
            </a:pPr>
            <a:r>
              <a:t>Your Retail Advantage: Continuity Meets Innovation</a:t>
            </a:r>
          </a:p>
        </p:txBody>
      </p:sp>
      <p:sp>
        <p:nvSpPr>
          <p:cNvPr id="4" name="Rounded Rectangle 3"/>
          <p:cNvSpPr/>
          <p:nvPr/>
        </p:nvSpPr>
        <p:spPr>
          <a:xfrm>
            <a:off x="457200" y="1645920"/>
            <a:ext cx="3657600" cy="3200400"/>
          </a:xfrm>
          <a:prstGeom prst="roundRect">
            <a:avLst/>
          </a:prstGeom>
          <a:solidFill>
            <a:srgbClr val="F0F0F0"/>
          </a:solidFill>
          <a:ln w="38100">
            <a:solidFill>
              <a:srgbClr val="4CAF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291840" cy="548640"/>
          </a:xfrm>
          <a:prstGeom prst="rect">
            <a:avLst/>
          </a:prstGeom>
          <a:noFill/>
        </p:spPr>
        <p:txBody>
          <a:bodyPr wrap="none">
            <a:spAutoFit/>
          </a:bodyPr>
          <a:lstStyle/>
          <a:p>
            <a:pPr algn="ctr">
              <a:defRPr sz="2200" b="1">
                <a:solidFill>
                  <a:srgbClr val="4CAF50"/>
                </a:solidFill>
              </a:defRPr>
            </a:pPr>
            <a:r>
              <a:t>👥 Maintain Skills</a:t>
            </a:r>
          </a:p>
        </p:txBody>
      </p:sp>
      <p:sp>
        <p:nvSpPr>
          <p:cNvPr id="6" name="TextBox 5"/>
          <p:cNvSpPr txBox="1"/>
          <p:nvPr/>
        </p:nvSpPr>
        <p:spPr>
          <a:xfrm>
            <a:off x="640080" y="2560320"/>
            <a:ext cx="3291840" cy="2011680"/>
          </a:xfrm>
          <a:prstGeom prst="rect">
            <a:avLst/>
          </a:prstGeom>
          <a:noFill/>
        </p:spPr>
        <p:txBody>
          <a:bodyPr wrap="none">
            <a:spAutoFit/>
          </a:bodyPr>
          <a:lstStyle/>
          <a:p>
            <a:pPr algn="ctr">
              <a:defRPr sz="1400">
                <a:solidFill>
                  <a:srgbClr val="444444"/>
                </a:solidFill>
              </a:defRPr>
            </a:pPr>
            <a:r>
              <a:t>• No Retraining Required</a:t>
            </a:r>
          </a:p>
          <a:p>
            <a:pPr algn="ctr">
              <a:defRPr sz="1400">
                <a:solidFill>
                  <a:srgbClr val="444444"/>
                </a:solidFill>
              </a:defRPr>
            </a:pPr>
            <a:r>
              <a:t>• Keep Existing Expertise</a:t>
            </a:r>
          </a:p>
          <a:p>
            <a:pPr algn="ctr">
              <a:defRPr sz="1400">
                <a:solidFill>
                  <a:srgbClr val="444444"/>
                </a:solidFill>
              </a:defRPr>
            </a:pPr>
            <a:r>
              <a:t>• Retain Institutional Knowledge</a:t>
            </a:r>
          </a:p>
          <a:p>
            <a:pPr algn="ctr">
              <a:defRPr sz="1400">
                <a:solidFill>
                  <a:srgbClr val="444444"/>
                </a:solidFill>
              </a:defRPr>
            </a:pPr>
          </a:p>
          <a:p>
            <a:pPr algn="ctr">
              <a:defRPr sz="1400">
                <a:solidFill>
                  <a:srgbClr val="444444"/>
                </a:solidFill>
              </a:defRPr>
            </a:pPr>
            <a:r>
              <a:t>Your team's skills</a:t>
            </a:r>
          </a:p>
          <a:p>
            <a:pPr algn="ctr">
              <a:defRPr sz="1400">
                <a:solidFill>
                  <a:srgbClr val="444444"/>
                </a:solidFill>
              </a:defRPr>
            </a:pPr>
            <a:r>
              <a:t>remain valuable</a:t>
            </a:r>
          </a:p>
        </p:txBody>
      </p:sp>
      <p:sp>
        <p:nvSpPr>
          <p:cNvPr id="7" name="Rounded Rectangle 6"/>
          <p:cNvSpPr/>
          <p:nvPr/>
        </p:nvSpPr>
        <p:spPr>
          <a:xfrm>
            <a:off x="4297680" y="1645920"/>
            <a:ext cx="3657600" cy="3200400"/>
          </a:xfrm>
          <a:prstGeom prst="roundRect">
            <a:avLst/>
          </a:prstGeom>
          <a:solidFill>
            <a:srgbClr val="F0F0F0"/>
          </a:solidFill>
          <a:ln w="38100">
            <a:solidFill>
              <a:srgbClr val="4CAF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4480560" y="1828800"/>
            <a:ext cx="3291840" cy="548640"/>
          </a:xfrm>
          <a:prstGeom prst="rect">
            <a:avLst/>
          </a:prstGeom>
          <a:noFill/>
        </p:spPr>
        <p:txBody>
          <a:bodyPr wrap="none">
            <a:spAutoFit/>
          </a:bodyPr>
          <a:lstStyle/>
          <a:p>
            <a:pPr algn="ctr">
              <a:defRPr sz="2200" b="1">
                <a:solidFill>
                  <a:srgbClr val="4CAF50"/>
                </a:solidFill>
              </a:defRPr>
            </a:pPr>
            <a:r>
              <a:t>⏱️ Maximum Uptime</a:t>
            </a:r>
          </a:p>
        </p:txBody>
      </p:sp>
      <p:sp>
        <p:nvSpPr>
          <p:cNvPr id="9" name="TextBox 8"/>
          <p:cNvSpPr txBox="1"/>
          <p:nvPr/>
        </p:nvSpPr>
        <p:spPr>
          <a:xfrm>
            <a:off x="4480560" y="2560320"/>
            <a:ext cx="3291840" cy="2011680"/>
          </a:xfrm>
          <a:prstGeom prst="rect">
            <a:avLst/>
          </a:prstGeom>
          <a:noFill/>
        </p:spPr>
        <p:txBody>
          <a:bodyPr wrap="none">
            <a:spAutoFit/>
          </a:bodyPr>
          <a:lstStyle/>
          <a:p>
            <a:pPr algn="ctr">
              <a:defRPr sz="1400">
                <a:solidFill>
                  <a:srgbClr val="444444"/>
                </a:solidFill>
              </a:defRPr>
            </a:pPr>
            <a:r>
              <a:t>• Built-in Redundancy</a:t>
            </a:r>
          </a:p>
          <a:p>
            <a:pPr algn="ctr">
              <a:defRPr sz="1400">
                <a:solidFill>
                  <a:srgbClr val="444444"/>
                </a:solidFill>
              </a:defRPr>
            </a:pPr>
            <a:r>
              <a:t>• Automated Failover</a:t>
            </a:r>
          </a:p>
          <a:p>
            <a:pPr algn="ctr">
              <a:defRPr sz="1400">
                <a:solidFill>
                  <a:srgbClr val="444444"/>
                </a:solidFill>
              </a:defRPr>
            </a:pPr>
            <a:r>
              <a:t>• 15,000+ Hours Tested</a:t>
            </a:r>
          </a:p>
          <a:p>
            <a:pPr algn="ctr">
              <a:defRPr sz="1400">
                <a:solidFill>
                  <a:srgbClr val="444444"/>
                </a:solidFill>
              </a:defRPr>
            </a:pPr>
          </a:p>
          <a:p>
            <a:pPr algn="ctr">
              <a:defRPr sz="1400">
                <a:solidFill>
                  <a:srgbClr val="444444"/>
                </a:solidFill>
              </a:defRPr>
            </a:pPr>
            <a:r>
              <a:t>Uptime = Revenue</a:t>
            </a:r>
          </a:p>
          <a:p>
            <a:pPr algn="ctr">
              <a:defRPr sz="1400">
                <a:solidFill>
                  <a:srgbClr val="444444"/>
                </a:solidFill>
              </a:defRPr>
            </a:pPr>
            <a:r>
              <a:t>Protected</a:t>
            </a:r>
          </a:p>
        </p:txBody>
      </p:sp>
      <p:sp>
        <p:nvSpPr>
          <p:cNvPr id="10" name="Rounded Rectangle 9"/>
          <p:cNvSpPr/>
          <p:nvPr/>
        </p:nvSpPr>
        <p:spPr>
          <a:xfrm>
            <a:off x="8138160" y="1645920"/>
            <a:ext cx="3657600" cy="3200400"/>
          </a:xfrm>
          <a:prstGeom prst="roundRect">
            <a:avLst/>
          </a:prstGeom>
          <a:solidFill>
            <a:srgbClr val="F0F0F0"/>
          </a:solidFill>
          <a:ln w="38100">
            <a:solidFill>
              <a:srgbClr val="4CAF5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8321040" y="1828800"/>
            <a:ext cx="3291840" cy="548640"/>
          </a:xfrm>
          <a:prstGeom prst="rect">
            <a:avLst/>
          </a:prstGeom>
          <a:noFill/>
        </p:spPr>
        <p:txBody>
          <a:bodyPr wrap="none">
            <a:spAutoFit/>
          </a:bodyPr>
          <a:lstStyle/>
          <a:p>
            <a:pPr algn="ctr">
              <a:defRPr sz="2200" b="1">
                <a:solidFill>
                  <a:srgbClr val="4CAF50"/>
                </a:solidFill>
              </a:defRPr>
            </a:pPr>
            <a:r>
              <a:t>📈 Scale for Success</a:t>
            </a:r>
          </a:p>
        </p:txBody>
      </p:sp>
      <p:sp>
        <p:nvSpPr>
          <p:cNvPr id="12" name="TextBox 11"/>
          <p:cNvSpPr txBox="1"/>
          <p:nvPr/>
        </p:nvSpPr>
        <p:spPr>
          <a:xfrm>
            <a:off x="8321040" y="2560320"/>
            <a:ext cx="3291840" cy="2011680"/>
          </a:xfrm>
          <a:prstGeom prst="rect">
            <a:avLst/>
          </a:prstGeom>
          <a:noFill/>
        </p:spPr>
        <p:txBody>
          <a:bodyPr wrap="none">
            <a:spAutoFit/>
          </a:bodyPr>
          <a:lstStyle/>
          <a:p>
            <a:pPr algn="ctr">
              <a:defRPr sz="1400">
                <a:solidFill>
                  <a:srgbClr val="444444"/>
                </a:solidFill>
              </a:defRPr>
            </a:pPr>
            <a:r>
              <a:t>• Peak Season Ready</a:t>
            </a:r>
          </a:p>
          <a:p>
            <a:pPr algn="ctr">
              <a:defRPr sz="1400">
                <a:solidFill>
                  <a:srgbClr val="444444"/>
                </a:solidFill>
              </a:defRPr>
            </a:pPr>
            <a:r>
              <a:t>• No Vendor Constraints</a:t>
            </a:r>
          </a:p>
          <a:p>
            <a:pPr algn="ctr">
              <a:defRPr sz="1400">
                <a:solidFill>
                  <a:srgbClr val="444444"/>
                </a:solidFill>
              </a:defRPr>
            </a:pPr>
            <a:r>
              <a:t>• Edge Location Support</a:t>
            </a:r>
          </a:p>
          <a:p>
            <a:pPr algn="ctr">
              <a:defRPr sz="1400">
                <a:solidFill>
                  <a:srgbClr val="444444"/>
                </a:solidFill>
              </a:defRPr>
            </a:pPr>
          </a:p>
          <a:p>
            <a:pPr algn="ctr">
              <a:defRPr sz="1400">
                <a:solidFill>
                  <a:srgbClr val="444444"/>
                </a:solidFill>
              </a:defRPr>
            </a:pPr>
            <a:r>
              <a:t>Flexibility in</a:t>
            </a:r>
          </a:p>
          <a:p>
            <a:pPr algn="ctr">
              <a:defRPr sz="1400">
                <a:solidFill>
                  <a:srgbClr val="444444"/>
                </a:solidFill>
              </a:defRPr>
            </a:pPr>
            <a:r>
              <a:t>Your Hands</a:t>
            </a:r>
          </a:p>
        </p:txBody>
      </p:sp>
      <p:sp>
        <p:nvSpPr>
          <p:cNvPr id="13" name="Rounded Rectangle 12"/>
          <p:cNvSpPr/>
          <p:nvPr/>
        </p:nvSpPr>
        <p:spPr>
          <a:xfrm>
            <a:off x="914400" y="5029200"/>
            <a:ext cx="10360152" cy="91440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371600" y="5212080"/>
            <a:ext cx="9445752" cy="548640"/>
          </a:xfrm>
          <a:prstGeom prst="rect">
            <a:avLst/>
          </a:prstGeom>
          <a:noFill/>
        </p:spPr>
        <p:txBody>
          <a:bodyPr wrap="none">
            <a:spAutoFit/>
          </a:bodyPr>
          <a:lstStyle/>
          <a:p>
            <a:pPr algn="ctr">
              <a:defRPr sz="1600" i="1">
                <a:solidFill>
                  <a:srgbClr val="FFFFFF"/>
                </a:solidFill>
              </a:defRPr>
            </a:pPr>
            <a:r>
              <a:t>💬 "Dell Private Cloud gives us the most flexibility without having to commit to a single software stack" - Keith Bradley, Nature Fresh Farms</a:t>
            </a:r>
          </a:p>
        </p:txBody>
      </p:sp>
      <p:sp>
        <p:nvSpPr>
          <p:cNvPr id="15" name="TextBox 14"/>
          <p:cNvSpPr txBox="1"/>
          <p:nvPr/>
        </p:nvSpPr>
        <p:spPr>
          <a:xfrm>
            <a:off x="3657600" y="6217920"/>
            <a:ext cx="4873752" cy="457200"/>
          </a:xfrm>
          <a:prstGeom prst="rect">
            <a:avLst/>
          </a:prstGeom>
          <a:noFill/>
        </p:spPr>
        <p:txBody>
          <a:bodyPr wrap="none">
            <a:spAutoFit/>
          </a:bodyPr>
          <a:lstStyle/>
          <a:p>
            <a:pPr algn="ctr">
              <a:defRPr sz="2000" b="1">
                <a:solidFill>
                  <a:srgbClr val="007CB0"/>
                </a:solidFill>
              </a:defRPr>
            </a:pPr>
            <a:r>
              <a:t>🚀 Ready to Break Free? Let's Discuss Your Path Forward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1097280"/>
          </a:xfrm>
          <a:prstGeom prst="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182880"/>
            <a:ext cx="10360152" cy="731520"/>
          </a:xfrm>
          <a:prstGeom prst="rect">
            <a:avLst/>
          </a:prstGeom>
          <a:noFill/>
        </p:spPr>
        <p:txBody>
          <a:bodyPr wrap="none">
            <a:spAutoFit/>
          </a:bodyPr>
          <a:lstStyle/>
          <a:p>
            <a:pPr algn="ctr">
              <a:defRPr sz="3200" b="1">
                <a:solidFill>
                  <a:srgbClr val="FFFFFF"/>
                </a:solidFill>
              </a:defRPr>
            </a:pPr>
            <a:r>
              <a:t>Your Path Forward: Breaking the Vendor Lock-in Cycle</a:t>
            </a:r>
          </a:p>
        </p:txBody>
      </p:sp>
      <p:sp>
        <p:nvSpPr>
          <p:cNvPr id="4" name="Rounded Rectangle 3"/>
          <p:cNvSpPr/>
          <p:nvPr/>
        </p:nvSpPr>
        <p:spPr>
          <a:xfrm>
            <a:off x="731520" y="1645920"/>
            <a:ext cx="3474720" cy="1828800"/>
          </a:xfrm>
          <a:prstGeom prst="roundRect">
            <a:avLst/>
          </a:prstGeom>
          <a:solidFill>
            <a:srgbClr val="F44336"/>
          </a:solidFill>
          <a:ln w="254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828800"/>
            <a:ext cx="3108960" cy="1463040"/>
          </a:xfrm>
          <a:prstGeom prst="rect">
            <a:avLst/>
          </a:prstGeom>
          <a:noFill/>
        </p:spPr>
        <p:txBody>
          <a:bodyPr wrap="none">
            <a:spAutoFit/>
          </a:bodyPr>
          <a:lstStyle/>
          <a:p>
            <a:pPr algn="ctr">
              <a:defRPr sz="1800" b="1">
                <a:solidFill>
                  <a:srgbClr val="FFFFFF"/>
                </a:solidFill>
              </a:defRPr>
            </a:pPr>
            <a:r>
              <a:t>❌ Problem Identified</a:t>
            </a:r>
          </a:p>
          <a:p>
            <a:pPr algn="ctr">
              <a:defRPr sz="1400">
                <a:solidFill>
                  <a:srgbClr val="FFFFFF"/>
                </a:solidFill>
              </a:defRPr>
            </a:pPr>
          </a:p>
          <a:p>
            <a:pPr algn="ctr">
              <a:defRPr sz="1400">
                <a:solidFill>
                  <a:srgbClr val="FFFFFF"/>
                </a:solidFill>
              </a:defRPr>
            </a:pPr>
            <a:r>
              <a:t>Costly refresh cycles</a:t>
            </a:r>
          </a:p>
          <a:p>
            <a:pPr algn="ctr">
              <a:defRPr sz="1400">
                <a:solidFill>
                  <a:srgbClr val="FFFFFF"/>
                </a:solidFill>
              </a:defRPr>
            </a:pPr>
            <a:r>
              <a:t>Vendor constraints</a:t>
            </a:r>
          </a:p>
          <a:p>
            <a:pPr algn="ctr">
              <a:defRPr sz="1400">
                <a:solidFill>
                  <a:srgbClr val="FFFFFF"/>
                </a:solidFill>
              </a:defRPr>
            </a:pPr>
            <a:r>
              <a:t>Business disruption</a:t>
            </a:r>
          </a:p>
        </p:txBody>
      </p:sp>
      <p:sp>
        <p:nvSpPr>
          <p:cNvPr id="6" name="Right Arrow 5"/>
          <p:cNvSpPr/>
          <p:nvPr/>
        </p:nvSpPr>
        <p:spPr>
          <a:xfrm>
            <a:off x="4389120" y="2286000"/>
            <a:ext cx="731520" cy="548640"/>
          </a:xfrm>
          <a:prstGeom prst="rightArrow">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5303520" y="1645920"/>
            <a:ext cx="3474720" cy="1828800"/>
          </a:xfrm>
          <a:prstGeom prst="roundRect">
            <a:avLst/>
          </a:prstGeom>
          <a:solidFill>
            <a:srgbClr val="4CAF50"/>
          </a:solidFill>
          <a:ln w="254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486400" y="1828800"/>
            <a:ext cx="3108960" cy="1463040"/>
          </a:xfrm>
          <a:prstGeom prst="rect">
            <a:avLst/>
          </a:prstGeom>
          <a:noFill/>
        </p:spPr>
        <p:txBody>
          <a:bodyPr wrap="none">
            <a:spAutoFit/>
          </a:bodyPr>
          <a:lstStyle/>
          <a:p>
            <a:pPr algn="ctr">
              <a:defRPr sz="1800" b="1">
                <a:solidFill>
                  <a:srgbClr val="FFFFFF"/>
                </a:solidFill>
              </a:defRPr>
            </a:pPr>
            <a:r>
              <a:t>✅ Solution Designed</a:t>
            </a:r>
          </a:p>
          <a:p>
            <a:pPr algn="ctr">
              <a:defRPr sz="1400">
                <a:solidFill>
                  <a:srgbClr val="FFFFFF"/>
                </a:solidFill>
              </a:defRPr>
            </a:pPr>
          </a:p>
          <a:p>
            <a:pPr algn="ctr">
              <a:defRPr sz="1400">
                <a:solidFill>
                  <a:srgbClr val="FFFFFF"/>
                </a:solidFill>
              </a:defRPr>
            </a:pPr>
            <a:r>
              <a:t>Open architecture</a:t>
            </a:r>
          </a:p>
          <a:p>
            <a:pPr algn="ctr">
              <a:defRPr sz="1400">
                <a:solidFill>
                  <a:srgbClr val="FFFFFF"/>
                </a:solidFill>
              </a:defRPr>
            </a:pPr>
            <a:r>
              <a:t>Investment protection</a:t>
            </a:r>
          </a:p>
          <a:p>
            <a:pPr algn="ctr">
              <a:defRPr sz="1400">
                <a:solidFill>
                  <a:srgbClr val="FFFFFF"/>
                </a:solidFill>
              </a:defRPr>
            </a:pPr>
            <a:r>
              <a:t>Rapid deployment</a:t>
            </a:r>
          </a:p>
        </p:txBody>
      </p:sp>
      <p:sp>
        <p:nvSpPr>
          <p:cNvPr id="9" name="Right Arrow 8"/>
          <p:cNvSpPr/>
          <p:nvPr/>
        </p:nvSpPr>
        <p:spPr>
          <a:xfrm>
            <a:off x="8961120" y="2286000"/>
            <a:ext cx="731520" cy="548640"/>
          </a:xfrm>
          <a:prstGeom prst="rightArrow">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9875520" y="1645920"/>
            <a:ext cx="2103120" cy="1828800"/>
          </a:xfrm>
          <a:prstGeom prst="roundRect">
            <a:avLst/>
          </a:prstGeom>
          <a:solidFill>
            <a:srgbClr val="007CB0"/>
          </a:solidFill>
          <a:ln w="25400">
            <a:solidFill>
              <a:srgbClr val="44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0058400" y="1828800"/>
            <a:ext cx="1737360" cy="1463040"/>
          </a:xfrm>
          <a:prstGeom prst="rect">
            <a:avLst/>
          </a:prstGeom>
          <a:noFill/>
        </p:spPr>
        <p:txBody>
          <a:bodyPr wrap="none">
            <a:spAutoFit/>
          </a:bodyPr>
          <a:lstStyle/>
          <a:p>
            <a:pPr algn="ctr">
              <a:defRPr sz="1600" b="1">
                <a:solidFill>
                  <a:srgbClr val="FFFFFF"/>
                </a:solidFill>
              </a:defRPr>
            </a:pPr>
            <a:r>
              <a:t>🎯 Benefits</a:t>
            </a:r>
          </a:p>
          <a:p>
            <a:pPr algn="ctr">
              <a:defRPr sz="1400">
                <a:solidFill>
                  <a:srgbClr val="FFFFFF"/>
                </a:solidFill>
              </a:defRPr>
            </a:pPr>
            <a:r>
              <a:t>Realized</a:t>
            </a:r>
          </a:p>
          <a:p>
            <a:pPr algn="ctr">
              <a:defRPr sz="1400">
                <a:solidFill>
                  <a:srgbClr val="FFFFFF"/>
                </a:solidFill>
              </a:defRPr>
            </a:pPr>
          </a:p>
          <a:p>
            <a:pPr algn="ctr">
              <a:defRPr sz="1400">
                <a:solidFill>
                  <a:srgbClr val="FFFFFF"/>
                </a:solidFill>
              </a:defRPr>
            </a:pPr>
            <a:r>
              <a:t>Freedom</a:t>
            </a:r>
          </a:p>
          <a:p>
            <a:pPr algn="ctr">
              <a:defRPr sz="1400">
                <a:solidFill>
                  <a:srgbClr val="FFFFFF"/>
                </a:solidFill>
              </a:defRPr>
            </a:pPr>
            <a:r>
              <a:t>Flexibility</a:t>
            </a:r>
          </a:p>
          <a:p>
            <a:pPr algn="ctr">
              <a:defRPr sz="1400">
                <a:solidFill>
                  <a:srgbClr val="FFFFFF"/>
                </a:solidFill>
              </a:defRPr>
            </a:pPr>
            <a:r>
              <a:t>Control</a:t>
            </a:r>
          </a:p>
        </p:txBody>
      </p:sp>
      <p:sp>
        <p:nvSpPr>
          <p:cNvPr id="12" name="Rounded Rectangle 11"/>
          <p:cNvSpPr/>
          <p:nvPr/>
        </p:nvSpPr>
        <p:spPr>
          <a:xfrm>
            <a:off x="914400" y="3840480"/>
            <a:ext cx="10360152" cy="2286000"/>
          </a:xfrm>
          <a:prstGeom prst="roundRect">
            <a:avLst/>
          </a:prstGeom>
          <a:solidFill>
            <a:srgbClr val="F0F0F0"/>
          </a:solidFill>
          <a:ln w="38100">
            <a:solidFill>
              <a:srgbClr val="00499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1371600" y="4023360"/>
            <a:ext cx="9445752" cy="457200"/>
          </a:xfrm>
          <a:prstGeom prst="rect">
            <a:avLst/>
          </a:prstGeom>
          <a:noFill/>
        </p:spPr>
        <p:txBody>
          <a:bodyPr wrap="none">
            <a:spAutoFit/>
          </a:bodyPr>
          <a:lstStyle/>
          <a:p>
            <a:pPr algn="ctr">
              <a:defRPr sz="2400" b="1">
                <a:solidFill>
                  <a:srgbClr val="004990"/>
                </a:solidFill>
              </a:defRPr>
            </a:pPr>
            <a:r>
              <a:t>🚀 Recommended Next Steps</a:t>
            </a:r>
          </a:p>
        </p:txBody>
      </p:sp>
      <p:sp>
        <p:nvSpPr>
          <p:cNvPr id="14" name="Rounded Rectangle 13"/>
          <p:cNvSpPr/>
          <p:nvPr/>
        </p:nvSpPr>
        <p:spPr>
          <a:xfrm>
            <a:off x="1371600" y="4663440"/>
            <a:ext cx="3200400" cy="137160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554480" y="4846320"/>
            <a:ext cx="2834640" cy="1005840"/>
          </a:xfrm>
          <a:prstGeom prst="rect">
            <a:avLst/>
          </a:prstGeom>
          <a:noFill/>
        </p:spPr>
        <p:txBody>
          <a:bodyPr wrap="none">
            <a:spAutoFit/>
          </a:bodyPr>
          <a:lstStyle/>
          <a:p>
            <a:pPr algn="ctr">
              <a:defRPr sz="1600" b="1">
                <a:solidFill>
                  <a:srgbClr val="FFFFFF"/>
                </a:solidFill>
              </a:defRPr>
            </a:pPr>
            <a:r>
              <a:t>1️⃣ Technical Deep-Dive</a:t>
            </a:r>
          </a:p>
          <a:p>
            <a:r>
              <a:t>(Your Environment)</a:t>
            </a:r>
          </a:p>
        </p:txBody>
      </p:sp>
      <p:sp>
        <p:nvSpPr>
          <p:cNvPr id="16" name="Rounded Rectangle 15"/>
          <p:cNvSpPr/>
          <p:nvPr/>
        </p:nvSpPr>
        <p:spPr>
          <a:xfrm>
            <a:off x="4937760" y="4663440"/>
            <a:ext cx="3200400" cy="137160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5120640" y="4846320"/>
            <a:ext cx="2834640" cy="1005840"/>
          </a:xfrm>
          <a:prstGeom prst="rect">
            <a:avLst/>
          </a:prstGeom>
          <a:noFill/>
        </p:spPr>
        <p:txBody>
          <a:bodyPr wrap="none">
            <a:spAutoFit/>
          </a:bodyPr>
          <a:lstStyle/>
          <a:p>
            <a:pPr algn="ctr">
              <a:defRPr sz="1600" b="1">
                <a:solidFill>
                  <a:srgbClr val="FFFFFF"/>
                </a:solidFill>
              </a:defRPr>
            </a:pPr>
            <a:r>
              <a:t>2️⃣ Customer Reference</a:t>
            </a:r>
          </a:p>
          <a:p>
            <a:r>
              <a:t>(Retail Peer)</a:t>
            </a:r>
          </a:p>
        </p:txBody>
      </p:sp>
      <p:sp>
        <p:nvSpPr>
          <p:cNvPr id="18" name="Rounded Rectangle 17"/>
          <p:cNvSpPr/>
          <p:nvPr/>
        </p:nvSpPr>
        <p:spPr>
          <a:xfrm>
            <a:off x="8503920" y="4663440"/>
            <a:ext cx="3200400" cy="1371600"/>
          </a:xfrm>
          <a:prstGeom prst="roundRect">
            <a:avLst/>
          </a:prstGeom>
          <a:solidFill>
            <a:srgbClr val="007C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8686800" y="4846320"/>
            <a:ext cx="2834640" cy="1005840"/>
          </a:xfrm>
          <a:prstGeom prst="rect">
            <a:avLst/>
          </a:prstGeom>
          <a:noFill/>
        </p:spPr>
        <p:txBody>
          <a:bodyPr wrap="none">
            <a:spAutoFit/>
          </a:bodyPr>
          <a:lstStyle/>
          <a:p>
            <a:pPr algn="ctr">
              <a:defRPr sz="1600" b="1">
                <a:solidFill>
                  <a:srgbClr val="FFFFFF"/>
                </a:solidFill>
              </a:defRPr>
            </a:pPr>
            <a:r>
              <a:t>3️⃣ Proof of Concept</a:t>
            </a:r>
          </a:p>
          <a:p>
            <a:r>
              <a:t>(No Cost Evaluation)</a:t>
            </a:r>
          </a:p>
        </p:txBody>
      </p:sp>
      <p:sp>
        <p:nvSpPr>
          <p:cNvPr id="20" name="TextBox 19"/>
          <p:cNvSpPr txBox="1"/>
          <p:nvPr/>
        </p:nvSpPr>
        <p:spPr>
          <a:xfrm>
            <a:off x="1828800" y="6400800"/>
            <a:ext cx="8531352" cy="457200"/>
          </a:xfrm>
          <a:prstGeom prst="rect">
            <a:avLst/>
          </a:prstGeom>
          <a:noFill/>
        </p:spPr>
        <p:txBody>
          <a:bodyPr wrap="none">
            <a:spAutoFit/>
          </a:bodyPr>
          <a:lstStyle/>
          <a:p>
            <a:pPr algn="ctr">
              <a:defRPr sz="1800">
                <a:solidFill>
                  <a:srgbClr val="444444"/>
                </a:solidFill>
              </a:defRPr>
            </a:pPr>
            <a:r>
              <a:t>Questions? Let's discuss how Dell Private Cloud fits your specific requirements.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