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0" r:id="rId1"/>
  </p:sldMasterIdLst>
  <p:sldIdLst>
    <p:sldId id="264" r:id="rId2"/>
    <p:sldId id="256" r:id="rId3"/>
    <p:sldId id="274" r:id="rId4"/>
    <p:sldId id="257" r:id="rId5"/>
    <p:sldId id="258" r:id="rId6"/>
    <p:sldId id="259" r:id="rId7"/>
    <p:sldId id="272" r:id="rId8"/>
    <p:sldId id="265" r:id="rId9"/>
    <p:sldId id="273" r:id="rId10"/>
    <p:sldId id="261" r:id="rId11"/>
    <p:sldId id="270"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4660"/>
  </p:normalViewPr>
  <p:slideViewPr>
    <p:cSldViewPr snapToGrid="0">
      <p:cViewPr varScale="1">
        <p:scale>
          <a:sx n="68" d="100"/>
          <a:sy n="68"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POTEKAR" userId="37d6acbb7fea0f1a" providerId="LiveId" clId="{4DA47973-E9EF-4DCE-BBDA-3F6ED1860CCF}"/>
    <pc:docChg chg="undo custSel delSld modSld">
      <pc:chgData name="ABHISHEK POTEKAR" userId="37d6acbb7fea0f1a" providerId="LiveId" clId="{4DA47973-E9EF-4DCE-BBDA-3F6ED1860CCF}" dt="2021-04-08T15:30:18.165" v="92" actId="20577"/>
      <pc:docMkLst>
        <pc:docMk/>
      </pc:docMkLst>
      <pc:sldChg chg="modSp mod">
        <pc:chgData name="ABHISHEK POTEKAR" userId="37d6acbb7fea0f1a" providerId="LiveId" clId="{4DA47973-E9EF-4DCE-BBDA-3F6ED1860CCF}" dt="2021-04-08T15:30:18.165" v="92" actId="20577"/>
        <pc:sldMkLst>
          <pc:docMk/>
          <pc:sldMk cId="1810429784" sldId="264"/>
        </pc:sldMkLst>
        <pc:spChg chg="mod">
          <ac:chgData name="ABHISHEK POTEKAR" userId="37d6acbb7fea0f1a" providerId="LiveId" clId="{4DA47973-E9EF-4DCE-BBDA-3F6ED1860CCF}" dt="2021-04-08T15:30:18.165" v="92" actId="20577"/>
          <ac:spMkLst>
            <pc:docMk/>
            <pc:sldMk cId="1810429784" sldId="264"/>
            <ac:spMk id="3" creationId="{4D092419-1C65-4CDF-A504-38B159A22E63}"/>
          </ac:spMkLst>
        </pc:spChg>
      </pc:sldChg>
      <pc:sldChg chg="modSp mod">
        <pc:chgData name="ABHISHEK POTEKAR" userId="37d6acbb7fea0f1a" providerId="LiveId" clId="{4DA47973-E9EF-4DCE-BBDA-3F6ED1860CCF}" dt="2021-04-06T15:34:40.288" v="55" actId="20577"/>
        <pc:sldMkLst>
          <pc:docMk/>
          <pc:sldMk cId="3132924075" sldId="270"/>
        </pc:sldMkLst>
        <pc:spChg chg="mod">
          <ac:chgData name="ABHISHEK POTEKAR" userId="37d6acbb7fea0f1a" providerId="LiveId" clId="{4DA47973-E9EF-4DCE-BBDA-3F6ED1860CCF}" dt="2021-04-06T15:34:40.288" v="55" actId="20577"/>
          <ac:spMkLst>
            <pc:docMk/>
            <pc:sldMk cId="3132924075" sldId="270"/>
            <ac:spMk id="3" creationId="{AA7F076B-F34E-4BDA-83F9-1779AFCEACF9}"/>
          </ac:spMkLst>
        </pc:spChg>
      </pc:sldChg>
      <pc:sldChg chg="modSp mod">
        <pc:chgData name="ABHISHEK POTEKAR" userId="37d6acbb7fea0f1a" providerId="LiveId" clId="{4DA47973-E9EF-4DCE-BBDA-3F6ED1860CCF}" dt="2021-04-06T15:38:50.924" v="91" actId="207"/>
        <pc:sldMkLst>
          <pc:docMk/>
          <pc:sldMk cId="383616043" sldId="272"/>
        </pc:sldMkLst>
        <pc:spChg chg="mod">
          <ac:chgData name="ABHISHEK POTEKAR" userId="37d6acbb7fea0f1a" providerId="LiveId" clId="{4DA47973-E9EF-4DCE-BBDA-3F6ED1860CCF}" dt="2021-04-06T15:38:50.924" v="91" actId="207"/>
          <ac:spMkLst>
            <pc:docMk/>
            <pc:sldMk cId="383616043" sldId="272"/>
            <ac:spMk id="2" creationId="{0C7664D2-E7F1-4964-9DC7-8F7951F188CB}"/>
          </ac:spMkLst>
        </pc:spChg>
      </pc:sldChg>
      <pc:sldChg chg="del">
        <pc:chgData name="ABHISHEK POTEKAR" userId="37d6acbb7fea0f1a" providerId="LiveId" clId="{4DA47973-E9EF-4DCE-BBDA-3F6ED1860CCF}" dt="2021-04-06T15:13:20.590" v="30" actId="47"/>
        <pc:sldMkLst>
          <pc:docMk/>
          <pc:sldMk cId="459431314" sldId="275"/>
        </pc:sldMkLst>
      </pc:sldChg>
      <pc:sldChg chg="del">
        <pc:chgData name="ABHISHEK POTEKAR" userId="37d6acbb7fea0f1a" providerId="LiveId" clId="{4DA47973-E9EF-4DCE-BBDA-3F6ED1860CCF}" dt="2021-04-06T15:13:23.870" v="31" actId="47"/>
        <pc:sldMkLst>
          <pc:docMk/>
          <pc:sldMk cId="110819790"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4/8/2021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64541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293955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22499126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84575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4144655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3776318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9005869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397620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80785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011756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86170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3403517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772792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637283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201867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881012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733427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5E4970-0C2C-49C4-B93F-2862F1B63517}" type="datetimeFigureOut">
              <a:rPr lang="en-IN" smtClean="0"/>
              <a:t>08-04-2021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DD71F30-79B8-42EC-ADE1-C472DE6A1719}" type="slidenum">
              <a:rPr lang="en-IN" smtClean="0"/>
              <a:t>‹#›</a:t>
            </a:fld>
            <a:endParaRPr lang="en-IN" dirty="0"/>
          </a:p>
        </p:txBody>
      </p:sp>
    </p:spTree>
    <p:extLst>
      <p:ext uri="{BB962C8B-B14F-4D97-AF65-F5344CB8AC3E}">
        <p14:creationId xmlns:p14="http://schemas.microsoft.com/office/powerpoint/2010/main" val="1148697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E5E4970-0C2C-49C4-B93F-2862F1B63517}" type="datetimeFigureOut">
              <a:rPr lang="en-IN" smtClean="0"/>
              <a:t>08-04-2021</a:t>
            </a:fld>
            <a:endParaRPr lang="en-IN"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DD71F30-79B8-42EC-ADE1-C472DE6A1719}" type="slidenum">
              <a:rPr lang="en-IN" smtClean="0"/>
              <a:t>‹#›</a:t>
            </a:fld>
            <a:endParaRPr lang="en-IN" dirty="0"/>
          </a:p>
        </p:txBody>
      </p:sp>
    </p:spTree>
    <p:extLst>
      <p:ext uri="{BB962C8B-B14F-4D97-AF65-F5344CB8AC3E}">
        <p14:creationId xmlns:p14="http://schemas.microsoft.com/office/powerpoint/2010/main" val="3757517754"/>
      </p:ext>
    </p:extLst>
  </p:cSld>
  <p:clrMap bg1="dk1" tx1="lt1" bg2="dk2" tx2="lt2" accent1="accent1" accent2="accent2" accent3="accent3" accent4="accent4" accent5="accent5" accent6="accent6" hlink="hlink" folHlink="folHlink"/>
  <p:sldLayoutIdLst>
    <p:sldLayoutId id="2147483991" r:id="rId1"/>
    <p:sldLayoutId id="2147483992" r:id="rId2"/>
    <p:sldLayoutId id="2147483993" r:id="rId3"/>
    <p:sldLayoutId id="2147483994" r:id="rId4"/>
    <p:sldLayoutId id="2147483995" r:id="rId5"/>
    <p:sldLayoutId id="2147483996" r:id="rId6"/>
    <p:sldLayoutId id="2147483997" r:id="rId7"/>
    <p:sldLayoutId id="2147483998" r:id="rId8"/>
    <p:sldLayoutId id="2147483999" r:id="rId9"/>
    <p:sldLayoutId id="2147484000" r:id="rId10"/>
    <p:sldLayoutId id="2147484001" r:id="rId11"/>
    <p:sldLayoutId id="2147484002" r:id="rId12"/>
    <p:sldLayoutId id="2147484003" r:id="rId13"/>
    <p:sldLayoutId id="2147484004" r:id="rId14"/>
    <p:sldLayoutId id="2147484005" r:id="rId15"/>
    <p:sldLayoutId id="2147484006" r:id="rId16"/>
    <p:sldLayoutId id="2147484007" r:id="rId17"/>
    <p:sldLayoutId id="2147484008"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82FF9-5694-49B6-80BC-00259E9876BD}"/>
              </a:ext>
            </a:extLst>
          </p:cNvPr>
          <p:cNvSpPr>
            <a:spLocks noGrp="1"/>
          </p:cNvSpPr>
          <p:nvPr>
            <p:ph type="title"/>
          </p:nvPr>
        </p:nvSpPr>
        <p:spPr>
          <a:xfrm>
            <a:off x="72046" y="38245"/>
            <a:ext cx="12037255" cy="1326321"/>
          </a:xfrm>
        </p:spPr>
        <p:txBody>
          <a:bodyPr>
            <a:normAutofit/>
          </a:bodyPr>
          <a:lstStyle/>
          <a:p>
            <a:r>
              <a:rPr lang="en-IN" sz="2400" dirty="0">
                <a:solidFill>
                  <a:srgbClr val="FFC000"/>
                </a:solidFill>
              </a:rPr>
              <a:t>TEAM NAME</a:t>
            </a:r>
            <a:br>
              <a:rPr lang="en-IN" sz="3200" dirty="0">
                <a:solidFill>
                  <a:srgbClr val="FFC000"/>
                </a:solidFill>
              </a:rPr>
            </a:br>
            <a:r>
              <a:rPr lang="en-IN" sz="4400" dirty="0">
                <a:solidFill>
                  <a:srgbClr val="FFC000"/>
                </a:solidFill>
                <a:latin typeface="Arial" panose="020B0604020202020204" pitchFamily="34" charset="0"/>
                <a:cs typeface="Arial" panose="020B0604020202020204" pitchFamily="34" charset="0"/>
              </a:rPr>
              <a:t>PANDAVAS</a:t>
            </a:r>
          </a:p>
        </p:txBody>
      </p:sp>
      <p:sp>
        <p:nvSpPr>
          <p:cNvPr id="3" name="Content Placeholder 2">
            <a:extLst>
              <a:ext uri="{FF2B5EF4-FFF2-40B4-BE49-F238E27FC236}">
                <a16:creationId xmlns:a16="http://schemas.microsoft.com/office/drawing/2014/main" id="{4D092419-1C65-4CDF-A504-38B159A22E63}"/>
              </a:ext>
            </a:extLst>
          </p:cNvPr>
          <p:cNvSpPr>
            <a:spLocks noGrp="1"/>
          </p:cNvSpPr>
          <p:nvPr>
            <p:ph idx="1"/>
          </p:nvPr>
        </p:nvSpPr>
        <p:spPr>
          <a:xfrm>
            <a:off x="442496" y="1364566"/>
            <a:ext cx="11296357" cy="5134708"/>
          </a:xfrm>
        </p:spPr>
        <p:txBody>
          <a:bodyPr>
            <a:normAutofit/>
          </a:bodyPr>
          <a:lstStyle/>
          <a:p>
            <a:pPr marL="0" indent="0" algn="ctr">
              <a:buNone/>
            </a:pPr>
            <a:r>
              <a:rPr lang="en-IN" sz="4000" dirty="0" err="1">
                <a:latin typeface="Arial" panose="020B0604020202020204" pitchFamily="34" charset="0"/>
                <a:cs typeface="Arial" panose="020B0604020202020204" pitchFamily="34" charset="0"/>
              </a:rPr>
              <a:t>Hackulus</a:t>
            </a:r>
            <a:r>
              <a:rPr lang="en-IN" sz="4000" dirty="0">
                <a:latin typeface="Arial" panose="020B0604020202020204" pitchFamily="34" charset="0"/>
                <a:cs typeface="Arial" panose="020B0604020202020204" pitchFamily="34" charset="0"/>
              </a:rPr>
              <a:t> Hackathon</a:t>
            </a:r>
          </a:p>
          <a:p>
            <a:pPr marL="0" indent="0" algn="ctr">
              <a:buNone/>
            </a:pPr>
            <a:r>
              <a:rPr lang="en-IN" sz="3200" dirty="0">
                <a:solidFill>
                  <a:srgbClr val="92D050"/>
                </a:solidFill>
              </a:rPr>
              <a:t>Members </a:t>
            </a:r>
            <a:r>
              <a:rPr lang="en-IN" sz="2800" dirty="0">
                <a:solidFill>
                  <a:srgbClr val="92D050"/>
                </a:solidFill>
              </a:rPr>
              <a:t>   </a:t>
            </a:r>
            <a:r>
              <a:rPr lang="en-IN" sz="2800" dirty="0"/>
              <a:t>                 </a:t>
            </a:r>
          </a:p>
          <a:p>
            <a:pPr marL="0" indent="0">
              <a:buNone/>
            </a:pPr>
            <a:r>
              <a:rPr lang="en-IN" sz="3600" dirty="0"/>
              <a:t>1.) Piyush Kachhwal  - 2</a:t>
            </a:r>
            <a:r>
              <a:rPr lang="en-IN" sz="3600" baseline="30000" dirty="0"/>
              <a:t>nd</a:t>
            </a:r>
            <a:r>
              <a:rPr lang="en-IN" sz="3600" dirty="0"/>
              <a:t> Year B.Tech ECE, LPU</a:t>
            </a:r>
          </a:p>
          <a:p>
            <a:pPr marL="0" indent="0">
              <a:buNone/>
            </a:pPr>
            <a:r>
              <a:rPr lang="en-IN" sz="3600" dirty="0"/>
              <a:t>2.) Abhishek Potekar - 2</a:t>
            </a:r>
            <a:r>
              <a:rPr lang="en-IN" sz="3600" baseline="30000" dirty="0"/>
              <a:t>nd</a:t>
            </a:r>
            <a:r>
              <a:rPr lang="en-IN" sz="3600" dirty="0"/>
              <a:t> Year B.Tech ECE, LPU</a:t>
            </a:r>
          </a:p>
          <a:p>
            <a:pPr marL="0" indent="0">
              <a:buNone/>
            </a:pPr>
            <a:r>
              <a:rPr lang="en-IN" sz="3600" dirty="0"/>
              <a:t>3.) Gayatri Verma - 2</a:t>
            </a:r>
            <a:r>
              <a:rPr lang="en-IN" sz="3600" baseline="30000" dirty="0"/>
              <a:t>nd</a:t>
            </a:r>
            <a:r>
              <a:rPr lang="en-IN" sz="3600" dirty="0"/>
              <a:t> Year B.Tech ECE, LPU</a:t>
            </a:r>
          </a:p>
          <a:p>
            <a:pPr marL="0" indent="0">
              <a:buNone/>
            </a:pPr>
            <a:endParaRPr lang="en-IN" sz="2800" dirty="0"/>
          </a:p>
        </p:txBody>
      </p:sp>
    </p:spTree>
    <p:extLst>
      <p:ext uri="{BB962C8B-B14F-4D97-AF65-F5344CB8AC3E}">
        <p14:creationId xmlns:p14="http://schemas.microsoft.com/office/powerpoint/2010/main" val="1810429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B1F5-B483-46DF-B007-504539E4F1D6}"/>
              </a:ext>
            </a:extLst>
          </p:cNvPr>
          <p:cNvSpPr>
            <a:spLocks noGrp="1"/>
          </p:cNvSpPr>
          <p:nvPr>
            <p:ph type="title"/>
          </p:nvPr>
        </p:nvSpPr>
        <p:spPr>
          <a:xfrm>
            <a:off x="155643" y="112543"/>
            <a:ext cx="11887200" cy="787790"/>
          </a:xfrm>
        </p:spPr>
        <p:txBody>
          <a:bodyPr>
            <a:normAutofit/>
          </a:bodyPr>
          <a:lstStyle/>
          <a:p>
            <a:pPr algn="ctr"/>
            <a:r>
              <a:rPr lang="en-IN" sz="4800" dirty="0">
                <a:solidFill>
                  <a:srgbClr val="92D050"/>
                </a:solidFill>
                <a:latin typeface="Algerian" panose="04020705040A02060702" pitchFamily="82" charset="0"/>
              </a:rPr>
              <a:t>Unique selling proposition</a:t>
            </a:r>
          </a:p>
        </p:txBody>
      </p:sp>
      <p:sp>
        <p:nvSpPr>
          <p:cNvPr id="3" name="Content Placeholder 2">
            <a:extLst>
              <a:ext uri="{FF2B5EF4-FFF2-40B4-BE49-F238E27FC236}">
                <a16:creationId xmlns:a16="http://schemas.microsoft.com/office/drawing/2014/main" id="{22411239-6969-4F93-9E4E-6A478E3B28D0}"/>
              </a:ext>
            </a:extLst>
          </p:cNvPr>
          <p:cNvSpPr>
            <a:spLocks noGrp="1"/>
          </p:cNvSpPr>
          <p:nvPr>
            <p:ph sz="quarter" idx="13"/>
          </p:nvPr>
        </p:nvSpPr>
        <p:spPr>
          <a:xfrm>
            <a:off x="155643" y="1575581"/>
            <a:ext cx="11887200" cy="4515729"/>
          </a:xfrm>
        </p:spPr>
        <p:txBody>
          <a:bodyPr>
            <a:normAutofit/>
          </a:bodyPr>
          <a:lstStyle/>
          <a:p>
            <a:pPr marL="0" indent="0">
              <a:buNone/>
            </a:pPr>
            <a:r>
              <a:rPr lang="en-IN" sz="2400" dirty="0">
                <a:effectLst/>
                <a:latin typeface="Arial" panose="020B0604020202020204" pitchFamily="34" charset="0"/>
                <a:cs typeface="Arial" panose="020B0604020202020204" pitchFamily="34" charset="0"/>
              </a:rPr>
              <a:t>1.) </a:t>
            </a:r>
            <a:r>
              <a:rPr lang="en-IN" sz="2700" dirty="0">
                <a:effectLst/>
                <a:latin typeface="Arial" panose="020B0604020202020204" pitchFamily="34" charset="0"/>
                <a:cs typeface="Arial" panose="020B0604020202020204" pitchFamily="34" charset="0"/>
              </a:rPr>
              <a:t>This system is totally a wireless system.</a:t>
            </a:r>
          </a:p>
          <a:p>
            <a:pPr marL="0" indent="0">
              <a:buNone/>
            </a:pPr>
            <a:r>
              <a:rPr lang="en-IN" sz="2700" dirty="0">
                <a:effectLst/>
                <a:latin typeface="Arial" panose="020B0604020202020204" pitchFamily="34" charset="0"/>
                <a:cs typeface="Arial" panose="020B0604020202020204" pitchFamily="34" charset="0"/>
              </a:rPr>
              <a:t>2.)It is not only preventing the overflow of water but also detecting the quality of water.</a:t>
            </a:r>
          </a:p>
          <a:p>
            <a:pPr marL="0" indent="0">
              <a:buNone/>
            </a:pPr>
            <a:r>
              <a:rPr lang="en-IN" sz="2700" dirty="0">
                <a:effectLst/>
                <a:latin typeface="Arial" panose="020B0604020202020204" pitchFamily="34" charset="0"/>
                <a:cs typeface="Arial" panose="020B0604020202020204" pitchFamily="34" charset="0"/>
              </a:rPr>
              <a:t> 3.) This system is easy to handle.</a:t>
            </a:r>
            <a:endParaRPr lang="en-IN" sz="2700" dirty="0">
              <a:solidFill>
                <a:srgbClr val="FF0000"/>
              </a:solidFill>
              <a:effectLst/>
              <a:latin typeface="Arial" panose="020B0604020202020204" pitchFamily="34" charset="0"/>
              <a:cs typeface="Arial" panose="020B0604020202020204" pitchFamily="34" charset="0"/>
            </a:endParaRPr>
          </a:p>
          <a:p>
            <a:pPr marL="0" indent="0">
              <a:buNone/>
            </a:pPr>
            <a:r>
              <a:rPr lang="en-IN" sz="2700" dirty="0">
                <a:solidFill>
                  <a:schemeClr val="tx1">
                    <a:lumMod val="95000"/>
                  </a:schemeClr>
                </a:solidFill>
                <a:effectLst/>
                <a:latin typeface="Arial" panose="020B0604020202020204" pitchFamily="34" charset="0"/>
                <a:cs typeface="Arial" panose="020B0604020202020204" pitchFamily="34" charset="0"/>
              </a:rPr>
              <a:t>4.) We can do the Real time analysis of the water usage on monthly basis and  quality as well.</a:t>
            </a:r>
          </a:p>
        </p:txBody>
      </p:sp>
    </p:spTree>
    <p:extLst>
      <p:ext uri="{BB962C8B-B14F-4D97-AF65-F5344CB8AC3E}">
        <p14:creationId xmlns:p14="http://schemas.microsoft.com/office/powerpoint/2010/main" val="2878022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A5C87-A14D-4A92-9F94-FD6E0FF6A566}"/>
              </a:ext>
            </a:extLst>
          </p:cNvPr>
          <p:cNvSpPr>
            <a:spLocks noGrp="1"/>
          </p:cNvSpPr>
          <p:nvPr>
            <p:ph type="title"/>
          </p:nvPr>
        </p:nvSpPr>
        <p:spPr>
          <a:xfrm>
            <a:off x="243527" y="117231"/>
            <a:ext cx="11704320" cy="949570"/>
          </a:xfrm>
        </p:spPr>
        <p:txBody>
          <a:bodyPr>
            <a:normAutofit/>
          </a:bodyPr>
          <a:lstStyle/>
          <a:p>
            <a:r>
              <a:rPr lang="en-IN" sz="4000" dirty="0">
                <a:solidFill>
                  <a:srgbClr val="92D050"/>
                </a:solidFill>
                <a:latin typeface="Algerian" panose="04020705040A02060702" pitchFamily="82" charset="0"/>
              </a:rPr>
              <a:t>Product roadmap and further work</a:t>
            </a:r>
          </a:p>
        </p:txBody>
      </p:sp>
      <p:sp>
        <p:nvSpPr>
          <p:cNvPr id="3" name="Content Placeholder 2">
            <a:extLst>
              <a:ext uri="{FF2B5EF4-FFF2-40B4-BE49-F238E27FC236}">
                <a16:creationId xmlns:a16="http://schemas.microsoft.com/office/drawing/2014/main" id="{AA7F076B-F34E-4BDA-83F9-1779AFCEACF9}"/>
              </a:ext>
            </a:extLst>
          </p:cNvPr>
          <p:cNvSpPr>
            <a:spLocks noGrp="1"/>
          </p:cNvSpPr>
          <p:nvPr>
            <p:ph sz="quarter" idx="13"/>
          </p:nvPr>
        </p:nvSpPr>
        <p:spPr>
          <a:xfrm>
            <a:off x="146303" y="1320020"/>
            <a:ext cx="11898767" cy="4813494"/>
          </a:xfrm>
        </p:spPr>
        <p:txBody>
          <a:bodyPr>
            <a:normAutofit/>
          </a:bodyPr>
          <a:lstStyle/>
          <a:p>
            <a:pPr marL="0" indent="0">
              <a:buNone/>
            </a:pPr>
            <a:r>
              <a:rPr lang="en-IN" sz="2400" dirty="0">
                <a:latin typeface="Arial" panose="020B0604020202020204" pitchFamily="34" charset="0"/>
                <a:cs typeface="Arial" panose="020B0604020202020204" pitchFamily="34" charset="0"/>
              </a:rPr>
              <a:t>1</a:t>
            </a:r>
            <a:r>
              <a:rPr lang="en-IN" sz="2600" dirty="0">
                <a:latin typeface="Arial" panose="020B0604020202020204" pitchFamily="34" charset="0"/>
                <a:cs typeface="Arial" panose="020B0604020202020204" pitchFamily="34" charset="0"/>
              </a:rPr>
              <a:t>.) In the upcoming years, we want to implement this system in big cities to start the conservation of water and prevent the water  wastage, so that the scarcity of water can be lower down.</a:t>
            </a:r>
          </a:p>
          <a:p>
            <a:pPr marL="0" indent="0">
              <a:buNone/>
            </a:pPr>
            <a:r>
              <a:rPr lang="en-IN" sz="2600" dirty="0">
                <a:latin typeface="Arial" panose="020B0604020202020204" pitchFamily="34" charset="0"/>
                <a:cs typeface="Arial" panose="020B0604020202020204" pitchFamily="34" charset="0"/>
              </a:rPr>
              <a:t>2.) As the technology will be much more advanced in upcoming years, we will try to modify our system to make it more better and efficient  and introduce  Artificial Intelligence in it.</a:t>
            </a:r>
          </a:p>
          <a:p>
            <a:pPr marL="0" indent="0">
              <a:buNone/>
            </a:pPr>
            <a:r>
              <a:rPr lang="en-IN" sz="2600" dirty="0">
                <a:latin typeface="Arial" panose="020B0604020202020204" pitchFamily="34" charset="0"/>
                <a:cs typeface="Arial" panose="020B0604020202020204" pitchFamily="34" charset="0"/>
              </a:rPr>
              <a:t> 3.) The most important thing is that, our initiative is to make every city as a SMART CITY, so that the development of the nation can be achieved easily and also there is a way towards the Sustainable Development.</a:t>
            </a:r>
          </a:p>
        </p:txBody>
      </p:sp>
    </p:spTree>
    <p:extLst>
      <p:ext uri="{BB962C8B-B14F-4D97-AF65-F5344CB8AC3E}">
        <p14:creationId xmlns:p14="http://schemas.microsoft.com/office/powerpoint/2010/main" val="3132924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BC85-E523-49AF-AD93-064D8085B33F}"/>
              </a:ext>
            </a:extLst>
          </p:cNvPr>
          <p:cNvSpPr>
            <a:spLocks noGrp="1"/>
          </p:cNvSpPr>
          <p:nvPr>
            <p:ph type="title"/>
          </p:nvPr>
        </p:nvSpPr>
        <p:spPr>
          <a:xfrm>
            <a:off x="185861" y="147855"/>
            <a:ext cx="11820278" cy="850951"/>
          </a:xfrm>
        </p:spPr>
        <p:txBody>
          <a:bodyPr>
            <a:normAutofit/>
          </a:bodyPr>
          <a:lstStyle/>
          <a:p>
            <a:r>
              <a:rPr lang="en-US" sz="4600" dirty="0">
                <a:solidFill>
                  <a:srgbClr val="92D050"/>
                </a:solidFill>
                <a:latin typeface="Algerian" panose="04020705040A02060702" pitchFamily="82" charset="0"/>
              </a:rPr>
              <a:t>conclusion</a:t>
            </a:r>
            <a:endParaRPr lang="en-IN" sz="4600" dirty="0">
              <a:solidFill>
                <a:srgbClr val="92D05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77F7D1BA-D4D2-4EE3-B8D9-F2F29B5FCB1C}"/>
              </a:ext>
            </a:extLst>
          </p:cNvPr>
          <p:cNvSpPr>
            <a:spLocks noGrp="1"/>
          </p:cNvSpPr>
          <p:nvPr>
            <p:ph sz="quarter" idx="13"/>
          </p:nvPr>
        </p:nvSpPr>
        <p:spPr>
          <a:xfrm>
            <a:off x="175210" y="1136900"/>
            <a:ext cx="11830929" cy="5514391"/>
          </a:xfrm>
        </p:spPr>
        <p:txBody>
          <a:bodyPr>
            <a:normAutofit/>
          </a:bodyPr>
          <a:lstStyle/>
          <a:p>
            <a:pPr marL="0" indent="0" algn="just">
              <a:buNone/>
            </a:pPr>
            <a:r>
              <a:rPr lang="en-US" sz="2600" dirty="0">
                <a:latin typeface="Arial" panose="020B0604020202020204" pitchFamily="34" charset="0"/>
                <a:cs typeface="Arial" panose="020B0604020202020204" pitchFamily="34" charset="0"/>
              </a:rPr>
              <a:t>         </a:t>
            </a:r>
          </a:p>
          <a:p>
            <a:pPr algn="just">
              <a:buFont typeface="Wingdings" panose="05000000000000000000" pitchFamily="2" charset="2"/>
              <a:buChar char="Ø"/>
            </a:pPr>
            <a:r>
              <a:rPr lang="en-US" sz="2600" dirty="0">
                <a:latin typeface="Arial" panose="020B0604020202020204" pitchFamily="34" charset="0"/>
                <a:cs typeface="Arial" panose="020B0604020202020204" pitchFamily="34" charset="0"/>
              </a:rPr>
              <a:t>  With this Project, we can do the analysis of the water quality that is supplied in the cities and due to this we can maintain a report of the quality of water which can be helpful to determine that the supplied water is not harmful for the body.</a:t>
            </a:r>
          </a:p>
          <a:p>
            <a:pPr algn="just">
              <a:buFont typeface="Wingdings" panose="05000000000000000000" pitchFamily="2" charset="2"/>
              <a:buChar char="Ø"/>
            </a:pPr>
            <a:endParaRPr lang="en-US" sz="2600" dirty="0">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n-US" sz="2600" dirty="0">
                <a:latin typeface="Arial" panose="020B0604020202020204" pitchFamily="34" charset="0"/>
                <a:cs typeface="Arial" panose="020B0604020202020204" pitchFamily="34" charset="0"/>
              </a:rPr>
              <a:t>Also this project helps to save the precious resource such as water and electricity from wasting down on daily basis.</a:t>
            </a:r>
          </a:p>
          <a:p>
            <a:pPr algn="just">
              <a:buFont typeface="Wingdings" panose="05000000000000000000" pitchFamily="2" charset="2"/>
              <a:buChar char="Ø"/>
            </a:pPr>
            <a:endParaRPr lang="en-US" sz="26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7013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3B172-BBEA-440E-9C91-377CFA833440}"/>
              </a:ext>
            </a:extLst>
          </p:cNvPr>
          <p:cNvSpPr>
            <a:spLocks noGrp="1"/>
          </p:cNvSpPr>
          <p:nvPr>
            <p:ph sz="quarter" idx="13"/>
          </p:nvPr>
        </p:nvSpPr>
        <p:spPr>
          <a:xfrm>
            <a:off x="0" y="0"/>
            <a:ext cx="12192000" cy="6858000"/>
          </a:xfrm>
        </p:spPr>
        <p:txBody>
          <a:bodyPr>
            <a:normAutofit/>
          </a:bodyPr>
          <a:lstStyle/>
          <a:p>
            <a:pPr marL="0" indent="0" algn="ctr">
              <a:buNone/>
            </a:pPr>
            <a:endParaRPr lang="en-US" sz="8800" b="1" dirty="0">
              <a:solidFill>
                <a:srgbClr val="FFFF00"/>
              </a:solidFill>
              <a:latin typeface="Algerian" panose="04020705040A02060702" pitchFamily="82" charset="0"/>
            </a:endParaRPr>
          </a:p>
          <a:p>
            <a:pPr marL="0" indent="0" algn="ctr">
              <a:buNone/>
            </a:pPr>
            <a:r>
              <a:rPr lang="en-US" sz="8800" b="1" dirty="0">
                <a:solidFill>
                  <a:srgbClr val="FFFF00"/>
                </a:solidFill>
                <a:latin typeface="Algerian" panose="04020705040A02060702" pitchFamily="82" charset="0"/>
              </a:rPr>
              <a:t>THANK </a:t>
            </a:r>
          </a:p>
          <a:p>
            <a:pPr marL="0" indent="0" algn="ctr">
              <a:buNone/>
            </a:pPr>
            <a:r>
              <a:rPr lang="en-US" sz="8800" b="1" dirty="0">
                <a:solidFill>
                  <a:srgbClr val="FFFF00"/>
                </a:solidFill>
                <a:latin typeface="Algerian" panose="04020705040A02060702" pitchFamily="82" charset="0"/>
              </a:rPr>
              <a:t>YOU!</a:t>
            </a:r>
            <a:endParaRPr lang="en-IN" sz="8800" b="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528913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760B6E-4EBF-4AE8-99DB-20964DB55BE8}"/>
              </a:ext>
            </a:extLst>
          </p:cNvPr>
          <p:cNvSpPr>
            <a:spLocks noGrp="1"/>
          </p:cNvSpPr>
          <p:nvPr>
            <p:ph type="ctrTitle"/>
          </p:nvPr>
        </p:nvSpPr>
        <p:spPr>
          <a:xfrm>
            <a:off x="2147583" y="1730325"/>
            <a:ext cx="7896833" cy="2869809"/>
          </a:xfrm>
        </p:spPr>
        <p:txBody>
          <a:bodyPr>
            <a:noAutofit/>
          </a:bodyPr>
          <a:lstStyle/>
          <a:p>
            <a:pPr algn="ctr"/>
            <a:r>
              <a:rPr lang="en-IN" sz="8000" dirty="0">
                <a:solidFill>
                  <a:srgbClr val="FFFF00"/>
                </a:solidFill>
                <a:effectLst>
                  <a:outerShdw blurRad="38100" dist="38100" dir="2700000" algn="tl">
                    <a:srgbClr val="000000">
                      <a:alpha val="43137"/>
                    </a:srgbClr>
                  </a:outerShdw>
                </a:effectLst>
                <a:latin typeface="Algerian" panose="04020705040A02060702" pitchFamily="82" charset="0"/>
              </a:rPr>
              <a:t>Water  management  system</a:t>
            </a:r>
          </a:p>
        </p:txBody>
      </p:sp>
      <p:sp>
        <p:nvSpPr>
          <p:cNvPr id="5" name="Title 1">
            <a:extLst>
              <a:ext uri="{FF2B5EF4-FFF2-40B4-BE49-F238E27FC236}">
                <a16:creationId xmlns:a16="http://schemas.microsoft.com/office/drawing/2014/main" id="{C9295FF2-7464-4B49-863C-4D4B352938E4}"/>
              </a:ext>
            </a:extLst>
          </p:cNvPr>
          <p:cNvSpPr txBox="1">
            <a:spLocks/>
          </p:cNvSpPr>
          <p:nvPr/>
        </p:nvSpPr>
        <p:spPr>
          <a:xfrm>
            <a:off x="160256" y="146115"/>
            <a:ext cx="11868346" cy="702297"/>
          </a:xfrm>
          <a:prstGeom prst="rect">
            <a:avLst/>
          </a:prstGeom>
        </p:spPr>
        <p:txBody>
          <a:bodyPr vert="horz" lIns="91440" tIns="45720" rIns="91440" bIns="45720" rtlCol="0" anchor="b">
            <a:normAutofit fontScale="97500" lnSpcReduction="10000"/>
          </a:bodyPr>
          <a:lstStyle>
            <a:lvl1pPr algn="l" defTabSz="914400" rtl="0" eaLnBrk="1" latinLnBrk="0" hangingPunct="1">
              <a:lnSpc>
                <a:spcPct val="90000"/>
              </a:lnSpc>
              <a:spcBef>
                <a:spcPct val="0"/>
              </a:spcBef>
              <a:buNone/>
              <a:defRPr sz="4800" kern="1200" cap="all" baseline="0">
                <a:solidFill>
                  <a:schemeClr val="tx1"/>
                </a:solidFill>
                <a:latin typeface="+mj-lt"/>
                <a:ea typeface="+mj-ea"/>
                <a:cs typeface="+mj-cs"/>
              </a:defRPr>
            </a:lvl1pPr>
          </a:lstStyle>
          <a:p>
            <a:pPr algn="ctr"/>
            <a:endParaRPr lang="en-IN" dirty="0">
              <a:solidFill>
                <a:schemeClr val="bg1"/>
              </a:solidFill>
              <a:latin typeface="Algerian" panose="04020705040A02060702" pitchFamily="82" charset="0"/>
            </a:endParaRPr>
          </a:p>
        </p:txBody>
      </p:sp>
    </p:spTree>
    <p:extLst>
      <p:ext uri="{BB962C8B-B14F-4D97-AF65-F5344CB8AC3E}">
        <p14:creationId xmlns:p14="http://schemas.microsoft.com/office/powerpoint/2010/main" val="4101936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76B3-02B0-462C-A2C2-7423F3470AA9}"/>
              </a:ext>
            </a:extLst>
          </p:cNvPr>
          <p:cNvSpPr>
            <a:spLocks noGrp="1"/>
          </p:cNvSpPr>
          <p:nvPr>
            <p:ph type="ctrTitle"/>
          </p:nvPr>
        </p:nvSpPr>
        <p:spPr>
          <a:xfrm>
            <a:off x="181583" y="309490"/>
            <a:ext cx="11828834" cy="865762"/>
          </a:xfrm>
        </p:spPr>
        <p:txBody>
          <a:bodyPr>
            <a:normAutofit/>
          </a:bodyPr>
          <a:lstStyle/>
          <a:p>
            <a:pPr algn="ctr"/>
            <a:r>
              <a:rPr lang="en-IN" dirty="0">
                <a:solidFill>
                  <a:srgbClr val="92D050"/>
                </a:solidFill>
                <a:effectLst>
                  <a:outerShdw blurRad="38100" dist="38100" dir="2700000" algn="tl">
                    <a:srgbClr val="000000">
                      <a:alpha val="43137"/>
                    </a:srgbClr>
                  </a:outerShdw>
                </a:effectLst>
                <a:latin typeface="Algerian" panose="04020705040A02060702" pitchFamily="82" charset="0"/>
              </a:rPr>
              <a:t>Problem Statement</a:t>
            </a:r>
          </a:p>
        </p:txBody>
      </p:sp>
      <p:sp>
        <p:nvSpPr>
          <p:cNvPr id="5" name="TextBox 4">
            <a:extLst>
              <a:ext uri="{FF2B5EF4-FFF2-40B4-BE49-F238E27FC236}">
                <a16:creationId xmlns:a16="http://schemas.microsoft.com/office/drawing/2014/main" id="{32A6C126-20FA-4668-AF0F-BE6EC1576ECE}"/>
              </a:ext>
            </a:extLst>
          </p:cNvPr>
          <p:cNvSpPr txBox="1"/>
          <p:nvPr/>
        </p:nvSpPr>
        <p:spPr>
          <a:xfrm>
            <a:off x="271327" y="1800665"/>
            <a:ext cx="11649346" cy="3724096"/>
          </a:xfrm>
          <a:prstGeom prst="rect">
            <a:avLst/>
          </a:prstGeom>
          <a:noFill/>
        </p:spPr>
        <p:txBody>
          <a:bodyPr wrap="square" rtlCol="0">
            <a:spAutoFit/>
          </a:bodyPr>
          <a:lstStyle/>
          <a:p>
            <a:r>
              <a:rPr lang="en-IN" sz="3600" dirty="0">
                <a:cs typeface="Arial" panose="020B0604020202020204" pitchFamily="34" charset="0"/>
              </a:rPr>
              <a:t>1.)</a:t>
            </a:r>
            <a:r>
              <a:rPr lang="en-IN" sz="3200" dirty="0">
                <a:latin typeface="Arial" panose="020B0604020202020204" pitchFamily="34" charset="0"/>
                <a:cs typeface="Arial" panose="020B0604020202020204" pitchFamily="34" charset="0"/>
              </a:rPr>
              <a:t>Overflow of water from the Overhead tanks and Water reservoirs in the cities.</a:t>
            </a:r>
          </a:p>
          <a:p>
            <a:endParaRPr lang="en-IN" sz="3600" dirty="0">
              <a:latin typeface="Arial" panose="020B0604020202020204" pitchFamily="34" charset="0"/>
              <a:cs typeface="Arial" panose="020B0604020202020204" pitchFamily="34" charset="0"/>
            </a:endParaRPr>
          </a:p>
          <a:p>
            <a:r>
              <a:rPr lang="en-IN" sz="3600" dirty="0">
                <a:latin typeface="Arial" panose="020B0604020202020204" pitchFamily="34" charset="0"/>
                <a:cs typeface="Arial" panose="020B0604020202020204" pitchFamily="34" charset="0"/>
              </a:rPr>
              <a:t>2.)</a:t>
            </a:r>
            <a:r>
              <a:rPr lang="en-IN" sz="3200" dirty="0">
                <a:latin typeface="Arial" panose="020B0604020202020204" pitchFamily="34" charset="0"/>
                <a:cs typeface="Arial" panose="020B0604020202020204" pitchFamily="34" charset="0"/>
              </a:rPr>
              <a:t>Quality of the water is degrading in the cities and the report regarding it with the daily analysis has to be maintained.</a:t>
            </a:r>
          </a:p>
          <a:p>
            <a:endParaRPr lang="en-IN" sz="3200" dirty="0">
              <a:latin typeface="Arial" panose="020B0604020202020204" pitchFamily="34" charset="0"/>
              <a:cs typeface="Arial" panose="020B0604020202020204" pitchFamily="34" charset="0"/>
            </a:endParaRPr>
          </a:p>
          <a:p>
            <a:endParaRPr lang="en-IN"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5710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76B3-02B0-462C-A2C2-7423F3470AA9}"/>
              </a:ext>
            </a:extLst>
          </p:cNvPr>
          <p:cNvSpPr>
            <a:spLocks noGrp="1"/>
          </p:cNvSpPr>
          <p:nvPr>
            <p:ph type="ctrTitle"/>
          </p:nvPr>
        </p:nvSpPr>
        <p:spPr>
          <a:xfrm>
            <a:off x="181583" y="309490"/>
            <a:ext cx="11828834" cy="865762"/>
          </a:xfrm>
        </p:spPr>
        <p:txBody>
          <a:bodyPr>
            <a:normAutofit/>
          </a:bodyPr>
          <a:lstStyle/>
          <a:p>
            <a:pPr algn="ctr"/>
            <a:r>
              <a:rPr lang="en-IN" dirty="0">
                <a:solidFill>
                  <a:srgbClr val="92D050"/>
                </a:solidFill>
                <a:effectLst>
                  <a:outerShdw blurRad="38100" dist="38100" dir="2700000" algn="tl">
                    <a:srgbClr val="000000">
                      <a:alpha val="43137"/>
                    </a:srgbClr>
                  </a:outerShdw>
                </a:effectLst>
                <a:latin typeface="Algerian" panose="04020705040A02060702" pitchFamily="82" charset="0"/>
              </a:rPr>
              <a:t>introduction</a:t>
            </a:r>
          </a:p>
        </p:txBody>
      </p:sp>
      <p:sp>
        <p:nvSpPr>
          <p:cNvPr id="5" name="TextBox 4">
            <a:extLst>
              <a:ext uri="{FF2B5EF4-FFF2-40B4-BE49-F238E27FC236}">
                <a16:creationId xmlns:a16="http://schemas.microsoft.com/office/drawing/2014/main" id="{32A6C126-20FA-4668-AF0F-BE6EC1576ECE}"/>
              </a:ext>
            </a:extLst>
          </p:cNvPr>
          <p:cNvSpPr txBox="1"/>
          <p:nvPr/>
        </p:nvSpPr>
        <p:spPr>
          <a:xfrm>
            <a:off x="181583" y="1294228"/>
            <a:ext cx="11649346" cy="4955203"/>
          </a:xfrm>
          <a:prstGeom prst="rect">
            <a:avLst/>
          </a:prstGeom>
          <a:noFill/>
        </p:spPr>
        <p:txBody>
          <a:bodyPr wrap="square" rtlCol="0">
            <a:spAutoFit/>
          </a:bodyPr>
          <a:lstStyle/>
          <a:p>
            <a:pPr marL="457200" indent="-45720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Water is the precious part of our life, thus it is our responsibility to save it and manage it as per our needs without wasting it.</a:t>
            </a:r>
          </a:p>
          <a:p>
            <a:pPr algn="just"/>
            <a:endParaRPr lang="en-IN"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From this prototype we will be able to control and analyse the water usage of the societies situated in the cities like Mumbai, Delhi etc.</a:t>
            </a:r>
          </a:p>
          <a:p>
            <a:pPr marL="457200" indent="-457200" algn="just">
              <a:buFont typeface="Wingdings" panose="05000000000000000000" pitchFamily="2" charset="2"/>
              <a:buChar char="Ø"/>
            </a:pPr>
            <a:endParaRPr lang="en-IN" sz="2800" dirty="0">
              <a:latin typeface="Arial" panose="020B0604020202020204" pitchFamily="34" charset="0"/>
              <a:cs typeface="Arial" panose="020B0604020202020204" pitchFamily="34" charset="0"/>
            </a:endParaRPr>
          </a:p>
          <a:p>
            <a:pPr marL="457200" indent="-457200" algn="just">
              <a:buFont typeface="Wingdings" panose="05000000000000000000" pitchFamily="2" charset="2"/>
              <a:buChar char="Ø"/>
            </a:pPr>
            <a:r>
              <a:rPr lang="en-IN" sz="2800" dirty="0">
                <a:latin typeface="Arial" panose="020B0604020202020204" pitchFamily="34" charset="0"/>
                <a:cs typeface="Arial" panose="020B0604020202020204" pitchFamily="34" charset="0"/>
              </a:rPr>
              <a:t>With this prototype we are trying to solve the problem of water wastage due to the overflow of water in the buildings and also finding the quality of the water using Sensors . </a:t>
            </a:r>
          </a:p>
          <a:p>
            <a:endParaRPr lang="en-IN" sz="3200" dirty="0">
              <a:solidFill>
                <a:schemeClr val="accent1">
                  <a:lumMod val="60000"/>
                  <a:lumOff val="40000"/>
                </a:schemeClr>
              </a:solidFill>
              <a:latin typeface="Arial" panose="020B0604020202020204" pitchFamily="34" charset="0"/>
              <a:cs typeface="Arial" panose="020B0604020202020204" pitchFamily="34" charset="0"/>
            </a:endParaRPr>
          </a:p>
          <a:p>
            <a:pPr marL="457200" indent="-457200">
              <a:buFont typeface="Wingdings" panose="05000000000000000000" pitchFamily="2" charset="2"/>
              <a:buChar char="Ø"/>
            </a:pPr>
            <a:endParaRPr lang="en-IN" sz="3200" dirty="0">
              <a:solidFill>
                <a:schemeClr val="accent1">
                  <a:lumMod val="60000"/>
                  <a:lumOff val="4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8467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6A2A-4B33-4589-8E2D-635B3EEC2181}"/>
              </a:ext>
            </a:extLst>
          </p:cNvPr>
          <p:cNvSpPr>
            <a:spLocks noGrp="1"/>
          </p:cNvSpPr>
          <p:nvPr>
            <p:ph type="title"/>
          </p:nvPr>
        </p:nvSpPr>
        <p:spPr>
          <a:xfrm>
            <a:off x="136188" y="141308"/>
            <a:ext cx="11945566" cy="821730"/>
          </a:xfrm>
        </p:spPr>
        <p:txBody>
          <a:bodyPr>
            <a:normAutofit/>
          </a:bodyPr>
          <a:lstStyle/>
          <a:p>
            <a:pPr algn="ctr"/>
            <a:r>
              <a:rPr lang="en-US" sz="4800" dirty="0">
                <a:solidFill>
                  <a:srgbClr val="92D050"/>
                </a:solidFill>
                <a:effectLst>
                  <a:outerShdw blurRad="38100" dist="38100" dir="2700000" algn="tl">
                    <a:srgbClr val="000000">
                      <a:alpha val="43137"/>
                    </a:srgbClr>
                  </a:outerShdw>
                </a:effectLst>
                <a:latin typeface="Algerian" panose="04020705040A02060702" pitchFamily="82" charset="0"/>
              </a:rPr>
              <a:t>BRIEF</a:t>
            </a:r>
            <a:endParaRPr lang="en-IN" sz="4800" dirty="0">
              <a:solidFill>
                <a:srgbClr val="92D050"/>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6380B0F1-0BC0-40AF-81BC-A93A74D15B86}"/>
              </a:ext>
            </a:extLst>
          </p:cNvPr>
          <p:cNvSpPr>
            <a:spLocks noGrp="1"/>
          </p:cNvSpPr>
          <p:nvPr>
            <p:ph sz="quarter" idx="13"/>
          </p:nvPr>
        </p:nvSpPr>
        <p:spPr>
          <a:xfrm>
            <a:off x="136188" y="1364566"/>
            <a:ext cx="11848290" cy="4881490"/>
          </a:xfrm>
        </p:spPr>
        <p:txBody>
          <a:bodyPr>
            <a:normAutofit/>
          </a:bodyPr>
          <a:lstStyle/>
          <a:p>
            <a:pPr algn="just">
              <a:buFont typeface="Wingdings" panose="05000000000000000000" pitchFamily="2" charset="2"/>
              <a:buChar char="Ø"/>
            </a:pPr>
            <a:r>
              <a:rPr lang="en-US" sz="2800" b="1" spc="-150" dirty="0">
                <a:effectLst/>
                <a:latin typeface="Arial" panose="020B0604020202020204" pitchFamily="34" charset="0"/>
                <a:cs typeface="Arial" panose="020B0604020202020204" pitchFamily="34" charset="0"/>
              </a:rPr>
              <a:t>Water Management System </a:t>
            </a:r>
            <a:r>
              <a:rPr lang="en-US" sz="2800" spc="-150" dirty="0">
                <a:effectLst/>
                <a:latin typeface="Arial" panose="020B0604020202020204" pitchFamily="34" charset="0"/>
                <a:cs typeface="Arial" panose="020B0604020202020204" pitchFamily="34" charset="0"/>
              </a:rPr>
              <a:t>is totally based on IOT System and it is a self automated system  that prevents  the overflow of the water ,when the tank or any large storage reservoir is filled completely.</a:t>
            </a:r>
          </a:p>
          <a:p>
            <a:pPr algn="just">
              <a:buFont typeface="Wingdings" panose="05000000000000000000" pitchFamily="2" charset="2"/>
              <a:buChar char="Ø"/>
            </a:pPr>
            <a:r>
              <a:rPr lang="en-US" sz="2800" spc="-150" dirty="0">
                <a:effectLst/>
                <a:latin typeface="Arial" panose="020B0604020202020204" pitchFamily="34" charset="0"/>
                <a:cs typeface="Arial" panose="020B0604020202020204" pitchFamily="34" charset="0"/>
              </a:rPr>
              <a:t>This device also alerts the user when the water storage is full and thus it gets automatically turned </a:t>
            </a:r>
            <a:r>
              <a:rPr lang="en-US" sz="2800" b="1" spc="-150" dirty="0">
                <a:effectLst/>
                <a:latin typeface="Arial" panose="020B0604020202020204" pitchFamily="34" charset="0"/>
                <a:cs typeface="Arial" panose="020B0604020202020204" pitchFamily="34" charset="0"/>
              </a:rPr>
              <a:t>off</a:t>
            </a:r>
            <a:r>
              <a:rPr lang="en-US" sz="2800" spc="-150" dirty="0">
                <a:effectLst/>
                <a:latin typeface="Arial" panose="020B0604020202020204" pitchFamily="34" charset="0"/>
                <a:cs typeface="Arial" panose="020B0604020202020204" pitchFamily="34" charset="0"/>
              </a:rPr>
              <a:t> the water pump with the </a:t>
            </a:r>
            <a:r>
              <a:rPr lang="en-US" sz="2800" b="1" spc="-150" dirty="0">
                <a:effectLst/>
                <a:latin typeface="Arial" panose="020B0604020202020204" pitchFamily="34" charset="0"/>
                <a:cs typeface="Arial" panose="020B0604020202020204" pitchFamily="34" charset="0"/>
              </a:rPr>
              <a:t>relay module.</a:t>
            </a:r>
          </a:p>
          <a:p>
            <a:pPr algn="just">
              <a:buFont typeface="Wingdings" panose="05000000000000000000" pitchFamily="2" charset="2"/>
              <a:buChar char="Ø"/>
            </a:pPr>
            <a:r>
              <a:rPr lang="en-US" sz="2800" spc="-150" dirty="0">
                <a:effectLst/>
                <a:latin typeface="Arial" panose="020B0604020202020204" pitchFamily="34" charset="0"/>
                <a:cs typeface="Arial" panose="020B0604020202020204" pitchFamily="34" charset="0"/>
              </a:rPr>
              <a:t>This actually helps to save wastage of precious resources like water and electricity, and give the recent updates on water usage in the societies</a:t>
            </a:r>
            <a:r>
              <a:rPr lang="en-US" sz="2800" dirty="0">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9835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998D-E11A-4C0A-8101-BA1FEDA1BA68}"/>
              </a:ext>
            </a:extLst>
          </p:cNvPr>
          <p:cNvSpPr>
            <a:spLocks noGrp="1"/>
          </p:cNvSpPr>
          <p:nvPr>
            <p:ph type="title"/>
          </p:nvPr>
        </p:nvSpPr>
        <p:spPr>
          <a:xfrm>
            <a:off x="204281" y="132135"/>
            <a:ext cx="11770468" cy="922942"/>
          </a:xfrm>
        </p:spPr>
        <p:txBody>
          <a:bodyPr>
            <a:normAutofit/>
          </a:bodyPr>
          <a:lstStyle/>
          <a:p>
            <a:pPr algn="ctr"/>
            <a:r>
              <a:rPr lang="en-IN" sz="4800" dirty="0">
                <a:solidFill>
                  <a:srgbClr val="92D050"/>
                </a:solidFill>
                <a:latin typeface="Algerian" panose="04020705040A02060702" pitchFamily="82" charset="0"/>
              </a:rPr>
              <a:t>INNOVATION</a:t>
            </a:r>
            <a:endParaRPr lang="en-IN" sz="5400" dirty="0">
              <a:solidFill>
                <a:srgbClr val="92D050"/>
              </a:solidFill>
              <a:latin typeface="Algerian" panose="04020705040A02060702" pitchFamily="82" charset="0"/>
            </a:endParaRPr>
          </a:p>
        </p:txBody>
      </p:sp>
      <p:sp>
        <p:nvSpPr>
          <p:cNvPr id="5" name="Content Placeholder 4">
            <a:extLst>
              <a:ext uri="{FF2B5EF4-FFF2-40B4-BE49-F238E27FC236}">
                <a16:creationId xmlns:a16="http://schemas.microsoft.com/office/drawing/2014/main" id="{023BC5B4-F6E3-46A9-9370-9EFC233D5B0E}"/>
              </a:ext>
            </a:extLst>
          </p:cNvPr>
          <p:cNvSpPr>
            <a:spLocks noGrp="1"/>
          </p:cNvSpPr>
          <p:nvPr>
            <p:ph sz="quarter" idx="13"/>
          </p:nvPr>
        </p:nvSpPr>
        <p:spPr>
          <a:xfrm>
            <a:off x="210766" y="1772529"/>
            <a:ext cx="11770468" cy="3587262"/>
          </a:xfrm>
        </p:spPr>
        <p:txBody>
          <a:bodyPr>
            <a:normAutofit/>
          </a:bodyPr>
          <a:lstStyle/>
          <a:p>
            <a:pPr>
              <a:buFont typeface="Wingdings" panose="05000000000000000000" pitchFamily="2" charset="2"/>
              <a:buChar char="Ø"/>
            </a:pPr>
            <a:r>
              <a:rPr lang="en-IN" sz="2800" spc="-150" dirty="0">
                <a:latin typeface="Arial" panose="020B0604020202020204" pitchFamily="34" charset="0"/>
                <a:cs typeface="Arial" panose="020B0604020202020204" pitchFamily="34" charset="0"/>
              </a:rPr>
              <a:t>This system is totally based on the real time data analysis, which includes the IOT i.e. Internet of things concept for the real time water management.</a:t>
            </a:r>
          </a:p>
          <a:p>
            <a:pPr>
              <a:buFont typeface="Wingdings" panose="05000000000000000000" pitchFamily="2" charset="2"/>
              <a:buChar char="Ø"/>
            </a:pPr>
            <a:r>
              <a:rPr lang="en-IN" sz="2800" spc="-150" dirty="0">
                <a:latin typeface="Arial" panose="020B0604020202020204" pitchFamily="34" charset="0"/>
                <a:cs typeface="Arial" panose="020B0604020202020204" pitchFamily="34" charset="0"/>
              </a:rPr>
              <a:t>Such systems require electronics components to be implemented and store the data at a cloud server.</a:t>
            </a:r>
          </a:p>
          <a:p>
            <a:pPr>
              <a:buFont typeface="Wingdings" panose="05000000000000000000" pitchFamily="2" charset="2"/>
              <a:buChar char="Ø"/>
            </a:pPr>
            <a:r>
              <a:rPr lang="en-IN" sz="2800" spc="-150" dirty="0">
                <a:latin typeface="Arial" panose="020B0604020202020204" pitchFamily="34" charset="0"/>
                <a:cs typeface="Arial" panose="020B0604020202020204" pitchFamily="34" charset="0"/>
              </a:rPr>
              <a:t>Also it needs both Hardware and Software development to work with a sync and make it a real time system.</a:t>
            </a:r>
          </a:p>
        </p:txBody>
      </p:sp>
    </p:spTree>
    <p:extLst>
      <p:ext uri="{BB962C8B-B14F-4D97-AF65-F5344CB8AC3E}">
        <p14:creationId xmlns:p14="http://schemas.microsoft.com/office/powerpoint/2010/main" val="1143671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64D2-E7F1-4964-9DC7-8F7951F188CB}"/>
              </a:ext>
            </a:extLst>
          </p:cNvPr>
          <p:cNvSpPr>
            <a:spLocks noGrp="1"/>
          </p:cNvSpPr>
          <p:nvPr>
            <p:ph type="title"/>
          </p:nvPr>
        </p:nvSpPr>
        <p:spPr>
          <a:xfrm>
            <a:off x="913774" y="131298"/>
            <a:ext cx="10353761" cy="543951"/>
          </a:xfrm>
        </p:spPr>
        <p:txBody>
          <a:bodyPr>
            <a:normAutofit fontScale="90000"/>
          </a:bodyPr>
          <a:lstStyle/>
          <a:p>
            <a:r>
              <a:rPr lang="en-IN" dirty="0">
                <a:solidFill>
                  <a:srgbClr val="92D050"/>
                </a:solidFill>
                <a:latin typeface="Algerian" panose="04020705040A02060702" pitchFamily="82" charset="0"/>
              </a:rPr>
              <a:t>Hardware components</a:t>
            </a:r>
          </a:p>
        </p:txBody>
      </p:sp>
      <p:graphicFrame>
        <p:nvGraphicFramePr>
          <p:cNvPr id="4" name="Table 4">
            <a:extLst>
              <a:ext uri="{FF2B5EF4-FFF2-40B4-BE49-F238E27FC236}">
                <a16:creationId xmlns:a16="http://schemas.microsoft.com/office/drawing/2014/main" id="{50ECC494-782F-45A6-BB7D-E5B7467FF5E1}"/>
              </a:ext>
            </a:extLst>
          </p:cNvPr>
          <p:cNvGraphicFramePr>
            <a:graphicFrameLocks noGrp="1"/>
          </p:cNvGraphicFramePr>
          <p:nvPr>
            <p:ph sz="quarter" idx="13"/>
            <p:extLst>
              <p:ext uri="{D42A27DB-BD31-4B8C-83A1-F6EECF244321}">
                <p14:modId xmlns:p14="http://schemas.microsoft.com/office/powerpoint/2010/main" val="3575163626"/>
              </p:ext>
            </p:extLst>
          </p:nvPr>
        </p:nvGraphicFramePr>
        <p:xfrm>
          <a:off x="140677" y="720464"/>
          <a:ext cx="11901268" cy="6081265"/>
        </p:xfrm>
        <a:graphic>
          <a:graphicData uri="http://schemas.openxmlformats.org/drawingml/2006/table">
            <a:tbl>
              <a:tblPr firstRow="1" bandRow="1">
                <a:tableStyleId>{5940675A-B579-460E-94D1-54222C63F5DA}</a:tableStyleId>
              </a:tblPr>
              <a:tblGrid>
                <a:gridCol w="5950634">
                  <a:extLst>
                    <a:ext uri="{9D8B030D-6E8A-4147-A177-3AD203B41FA5}">
                      <a16:colId xmlns:a16="http://schemas.microsoft.com/office/drawing/2014/main" val="3530175978"/>
                    </a:ext>
                  </a:extLst>
                </a:gridCol>
                <a:gridCol w="5950634">
                  <a:extLst>
                    <a:ext uri="{9D8B030D-6E8A-4147-A177-3AD203B41FA5}">
                      <a16:colId xmlns:a16="http://schemas.microsoft.com/office/drawing/2014/main" val="1838532247"/>
                    </a:ext>
                  </a:extLst>
                </a:gridCol>
              </a:tblGrid>
              <a:tr h="996797">
                <a:tc>
                  <a:txBody>
                    <a:bodyPr/>
                    <a:lstStyle/>
                    <a:p>
                      <a:r>
                        <a:rPr lang="en-IN" sz="2400" dirty="0"/>
                        <a:t>1.) </a:t>
                      </a:r>
                      <a:r>
                        <a:rPr lang="en-IN" sz="2400" b="1" u="sng"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WATER FLOW SENSOR</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It monitor the amount of water being supplied and used , the rate of flow of water has to be measured. </a:t>
                      </a:r>
                      <a:endParaRPr lang="en-IN" b="1" dirty="0"/>
                    </a:p>
                  </a:txBody>
                  <a:tcPr/>
                </a:tc>
                <a:extLst>
                  <a:ext uri="{0D108BD9-81ED-4DB2-BD59-A6C34878D82A}">
                    <a16:rowId xmlns:a16="http://schemas.microsoft.com/office/drawing/2014/main" val="1425820808"/>
                  </a:ext>
                </a:extLst>
              </a:tr>
              <a:tr h="813917">
                <a:tc>
                  <a:txBody>
                    <a:bodyPr/>
                    <a:lstStyle/>
                    <a:p>
                      <a:r>
                        <a:rPr lang="en-IN" sz="2400" dirty="0"/>
                        <a:t>2.)</a:t>
                      </a:r>
                      <a:r>
                        <a:rPr lang="en-IN" sz="2400" b="1" u="sng"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TURBIDITY SENSOR :</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It is used to measure the clarity and transparency of the water</a:t>
                      </a:r>
                      <a:endParaRPr lang="en-IN" b="1" dirty="0"/>
                    </a:p>
                  </a:txBody>
                  <a:tcPr/>
                </a:tc>
                <a:extLst>
                  <a:ext uri="{0D108BD9-81ED-4DB2-BD59-A6C34878D82A}">
                    <a16:rowId xmlns:a16="http://schemas.microsoft.com/office/drawing/2014/main" val="3807299613"/>
                  </a:ext>
                </a:extLst>
              </a:tr>
              <a:tr h="813917">
                <a:tc>
                  <a:txBody>
                    <a:bodyPr/>
                    <a:lstStyle/>
                    <a:p>
                      <a:r>
                        <a:rPr lang="en-IN" sz="2400" dirty="0"/>
                        <a:t>3.)</a:t>
                      </a:r>
                      <a:r>
                        <a:rPr lang="en-IN" sz="2400" b="1" u="sng" dirty="0">
                          <a:solidFill>
                            <a:srgbClr val="FFFF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LIQUID pH SENSOR:</a:t>
                      </a:r>
                      <a:r>
                        <a:rPr lang="en-IN" sz="2400" dirty="0">
                          <a:solidFill>
                            <a:srgbClr val="FFFF00"/>
                          </a:solidFill>
                          <a:effectLst/>
                          <a:latin typeface="Arial" panose="020B0604020202020204" pitchFamily="34" charset="0"/>
                          <a:cs typeface="Arial" panose="020B0604020202020204" pitchFamily="34" charset="0"/>
                        </a:rPr>
                        <a:t> </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Liquid pH Sensor is used to keep the check on the pH level of the water </a:t>
                      </a:r>
                      <a:endParaRPr lang="en-IN" b="1" dirty="0"/>
                    </a:p>
                  </a:txBody>
                  <a:tcPr/>
                </a:tc>
                <a:extLst>
                  <a:ext uri="{0D108BD9-81ED-4DB2-BD59-A6C34878D82A}">
                    <a16:rowId xmlns:a16="http://schemas.microsoft.com/office/drawing/2014/main" val="1375840694"/>
                  </a:ext>
                </a:extLst>
              </a:tr>
              <a:tr h="813917">
                <a:tc>
                  <a:txBody>
                    <a:bodyPr/>
                    <a:lstStyle/>
                    <a:p>
                      <a:r>
                        <a:rPr lang="en-IN" sz="2400" dirty="0"/>
                        <a:t>4.)</a:t>
                      </a:r>
                      <a:r>
                        <a:rPr lang="en-IN" sz="2400" b="1" u="sng" dirty="0">
                          <a:solidFill>
                            <a:srgbClr val="FFFF00"/>
                          </a:solidFill>
                          <a:latin typeface="Arial" panose="020B0604020202020204" pitchFamily="34" charset="0"/>
                          <a:cs typeface="Arial" panose="020B0604020202020204" pitchFamily="34" charset="0"/>
                        </a:rPr>
                        <a:t> TDS SENSOR :</a:t>
                      </a:r>
                      <a:r>
                        <a:rPr lang="en-IN" sz="2400" dirty="0">
                          <a:effectLst/>
                          <a:latin typeface="Arial" panose="020B0604020202020204" pitchFamily="34" charset="0"/>
                          <a:cs typeface="Arial" panose="020B0604020202020204" pitchFamily="34" charset="0"/>
                        </a:rPr>
                        <a:t> </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used to measure the total dissolved solids in the water, thus it will keep check on the dissolved salts and other particles in the scale of ppm.</a:t>
                      </a:r>
                      <a:endParaRPr lang="en-IN" b="1" dirty="0"/>
                    </a:p>
                  </a:txBody>
                  <a:tcPr/>
                </a:tc>
                <a:extLst>
                  <a:ext uri="{0D108BD9-81ED-4DB2-BD59-A6C34878D82A}">
                    <a16:rowId xmlns:a16="http://schemas.microsoft.com/office/drawing/2014/main" val="2136822215"/>
                  </a:ext>
                </a:extLst>
              </a:tr>
              <a:tr h="813917">
                <a:tc>
                  <a:txBody>
                    <a:bodyPr/>
                    <a:lstStyle/>
                    <a:p>
                      <a:r>
                        <a:rPr lang="en-IN" sz="2400" dirty="0"/>
                        <a:t>5.)</a:t>
                      </a:r>
                      <a:r>
                        <a:rPr lang="en-IN" sz="2400" b="1" u="sng" dirty="0">
                          <a:solidFill>
                            <a:srgbClr val="FFFF00"/>
                          </a:solidFill>
                          <a:effectLst/>
                          <a:latin typeface="Arial" panose="020B0604020202020204" pitchFamily="34" charset="0"/>
                          <a:cs typeface="Arial" panose="020B0604020202020204" pitchFamily="34" charset="0"/>
                        </a:rPr>
                        <a:t> RELAY MODULE: </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An electromagnet switch, which helpful for automatically switching off the water pump.</a:t>
                      </a:r>
                      <a:endParaRPr lang="en-IN" b="1" dirty="0"/>
                    </a:p>
                  </a:txBody>
                  <a:tcPr/>
                </a:tc>
                <a:extLst>
                  <a:ext uri="{0D108BD9-81ED-4DB2-BD59-A6C34878D82A}">
                    <a16:rowId xmlns:a16="http://schemas.microsoft.com/office/drawing/2014/main" val="2478765981"/>
                  </a:ext>
                </a:extLst>
              </a:tr>
              <a:tr h="813917">
                <a:tc>
                  <a:txBody>
                    <a:bodyPr/>
                    <a:lstStyle/>
                    <a:p>
                      <a:r>
                        <a:rPr lang="en-IN" sz="2400" dirty="0"/>
                        <a:t>6.)</a:t>
                      </a:r>
                      <a:r>
                        <a:rPr lang="en-IN" sz="2400" b="1" u="sng" dirty="0">
                          <a:solidFill>
                            <a:srgbClr val="FFFF00"/>
                          </a:solidFill>
                          <a:latin typeface="Arial" panose="020B0604020202020204" pitchFamily="34" charset="0"/>
                          <a:cs typeface="Arial" panose="020B0604020202020204" pitchFamily="34" charset="0"/>
                        </a:rPr>
                        <a:t> MICRO CONTROLLER:</a:t>
                      </a:r>
                      <a:r>
                        <a:rPr lang="en-IN" sz="2400" dirty="0">
                          <a:solidFill>
                            <a:srgbClr val="FFFF00"/>
                          </a:solidFill>
                          <a:effectLst/>
                          <a:latin typeface="Arial" panose="020B0604020202020204" pitchFamily="34" charset="0"/>
                          <a:cs typeface="Arial" panose="020B0604020202020204" pitchFamily="34" charset="0"/>
                        </a:rPr>
                        <a:t> </a:t>
                      </a:r>
                      <a:endParaRPr lang="en-IN" sz="2400" dirty="0"/>
                    </a:p>
                  </a:txBody>
                  <a:tcPr/>
                </a:tc>
                <a:tc>
                  <a:txBody>
                    <a:bodyPr/>
                    <a:lstStyle/>
                    <a:p>
                      <a:r>
                        <a:rPr lang="en-IN" sz="1800" b="1" dirty="0">
                          <a:effectLst/>
                          <a:latin typeface="Arial" panose="020B0604020202020204" pitchFamily="34" charset="0"/>
                          <a:cs typeface="Arial" panose="020B0604020202020204" pitchFamily="34" charset="0"/>
                        </a:rPr>
                        <a:t>CPU of this system, It controls and commands all the Peripheral devices connected to it.</a:t>
                      </a:r>
                      <a:endParaRPr lang="en-IN" b="1" dirty="0"/>
                    </a:p>
                  </a:txBody>
                  <a:tcPr/>
                </a:tc>
                <a:extLst>
                  <a:ext uri="{0D108BD9-81ED-4DB2-BD59-A6C34878D82A}">
                    <a16:rowId xmlns:a16="http://schemas.microsoft.com/office/drawing/2014/main" val="2662563106"/>
                  </a:ext>
                </a:extLst>
              </a:tr>
              <a:tr h="813917">
                <a:tc>
                  <a:txBody>
                    <a:bodyPr/>
                    <a:lstStyle/>
                    <a:p>
                      <a:r>
                        <a:rPr lang="en-IN" sz="2400" dirty="0"/>
                        <a:t>7.)</a:t>
                      </a:r>
                      <a:r>
                        <a:rPr lang="en-IN" sz="2400" b="1" u="sng" dirty="0">
                          <a:solidFill>
                            <a:srgbClr val="FFFF00"/>
                          </a:solidFill>
                          <a:effectLst/>
                          <a:latin typeface="Arial" panose="020B0604020202020204" pitchFamily="34" charset="0"/>
                          <a:cs typeface="Arial" panose="020B0604020202020204" pitchFamily="34" charset="0"/>
                        </a:rPr>
                        <a:t> NODE MCU MODULE: </a:t>
                      </a:r>
                      <a:endParaRPr lang="en-IN" sz="2400" dirty="0"/>
                    </a:p>
                  </a:txBody>
                  <a:tcPr/>
                </a:tc>
                <a:tc>
                  <a:txBody>
                    <a:bodyPr/>
                    <a:lstStyle/>
                    <a:p>
                      <a:r>
                        <a:rPr lang="en-IN" b="1" dirty="0"/>
                        <a:t>A WIFI module, that is the part of IoT system, which helps for data communication and synchronisation.</a:t>
                      </a:r>
                    </a:p>
                  </a:txBody>
                  <a:tcPr/>
                </a:tc>
                <a:extLst>
                  <a:ext uri="{0D108BD9-81ED-4DB2-BD59-A6C34878D82A}">
                    <a16:rowId xmlns:a16="http://schemas.microsoft.com/office/drawing/2014/main" val="808406806"/>
                  </a:ext>
                </a:extLst>
              </a:tr>
            </a:tbl>
          </a:graphicData>
        </a:graphic>
      </p:graphicFrame>
    </p:spTree>
    <p:extLst>
      <p:ext uri="{BB962C8B-B14F-4D97-AF65-F5344CB8AC3E}">
        <p14:creationId xmlns:p14="http://schemas.microsoft.com/office/powerpoint/2010/main" val="383616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1F4C-6BE8-4308-8C9B-FF01532C755B}"/>
              </a:ext>
            </a:extLst>
          </p:cNvPr>
          <p:cNvSpPr>
            <a:spLocks noGrp="1"/>
          </p:cNvSpPr>
          <p:nvPr>
            <p:ph type="title"/>
          </p:nvPr>
        </p:nvSpPr>
        <p:spPr>
          <a:xfrm>
            <a:off x="913794" y="0"/>
            <a:ext cx="10353761" cy="964163"/>
          </a:xfrm>
        </p:spPr>
        <p:txBody>
          <a:bodyPr>
            <a:normAutofit/>
          </a:bodyPr>
          <a:lstStyle/>
          <a:p>
            <a:r>
              <a:rPr lang="en-US" sz="4600" dirty="0">
                <a:solidFill>
                  <a:srgbClr val="92D050"/>
                </a:solidFill>
                <a:latin typeface="Algerian" panose="04020705040A02060702" pitchFamily="82" charset="0"/>
              </a:rPr>
              <a:t>BLOCK DIAGRAM</a:t>
            </a:r>
            <a:endParaRPr lang="en-IN" sz="4600" dirty="0">
              <a:solidFill>
                <a:srgbClr val="92D050"/>
              </a:solidFill>
              <a:latin typeface="Algerian" panose="04020705040A02060702" pitchFamily="82" charset="0"/>
            </a:endParaRPr>
          </a:p>
        </p:txBody>
      </p:sp>
      <p:sp>
        <p:nvSpPr>
          <p:cNvPr id="8" name="Rectangle 7">
            <a:extLst>
              <a:ext uri="{FF2B5EF4-FFF2-40B4-BE49-F238E27FC236}">
                <a16:creationId xmlns:a16="http://schemas.microsoft.com/office/drawing/2014/main" id="{60CAEE07-E5CD-4337-9E99-7714A883E5BC}"/>
              </a:ext>
            </a:extLst>
          </p:cNvPr>
          <p:cNvSpPr/>
          <p:nvPr/>
        </p:nvSpPr>
        <p:spPr>
          <a:xfrm>
            <a:off x="407963" y="1097280"/>
            <a:ext cx="1730326" cy="11113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Level of water in the Tank</a:t>
            </a:r>
            <a:endParaRPr lang="en-IN" dirty="0"/>
          </a:p>
        </p:txBody>
      </p:sp>
      <p:sp>
        <p:nvSpPr>
          <p:cNvPr id="10" name="Rectangle 9">
            <a:extLst>
              <a:ext uri="{FF2B5EF4-FFF2-40B4-BE49-F238E27FC236}">
                <a16:creationId xmlns:a16="http://schemas.microsoft.com/office/drawing/2014/main" id="{816F90F2-8E73-4315-B4CD-719BD2E2B9B0}"/>
              </a:ext>
            </a:extLst>
          </p:cNvPr>
          <p:cNvSpPr/>
          <p:nvPr/>
        </p:nvSpPr>
        <p:spPr>
          <a:xfrm>
            <a:off x="407963" y="4649372"/>
            <a:ext cx="1730326" cy="11113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Switching of the Motor</a:t>
            </a:r>
          </a:p>
          <a:p>
            <a:pPr algn="ctr"/>
            <a:r>
              <a:rPr lang="en-IN" dirty="0">
                <a:solidFill>
                  <a:schemeClr val="bg1"/>
                </a:solidFill>
              </a:rPr>
              <a:t>ON/OFF</a:t>
            </a:r>
            <a:r>
              <a:rPr lang="en-IN" dirty="0"/>
              <a:t>.</a:t>
            </a:r>
          </a:p>
        </p:txBody>
      </p:sp>
      <p:sp>
        <p:nvSpPr>
          <p:cNvPr id="11" name="Rectangle 10">
            <a:extLst>
              <a:ext uri="{FF2B5EF4-FFF2-40B4-BE49-F238E27FC236}">
                <a16:creationId xmlns:a16="http://schemas.microsoft.com/office/drawing/2014/main" id="{29C0CEC5-3BEC-4678-BEF4-70452A52F111}"/>
              </a:ext>
            </a:extLst>
          </p:cNvPr>
          <p:cNvSpPr/>
          <p:nvPr/>
        </p:nvSpPr>
        <p:spPr>
          <a:xfrm>
            <a:off x="9986758" y="964163"/>
            <a:ext cx="1730326" cy="11113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Real time Data on the Cloud Server </a:t>
            </a:r>
            <a:endParaRPr lang="en-IN" dirty="0"/>
          </a:p>
        </p:txBody>
      </p:sp>
      <p:sp>
        <p:nvSpPr>
          <p:cNvPr id="12" name="Rectangle 11">
            <a:extLst>
              <a:ext uri="{FF2B5EF4-FFF2-40B4-BE49-F238E27FC236}">
                <a16:creationId xmlns:a16="http://schemas.microsoft.com/office/drawing/2014/main" id="{7EBA4F0D-7073-4758-A47A-9DA1383C4C15}"/>
              </a:ext>
            </a:extLst>
          </p:cNvPr>
          <p:cNvSpPr/>
          <p:nvPr/>
        </p:nvSpPr>
        <p:spPr>
          <a:xfrm>
            <a:off x="10086534" y="3921106"/>
            <a:ext cx="1897865" cy="1111348"/>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IN" dirty="0">
                <a:solidFill>
                  <a:schemeClr val="bg1"/>
                </a:solidFill>
              </a:rPr>
              <a:t>Communication Interface</a:t>
            </a:r>
          </a:p>
        </p:txBody>
      </p:sp>
      <p:cxnSp>
        <p:nvCxnSpPr>
          <p:cNvPr id="17" name="Straight Arrow Connector 16">
            <a:extLst>
              <a:ext uri="{FF2B5EF4-FFF2-40B4-BE49-F238E27FC236}">
                <a16:creationId xmlns:a16="http://schemas.microsoft.com/office/drawing/2014/main" id="{B91B36CF-FD78-4F17-A238-383EAFBD851C}"/>
              </a:ext>
            </a:extLst>
          </p:cNvPr>
          <p:cNvCxnSpPr/>
          <p:nvPr/>
        </p:nvCxnSpPr>
        <p:spPr>
          <a:xfrm>
            <a:off x="1934004" y="1961917"/>
            <a:ext cx="914400" cy="759655"/>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F7EDB81D-84F7-4B13-868D-7B6C64F2BEBC}"/>
              </a:ext>
            </a:extLst>
          </p:cNvPr>
          <p:cNvCxnSpPr/>
          <p:nvPr/>
        </p:nvCxnSpPr>
        <p:spPr>
          <a:xfrm>
            <a:off x="1934004" y="5205046"/>
            <a:ext cx="1611054" cy="0"/>
          </a:xfrm>
          <a:prstGeom prst="straightConnector1">
            <a:avLst/>
          </a:prstGeom>
          <a:ln>
            <a:headEnd type="none"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7" name="Straight Arrow Connector 26">
            <a:extLst>
              <a:ext uri="{FF2B5EF4-FFF2-40B4-BE49-F238E27FC236}">
                <a16:creationId xmlns:a16="http://schemas.microsoft.com/office/drawing/2014/main" id="{8B9CB90B-DD28-46B9-9994-EE64CF5A926B}"/>
              </a:ext>
            </a:extLst>
          </p:cNvPr>
          <p:cNvCxnSpPr/>
          <p:nvPr/>
        </p:nvCxnSpPr>
        <p:spPr>
          <a:xfrm flipH="1">
            <a:off x="6865034" y="1652954"/>
            <a:ext cx="3362178" cy="0"/>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cxnSp>
        <p:nvCxnSpPr>
          <p:cNvPr id="29" name="Straight Arrow Connector 28">
            <a:extLst>
              <a:ext uri="{FF2B5EF4-FFF2-40B4-BE49-F238E27FC236}">
                <a16:creationId xmlns:a16="http://schemas.microsoft.com/office/drawing/2014/main" id="{6399E293-912B-4388-8D22-6F68700EAF50}"/>
              </a:ext>
            </a:extLst>
          </p:cNvPr>
          <p:cNvCxnSpPr/>
          <p:nvPr/>
        </p:nvCxnSpPr>
        <p:spPr>
          <a:xfrm>
            <a:off x="8848578" y="4136429"/>
            <a:ext cx="1561514" cy="632519"/>
          </a:xfrm>
          <a:prstGeom prst="straightConnector1">
            <a:avLst/>
          </a:prstGeom>
          <a:ln>
            <a:headEnd type="arrow" w="med" len="med"/>
            <a:tailEnd type="arrow" w="med" len="med"/>
          </a:ln>
        </p:spPr>
        <p:style>
          <a:lnRef idx="3">
            <a:schemeClr val="accent5"/>
          </a:lnRef>
          <a:fillRef idx="0">
            <a:schemeClr val="accent5"/>
          </a:fillRef>
          <a:effectRef idx="2">
            <a:schemeClr val="accent5"/>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964" y="858982"/>
            <a:ext cx="11790435" cy="5721927"/>
          </a:xfrm>
          <a:prstGeom prst="rect">
            <a:avLst/>
          </a:prstGeom>
        </p:spPr>
      </p:pic>
    </p:spTree>
    <p:extLst>
      <p:ext uri="{BB962C8B-B14F-4D97-AF65-F5344CB8AC3E}">
        <p14:creationId xmlns:p14="http://schemas.microsoft.com/office/powerpoint/2010/main" val="3954748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08357-A560-4D09-83B4-9800A83D53FC}"/>
              </a:ext>
            </a:extLst>
          </p:cNvPr>
          <p:cNvSpPr>
            <a:spLocks noGrp="1"/>
          </p:cNvSpPr>
          <p:nvPr>
            <p:ph type="title"/>
          </p:nvPr>
        </p:nvSpPr>
        <p:spPr>
          <a:xfrm>
            <a:off x="903730" y="185227"/>
            <a:ext cx="10353761" cy="743242"/>
          </a:xfrm>
        </p:spPr>
        <p:txBody>
          <a:bodyPr>
            <a:noAutofit/>
          </a:bodyPr>
          <a:lstStyle/>
          <a:p>
            <a:r>
              <a:rPr lang="en-IN" sz="5400" dirty="0">
                <a:solidFill>
                  <a:srgbClr val="92D050"/>
                </a:solidFill>
                <a:latin typeface="Algerian" panose="04020705040A02060702" pitchFamily="82" charset="0"/>
              </a:rPr>
              <a:t>PROPOSED SYSTEM</a:t>
            </a:r>
          </a:p>
        </p:txBody>
      </p:sp>
      <p:pic>
        <p:nvPicPr>
          <p:cNvPr id="5" name="Content Placeholder 4">
            <a:extLst>
              <a:ext uri="{FF2B5EF4-FFF2-40B4-BE49-F238E27FC236}">
                <a16:creationId xmlns:a16="http://schemas.microsoft.com/office/drawing/2014/main" id="{653F971E-463C-47A6-B457-07F0D6E1FEF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768991" y="928469"/>
            <a:ext cx="6654017" cy="56317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281806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BLUE TUNNEL</Template>
  <TotalTime>1590</TotalTime>
  <Words>800</Words>
  <Application>Microsoft Office PowerPoint</Application>
  <PresentationFormat>Widescreen</PresentationFormat>
  <Paragraphs>64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Algerian</vt:lpstr>
      <vt:lpstr>Arial</vt:lpstr>
      <vt:lpstr>Bookman Old Style</vt:lpstr>
      <vt:lpstr>Rockwell</vt:lpstr>
      <vt:lpstr>Wingdings</vt:lpstr>
      <vt:lpstr>Damask</vt:lpstr>
      <vt:lpstr>TEAM NAME PANDAVAS</vt:lpstr>
      <vt:lpstr>Water  management  system</vt:lpstr>
      <vt:lpstr>Problem Statement</vt:lpstr>
      <vt:lpstr>introduction</vt:lpstr>
      <vt:lpstr>BRIEF</vt:lpstr>
      <vt:lpstr>INNOVATION</vt:lpstr>
      <vt:lpstr>Hardware components</vt:lpstr>
      <vt:lpstr>BLOCK DIAGRAM</vt:lpstr>
      <vt:lpstr>PROPOSED SYSTEM</vt:lpstr>
      <vt:lpstr>Unique selling proposition</vt:lpstr>
      <vt:lpstr>Product roadmap and further work</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WATER OVERFLOW PROTECTOR</dc:title>
  <dc:creator>ABHISHEK POTEKAR</dc:creator>
  <cp:lastModifiedBy>ABHISHEK POTEKAR</cp:lastModifiedBy>
  <cp:revision>67</cp:revision>
  <dcterms:created xsi:type="dcterms:W3CDTF">2020-03-14T22:18:03Z</dcterms:created>
  <dcterms:modified xsi:type="dcterms:W3CDTF">2021-04-08T15:30:22Z</dcterms:modified>
</cp:coreProperties>
</file>