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368" r:id="rId18"/>
    <p:sldId id="275" r:id="rId19"/>
    <p:sldId id="276" r:id="rId20"/>
    <p:sldId id="317" r:id="rId21"/>
    <p:sldId id="278" r:id="rId22"/>
    <p:sldId id="293" r:id="rId23"/>
    <p:sldId id="369" r:id="rId24"/>
    <p:sldId id="294" r:id="rId25"/>
    <p:sldId id="292" r:id="rId26"/>
    <p:sldId id="370" r:id="rId27"/>
    <p:sldId id="281" r:id="rId28"/>
    <p:sldId id="295" r:id="rId29"/>
    <p:sldId id="296" r:id="rId30"/>
    <p:sldId id="297" r:id="rId31"/>
    <p:sldId id="298" r:id="rId32"/>
    <p:sldId id="371" r:id="rId33"/>
    <p:sldId id="300" r:id="rId34"/>
    <p:sldId id="372" r:id="rId35"/>
    <p:sldId id="302" r:id="rId36"/>
    <p:sldId id="304" r:id="rId37"/>
    <p:sldId id="374" r:id="rId38"/>
    <p:sldId id="305" r:id="rId39"/>
    <p:sldId id="321" r:id="rId40"/>
    <p:sldId id="358" r:id="rId41"/>
    <p:sldId id="322" r:id="rId42"/>
    <p:sldId id="325" r:id="rId43"/>
    <p:sldId id="326" r:id="rId44"/>
    <p:sldId id="328" r:id="rId45"/>
    <p:sldId id="332" r:id="rId46"/>
    <p:sldId id="360" r:id="rId47"/>
    <p:sldId id="341" r:id="rId48"/>
    <p:sldId id="342" r:id="rId49"/>
    <p:sldId id="375" r:id="rId50"/>
    <p:sldId id="365" r:id="rId51"/>
    <p:sldId id="376" r:id="rId52"/>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Cambria Math" panose="02040503050406030204" pitchFamily="18" charset="0"/>
      <p:regular r:id="rId57"/>
    </p:embeddedFont>
    <p:embeddedFont>
      <p:font typeface="Constantia" panose="02030602050306030303" pitchFamily="18" charset="0"/>
      <p:regular r:id="rId58"/>
      <p:bold r:id="rId59"/>
      <p:italic r:id="rId60"/>
      <p:boldItalic r:id="rId61"/>
    </p:embeddedFont>
    <p:embeddedFont>
      <p:font typeface="Wingdings 2" panose="05020102010507070707" pitchFamily="18" charset="2"/>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7" autoAdjust="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1/16/2021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1/16/2021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3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3.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6.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 and Proofs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
        <p:nvSpPr>
          <p:cNvPr id="6" name="Text Box 3"/>
          <p:cNvSpPr txBox="1">
            <a:spLocks noChangeArrowheads="1"/>
          </p:cNvSpPr>
          <p:nvPr/>
        </p:nvSpPr>
        <p:spPr bwMode="auto">
          <a:xfrm>
            <a:off x="0" y="658022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“Inclusive Or”  - In the sentence “Students who have taken CS</a:t>
            </a:r>
            <a:r>
              <a:rPr lang="en-US" sz="1800" dirty="0">
                <a:latin typeface="Cambria Math" pitchFamily="18" charset="0"/>
                <a:ea typeface="Cambria Math" pitchFamily="18" charset="0"/>
              </a:rPr>
              <a:t>202 </a:t>
            </a:r>
            <a:r>
              <a:rPr lang="en-US" sz="1800" dirty="0"/>
              <a:t>or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“Exclusive Or”  - When reading the sentence “Soup or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t>conditional statement </a:t>
            </a:r>
            <a:r>
              <a:rPr lang="en-US" sz="2000" dirty="0"/>
              <a:t>or </a:t>
            </a:r>
            <a:r>
              <a:rPr lang="en-US" sz="2000" i="1" dirty="0"/>
              <a:t>implication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does not 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necessary condition 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sufficient condition 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fontScale="92500" lnSpcReduction="10000"/>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a:buNone/>
            </a:pPr>
            <a:r>
              <a:rPr lang="en-US" b="1" dirty="0"/>
              <a:t>   Example</a:t>
            </a:r>
            <a:r>
              <a:rPr lang="en-US" dirty="0"/>
              <a:t>: Find the converse, inverse, and </a:t>
            </a:r>
            <a:r>
              <a:rPr lang="en-US" dirty="0" err="1"/>
              <a:t>contrapositive</a:t>
            </a:r>
            <a:r>
              <a:rPr lang="en-US" dirty="0"/>
              <a:t> of “It raining is a sufficient condition for my not going to town.”</a:t>
            </a:r>
          </a:p>
          <a:p>
            <a:pPr>
              <a:buNone/>
            </a:pPr>
            <a:r>
              <a:rPr lang="en-US" b="1" dirty="0"/>
              <a:t>    Solution:</a:t>
            </a:r>
            <a:r>
              <a:rPr lang="en-US" dirty="0"/>
              <a:t> </a:t>
            </a:r>
          </a:p>
          <a:p>
            <a:pPr lvl="1">
              <a:buNone/>
            </a:pPr>
            <a:r>
              <a:rPr lang="en-US" b="1" dirty="0"/>
              <a:t>converse</a:t>
            </a:r>
            <a:r>
              <a:rPr lang="en-US" dirty="0"/>
              <a:t>: ?</a:t>
            </a:r>
          </a:p>
          <a:p>
            <a:pPr lvl="1">
              <a:buNone/>
            </a:pPr>
            <a:r>
              <a:rPr lang="en-US" b="1" dirty="0"/>
              <a:t>inverse</a:t>
            </a:r>
            <a:r>
              <a:rPr lang="en-US" dirty="0"/>
              <a:t>:  ?</a:t>
            </a:r>
          </a:p>
          <a:p>
            <a:pPr lvl="1">
              <a:buNone/>
            </a:pPr>
            <a:r>
              <a:rPr lang="en-US" b="1" dirty="0"/>
              <a:t>contrapositive</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Converse, Contrapositive, and Inverse</a:t>
            </a:r>
          </a:p>
        </p:txBody>
      </p:sp>
      <p:sp>
        <p:nvSpPr>
          <p:cNvPr id="3" name="Content Placeholder 2"/>
          <p:cNvSpPr>
            <a:spLocks noGrp="1"/>
          </p:cNvSpPr>
          <p:nvPr>
            <p:ph idx="1"/>
          </p:nvPr>
        </p:nvSpPr>
        <p:spPr/>
        <p:txBody>
          <a:bodyPr>
            <a:normAutofit fontScale="92500" lnSpcReduction="10000"/>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a:buNone/>
            </a:pPr>
            <a:r>
              <a:rPr lang="en-US" b="1" dirty="0"/>
              <a:t>   Example</a:t>
            </a:r>
            <a:r>
              <a:rPr lang="en-US" dirty="0"/>
              <a:t>: Find the converse, inverse, and contrapositive of “It raining is a sufficient condition for my not going to town.”</a:t>
            </a:r>
          </a:p>
          <a:p>
            <a:pPr>
              <a:buNone/>
            </a:pPr>
            <a:r>
              <a:rPr lang="en-US" b="1" dirty="0"/>
              <a:t>    Solution:</a:t>
            </a:r>
            <a:r>
              <a:rPr lang="en-US" dirty="0"/>
              <a:t> </a:t>
            </a:r>
          </a:p>
          <a:p>
            <a:pPr lvl="1">
              <a:buNone/>
            </a:pPr>
            <a:r>
              <a:rPr lang="en-US" b="1" dirty="0"/>
              <a:t>converse</a:t>
            </a:r>
            <a:r>
              <a:rPr lang="en-US" dirty="0"/>
              <a:t>: If I do not go to town, then it is  raining.</a:t>
            </a:r>
          </a:p>
          <a:p>
            <a:pPr lvl="1">
              <a:buNone/>
            </a:pPr>
            <a:r>
              <a:rPr lang="en-US" b="1" dirty="0"/>
              <a:t>inverse</a:t>
            </a:r>
            <a:r>
              <a:rPr lang="en-US" dirty="0"/>
              <a:t>:  If it is not raining, then I will go to town.</a:t>
            </a:r>
          </a:p>
          <a:p>
            <a:pPr lvl="1">
              <a:buNone/>
            </a:pPr>
            <a:r>
              <a:rPr lang="en-US" b="1" dirty="0"/>
              <a:t>contrapositive</a:t>
            </a:r>
            <a:r>
              <a:rPr lang="en-US" dirty="0"/>
              <a:t>: If I go to town, then it is not raining. </a:t>
            </a:r>
          </a:p>
          <a:p>
            <a:endParaRPr lang="en-US" dirty="0"/>
          </a:p>
        </p:txBody>
      </p:sp>
    </p:spTree>
    <p:extLst>
      <p:ext uri="{BB962C8B-B14F-4D97-AF65-F5344CB8AC3E}">
        <p14:creationId xmlns:p14="http://schemas.microsoft.com/office/powerpoint/2010/main" val="304786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t>biconditional</a:t>
            </a:r>
            <a:r>
              <a:rPr lang="en-US" sz="2000" i="1" dirty="0"/>
              <a:t> </a:t>
            </a:r>
            <a:r>
              <a:rPr lang="en-US" sz="2000" dirty="0"/>
              <a:t>proposition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fontScale="92500" lnSpcReduction="20000"/>
          </a:bodyPr>
          <a:lstStyle/>
          <a:p>
            <a:r>
              <a:rPr lang="en-US" dirty="0"/>
              <a:t>Propositional Logic</a:t>
            </a:r>
          </a:p>
          <a:p>
            <a:pPr lvl="1"/>
            <a:r>
              <a:rPr lang="en-US" dirty="0"/>
              <a:t>The Language of Propositions</a:t>
            </a:r>
          </a:p>
          <a:p>
            <a:pPr lvl="1"/>
            <a:r>
              <a:rPr lang="en-US" dirty="0"/>
              <a:t>Applications</a:t>
            </a:r>
          </a:p>
          <a:p>
            <a:pPr lvl="1"/>
            <a:r>
              <a:rPr lang="en-US" dirty="0"/>
              <a:t>Logical Equivalences</a:t>
            </a:r>
          </a:p>
          <a:p>
            <a:r>
              <a:rPr lang="en-US" dirty="0"/>
              <a:t>Predicate Logic</a:t>
            </a:r>
          </a:p>
          <a:p>
            <a:pPr lvl="1"/>
            <a:r>
              <a:rPr lang="en-US" dirty="0"/>
              <a:t>The Language of Quantifiers</a:t>
            </a:r>
          </a:p>
          <a:p>
            <a:pPr lvl="1"/>
            <a:r>
              <a:rPr lang="en-US" dirty="0"/>
              <a:t>Logical Equivalences</a:t>
            </a:r>
          </a:p>
          <a:p>
            <a:pPr lvl="1"/>
            <a:r>
              <a:rPr lang="en-US" dirty="0"/>
              <a:t>Nested Quantifiers</a:t>
            </a:r>
          </a:p>
          <a:p>
            <a:r>
              <a:rPr lang="en-US" dirty="0"/>
              <a:t>Proofs</a:t>
            </a:r>
          </a:p>
          <a:p>
            <a:pPr lvl="1"/>
            <a:r>
              <a:rPr lang="en-US" dirty="0"/>
              <a:t>Rules of Inference</a:t>
            </a:r>
          </a:p>
          <a:p>
            <a:pPr lvl="1"/>
            <a:r>
              <a:rPr lang="en-US" dirty="0"/>
              <a:t>Proof Methods</a:t>
            </a:r>
          </a:p>
          <a:p>
            <a:pPr lvl="1"/>
            <a:r>
              <a:rPr lang="en-US" dirty="0"/>
              <a:t>Proof Strategy</a:t>
            </a:r>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t>Rows</a:t>
            </a:r>
          </a:p>
          <a:p>
            <a:pPr lvl="1"/>
            <a:r>
              <a:rPr lang="en-US" dirty="0"/>
              <a:t> Need a row for every possible combination of values  for the  atomic propositions.</a:t>
            </a:r>
          </a:p>
          <a:p>
            <a:r>
              <a:rPr lang="en-US" dirty="0"/>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a:t>
            </a:r>
            <a:r>
              <a:rPr lang="en-US" dirty="0" err="1"/>
              <a:t>contrapositive</a:t>
            </a:r>
            <a:r>
              <a:rPr lang="en-US" dirty="0"/>
              <a:t>.</a:t>
            </a:r>
          </a:p>
          <a:p>
            <a:pPr>
              <a:buNone/>
            </a:pPr>
            <a:r>
              <a:rPr lang="en-US" dirty="0"/>
              <a:t>   </a:t>
            </a:r>
            <a:r>
              <a:rPr lang="en-US" b="1" dirty="0"/>
              <a:t>Solution:</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contrapositive.</a:t>
            </a:r>
          </a:p>
          <a:p>
            <a:pPr>
              <a:buNone/>
            </a:pPr>
            <a:r>
              <a:rPr lang="en-US" dirty="0"/>
              <a:t>   </a:t>
            </a:r>
            <a:r>
              <a:rPr lang="en-US" b="1" dirty="0"/>
              <a:t>Solution:</a:t>
            </a: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3827658"/>
              </p:ext>
            </p:extLst>
          </p:nvPr>
        </p:nvGraphicFramePr>
        <p:xfrm>
          <a:off x="685800" y="42672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a:latin typeface="Cambria Math"/>
                          <a:ea typeface="Cambria Math"/>
                        </a:rPr>
                        <a:t>¬ </a:t>
                      </a:r>
                      <a:r>
                        <a:rPr lang="en-US" i="1">
                          <a:latin typeface="Cambria Math" pitchFamily="18" charset="0"/>
                          <a:ea typeface="Cambria Math" pitchFamily="18" charset="0"/>
                        </a:rPr>
                        <a:t>q</a:t>
                      </a:r>
                      <a:endParaRPr lang="en-US" dirty="0"/>
                    </a:p>
                  </a:txBody>
                  <a:tcPr/>
                </a:tc>
                <a:tc>
                  <a:txBody>
                    <a:bodyPr/>
                    <a:lstStyle/>
                    <a:p>
                      <a:r>
                        <a:rPr lang="en-US" sz="1800" i="1">
                          <a:latin typeface="Cambria Math" pitchFamily="18" charset="0"/>
                          <a:ea typeface="Cambria Math" pitchFamily="18" charset="0"/>
                        </a:rPr>
                        <a:t>p </a:t>
                      </a:r>
                      <a:r>
                        <a:rPr lang="en-US" sz="1800">
                          <a:latin typeface="Cambria Math"/>
                          <a:ea typeface="Cambria Math"/>
                        </a:rPr>
                        <a:t>→</a:t>
                      </a:r>
                      <a:r>
                        <a:rPr lang="en-US" sz="1800" i="1">
                          <a:latin typeface="Cambria Math" pitchFamily="18" charset="0"/>
                          <a:ea typeface="Cambria Math" pitchFamily="18" charset="0"/>
                        </a:rPr>
                        <a:t>q</a:t>
                      </a:r>
                      <a:r>
                        <a:rPr lang="en-US"/>
                        <a:t> </a:t>
                      </a:r>
                      <a:endParaRPr lang="en-US" dirty="0"/>
                    </a:p>
                  </a:txBody>
                  <a:tcPr/>
                </a:tc>
                <a:tc>
                  <a:txBody>
                    <a:bodyPr/>
                    <a:lstStyle/>
                    <a:p>
                      <a:r>
                        <a:rPr lang="en-US">
                          <a:latin typeface="Cambria Math"/>
                          <a:ea typeface="Cambria Math"/>
                        </a:rPr>
                        <a:t>¬</a:t>
                      </a:r>
                      <a:r>
                        <a:rPr lang="en-US" i="1">
                          <a:latin typeface="Cambria Math" pitchFamily="18" charset="0"/>
                          <a:ea typeface="Cambria Math" pitchFamily="18" charset="0"/>
                        </a:rPr>
                        <a:t>q </a:t>
                      </a:r>
                      <a:r>
                        <a:rPr lang="en-US">
                          <a:latin typeface="Cambria Math"/>
                          <a:ea typeface="Cambria Math"/>
                        </a:rPr>
                        <a:t>→ ¬ </a:t>
                      </a:r>
                      <a:r>
                        <a:rPr lang="en-US" i="1">
                          <a:latin typeface="Cambria Math" pitchFamily="18" charset="0"/>
                          <a:ea typeface="Cambria Math" pitchFamily="18" charset="0"/>
                        </a:rPr>
                        <a:t>p</a:t>
                      </a:r>
                      <a:r>
                        <a:rPr lang="en-US"/>
                        <a:t> </a:t>
                      </a:r>
                      <a:endParaRPr lang="en-US" dirty="0"/>
                    </a:p>
                  </a:txBody>
                  <a:tcPr/>
                </a:tc>
                <a:extLst>
                  <a:ext uri="{0D108BD9-81ED-4DB2-BD59-A6C34878D82A}">
                    <a16:rowId xmlns:a16="http://schemas.microsoft.com/office/drawing/2014/main" val="10000"/>
                  </a:ext>
                </a:extLst>
              </a:tr>
              <a:tr h="370840">
                <a:tc>
                  <a:txBody>
                    <a:bodyPr/>
                    <a:lstStyle/>
                    <a:p>
                      <a:r>
                        <a:rPr lang="en-US"/>
                        <a:t>T</a:t>
                      </a:r>
                      <a:endParaRPr lang="en-US" dirty="0"/>
                    </a:p>
                  </a:txBody>
                  <a:tcPr/>
                </a:tc>
                <a:tc>
                  <a:txBody>
                    <a:bodyPr/>
                    <a:lstStyle/>
                    <a:p>
                      <a:r>
                        <a:rPr lang="en-US"/>
                        <a:t>T</a:t>
                      </a:r>
                      <a:endParaRPr lang="en-US" dirty="0"/>
                    </a:p>
                  </a:txBody>
                  <a:tcPr/>
                </a:tc>
                <a:tc>
                  <a:txBody>
                    <a:bodyPr/>
                    <a:lstStyle/>
                    <a:p>
                      <a:r>
                        <a:rPr lang="en-US"/>
                        <a:t>F</a:t>
                      </a:r>
                      <a:endParaRPr lang="en-US" dirty="0"/>
                    </a:p>
                  </a:txBody>
                  <a:tcPr/>
                </a:tc>
                <a:tc>
                  <a:txBody>
                    <a:bodyPr/>
                    <a:lstStyle/>
                    <a:p>
                      <a:r>
                        <a:rPr lang="en-US"/>
                        <a:t>F</a:t>
                      </a:r>
                      <a:endParaRPr lang="en-US" dirty="0"/>
                    </a:p>
                  </a:txBody>
                  <a:tcPr/>
                </a:tc>
                <a:tc>
                  <a:txBody>
                    <a:bodyPr/>
                    <a:lstStyle/>
                    <a:p>
                      <a:r>
                        <a:rPr lang="en-US"/>
                        <a:t>T</a:t>
                      </a:r>
                      <a:endParaRPr lang="en-US" dirty="0"/>
                    </a:p>
                  </a:txBody>
                  <a:tcPr/>
                </a:tc>
                <a:tc>
                  <a:txBody>
                    <a:bodyPr/>
                    <a:lstStyle/>
                    <a:p>
                      <a:r>
                        <a:rPr lang="en-US"/>
                        <a:t>T</a:t>
                      </a:r>
                      <a:endParaRPr lang="en-US" dirty="0"/>
                    </a:p>
                  </a:txBody>
                  <a:tcPr/>
                </a:tc>
                <a:extLst>
                  <a:ext uri="{0D108BD9-81ED-4DB2-BD59-A6C34878D82A}">
                    <a16:rowId xmlns:a16="http://schemas.microsoft.com/office/drawing/2014/main" val="10001"/>
                  </a:ext>
                </a:extLst>
              </a:tr>
              <a:tr h="370840">
                <a:tc>
                  <a:txBody>
                    <a:bodyPr/>
                    <a:lstStyle/>
                    <a:p>
                      <a:r>
                        <a:rPr lang="en-US"/>
                        <a:t>T</a:t>
                      </a:r>
                      <a:endParaRPr lang="en-US" dirty="0"/>
                    </a:p>
                  </a:txBody>
                  <a:tcPr/>
                </a:tc>
                <a:tc>
                  <a:txBody>
                    <a:bodyPr/>
                    <a:lstStyle/>
                    <a:p>
                      <a:r>
                        <a:rPr lang="en-US"/>
                        <a:t>F</a:t>
                      </a:r>
                      <a:endParaRPr lang="en-US" dirty="0"/>
                    </a:p>
                  </a:txBody>
                  <a:tcPr/>
                </a:tc>
                <a:tc>
                  <a:txBody>
                    <a:bodyPr/>
                    <a:lstStyle/>
                    <a:p>
                      <a:r>
                        <a:rPr lang="en-US"/>
                        <a:t>F</a:t>
                      </a:r>
                      <a:endParaRPr lang="en-US" dirty="0"/>
                    </a:p>
                  </a:txBody>
                  <a:tcPr/>
                </a:tc>
                <a:tc>
                  <a:txBody>
                    <a:bodyPr/>
                    <a:lstStyle/>
                    <a:p>
                      <a:r>
                        <a:rPr lang="en-US"/>
                        <a:t>T</a:t>
                      </a:r>
                      <a:endParaRPr lang="en-US" dirty="0"/>
                    </a:p>
                  </a:txBody>
                  <a:tcPr/>
                </a:tc>
                <a:tc>
                  <a:txBody>
                    <a:bodyPr/>
                    <a:lstStyle/>
                    <a:p>
                      <a:r>
                        <a:rPr lang="en-US"/>
                        <a:t>F</a:t>
                      </a:r>
                      <a:endParaRPr lang="en-US" dirty="0"/>
                    </a:p>
                  </a:txBody>
                  <a:tcPr/>
                </a:tc>
                <a:tc>
                  <a:txBody>
                    <a:bodyPr/>
                    <a:lstStyle/>
                    <a:p>
                      <a:r>
                        <a:rPr lang="en-US"/>
                        <a:t>F</a:t>
                      </a:r>
                      <a:endParaRPr lang="en-US" dirty="0"/>
                    </a:p>
                  </a:txBody>
                  <a:tcPr/>
                </a:tc>
                <a:extLst>
                  <a:ext uri="{0D108BD9-81ED-4DB2-BD59-A6C34878D82A}">
                    <a16:rowId xmlns:a16="http://schemas.microsoft.com/office/drawing/2014/main" val="10002"/>
                  </a:ext>
                </a:extLst>
              </a:tr>
              <a:tr h="370840">
                <a:tc>
                  <a:txBody>
                    <a:bodyPr/>
                    <a:lstStyle/>
                    <a:p>
                      <a:r>
                        <a:rPr lang="en-US"/>
                        <a:t>F</a:t>
                      </a:r>
                      <a:endParaRPr lang="en-US" dirty="0"/>
                    </a:p>
                  </a:txBody>
                  <a:tcPr/>
                </a:tc>
                <a:tc>
                  <a:txBody>
                    <a:bodyPr/>
                    <a:lstStyle/>
                    <a:p>
                      <a:r>
                        <a:rPr lang="en-US"/>
                        <a:t>T</a:t>
                      </a:r>
                      <a:endParaRPr lang="en-US" dirty="0"/>
                    </a:p>
                  </a:txBody>
                  <a:tcPr/>
                </a:tc>
                <a:tc>
                  <a:txBody>
                    <a:bodyPr/>
                    <a:lstStyle/>
                    <a:p>
                      <a:r>
                        <a:rPr lang="en-US"/>
                        <a:t>T</a:t>
                      </a:r>
                      <a:endParaRPr lang="en-US" dirty="0"/>
                    </a:p>
                  </a:txBody>
                  <a:tcPr/>
                </a:tc>
                <a:tc>
                  <a:txBody>
                    <a:bodyPr/>
                    <a:lstStyle/>
                    <a:p>
                      <a:r>
                        <a:rPr lang="en-US"/>
                        <a:t>F</a:t>
                      </a:r>
                      <a:endParaRPr lang="en-US" dirty="0"/>
                    </a:p>
                  </a:txBody>
                  <a:tcPr/>
                </a:tc>
                <a:tc>
                  <a:txBody>
                    <a:bodyPr/>
                    <a:lstStyle/>
                    <a:p>
                      <a:r>
                        <a:rPr lang="en-US"/>
                        <a:t>T</a:t>
                      </a:r>
                      <a:endParaRPr lang="en-US" dirty="0"/>
                    </a:p>
                  </a:txBody>
                  <a:tcPr/>
                </a:tc>
                <a:tc>
                  <a:txBody>
                    <a:bodyPr/>
                    <a:lstStyle/>
                    <a:p>
                      <a:r>
                        <a:rPr lang="en-US"/>
                        <a:t>T</a:t>
                      </a:r>
                      <a:endParaRPr lang="en-US" dirty="0"/>
                    </a:p>
                  </a:txBody>
                  <a:tcPr/>
                </a:tc>
                <a:extLst>
                  <a:ext uri="{0D108BD9-81ED-4DB2-BD59-A6C34878D82A}">
                    <a16:rowId xmlns:a16="http://schemas.microsoft.com/office/drawing/2014/main" val="10003"/>
                  </a:ext>
                </a:extLst>
              </a:tr>
              <a:tr h="370840">
                <a:tc>
                  <a:txBody>
                    <a:bodyPr/>
                    <a:lstStyle/>
                    <a:p>
                      <a:r>
                        <a:rPr lang="en-US"/>
                        <a:t>F</a:t>
                      </a:r>
                      <a:endParaRPr lang="en-US" dirty="0"/>
                    </a:p>
                  </a:txBody>
                  <a:tcPr/>
                </a:tc>
                <a:tc>
                  <a:txBody>
                    <a:bodyPr/>
                    <a:lstStyle/>
                    <a:p>
                      <a:r>
                        <a:rPr lang="en-US"/>
                        <a:t>F</a:t>
                      </a:r>
                      <a:endParaRPr lang="en-US" dirty="0"/>
                    </a:p>
                  </a:txBody>
                  <a:tcPr/>
                </a:tc>
                <a:tc>
                  <a:txBody>
                    <a:bodyPr/>
                    <a:lstStyle/>
                    <a:p>
                      <a:r>
                        <a:rPr lang="en-US"/>
                        <a:t>T</a:t>
                      </a:r>
                      <a:endParaRPr lang="en-US" dirty="0"/>
                    </a:p>
                  </a:txBody>
                  <a:tcPr/>
                </a:tc>
                <a:tc>
                  <a:txBody>
                    <a:bodyPr/>
                    <a:lstStyle/>
                    <a:p>
                      <a:r>
                        <a:rPr lang="en-US"/>
                        <a:t>T</a:t>
                      </a:r>
                      <a:endParaRPr lang="en-US" dirty="0"/>
                    </a:p>
                  </a:txBody>
                  <a:tcPr/>
                </a:tc>
                <a:tc>
                  <a:txBody>
                    <a:bodyPr/>
                    <a:lstStyle/>
                    <a:p>
                      <a:r>
                        <a:rPr lang="en-US"/>
                        <a:t>T</a:t>
                      </a:r>
                      <a:endParaRPr lang="en-US" dirty="0"/>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6447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i="1" dirty="0">
                          <a:latin typeface="Cambria Math" pitchFamily="18" charset="0"/>
                          <a:ea typeface="Cambria Math" pitchFamily="18" charset="0"/>
                        </a:rPr>
                        <a:t>q </a:t>
                      </a:r>
                      <a:r>
                        <a:rPr lang="en-US" dirty="0">
                          <a:latin typeface="Cambria Math"/>
                          <a:ea typeface="Cambria Math"/>
                        </a:rPr>
                        <a:t>→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a:t>
            </a:r>
          </a:p>
          <a:p>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a:p>
            <a:pPr marL="0" indent="0">
              <a:buNone/>
            </a:pPr>
            <a:endParaRPr lang="en-US" dirty="0"/>
          </a:p>
        </p:txBody>
      </p:sp>
    </p:spTree>
    <p:extLst>
      <p:ext uri="{BB962C8B-B14F-4D97-AF65-F5344CB8AC3E}">
        <p14:creationId xmlns:p14="http://schemas.microsoft.com/office/powerpoint/2010/main" val="661041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Propositional Logic: Summary</a:t>
            </a:r>
          </a:p>
        </p:txBody>
      </p:sp>
      <p:sp>
        <p:nvSpPr>
          <p:cNvPr id="3" name="Content Placeholder 2"/>
          <p:cNvSpPr>
            <a:spLocks noGrp="1"/>
          </p:cNvSpPr>
          <p:nvPr>
            <p:ph idx="1"/>
          </p:nvPr>
        </p:nvSpPr>
        <p:spPr/>
        <p:txBody>
          <a:bodyPr/>
          <a:lstStyle/>
          <a:p>
            <a:r>
              <a:rPr lang="en-US" dirty="0"/>
              <a:t>Translating English to Propositional Logic</a:t>
            </a:r>
          </a:p>
          <a:p>
            <a:r>
              <a:rPr lang="en-US" dirty="0"/>
              <a:t>System Specifications</a:t>
            </a:r>
          </a:p>
          <a:p>
            <a:r>
              <a:rPr lang="en-US" dirty="0"/>
              <a:t>Boolean Searching</a:t>
            </a:r>
          </a:p>
          <a:p>
            <a:r>
              <a:rPr lang="en-US" dirty="0"/>
              <a:t>Logic Puzzles</a:t>
            </a:r>
          </a:p>
          <a:p>
            <a:r>
              <a:rPr lang="en-US" dirty="0"/>
              <a:t>Logic Circuits </a:t>
            </a:r>
          </a:p>
          <a:p>
            <a:r>
              <a:rPr lang="en-US" dirty="0"/>
              <a:t>AI Diagnosis Method (Optional)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 Summary</a:t>
            </a:r>
          </a:p>
        </p:txBody>
      </p:sp>
      <p:sp>
        <p:nvSpPr>
          <p:cNvPr id="3" name="Content Placeholder 2"/>
          <p:cNvSpPr>
            <a:spLocks noGrp="1"/>
          </p:cNvSpPr>
          <p:nvPr>
            <p:ph idx="1"/>
          </p:nvPr>
        </p:nvSpPr>
        <p:spPr/>
        <p:txBody>
          <a:bodyPr>
            <a:normAutofit fontScale="85000" lnSpcReduction="20000"/>
          </a:bodyPr>
          <a:lstStyle/>
          <a:p>
            <a:r>
              <a:rPr lang="en-US" dirty="0"/>
              <a:t>The Language of Propositions</a:t>
            </a:r>
          </a:p>
          <a:p>
            <a:pPr lvl="1"/>
            <a:r>
              <a:rPr lang="en-US" dirty="0"/>
              <a:t>Connectives</a:t>
            </a:r>
          </a:p>
          <a:p>
            <a:pPr lvl="1"/>
            <a:r>
              <a:rPr lang="en-US" dirty="0"/>
              <a:t>Truth Values</a:t>
            </a:r>
          </a:p>
          <a:p>
            <a:pPr lvl="1"/>
            <a:r>
              <a:rPr lang="en-US" dirty="0"/>
              <a:t>Truth Tables</a:t>
            </a:r>
          </a:p>
          <a:p>
            <a:r>
              <a:rPr lang="en-US" dirty="0"/>
              <a:t>Applications</a:t>
            </a:r>
          </a:p>
          <a:p>
            <a:pPr lvl="1"/>
            <a:r>
              <a:rPr lang="en-US" dirty="0"/>
              <a:t>Translating English Sentences</a:t>
            </a:r>
          </a:p>
          <a:p>
            <a:pPr lvl="1"/>
            <a:r>
              <a:rPr lang="en-US" dirty="0"/>
              <a:t>System Specifications</a:t>
            </a:r>
          </a:p>
          <a:p>
            <a:pPr lvl="1"/>
            <a:r>
              <a:rPr lang="en-US" dirty="0"/>
              <a:t>Logic Puzzles</a:t>
            </a:r>
          </a:p>
          <a:p>
            <a:pPr lvl="1"/>
            <a:r>
              <a:rPr lang="en-US" dirty="0"/>
              <a:t>Logic Circuits </a:t>
            </a:r>
          </a:p>
          <a:p>
            <a:r>
              <a:rPr lang="en-US" dirty="0"/>
              <a:t>Logical Equivalences</a:t>
            </a:r>
          </a:p>
          <a:p>
            <a:pPr lvl="1"/>
            <a:r>
              <a:rPr lang="en-US" dirty="0"/>
              <a:t>Important Equivalences</a:t>
            </a:r>
          </a:p>
          <a:p>
            <a:pPr lvl="1"/>
            <a:r>
              <a:rPr lang="en-US" dirty="0"/>
              <a:t>Showing Equivalence</a:t>
            </a:r>
          </a:p>
          <a:p>
            <a:pPr lvl="1"/>
            <a:r>
              <a:rPr lang="en-US" dirty="0" err="1"/>
              <a:t>Satisfiability</a:t>
            </a:r>
            <a:endParaRPr lang="en-US" dirty="0"/>
          </a:p>
          <a:p>
            <a:endParaRPr lang="en-US" dirty="0"/>
          </a:p>
          <a:p>
            <a:endParaRPr lang="en-US" dirty="0"/>
          </a:p>
          <a:p>
            <a:pPr lvl="1">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atomic propositions and represent using propositional variables.</a:t>
            </a:r>
          </a:p>
          <a:p>
            <a:pPr lvl="1"/>
            <a:r>
              <a:rPr lang="en-US" dirty="0"/>
              <a:t>Determine appropriate 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a:t>
            </a:r>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Let </a:t>
            </a:r>
            <a:r>
              <a:rPr lang="en-US" i="1" dirty="0">
                <a:latin typeface="Cambria Math" pitchFamily="18" charset="0"/>
                <a:ea typeface="Cambria Math" pitchFamily="18" charset="0"/>
              </a:rPr>
              <a:t>a</a:t>
            </a:r>
            <a:r>
              <a:rPr lang="en-US" dirty="0"/>
              <a:t>, </a:t>
            </a:r>
            <a:r>
              <a:rPr lang="en-US" i="1" dirty="0">
                <a:latin typeface="Cambria Math" pitchFamily="18" charset="0"/>
                <a:ea typeface="Cambria Math" pitchFamily="18" charset="0"/>
              </a:rPr>
              <a:t>c</a:t>
            </a:r>
            <a:r>
              <a:rPr lang="en-US" dirty="0"/>
              <a:t>, and </a:t>
            </a:r>
            <a:r>
              <a:rPr lang="en-US" i="1" dirty="0">
                <a:latin typeface="Cambria Math" pitchFamily="18" charset="0"/>
                <a:ea typeface="Cambria Math" pitchFamily="18" charset="0"/>
              </a:rPr>
              <a:t>f</a:t>
            </a:r>
            <a:r>
              <a:rPr lang="en-US" dirty="0"/>
              <a:t>  represent respectively “You can access the internet from campus,” “You are a computer science major,” and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2627752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a:t>
            </a:r>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One possible solution: Let </a:t>
            </a:r>
            <a:r>
              <a:rPr lang="en-US" i="1" dirty="0"/>
              <a:t>p</a:t>
            </a:r>
            <a:r>
              <a:rPr lang="en-US" dirty="0"/>
              <a:t> denote “The automated reply can be sent” and </a:t>
            </a:r>
            <a:r>
              <a:rPr lang="en-US" i="1" dirty="0"/>
              <a:t>q</a:t>
            </a:r>
            <a:r>
              <a:rPr lang="en-US" dirty="0"/>
              <a:t> denote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a:p>
            <a:endParaRPr lang="en-US" dirty="0"/>
          </a:p>
        </p:txBody>
      </p:sp>
    </p:spTree>
    <p:extLst>
      <p:ext uri="{BB962C8B-B14F-4D97-AF65-F5344CB8AC3E}">
        <p14:creationId xmlns:p14="http://schemas.microsoft.com/office/powerpoint/2010/main" val="299249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A list of propositions is </a:t>
            </a:r>
            <a:r>
              <a:rPr lang="en-US" i="1" dirty="0"/>
              <a:t>consistent</a:t>
            </a:r>
            <a:r>
              <a:rPr lang="en-US" dirty="0"/>
              <a:t> if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a:buNone/>
            </a:pPr>
            <a:r>
              <a:rPr lang="en-US" sz="2000" b="1" dirty="0"/>
              <a:t>    Solution</a:t>
            </a:r>
            <a:r>
              <a:rPr lang="en-US" sz="2000" dirty="0"/>
              <a:t>: Let p denote “The diagnostic message is stored in the buffer.” Let q denote “The diagnostic message is retransmitted” The specification can be written as:</a:t>
            </a:r>
            <a:r>
              <a:rPr lang="en-US" sz="2000" dirty="0">
                <a:latin typeface="Cambria Math"/>
                <a:ea typeface="Cambria Math"/>
              </a:rPr>
              <a:t> p ∨ </a:t>
            </a:r>
            <a:r>
              <a:rPr lang="en-US" sz="2000" i="1" dirty="0">
                <a:latin typeface="Cambria Math" pitchFamily="18" charset="0"/>
                <a:ea typeface="Cambria Math" pitchFamily="18" charset="0"/>
              </a:rPr>
              <a:t>q</a:t>
            </a:r>
            <a:r>
              <a:rPr lang="en-US" sz="2000" dirty="0">
                <a:latin typeface="Cambria Math"/>
                <a:ea typeface="Cambria Math"/>
              </a:rPr>
              <a:t>,  ¬</a:t>
            </a:r>
            <a:r>
              <a:rPr lang="en-US" sz="2000" i="1" dirty="0">
                <a:latin typeface="Cambria Math" pitchFamily="18" charset="0"/>
                <a:ea typeface="Cambria Math" pitchFamily="18" charset="0"/>
              </a:rPr>
              <a:t>p,</a:t>
            </a:r>
            <a:r>
              <a:rPr lang="en-US" sz="2000" dirty="0"/>
              <a:t>  </a:t>
            </a:r>
            <a:r>
              <a:rPr lang="en-US" sz="2000" i="1" dirty="0">
                <a:latin typeface="Cambria Math"/>
                <a:ea typeface="Cambria Math"/>
              </a:rPr>
              <a:t>p → q</a:t>
            </a:r>
            <a:r>
              <a:rPr lang="en-US" sz="2000" dirty="0"/>
              <a:t>.   When p is false and q is true all three statements are true. So the specification is consistent.</a:t>
            </a:r>
            <a:endParaRPr lang="en-US" dirty="0"/>
          </a:p>
          <a:p>
            <a:pPr lvl="1"/>
            <a:r>
              <a:rPr lang="en-US" sz="1800" dirty="0"/>
              <a:t>What if “The diagnostic message is not retransmitted is added.” </a:t>
            </a:r>
          </a:p>
          <a:p>
            <a:pPr lvl="1">
              <a:buNone/>
            </a:pPr>
            <a:r>
              <a:rPr lang="en-US" sz="1800" dirty="0"/>
              <a:t>     </a:t>
            </a:r>
            <a:r>
              <a:rPr lang="en-US" sz="1800" b="1" dirty="0"/>
              <a:t>Solution</a:t>
            </a:r>
            <a:r>
              <a:rPr lang="en-US" sz="1800" dirty="0"/>
              <a:t>: Now we are adding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and there is no satisfying    assignment. So the specification is not consistent.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dirty="0"/>
              <a:t>An island has two kinds of inhabitants, </a:t>
            </a:r>
            <a:r>
              <a:rPr lang="en-US" sz="2000" i="1" dirty="0"/>
              <a:t>knights</a:t>
            </a:r>
            <a:r>
              <a:rPr lang="en-US" sz="2000" dirty="0"/>
              <a:t>, who always tell the truth, and </a:t>
            </a:r>
            <a:r>
              <a:rPr lang="en-US" sz="2000" i="1" dirty="0"/>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a:p>
            <a:pPr>
              <a:buNone/>
            </a:pPr>
            <a:r>
              <a:rPr lang="en-US" sz="2000" b="1" dirty="0"/>
              <a:t>    Solution: </a:t>
            </a:r>
            <a:r>
              <a:rPr lang="en-US" sz="2000" dirty="0"/>
              <a:t>?</a:t>
            </a:r>
            <a:endParaRPr lang="en-US" sz="1800" dirty="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lnSpcReduction="10000"/>
          </a:bodyPr>
          <a:lstStyle/>
          <a:p>
            <a:r>
              <a:rPr lang="en-US" sz="2000" dirty="0"/>
              <a:t>An island has two kinds of inhabitants, </a:t>
            </a:r>
            <a:r>
              <a:rPr lang="en-US" sz="2000" i="1" dirty="0"/>
              <a:t>knights</a:t>
            </a:r>
            <a:r>
              <a:rPr lang="en-US" sz="2000" dirty="0"/>
              <a:t>, who always tell the truth, and </a:t>
            </a:r>
            <a:r>
              <a:rPr lang="en-US" sz="2000" i="1" dirty="0"/>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a:p>
            <a:pPr>
              <a:buNone/>
            </a:pPr>
            <a:r>
              <a:rPr lang="en-US" sz="2000" b="1" dirty="0"/>
              <a:t>    Solution: </a:t>
            </a:r>
            <a:r>
              <a:rPr lang="en-US" sz="2000" dirty="0"/>
              <a:t>Let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be the statements that A is a knight and B is a knight, respectively. So, then </a:t>
            </a:r>
            <a:r>
              <a:rPr lang="en-US" sz="2000" i="1" dirty="0">
                <a:sym typeface="Symbol"/>
              </a:rPr>
              <a:t>p</a:t>
            </a:r>
            <a:r>
              <a:rPr lang="en-US" sz="2000" dirty="0">
                <a:sym typeface="Symbol"/>
              </a:rPr>
              <a:t> represents the proposition that A is a knave and </a:t>
            </a:r>
            <a:r>
              <a:rPr lang="en-US" sz="2000" i="1" dirty="0">
                <a:sym typeface="Symbol"/>
              </a:rPr>
              <a:t>q</a:t>
            </a:r>
            <a:r>
              <a:rPr lang="en-US" sz="2000" dirty="0">
                <a:sym typeface="Symbol"/>
              </a:rPr>
              <a:t> that B is a knave.</a:t>
            </a:r>
          </a:p>
          <a:p>
            <a:pPr lvl="1"/>
            <a:r>
              <a:rPr lang="en-US" sz="1800" dirty="0">
                <a:sym typeface="Symbol"/>
              </a:rPr>
              <a:t>If A is a knight, then </a:t>
            </a:r>
            <a:r>
              <a:rPr lang="en-US" sz="1800" i="1" dirty="0">
                <a:latin typeface="Cambria Math" pitchFamily="18" charset="0"/>
                <a:ea typeface="Cambria Math" pitchFamily="18" charset="0"/>
                <a:sym typeface="Symbol"/>
              </a:rPr>
              <a:t>p</a:t>
            </a:r>
            <a:r>
              <a:rPr lang="en-US" sz="1800" dirty="0">
                <a:sym typeface="Symbol"/>
              </a:rPr>
              <a:t>  is  true. Since knights tell the truth, </a:t>
            </a:r>
            <a:r>
              <a:rPr lang="en-US" sz="1800" i="1" dirty="0">
                <a:sym typeface="Symbol"/>
              </a:rPr>
              <a:t>q </a:t>
            </a:r>
            <a:r>
              <a:rPr lang="en-US" sz="1800" dirty="0">
                <a:sym typeface="Symbol"/>
              </a:rPr>
              <a:t>must also be true. Then (</a:t>
            </a:r>
            <a:r>
              <a:rPr lang="en-US" sz="1800" dirty="0">
                <a:latin typeface="Cambria Math"/>
                <a:ea typeface="Cambria Math"/>
              </a:rPr>
              <a:t>p ∧</a:t>
            </a:r>
            <a:r>
              <a:rPr lang="en-US" sz="1800" i="1" dirty="0">
                <a:sym typeface="Symbol"/>
              </a:rPr>
              <a:t>  </a:t>
            </a:r>
            <a:r>
              <a:rPr lang="en-US" sz="1800" dirty="0">
                <a:latin typeface="Cambria Math"/>
                <a:ea typeface="Cambria Math"/>
              </a:rPr>
              <a:t>q)∨ (</a:t>
            </a:r>
            <a:r>
              <a:rPr lang="en-US" sz="1800" i="1" dirty="0">
                <a:sym typeface="Symbol"/>
              </a:rPr>
              <a:t></a:t>
            </a:r>
            <a:r>
              <a:rPr lang="en-US" sz="1800" dirty="0">
                <a:latin typeface="Cambria Math"/>
                <a:ea typeface="Cambria Math"/>
              </a:rPr>
              <a:t> p ∧</a:t>
            </a:r>
            <a:r>
              <a:rPr lang="en-US" sz="1800" i="1" dirty="0">
                <a:sym typeface="Symbol"/>
              </a:rPr>
              <a:t> </a:t>
            </a:r>
            <a:r>
              <a:rPr lang="en-US" sz="1800" i="1" dirty="0">
                <a:latin typeface="Cambria Math" pitchFamily="18" charset="0"/>
                <a:ea typeface="Cambria Math" pitchFamily="18" charset="0"/>
              </a:rPr>
              <a:t>q) </a:t>
            </a:r>
            <a:r>
              <a:rPr lang="en-US" sz="1800" dirty="0">
                <a:ea typeface="Cambria Math" pitchFamily="18" charset="0"/>
              </a:rPr>
              <a:t>would have to be true, but it is not. So, A is not a knight and therefore </a:t>
            </a:r>
            <a:r>
              <a:rPr lang="en-US" sz="1800" i="1" dirty="0">
                <a:sym typeface="Symbol"/>
              </a:rPr>
              <a:t>p </a:t>
            </a:r>
            <a:r>
              <a:rPr lang="en-US" sz="1800" dirty="0">
                <a:sym typeface="Symbol"/>
              </a:rPr>
              <a:t>must be true</a:t>
            </a:r>
            <a:r>
              <a:rPr lang="en-US" sz="1800" i="1" dirty="0">
                <a:sym typeface="Symbol"/>
              </a:rPr>
              <a:t>.</a:t>
            </a:r>
          </a:p>
          <a:p>
            <a:pPr lvl="1"/>
            <a:r>
              <a:rPr lang="en-US" sz="1800" dirty="0">
                <a:sym typeface="Symbol"/>
              </a:rPr>
              <a:t>If A is a knave, then B must not be a knight since knaves always lie. So, then both </a:t>
            </a:r>
            <a:r>
              <a:rPr lang="en-US" sz="1800" i="1" dirty="0">
                <a:sym typeface="Symbol"/>
              </a:rPr>
              <a:t>p </a:t>
            </a:r>
            <a:r>
              <a:rPr lang="en-US" sz="1800" dirty="0">
                <a:sym typeface="Symbol"/>
              </a:rPr>
              <a:t>and</a:t>
            </a:r>
            <a:r>
              <a:rPr lang="en-US" sz="1800" i="1" dirty="0">
                <a:sym typeface="Symbol"/>
              </a:rPr>
              <a:t> q </a:t>
            </a:r>
            <a:r>
              <a:rPr lang="en-US" sz="1800" dirty="0">
                <a:sym typeface="Symbol"/>
              </a:rPr>
              <a:t>hold since both are knaves</a:t>
            </a:r>
            <a:r>
              <a:rPr lang="en-US" sz="1800" i="1" dirty="0">
                <a:sym typeface="Symbol"/>
              </a:rPr>
              <a:t>.</a:t>
            </a:r>
            <a:endParaRPr lang="en-US" sz="1800" dirty="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extLst>
      <p:ext uri="{BB962C8B-B14F-4D97-AF65-F5344CB8AC3E}">
        <p14:creationId xmlns:p14="http://schemas.microsoft.com/office/powerpoint/2010/main" val="217566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Tautologies, Contradictions, and Contingencies. </a:t>
            </a:r>
          </a:p>
          <a:p>
            <a:r>
              <a:rPr lang="en-US" dirty="0"/>
              <a:t>Logical Equivalence</a:t>
            </a:r>
          </a:p>
          <a:p>
            <a:pPr lvl="1"/>
            <a:r>
              <a:rPr lang="en-US" dirty="0"/>
              <a:t>Important Logical Equivalences</a:t>
            </a:r>
          </a:p>
          <a:p>
            <a:pPr lvl="1"/>
            <a:r>
              <a:rPr lang="en-US" dirty="0"/>
              <a:t>Showing Logical Equivalence</a:t>
            </a:r>
          </a:p>
          <a:p>
            <a:r>
              <a:rPr lang="en-US" dirty="0"/>
              <a:t>Normal Forms (</a:t>
            </a:r>
            <a:r>
              <a:rPr lang="en-US" i="1" dirty="0"/>
              <a:t>optional, covered in exercises in text</a:t>
            </a:r>
            <a:r>
              <a:rPr lang="en-US" dirty="0"/>
              <a:t>)</a:t>
            </a:r>
          </a:p>
          <a:p>
            <a:pPr lvl="1"/>
            <a:r>
              <a:rPr lang="en-US" dirty="0"/>
              <a:t>Disjunctive Normal Form</a:t>
            </a:r>
          </a:p>
          <a:p>
            <a:pPr lvl="1"/>
            <a:r>
              <a:rPr lang="en-US" dirty="0"/>
              <a:t>Conjunctive Normal Form</a:t>
            </a:r>
          </a:p>
          <a:p>
            <a:r>
              <a:rPr lang="en-US" dirty="0"/>
              <a:t>Propositional </a:t>
            </a:r>
            <a:r>
              <a:rPr lang="en-US" dirty="0" err="1"/>
              <a:t>Satisfiability</a:t>
            </a:r>
            <a:endParaRPr lang="en-US" dirty="0"/>
          </a:p>
          <a:p>
            <a:pPr lvl="1"/>
            <a:r>
              <a:rPr lang="en-US" dirty="0"/>
              <a:t>Sudoku Example</a:t>
            </a:r>
          </a:p>
          <a:p>
            <a:endParaRPr lang="en-US" dirty="0"/>
          </a:p>
          <a:p>
            <a:pPr lvl="1">
              <a:buNone/>
            </a:pPr>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tautology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logically equivalent 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truth table giving their truth values agree.</a:t>
            </a:r>
          </a:p>
          <a:p>
            <a:pPr marL="514350" indent="-514350"/>
            <a:r>
              <a:rPr lang="en-US" sz="2000" dirty="0"/>
              <a:t>This truth table </a:t>
            </a:r>
            <a:r>
              <a:rPr lang="en-US" sz="2000"/>
              <a:t>shows that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i="1" dirty="0" err="1">
                          <a:latin typeface="+mn-lt"/>
                          <a:ea typeface="Cambria Math" pitchFamily="18" charset="0"/>
                        </a:rPr>
                        <a:t>p</a:t>
                      </a:r>
                      <a:r>
                        <a:rPr lang="en-US" b="0" i="0" dirty="0" err="1">
                          <a:latin typeface="Cambria Math"/>
                          <a:ea typeface="Cambria Math"/>
                        </a:rPr>
                        <a:t>∨</a:t>
                      </a:r>
                      <a:r>
                        <a:rPr lang="en-US" b="0" i="1" dirty="0" err="1">
                          <a:latin typeface="+mn-lt"/>
                          <a:ea typeface="Cambria Math"/>
                        </a:rPr>
                        <a:t>q</a:t>
                      </a:r>
                      <a:r>
                        <a:rPr lang="en-US" b="0" i="0" dirty="0">
                          <a:latin typeface="Cambria Math"/>
                          <a:ea typeface="Cambria Math"/>
                        </a:rPr>
                        <a:t>)</a:t>
                      </a:r>
                      <a:endParaRPr lang="en-US" b="0" i="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mn-lt"/>
                          <a:ea typeface="Cambria Math" pitchFamily="18" charset="0"/>
                        </a:rPr>
                        <a:t>p</a:t>
                      </a:r>
                      <a:r>
                        <a:rPr lang="en-US" b="0" i="0" dirty="0" err="1">
                          <a:latin typeface="+mn-lt"/>
                          <a:ea typeface="Cambria Math"/>
                        </a:rPr>
                        <a:t>∨</a:t>
                      </a:r>
                      <a:r>
                        <a:rPr lang="en-US" b="0" i="1" dirty="0" err="1">
                          <a:latin typeface="+mn-lt"/>
                          <a:ea typeface="Cambria Math"/>
                        </a:rPr>
                        <a:t>q</a:t>
                      </a:r>
                      <a:r>
                        <a:rPr lang="en-US" b="0" i="0" dirty="0">
                          <a:latin typeface="Cambria Math"/>
                          <a:ea typeface="Cambria Math"/>
                        </a:rPr>
                        <a:t>)</a:t>
                      </a:r>
                      <a:endParaRPr lang="en-US" b="0" i="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mn-lt"/>
                          <a:ea typeface="Cambria Math" pitchFamily="18" charset="0"/>
                        </a:rPr>
                        <a:t>p</a:t>
                      </a:r>
                      <a:r>
                        <a:rPr lang="en-US" b="0" i="0" dirty="0">
                          <a:latin typeface="Cambria Math"/>
                          <a:ea typeface="Cambria Math"/>
                        </a:rPr>
                        <a:t>∧¬</a:t>
                      </a:r>
                      <a:r>
                        <a:rPr lang="en-US" b="0" i="1" dirty="0">
                          <a:latin typeface="+mn-lt"/>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5257800" y="2514600"/>
            <a:ext cx="1271588" cy="30289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extLst>
      <p:ext uri="{BB962C8B-B14F-4D97-AF65-F5344CB8AC3E}">
        <p14:creationId xmlns:p14="http://schemas.microsoft.com/office/powerpoint/2010/main" val="259909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Propositions</a:t>
            </a:r>
          </a:p>
          <a:p>
            <a:r>
              <a:rPr lang="en-US" dirty="0"/>
              <a:t>Connectives</a:t>
            </a:r>
          </a:p>
          <a:p>
            <a:pPr lvl="1"/>
            <a:r>
              <a:rPr lang="en-US" dirty="0"/>
              <a:t>Negation</a:t>
            </a:r>
          </a:p>
          <a:p>
            <a:pPr lvl="1"/>
            <a:r>
              <a:rPr lang="en-US" dirty="0"/>
              <a:t>Conjunction</a:t>
            </a:r>
          </a:p>
          <a:p>
            <a:pPr lvl="1"/>
            <a:r>
              <a:rPr lang="en-US" dirty="0"/>
              <a:t>Disjunction</a:t>
            </a:r>
          </a:p>
          <a:p>
            <a:pPr lvl="1"/>
            <a:r>
              <a:rPr lang="en-US" dirty="0"/>
              <a:t>Implication; </a:t>
            </a:r>
            <a:r>
              <a:rPr lang="en-US" dirty="0" err="1"/>
              <a:t>contrapositive</a:t>
            </a:r>
            <a:r>
              <a:rPr lang="en-US" dirty="0"/>
              <a:t>, inverse, converse</a:t>
            </a:r>
          </a:p>
          <a:p>
            <a:pPr lvl="1"/>
            <a:r>
              <a:rPr lang="en-US" dirty="0" err="1"/>
              <a:t>Biconditional</a:t>
            </a:r>
            <a:endParaRPr lang="en-US" dirty="0"/>
          </a:p>
          <a:p>
            <a:r>
              <a:rPr lang="en-US" dirty="0"/>
              <a:t>Truth Tables</a:t>
            </a:r>
          </a:p>
          <a:p>
            <a:endParaRPr lang="en-US" dirty="0"/>
          </a:p>
          <a:p>
            <a:pPr lvl="1">
              <a:buNone/>
            </a:pP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0" name="Picture 9" descr="addin_tmp.png"/>
          <p:cNvPicPr>
            <a:picLocks noChangeAspect="1"/>
          </p:cNvPicPr>
          <p:nvPr>
            <p:custDataLst>
              <p:tags r:id="rId1"/>
            </p:custDataLst>
          </p:nvPr>
        </p:nvPicPr>
        <p:blipFill>
          <a:blip r:embed="rId3" cstate="print"/>
          <a:stretch>
            <a:fillRect/>
          </a:stretch>
        </p:blipFill>
        <p:spPr>
          <a:xfrm>
            <a:off x="3657600" y="1981200"/>
            <a:ext cx="2700338" cy="38290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extLst>
      <p:ext uri="{BB962C8B-B14F-4D97-AF65-F5344CB8AC3E}">
        <p14:creationId xmlns:p14="http://schemas.microsoft.com/office/powerpoint/2010/main" val="300051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10000"/>
          </a:bodyPr>
          <a:lstStyle/>
          <a:p>
            <a:r>
              <a:rPr lang="en-US" dirty="0"/>
              <a:t>A </a:t>
            </a:r>
            <a:r>
              <a:rPr lang="en-US" i="1" dirty="0"/>
              <a:t>proposition</a:t>
            </a:r>
            <a:r>
              <a:rPr lang="en-US" dirty="0"/>
              <a:t> is a declarative sentence that is either true or false.</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true is denoted by </a:t>
            </a:r>
            <a:r>
              <a:rPr lang="en-US" b="1" dirty="0"/>
              <a:t>T</a:t>
            </a:r>
            <a:r>
              <a:rPr lang="en-US" dirty="0"/>
              <a:t> and the proposition that is always false is denoted by </a:t>
            </a:r>
            <a:r>
              <a:rPr lang="en-US" b="1" dirty="0"/>
              <a:t>F</a:t>
            </a:r>
            <a:r>
              <a:rPr lang="en-US" dirty="0"/>
              <a:t>.</a:t>
            </a:r>
          </a:p>
          <a:p>
            <a:pPr lvl="1"/>
            <a:r>
              <a:rPr lang="en-US" dirty="0"/>
              <a:t>Compound Propositions;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truth table:</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truth table:</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7238</TotalTime>
  <Words>3255</Words>
  <Application>Microsoft Office PowerPoint</Application>
  <PresentationFormat>On-screen Show (4:3)</PresentationFormat>
  <Paragraphs>648</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Cambria Math</vt:lpstr>
      <vt:lpstr>Arial</vt:lpstr>
      <vt:lpstr>Calibri</vt:lpstr>
      <vt:lpstr>Constantia</vt:lpstr>
      <vt:lpstr>Wingdings 2</vt:lpstr>
      <vt:lpstr>Symbol</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Equivalent Propositions</vt:lpstr>
      <vt:lpstr>Using a Truth Table to Show  Non-Equivalence</vt:lpstr>
      <vt:lpstr>Problem</vt:lpstr>
      <vt:lpstr>Problem</vt:lpstr>
      <vt:lpstr>Precedence of Logical Operators</vt:lpstr>
      <vt:lpstr>Applications of Propositional Logic</vt:lpstr>
      <vt:lpstr>Applications of Propositional Logic: Summary</vt:lpstr>
      <vt:lpstr>Translating English Sentences</vt:lpstr>
      <vt:lpstr>Example</vt:lpstr>
      <vt:lpstr>Example</vt:lpstr>
      <vt:lpstr>System Specifications</vt:lpstr>
      <vt:lpstr>System Specifications</vt:lpstr>
      <vt:lpstr>Consistent System Specifications</vt:lpstr>
      <vt:lpstr>Logic Puzzles</vt:lpstr>
      <vt:lpstr>Logic Puzzles</vt:lpstr>
      <vt:lpstr>Logic Circuits  (Studied in depth in Chapter 12)</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Equivalence Proofs</vt:lpstr>
      <vt:lpstr> Equivalence Proofs</vt:lpstr>
      <vt:lpstr> Equivalence Proofs</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Shardul Kurdukar</cp:lastModifiedBy>
  <cp:revision>503</cp:revision>
  <dcterms:created xsi:type="dcterms:W3CDTF">2013-09-13T22:27:42Z</dcterms:created>
  <dcterms:modified xsi:type="dcterms:W3CDTF">2021-01-16T13:50:40Z</dcterms:modified>
</cp:coreProperties>
</file>