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3" r:id="rId3"/>
  </p:sldMasterIdLst>
  <p:notesMasterIdLst>
    <p:notesMasterId r:id="rId34"/>
  </p:notesMasterIdLst>
  <p:sldIdLst>
    <p:sldId id="280" r:id="rId4"/>
    <p:sldId id="281" r:id="rId5"/>
    <p:sldId id="286" r:id="rId6"/>
    <p:sldId id="283" r:id="rId7"/>
    <p:sldId id="304" r:id="rId8"/>
    <p:sldId id="299" r:id="rId9"/>
    <p:sldId id="305" r:id="rId10"/>
    <p:sldId id="311" r:id="rId11"/>
    <p:sldId id="285" r:id="rId12"/>
    <p:sldId id="303" r:id="rId13"/>
    <p:sldId id="288" r:id="rId14"/>
    <p:sldId id="289" r:id="rId15"/>
    <p:sldId id="292" r:id="rId16"/>
    <p:sldId id="308" r:id="rId17"/>
    <p:sldId id="290" r:id="rId18"/>
    <p:sldId id="309" r:id="rId19"/>
    <p:sldId id="284" r:id="rId20"/>
    <p:sldId id="300" r:id="rId21"/>
    <p:sldId id="294" r:id="rId22"/>
    <p:sldId id="295" r:id="rId23"/>
    <p:sldId id="310" r:id="rId24"/>
    <p:sldId id="296" r:id="rId25"/>
    <p:sldId id="301" r:id="rId26"/>
    <p:sldId id="302" r:id="rId27"/>
    <p:sldId id="297" r:id="rId28"/>
    <p:sldId id="306" r:id="rId29"/>
    <p:sldId id="307" r:id="rId30"/>
    <p:sldId id="291" r:id="rId31"/>
    <p:sldId id="298" r:id="rId32"/>
    <p:sldId id="282" r:id="rId33"/>
  </p:sldIdLst>
  <p:sldSz cx="11520488" cy="64801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0A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0EA9E-6C8B-41BA-8274-C9B9CB404151}" type="datetimeFigureOut">
              <a:rPr lang="de-DE" smtClean="0"/>
              <a:t>11.09.2022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B5B56-33A0-4B92-BA49-2446356B33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471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Hauptfolie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infache Folie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021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mal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4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9"/>
          <p:cNvSpPr/>
          <p:nvPr/>
        </p:nvSpPr>
        <p:spPr>
          <a:xfrm>
            <a:off x="11196720" y="5864400"/>
            <a:ext cx="357480" cy="109800"/>
          </a:xfrm>
          <a:prstGeom prst="rect">
            <a:avLst/>
          </a:prstGeom>
          <a:solidFill>
            <a:srgbClr val="003D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00" y="-72000"/>
            <a:ext cx="11592000" cy="144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URW DIN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9"/>
          <p:cNvSpPr/>
          <p:nvPr userDrawn="1"/>
        </p:nvSpPr>
        <p:spPr>
          <a:xfrm>
            <a:off x="11196720" y="5864400"/>
            <a:ext cx="357480" cy="109800"/>
          </a:xfrm>
          <a:prstGeom prst="rect">
            <a:avLst/>
          </a:prstGeom>
          <a:solidFill>
            <a:srgbClr val="003D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00" y="-72000"/>
            <a:ext cx="11592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9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URW DIN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00" y="-72000"/>
            <a:ext cx="11592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0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miro.medium.com/max/374/1*kOwduufhfK0yWWd3N4r5rQ.png" TargetMode="External"/><Relationship Id="rId3" Type="http://schemas.openxmlformats.org/officeDocument/2006/relationships/hyperlink" Target="https://www.ncei.noaa.gov/maps/bathymetry/" TargetMode="External"/><Relationship Id="rId7" Type="http://schemas.openxmlformats.org/officeDocument/2006/relationships/hyperlink" Target="https://www.researchgate.net/figure/Overview-of-the-isolation-forest-method-Light-green-circles-represent-common-normal_fig3_341629782" TargetMode="External"/><Relationship Id="rId2" Type="http://schemas.openxmlformats.org/officeDocument/2006/relationships/hyperlink" Target="https://en.wikipedia.org/wiki/Multibeam_echosounde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.acervolima.com/boxplot-mit-seaborn-in-python/" TargetMode="External"/><Relationship Id="rId5" Type="http://schemas.openxmlformats.org/officeDocument/2006/relationships/hyperlink" Target="https://www.researchgate.net/figure/The-types-of-outliers-where-grey-points-are-global-outliers-and-the-red-point-is-a_fig5_348057855" TargetMode="External"/><Relationship Id="rId4" Type="http://schemas.openxmlformats.org/officeDocument/2006/relationships/hyperlink" Target="https://upload.wikimedia.org/wikipedia/commons/d/db/Fis01334_%2827555144884%29.jpg" TargetMode="External"/><Relationship Id="rId9" Type="http://schemas.openxmlformats.org/officeDocument/2006/relationships/hyperlink" Target="https://scikit-learn.org/stable/auto_examples/miscellaneous/plot_anomaly_comparison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40000" y="2772180"/>
            <a:ext cx="10079640" cy="17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Wie kann Process Mining zur </a:t>
            </a:r>
            <a:r>
              <a:rPr lang="de-DE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Anomalieerkennung</a:t>
            </a:r>
            <a:r>
              <a:rPr lang="de-DE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 Multibeam Daten genutzt werden? 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540000" y="5976000"/>
            <a:ext cx="1043964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Manuel Krebs – Bachelorarbeit - </a:t>
            </a:r>
            <a:r>
              <a:rPr lang="de-DE" sz="1200" dirty="0"/>
              <a:t>Arbeitsgruppe Process Analytics</a:t>
            </a:r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540000" y="1260000"/>
            <a:ext cx="10079640" cy="12147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800" b="1" dirty="0"/>
              <a:t>Einsatz von Prozessanalysen für maschinelle Lernverfahren zur </a:t>
            </a:r>
            <a:r>
              <a:rPr lang="de-DE" sz="2800" b="1" dirty="0" err="1"/>
              <a:t>Anomalieerkennung</a:t>
            </a:r>
            <a:r>
              <a:rPr lang="de-DE" sz="2800" b="1" dirty="0"/>
              <a:t> in Multibeam Daten</a:t>
            </a:r>
            <a:endParaRPr lang="de-DE" sz="28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4657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6174D2B1-7139-421F-E852-1C3587305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730" y="2218723"/>
            <a:ext cx="5776910" cy="2571578"/>
          </a:xfrm>
          <a:prstGeom prst="rect">
            <a:avLst/>
          </a:prstGeom>
        </p:spPr>
      </p:pic>
      <p:sp>
        <p:nvSpPr>
          <p:cNvPr id="2" name="CustomShape 1"/>
          <p:cNvSpPr/>
          <p:nvPr/>
        </p:nvSpPr>
        <p:spPr>
          <a:xfrm>
            <a:off x="539999" y="2160000"/>
            <a:ext cx="4073945" cy="17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de-DE" sz="1600" b="1" spc="-1" dirty="0">
                <a:solidFill>
                  <a:srgbClr val="000000"/>
                </a:solidFill>
                <a:latin typeface="Arial"/>
              </a:rPr>
              <a:t>Isolation Forest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Basierend auf Entscheidungsbäumen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540000" y="5976000"/>
            <a:ext cx="1043964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Manuel Krebs – Bachelorarbeit - </a:t>
            </a:r>
            <a:r>
              <a:rPr lang="de-DE" sz="1200" dirty="0"/>
              <a:t>Arbeitsgruppe Process Analytics</a:t>
            </a:r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540000" y="1260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Methodik</a:t>
            </a:r>
            <a:endParaRPr lang="de-DE" sz="2800" b="0" strike="noStrike" spc="-1" dirty="0">
              <a:latin typeface="Arial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BE12AD2-59E9-D20B-DDB8-8AE3068069C4}"/>
              </a:ext>
            </a:extLst>
          </p:cNvPr>
          <p:cNvSpPr txBox="1"/>
          <p:nvPr/>
        </p:nvSpPr>
        <p:spPr>
          <a:xfrm>
            <a:off x="6478403" y="4790301"/>
            <a:ext cx="3225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</a:rPr>
              <a:t>Abbildung 8: Beispiel Isolation Forest, Quelle: [5]</a:t>
            </a:r>
          </a:p>
        </p:txBody>
      </p:sp>
    </p:spTree>
    <p:extLst>
      <p:ext uri="{BB962C8B-B14F-4D97-AF65-F5344CB8AC3E}">
        <p14:creationId xmlns:p14="http://schemas.microsoft.com/office/powerpoint/2010/main" val="3556029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40000" y="2160000"/>
            <a:ext cx="5639269" cy="17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de-DE" sz="1600" b="1" spc="-1" dirty="0">
                <a:solidFill>
                  <a:srgbClr val="000000"/>
                </a:solidFill>
                <a:latin typeface="Arial"/>
              </a:rPr>
              <a:t>LOF: </a:t>
            </a:r>
            <a:r>
              <a:rPr lang="de-DE" sz="1600" b="1" spc="-1" dirty="0" err="1">
                <a:solidFill>
                  <a:srgbClr val="000000"/>
                </a:solidFill>
                <a:latin typeface="Arial"/>
              </a:rPr>
              <a:t>Local</a:t>
            </a:r>
            <a:r>
              <a:rPr lang="de-DE" sz="1600" b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  <a:latin typeface="Arial"/>
              </a:rPr>
              <a:t>Outlier</a:t>
            </a:r>
            <a:r>
              <a:rPr lang="de-DE" sz="1600" b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  <a:latin typeface="Arial"/>
              </a:rPr>
              <a:t>Factor</a:t>
            </a:r>
            <a:endParaRPr lang="de-DE" sz="1600" b="1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K-Distanz bestimmen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K-Nachbarn bestimmen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Dichte berechnen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540000" y="5976000"/>
            <a:ext cx="1043964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Manuel Krebs – Bachelorarbeit - </a:t>
            </a:r>
            <a:r>
              <a:rPr lang="de-DE" sz="1200" dirty="0"/>
              <a:t>Arbeitsgruppe Process Analytics</a:t>
            </a:r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540000" y="1260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Methodik</a:t>
            </a:r>
            <a:endParaRPr lang="de-DE" sz="2800" b="0" strike="noStrike" spc="-1" dirty="0">
              <a:latin typeface="Arial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13EC4F8-23C0-47D4-0C28-021289223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385" y="1773683"/>
            <a:ext cx="4352659" cy="293280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B56BDF1-7563-DA1D-7970-8D964B0122AD}"/>
              </a:ext>
            </a:extLst>
          </p:cNvPr>
          <p:cNvSpPr txBox="1"/>
          <p:nvPr/>
        </p:nvSpPr>
        <p:spPr>
          <a:xfrm>
            <a:off x="5495883" y="4706491"/>
            <a:ext cx="3491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</a:rPr>
              <a:t>Abbildung 9: Beispiel </a:t>
            </a:r>
            <a:r>
              <a:rPr lang="de-DE" sz="1100" dirty="0" err="1">
                <a:solidFill>
                  <a:schemeClr val="bg2"/>
                </a:solidFill>
              </a:rPr>
              <a:t>Local</a:t>
            </a:r>
            <a:r>
              <a:rPr lang="de-DE" sz="1100" dirty="0">
                <a:solidFill>
                  <a:schemeClr val="bg2"/>
                </a:solidFill>
              </a:rPr>
              <a:t> </a:t>
            </a:r>
            <a:r>
              <a:rPr lang="de-DE" sz="1100" dirty="0" err="1">
                <a:solidFill>
                  <a:schemeClr val="bg2"/>
                </a:solidFill>
              </a:rPr>
              <a:t>Outlier</a:t>
            </a:r>
            <a:r>
              <a:rPr lang="de-DE" sz="1100" dirty="0">
                <a:solidFill>
                  <a:schemeClr val="bg2"/>
                </a:solidFill>
              </a:rPr>
              <a:t> </a:t>
            </a:r>
            <a:r>
              <a:rPr lang="de-DE" sz="1100" dirty="0" err="1">
                <a:solidFill>
                  <a:schemeClr val="bg2"/>
                </a:solidFill>
              </a:rPr>
              <a:t>Factor</a:t>
            </a:r>
            <a:r>
              <a:rPr lang="de-DE" sz="1100" dirty="0">
                <a:solidFill>
                  <a:schemeClr val="bg2"/>
                </a:solidFill>
              </a:rPr>
              <a:t>, Quelle: [6]</a:t>
            </a:r>
          </a:p>
        </p:txBody>
      </p:sp>
    </p:spTree>
    <p:extLst>
      <p:ext uri="{BB962C8B-B14F-4D97-AF65-F5344CB8AC3E}">
        <p14:creationId xmlns:p14="http://schemas.microsoft.com/office/powerpoint/2010/main" val="4145438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40000" y="2160000"/>
            <a:ext cx="5220244" cy="38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de-DE" sz="1600" b="1" spc="-1" dirty="0">
                <a:solidFill>
                  <a:srgbClr val="000000"/>
                </a:solidFill>
                <a:latin typeface="Arial"/>
              </a:rPr>
              <a:t>OCSVM: </a:t>
            </a:r>
            <a:r>
              <a:rPr lang="de-DE" sz="1600" b="1" spc="-1" dirty="0" err="1">
                <a:solidFill>
                  <a:srgbClr val="000000"/>
                </a:solidFill>
                <a:latin typeface="Arial"/>
              </a:rPr>
              <a:t>One</a:t>
            </a:r>
            <a:r>
              <a:rPr lang="de-DE" sz="1600" b="1" spc="-1" dirty="0">
                <a:solidFill>
                  <a:srgbClr val="000000"/>
                </a:solidFill>
                <a:latin typeface="Arial"/>
              </a:rPr>
              <a:t>-Class Support Vector </a:t>
            </a:r>
            <a:r>
              <a:rPr lang="de-DE" sz="1600" b="1" spc="-1" dirty="0" err="1">
                <a:solidFill>
                  <a:srgbClr val="000000"/>
                </a:solidFill>
                <a:latin typeface="Arial"/>
              </a:rPr>
              <a:t>Machine</a:t>
            </a:r>
            <a:endParaRPr lang="de-DE" sz="1600" b="1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Nur eine Klasse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Hyperebene vs. Hypersphäre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540000" y="5976000"/>
            <a:ext cx="1043964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Manuel Krebs – Bachelorarbeit - </a:t>
            </a:r>
            <a:r>
              <a:rPr lang="de-DE" sz="1200" dirty="0"/>
              <a:t>Arbeitsgruppe Process Analytics</a:t>
            </a:r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540000" y="1260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Methodik</a:t>
            </a:r>
            <a:endParaRPr lang="de-DE" sz="2800" b="0" strike="noStrike" spc="-1" dirty="0">
              <a:latin typeface="Arial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D398416-639B-38B1-D2C2-D9ED0BEAA8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" r="-5539"/>
          <a:stretch/>
        </p:blipFill>
        <p:spPr>
          <a:xfrm>
            <a:off x="5883736" y="2152847"/>
            <a:ext cx="2591162" cy="241968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8ABA12F-41A7-0A56-444C-D2BE4646C31F}"/>
              </a:ext>
            </a:extLst>
          </p:cNvPr>
          <p:cNvSpPr txBox="1"/>
          <p:nvPr/>
        </p:nvSpPr>
        <p:spPr>
          <a:xfrm>
            <a:off x="5503217" y="4694090"/>
            <a:ext cx="33522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</a:rPr>
              <a:t>Abbildung 10: Beispiel </a:t>
            </a:r>
            <a:r>
              <a:rPr lang="de-DE" sz="1100" dirty="0" err="1">
                <a:solidFill>
                  <a:schemeClr val="bg2"/>
                </a:solidFill>
              </a:rPr>
              <a:t>One</a:t>
            </a:r>
            <a:r>
              <a:rPr lang="de-DE" sz="1100" dirty="0">
                <a:solidFill>
                  <a:schemeClr val="bg2"/>
                </a:solidFill>
              </a:rPr>
              <a:t>-Class SVM, Quelle: [7]</a:t>
            </a:r>
          </a:p>
        </p:txBody>
      </p:sp>
    </p:spTree>
    <p:extLst>
      <p:ext uri="{BB962C8B-B14F-4D97-AF65-F5344CB8AC3E}">
        <p14:creationId xmlns:p14="http://schemas.microsoft.com/office/powerpoint/2010/main" val="1209628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40000" y="2159999"/>
            <a:ext cx="10079640" cy="33683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de-DE" sz="1600" b="1" spc="-1" dirty="0">
                <a:solidFill>
                  <a:srgbClr val="000000"/>
                </a:solidFill>
                <a:latin typeface="Arial"/>
              </a:rPr>
              <a:t>Genauigkeiten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IQR:	87,02%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LOF:	81.67%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spc="-1" dirty="0" err="1">
                <a:solidFill>
                  <a:srgbClr val="000000"/>
                </a:solidFill>
                <a:latin typeface="Arial"/>
              </a:rPr>
              <a:t>IFor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:	85.94%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SVM:	86.12%</a:t>
            </a:r>
          </a:p>
          <a:p>
            <a:pPr>
              <a:lnSpc>
                <a:spcPct val="150000"/>
              </a:lnSpc>
            </a:pPr>
            <a:r>
              <a:rPr lang="de-DE" sz="1600" b="1" spc="-1" dirty="0">
                <a:solidFill>
                  <a:srgbClr val="000000"/>
                </a:solidFill>
                <a:latin typeface="Arial"/>
              </a:rPr>
              <a:t>Gründe: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Messergebnisse sind nahe beieinander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Auswertungsfehler bei den Rohdaten</a:t>
            </a:r>
          </a:p>
          <a:p>
            <a:pPr>
              <a:lnSpc>
                <a:spcPct val="150000"/>
              </a:lnSpc>
            </a:pPr>
            <a:endParaRPr lang="de-DE" sz="1600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540000" y="5976000"/>
            <a:ext cx="1043964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Manuel Krebs – Bachelorarbeit - </a:t>
            </a:r>
            <a:r>
              <a:rPr lang="de-DE" sz="1200" dirty="0"/>
              <a:t>Arbeitsgruppe Process Analytics</a:t>
            </a:r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540000" y="1260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Methodik</a:t>
            </a:r>
            <a:endParaRPr lang="de-DE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2010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Text, Anzeigetafel, Screenshot enthält.&#10;&#10;Automatisch generierte Beschreibung">
            <a:extLst>
              <a:ext uri="{FF2B5EF4-FFF2-40B4-BE49-F238E27FC236}">
                <a16:creationId xmlns:a16="http://schemas.microsoft.com/office/drawing/2014/main" id="{657262AC-AE22-DBCF-1EA4-14C26B329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3500145"/>
            <a:ext cx="6087325" cy="2553056"/>
          </a:xfrm>
          <a:prstGeom prst="rect">
            <a:avLst/>
          </a:prstGeom>
        </p:spPr>
      </p:pic>
      <p:sp>
        <p:nvSpPr>
          <p:cNvPr id="2" name="CustomShape 1"/>
          <p:cNvSpPr/>
          <p:nvPr/>
        </p:nvSpPr>
        <p:spPr>
          <a:xfrm>
            <a:off x="540000" y="2159999"/>
            <a:ext cx="10079640" cy="33683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de-DE" sz="1600" b="1" spc="-1" dirty="0">
                <a:solidFill>
                  <a:srgbClr val="000000"/>
                </a:solidFill>
                <a:latin typeface="Arial"/>
              </a:rPr>
              <a:t>Klassifizierung der Ergebnisse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strike="noStrike" spc="-1" dirty="0" err="1">
                <a:solidFill>
                  <a:srgbClr val="000000"/>
                </a:solidFill>
                <a:latin typeface="Arial"/>
              </a:rPr>
              <a:t>Threshhold</a:t>
            </a:r>
            <a:r>
              <a:rPr lang="de-DE" sz="1600" strike="noStrike" spc="-1" dirty="0">
                <a:solidFill>
                  <a:srgbClr val="000000"/>
                </a:solidFill>
                <a:latin typeface="Arial"/>
              </a:rPr>
              <a:t> für LOF: Score nahe an 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spc="-1" dirty="0" err="1">
                <a:solidFill>
                  <a:srgbClr val="000000"/>
                </a:solidFill>
                <a:latin typeface="Arial"/>
              </a:rPr>
              <a:t>Threshhold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für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</a:rPr>
              <a:t>IForest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: Score nahe an 0.5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spc="-1" dirty="0" err="1">
                <a:solidFill>
                  <a:srgbClr val="000000"/>
                </a:solidFill>
                <a:latin typeface="Arial"/>
              </a:rPr>
              <a:t>Threshhold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für SVM: An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</a:rPr>
              <a:t>Outlier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&lt;= -1,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</a:rPr>
              <a:t>No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</a:rPr>
              <a:t>Outlier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&gt;= 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540000" y="5976000"/>
            <a:ext cx="1043964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Manuel Krebs – Bachelorarbeit - </a:t>
            </a:r>
            <a:r>
              <a:rPr lang="de-DE" sz="1200" dirty="0"/>
              <a:t>Arbeitsgruppe Process Analytics</a:t>
            </a:r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540000" y="1260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Methodik</a:t>
            </a:r>
            <a:endParaRPr lang="de-DE" sz="2800" b="0" strike="noStrike" spc="-1" dirty="0">
              <a:latin typeface="Arial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C181D87-C28B-051C-ACAB-B9996D6A4C20}"/>
              </a:ext>
            </a:extLst>
          </p:cNvPr>
          <p:cNvSpPr txBox="1"/>
          <p:nvPr/>
        </p:nvSpPr>
        <p:spPr>
          <a:xfrm>
            <a:off x="2507469" y="5714390"/>
            <a:ext cx="47628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</a:rPr>
              <a:t>Abbildung 11: Messergebnisse der Methoden, Quelle: eigene Darstellung</a:t>
            </a:r>
          </a:p>
        </p:txBody>
      </p:sp>
    </p:spTree>
    <p:extLst>
      <p:ext uri="{BB962C8B-B14F-4D97-AF65-F5344CB8AC3E}">
        <p14:creationId xmlns:p14="http://schemas.microsoft.com/office/powerpoint/2010/main" val="2913290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40000" y="2160000"/>
            <a:ext cx="10079640" cy="28146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de-DE" sz="1600" b="1" spc="-1" dirty="0">
                <a:solidFill>
                  <a:srgbClr val="000000"/>
                </a:solidFill>
                <a:latin typeface="Arial"/>
              </a:rPr>
              <a:t>Eventlog-Generierung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Ausgangslage: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1.000.000 Datenpunkte mit jeweils 5 Ergebnissen (4 von jeder Methode und 1 ob es tatsächlich ein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</a:rPr>
              <a:t>Outlier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ist)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Jede Klassifizierung wird als 1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</a:rPr>
              <a:t>Eventlog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dargestellt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Somit Gesamtzahl von 5.000.000 Eventlogs für den Datensatz.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540000" y="5976000"/>
            <a:ext cx="1043964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Manuel Krebs – Bachelorarbeit - </a:t>
            </a:r>
            <a:r>
              <a:rPr lang="de-DE" sz="1200" dirty="0"/>
              <a:t>Arbeitsgruppe Process Analytics</a:t>
            </a:r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540000" y="1260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Methodik</a:t>
            </a:r>
            <a:endParaRPr lang="de-DE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1137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40000" y="2160000"/>
            <a:ext cx="2597483" cy="28146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de-DE" sz="1600" b="1" spc="-1" dirty="0">
                <a:solidFill>
                  <a:srgbClr val="000000"/>
                </a:solidFill>
                <a:latin typeface="Arial"/>
              </a:rPr>
              <a:t>Eventlog-Generierung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spc="-1" dirty="0" err="1">
                <a:solidFill>
                  <a:srgbClr val="000000"/>
                </a:solidFill>
                <a:latin typeface="Arial"/>
              </a:rPr>
              <a:t>CaseID</a:t>
            </a:r>
            <a:endParaRPr lang="de-DE" sz="1600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spc="-1" dirty="0" err="1">
                <a:solidFill>
                  <a:srgbClr val="000000"/>
                </a:solidFill>
                <a:latin typeface="Arial"/>
              </a:rPr>
              <a:t>Timestamp</a:t>
            </a:r>
            <a:endParaRPr lang="de-DE" sz="1600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Aktivität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spc="-1" dirty="0" err="1">
                <a:solidFill>
                  <a:srgbClr val="000000"/>
                </a:solidFill>
                <a:latin typeface="Arial"/>
              </a:rPr>
              <a:t>Resource</a:t>
            </a:r>
            <a:endParaRPr lang="de-DE" sz="1600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540000" y="5976000"/>
            <a:ext cx="1043964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Manuel Krebs – Bachelorarbeit - </a:t>
            </a:r>
            <a:r>
              <a:rPr lang="de-DE" sz="1200" dirty="0"/>
              <a:t>Arbeitsgruppe Process Analytics</a:t>
            </a:r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540000" y="1260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Methodik</a:t>
            </a:r>
            <a:endParaRPr lang="de-DE" sz="2800" b="0" strike="noStrike" spc="-1" dirty="0">
              <a:latin typeface="Arial"/>
            </a:endParaRP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D4CC173E-E23B-D65A-889A-E2D1007AF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662" y="1914713"/>
            <a:ext cx="7152978" cy="330546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D4AF142A-FCBE-616F-A791-857C252D9B07}"/>
              </a:ext>
            </a:extLst>
          </p:cNvPr>
          <p:cNvSpPr txBox="1"/>
          <p:nvPr/>
        </p:nvSpPr>
        <p:spPr>
          <a:xfrm>
            <a:off x="4864509" y="5205672"/>
            <a:ext cx="4357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</a:rPr>
              <a:t>Abbildung 12: Erstellung der Eventlogs, Quelle: eigene Darstellung</a:t>
            </a:r>
          </a:p>
        </p:txBody>
      </p:sp>
    </p:spTree>
    <p:extLst>
      <p:ext uri="{BB962C8B-B14F-4D97-AF65-F5344CB8AC3E}">
        <p14:creationId xmlns:p14="http://schemas.microsoft.com/office/powerpoint/2010/main" val="2442600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3AF45DA-165D-B0B6-0D22-068CE39719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21" y="1358104"/>
            <a:ext cx="6816864" cy="4759028"/>
          </a:xfrm>
          <a:prstGeom prst="rect">
            <a:avLst/>
          </a:prstGeom>
        </p:spPr>
      </p:pic>
      <p:sp>
        <p:nvSpPr>
          <p:cNvPr id="2" name="CustomShape 1"/>
          <p:cNvSpPr/>
          <p:nvPr/>
        </p:nvSpPr>
        <p:spPr>
          <a:xfrm>
            <a:off x="540000" y="2160000"/>
            <a:ext cx="10079640" cy="34438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Erstellen des Prozessmodells</a:t>
            </a:r>
            <a:endParaRPr lang="de-DE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540000" y="5976000"/>
            <a:ext cx="1043964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Manuel Krebs – Bachelorarbeit - </a:t>
            </a:r>
            <a:r>
              <a:rPr lang="de-DE" sz="1200" dirty="0"/>
              <a:t>Arbeitsgruppe Process Analytics</a:t>
            </a:r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540000" y="1260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Ergebnisse / Analyse</a:t>
            </a:r>
            <a:endParaRPr lang="de-DE" sz="2800" b="0" strike="noStrike" spc="-1" dirty="0">
              <a:latin typeface="Arial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480B22A-2448-EC82-C741-50E9F42450C6}"/>
              </a:ext>
            </a:extLst>
          </p:cNvPr>
          <p:cNvSpPr txBox="1"/>
          <p:nvPr/>
        </p:nvSpPr>
        <p:spPr>
          <a:xfrm>
            <a:off x="2105255" y="5725401"/>
            <a:ext cx="4844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</a:rPr>
              <a:t>Abbildung 13: Darstellung des Prozessmodells, Quelle: eigene Darstellung</a:t>
            </a:r>
          </a:p>
        </p:txBody>
      </p:sp>
    </p:spTree>
    <p:extLst>
      <p:ext uri="{BB962C8B-B14F-4D97-AF65-F5344CB8AC3E}">
        <p14:creationId xmlns:p14="http://schemas.microsoft.com/office/powerpoint/2010/main" val="1249315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40000" y="2160000"/>
            <a:ext cx="10079640" cy="34438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spc="-1" dirty="0">
                <a:solidFill>
                  <a:srgbClr val="000000"/>
                </a:solidFill>
                <a:latin typeface="Arial"/>
              </a:rPr>
              <a:t>Abgrenzung Cases und </a:t>
            </a:r>
            <a:r>
              <a:rPr lang="de-DE" sz="1600" b="1" spc="-1" dirty="0" err="1">
                <a:solidFill>
                  <a:srgbClr val="000000"/>
                </a:solidFill>
                <a:latin typeface="Arial"/>
              </a:rPr>
              <a:t>Variants</a:t>
            </a:r>
            <a:endParaRPr lang="de-DE" sz="1600" b="1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	1.000.000 Cases</a:t>
            </a:r>
          </a:p>
          <a:p>
            <a:pPr>
              <a:lnSpc>
                <a:spcPct val="150000"/>
              </a:lnSpc>
            </a:pPr>
            <a:r>
              <a:rPr lang="de-DE" sz="1600" b="1" spc="-1" dirty="0">
                <a:solidFill>
                  <a:srgbClr val="000000"/>
                </a:solidFill>
                <a:latin typeface="Arial"/>
              </a:rPr>
              <a:t>	108 </a:t>
            </a:r>
            <a:r>
              <a:rPr lang="de-DE" sz="1600" b="1" spc="-1" dirty="0" err="1">
                <a:solidFill>
                  <a:srgbClr val="000000"/>
                </a:solidFill>
                <a:latin typeface="Arial"/>
              </a:rPr>
              <a:t>Variants</a:t>
            </a:r>
            <a:endParaRPr lang="de-DE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540000" y="5976000"/>
            <a:ext cx="1043964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Manuel Krebs – Bachelorarbeit - </a:t>
            </a:r>
            <a:r>
              <a:rPr lang="de-DE" sz="1200" dirty="0"/>
              <a:t>Arbeitsgruppe Process Analytics</a:t>
            </a:r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540000" y="1260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Ergebnisse / Analyse</a:t>
            </a:r>
            <a:endParaRPr lang="de-DE" sz="2800" b="0" strike="noStrike" spc="-1" dirty="0">
              <a:latin typeface="Arial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0E45AA3-F204-8BAF-DDDF-AC33B3B79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313" y="1865857"/>
            <a:ext cx="3167935" cy="392406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DD7479C-596B-A340-B8CA-A4A1E24EC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13" y="3382864"/>
            <a:ext cx="1914792" cy="2114845"/>
          </a:xfrm>
          <a:prstGeom prst="rect">
            <a:avLst/>
          </a:prstGeom>
        </p:spPr>
      </p:pic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73A03907-41E6-3AFE-E8FC-C4A5BB214FB5}"/>
              </a:ext>
            </a:extLst>
          </p:cNvPr>
          <p:cNvSpPr/>
          <p:nvPr/>
        </p:nvSpPr>
        <p:spPr>
          <a:xfrm>
            <a:off x="980485" y="3074069"/>
            <a:ext cx="261257" cy="564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30A6F332-43DD-C336-4C94-6993EDA1C1B3}"/>
              </a:ext>
            </a:extLst>
          </p:cNvPr>
          <p:cNvSpPr/>
          <p:nvPr/>
        </p:nvSpPr>
        <p:spPr>
          <a:xfrm>
            <a:off x="980485" y="2713442"/>
            <a:ext cx="261257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3A4741F-3364-88B1-81E1-B7672091B444}"/>
              </a:ext>
            </a:extLst>
          </p:cNvPr>
          <p:cNvSpPr txBox="1"/>
          <p:nvPr/>
        </p:nvSpPr>
        <p:spPr>
          <a:xfrm>
            <a:off x="4704837" y="5797355"/>
            <a:ext cx="43588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</a:rPr>
              <a:t>Abbildung 14: Darstellung eines Cases, Quelle: eigene Darstellung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66A11DA-3D90-4519-1F53-4B200F4DA121}"/>
              </a:ext>
            </a:extLst>
          </p:cNvPr>
          <p:cNvSpPr txBox="1"/>
          <p:nvPr/>
        </p:nvSpPr>
        <p:spPr>
          <a:xfrm>
            <a:off x="0" y="5517692"/>
            <a:ext cx="4427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</a:rPr>
              <a:t>Abbildung 15: Darstellung der Varianten, Quelle: eigene Darstellung</a:t>
            </a:r>
          </a:p>
        </p:txBody>
      </p:sp>
    </p:spTree>
    <p:extLst>
      <p:ext uri="{BB962C8B-B14F-4D97-AF65-F5344CB8AC3E}">
        <p14:creationId xmlns:p14="http://schemas.microsoft.com/office/powerpoint/2010/main" val="238881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40000" y="2160000"/>
            <a:ext cx="10079640" cy="34438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de-DE" sz="1600" b="1" spc="-1" dirty="0">
                <a:solidFill>
                  <a:srgbClr val="000000"/>
                </a:solidFill>
              </a:rPr>
              <a:t>Gruppierung der Varianten</a:t>
            </a:r>
            <a:endParaRPr lang="de-DE" sz="16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540000" y="5976000"/>
            <a:ext cx="1043964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Manuel Krebs – Bachelorarbeit - </a:t>
            </a:r>
            <a:r>
              <a:rPr lang="de-DE" sz="1200" dirty="0"/>
              <a:t>Arbeitsgruppe Process Analytics</a:t>
            </a:r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540000" y="1260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Ergebnisse / Analyse</a:t>
            </a:r>
            <a:endParaRPr lang="de-DE" sz="2800" b="0" strike="noStrike" spc="-1" dirty="0">
              <a:latin typeface="Arial"/>
            </a:endParaRPr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25F26728-DECA-62B7-4EBF-D412A523B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99271"/>
              </p:ext>
            </p:extLst>
          </p:nvPr>
        </p:nvGraphicFramePr>
        <p:xfrm>
          <a:off x="3958604" y="2053123"/>
          <a:ext cx="4992450" cy="36576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343239">
                  <a:extLst>
                    <a:ext uri="{9D8B030D-6E8A-4147-A177-3AD203B41FA5}">
                      <a16:colId xmlns:a16="http://schemas.microsoft.com/office/drawing/2014/main" val="414867891"/>
                    </a:ext>
                  </a:extLst>
                </a:gridCol>
                <a:gridCol w="3649211">
                  <a:extLst>
                    <a:ext uri="{9D8B030D-6E8A-4147-A177-3AD203B41FA5}">
                      <a16:colId xmlns:a16="http://schemas.microsoft.com/office/drawing/2014/main" val="3251622497"/>
                    </a:ext>
                  </a:extLst>
                </a:gridCol>
              </a:tblGrid>
              <a:tr h="30056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Gruppierung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Aufteilung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991347"/>
                  </a:ext>
                </a:extLst>
              </a:tr>
              <a:tr h="30056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Gruppe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/>
                        <a:t>4 mal richtig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553249"/>
                  </a:ext>
                </a:extLst>
              </a:tr>
              <a:tr h="30056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Gruppe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/>
                        <a:t>4 mal falsch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310964"/>
                  </a:ext>
                </a:extLst>
              </a:tr>
              <a:tr h="30056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Gruppe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/>
                        <a:t>3 mal richtig, 1 mal falsch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09355"/>
                  </a:ext>
                </a:extLst>
              </a:tr>
              <a:tr h="30056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Gruppe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/>
                        <a:t>2 mal richtig, 2 mal falsch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597937"/>
                  </a:ext>
                </a:extLst>
              </a:tr>
              <a:tr h="30056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Gruppe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/>
                        <a:t>1 mal richtig, 3 mal falsch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487398"/>
                  </a:ext>
                </a:extLst>
              </a:tr>
              <a:tr h="30056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Gruppe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/>
                        <a:t>3 mal richtig, 1 mal vielleicht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346876"/>
                  </a:ext>
                </a:extLst>
              </a:tr>
              <a:tr h="30056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Gruppe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/>
                        <a:t>2 mal richtig, 2 mal vielleicht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0213"/>
                  </a:ext>
                </a:extLst>
              </a:tr>
              <a:tr h="30056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Gruppe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/>
                        <a:t>1 mal richtig, 3 mal vielleicht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968989"/>
                  </a:ext>
                </a:extLst>
              </a:tr>
              <a:tr h="30056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Gruppe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/>
                        <a:t>3 mal falsch, 1 mal vielleicht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48783"/>
                  </a:ext>
                </a:extLst>
              </a:tr>
              <a:tr h="30056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Gruppe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/>
                        <a:t>2 mal falsch, 2 mal vielleicht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445778"/>
                  </a:ext>
                </a:extLst>
              </a:tr>
              <a:tr h="30056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Gruppe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/>
                        <a:t>1 mal falsch, 3 mal vielleicht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41000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A5A612E0-82F9-F47F-4CEC-70031C9ADD0E}"/>
              </a:ext>
            </a:extLst>
          </p:cNvPr>
          <p:cNvSpPr txBox="1"/>
          <p:nvPr/>
        </p:nvSpPr>
        <p:spPr>
          <a:xfrm>
            <a:off x="4206457" y="5686795"/>
            <a:ext cx="44967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</a:rPr>
              <a:t>Abbildung 16: Gruppierung der Varianten, Quelle: eigene Darstellung</a:t>
            </a:r>
          </a:p>
        </p:txBody>
      </p:sp>
    </p:spTree>
    <p:extLst>
      <p:ext uri="{BB962C8B-B14F-4D97-AF65-F5344CB8AC3E}">
        <p14:creationId xmlns:p14="http://schemas.microsoft.com/office/powerpoint/2010/main" val="32795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40000" y="1993394"/>
            <a:ext cx="10079640" cy="3896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600" b="0" strike="noStrike" spc="-1" dirty="0">
                <a:latin typeface="Arial"/>
              </a:rPr>
              <a:t>Einleitung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600" b="0" strike="noStrike" spc="-1" dirty="0">
                <a:latin typeface="Arial"/>
              </a:rPr>
              <a:t>Motivation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600" spc="-1" dirty="0">
                <a:latin typeface="Arial"/>
              </a:rPr>
              <a:t>Datengrundlage</a:t>
            </a:r>
            <a:endParaRPr lang="de-DE" sz="1600" b="0" strike="noStrike" spc="-1" dirty="0">
              <a:latin typeface="Arial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600" spc="-1" dirty="0">
                <a:latin typeface="Arial"/>
              </a:rPr>
              <a:t>Erklärung der Methodiken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600" spc="-1" dirty="0">
                <a:latin typeface="Arial"/>
              </a:rPr>
              <a:t>Ergebnisse / Analyse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600" spc="-1" dirty="0">
                <a:latin typeface="Arial"/>
              </a:rPr>
              <a:t>Fazit / Weiterführende Arbeit</a:t>
            </a:r>
            <a:endParaRPr lang="de-DE" sz="1600" b="0" strike="noStrike" spc="-1" dirty="0">
              <a:latin typeface="Arial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de-DE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540000" y="5976000"/>
            <a:ext cx="1043964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Manuel Krebs – Bachelorarbeit - </a:t>
            </a:r>
            <a:r>
              <a:rPr lang="de-DE" sz="1200" dirty="0"/>
              <a:t>Arbeitsgruppe Process Analytics</a:t>
            </a:r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540000" y="1260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Gliederung</a:t>
            </a:r>
            <a:endParaRPr lang="de-DE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9156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40000" y="2160000"/>
            <a:ext cx="10079640" cy="34438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Happy Path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  <a:ea typeface="DejaVu Sans"/>
              </a:rPr>
              <a:t>Umfasst </a:t>
            </a:r>
            <a:r>
              <a:rPr lang="de-DE" sz="16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35,88% der Messdaten</a:t>
            </a: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540000" y="5976000"/>
            <a:ext cx="1043964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Manuel Krebs – Bachelorarbeit - </a:t>
            </a:r>
            <a:r>
              <a:rPr lang="de-DE" sz="1200" dirty="0"/>
              <a:t>Arbeitsgruppe Process Analytics</a:t>
            </a:r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540000" y="1260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Ergebnisse / Analyse</a:t>
            </a:r>
            <a:endParaRPr lang="de-DE" sz="2800" b="0" strike="noStrike" spc="-1" dirty="0">
              <a:latin typeface="Arial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A77161D-B881-004B-4D0A-4693123DC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025" y="724840"/>
            <a:ext cx="2938014" cy="539498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9DFBC00-212B-429D-4AF4-0CC4041A8D0F}"/>
              </a:ext>
            </a:extLst>
          </p:cNvPr>
          <p:cNvSpPr txBox="1"/>
          <p:nvPr/>
        </p:nvSpPr>
        <p:spPr>
          <a:xfrm>
            <a:off x="3419513" y="5695519"/>
            <a:ext cx="4867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</a:rPr>
              <a:t>Abbildung 17: Prozessmodell des Happy </a:t>
            </a:r>
            <a:r>
              <a:rPr lang="de-DE" sz="1100" dirty="0" err="1">
                <a:solidFill>
                  <a:schemeClr val="bg2"/>
                </a:solidFill>
              </a:rPr>
              <a:t>Paths</a:t>
            </a:r>
            <a:r>
              <a:rPr lang="de-DE" sz="1100" dirty="0">
                <a:solidFill>
                  <a:schemeClr val="bg2"/>
                </a:solidFill>
              </a:rPr>
              <a:t>, Quelle: eigene Darstellung</a:t>
            </a:r>
          </a:p>
        </p:txBody>
      </p:sp>
    </p:spTree>
    <p:extLst>
      <p:ext uri="{BB962C8B-B14F-4D97-AF65-F5344CB8AC3E}">
        <p14:creationId xmlns:p14="http://schemas.microsoft.com/office/powerpoint/2010/main" val="2944324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4A38A183-945D-3A65-8463-DB632150F0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7" t="1550" r="23775" b="1757"/>
          <a:stretch/>
        </p:blipFill>
        <p:spPr>
          <a:xfrm>
            <a:off x="1582585" y="1260000"/>
            <a:ext cx="5169744" cy="5096487"/>
          </a:xfrm>
          <a:prstGeom prst="rect">
            <a:avLst/>
          </a:prstGeom>
        </p:spPr>
      </p:pic>
      <p:sp>
        <p:nvSpPr>
          <p:cNvPr id="2" name="CustomShape 1"/>
          <p:cNvSpPr/>
          <p:nvPr/>
        </p:nvSpPr>
        <p:spPr>
          <a:xfrm>
            <a:off x="540000" y="2160000"/>
            <a:ext cx="10079640" cy="34438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Happy Path </a:t>
            </a: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540000" y="5976000"/>
            <a:ext cx="1043964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Manuel Krebs – Bachelorarbeit - </a:t>
            </a:r>
            <a:r>
              <a:rPr lang="de-DE" sz="1200" dirty="0"/>
              <a:t>Arbeitsgruppe Process Analytics</a:t>
            </a:r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540000" y="1260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Ergebnisse / Analyse</a:t>
            </a:r>
            <a:endParaRPr lang="de-DE" sz="2800" b="0" strike="noStrike" spc="-1" dirty="0">
              <a:latin typeface="Arial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121DC0-439D-CB32-58C1-84B48733DC2C}"/>
              </a:ext>
            </a:extLst>
          </p:cNvPr>
          <p:cNvSpPr txBox="1"/>
          <p:nvPr/>
        </p:nvSpPr>
        <p:spPr>
          <a:xfrm>
            <a:off x="1809163" y="5838157"/>
            <a:ext cx="4613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</a:rPr>
              <a:t>Abbildung 18: Scatterplot des Happy </a:t>
            </a:r>
            <a:r>
              <a:rPr lang="de-DE" sz="1100" dirty="0" err="1">
                <a:solidFill>
                  <a:schemeClr val="bg2"/>
                </a:solidFill>
              </a:rPr>
              <a:t>Paths</a:t>
            </a:r>
            <a:r>
              <a:rPr lang="de-DE" sz="1100" dirty="0">
                <a:solidFill>
                  <a:schemeClr val="bg2"/>
                </a:solidFill>
              </a:rPr>
              <a:t>, Quelle: eigene Darstellung</a:t>
            </a:r>
          </a:p>
        </p:txBody>
      </p:sp>
    </p:spTree>
    <p:extLst>
      <p:ext uri="{BB962C8B-B14F-4D97-AF65-F5344CB8AC3E}">
        <p14:creationId xmlns:p14="http://schemas.microsoft.com/office/powerpoint/2010/main" val="634012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40000" y="2001137"/>
            <a:ext cx="10079640" cy="34438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Analyse Gruppe 3: 3 mal richtig, 1 mal falsch</a:t>
            </a: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540000" y="5976000"/>
            <a:ext cx="1043964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Manuel Krebs – Bachelorarbeit - </a:t>
            </a:r>
            <a:r>
              <a:rPr lang="de-DE" sz="1200" dirty="0"/>
              <a:t>Arbeitsgruppe Process Analytics</a:t>
            </a:r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540000" y="1260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Ergebnisse / Analyse</a:t>
            </a:r>
            <a:endParaRPr lang="de-DE" sz="2800" b="0" strike="noStrike" spc="-1" dirty="0">
              <a:latin typeface="Arial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B4EB94A-12CA-3D9F-3D97-B4FE416D48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2438657"/>
            <a:ext cx="7092020" cy="360141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39B21A3-E626-8838-0596-8328585FF2E3}"/>
              </a:ext>
            </a:extLst>
          </p:cNvPr>
          <p:cNvSpPr txBox="1"/>
          <p:nvPr/>
        </p:nvSpPr>
        <p:spPr>
          <a:xfrm>
            <a:off x="1877713" y="5714390"/>
            <a:ext cx="44165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</a:rPr>
              <a:t>Abbildung 19: Gruppe 3 als Scatterplots, Quelle: eigene Darstellung</a:t>
            </a:r>
          </a:p>
        </p:txBody>
      </p:sp>
    </p:spTree>
    <p:extLst>
      <p:ext uri="{BB962C8B-B14F-4D97-AF65-F5344CB8AC3E}">
        <p14:creationId xmlns:p14="http://schemas.microsoft.com/office/powerpoint/2010/main" val="2285962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CF56DD9-748E-478E-29B5-1E5D1F9ED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341"/>
            <a:ext cx="11472410" cy="582583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69DD09F3-C18C-4F0B-C845-9E63B0F3E9CA}"/>
              </a:ext>
            </a:extLst>
          </p:cNvPr>
          <p:cNvSpPr/>
          <p:nvPr/>
        </p:nvSpPr>
        <p:spPr>
          <a:xfrm>
            <a:off x="540000" y="5976000"/>
            <a:ext cx="1043964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Manuel Krebs – Bachelorarbeit - </a:t>
            </a:r>
            <a:r>
              <a:rPr lang="de-DE" sz="1200" dirty="0"/>
              <a:t>Arbeitsgruppe Process Analytics</a:t>
            </a:r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A016E75-533B-12CA-51C0-0BC598B69D41}"/>
              </a:ext>
            </a:extLst>
          </p:cNvPr>
          <p:cNvSpPr txBox="1"/>
          <p:nvPr/>
        </p:nvSpPr>
        <p:spPr>
          <a:xfrm>
            <a:off x="6563046" y="5845195"/>
            <a:ext cx="44165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</a:rPr>
              <a:t>Abbildung 19: Gruppe 3 als Scatterplots, Quelle: eigene Darstellung</a:t>
            </a:r>
          </a:p>
        </p:txBody>
      </p:sp>
    </p:spTree>
    <p:extLst>
      <p:ext uri="{BB962C8B-B14F-4D97-AF65-F5344CB8AC3E}">
        <p14:creationId xmlns:p14="http://schemas.microsoft.com/office/powerpoint/2010/main" val="133533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40000" y="2001137"/>
            <a:ext cx="10079640" cy="34438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Analyse Gruppe 3: 3 mal richtig, 1 mal falsch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  <a:ea typeface="DejaVu Sans"/>
              </a:rPr>
              <a:t>Gesamt: 60.513 Cases</a:t>
            </a:r>
          </a:p>
          <a:p>
            <a:pPr>
              <a:lnSpc>
                <a:spcPct val="150000"/>
              </a:lnSpc>
            </a:pPr>
            <a:endParaRPr lang="de-DE" sz="160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IQR:	</a:t>
            </a:r>
            <a:r>
              <a:rPr lang="de-DE" sz="1600" spc="-1" dirty="0">
                <a:solidFill>
                  <a:srgbClr val="000000"/>
                </a:solidFill>
                <a:latin typeface="Arial"/>
                <a:ea typeface="DejaVu Sans"/>
              </a:rPr>
              <a:t>Richtig: 50.921, Falsch: 9592</a:t>
            </a:r>
            <a:endParaRPr lang="de-DE" sz="160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  <a:ea typeface="DejaVu Sans"/>
              </a:rPr>
              <a:t>LOF:	Richtig: 15.871, Falsch: 44.642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IFor</a:t>
            </a:r>
            <a:r>
              <a:rPr lang="de-DE" sz="16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	</a:t>
            </a:r>
            <a:r>
              <a:rPr lang="de-DE" sz="1600" spc="-1" dirty="0">
                <a:solidFill>
                  <a:srgbClr val="000000"/>
                </a:solidFill>
                <a:latin typeface="Arial"/>
                <a:ea typeface="DejaVu Sans"/>
              </a:rPr>
              <a:t>Richtig: 55.831, Falsch: 4.682</a:t>
            </a:r>
            <a:endParaRPr lang="de-DE" sz="160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  <a:ea typeface="DejaVu Sans"/>
              </a:rPr>
              <a:t>SVM:	Richtig: 58.916,   Falsch: 1.597</a:t>
            </a:r>
            <a:endParaRPr lang="de-DE" sz="160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540000" y="5976000"/>
            <a:ext cx="1043964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Manuel Krebs – Bachelorarbeit - </a:t>
            </a:r>
            <a:r>
              <a:rPr lang="de-DE" sz="1200" dirty="0"/>
              <a:t>Arbeitsgruppe Process Analytics</a:t>
            </a:r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540000" y="1260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Ergebnisse / Analyse</a:t>
            </a:r>
            <a:endParaRPr lang="de-DE" sz="2800" b="0" strike="noStrike" spc="-1" dirty="0">
              <a:latin typeface="Arial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2347D8B-CDAA-3EB0-FF52-C4FE4B6FF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820" y="2001137"/>
            <a:ext cx="4757777" cy="380622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740058C-B115-3265-7982-D00164E8A21D}"/>
              </a:ext>
            </a:extLst>
          </p:cNvPr>
          <p:cNvSpPr txBox="1"/>
          <p:nvPr/>
        </p:nvSpPr>
        <p:spPr>
          <a:xfrm>
            <a:off x="5917924" y="5676554"/>
            <a:ext cx="4081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</a:rPr>
              <a:t>Abbildung 20: Gruppe 3 als </a:t>
            </a:r>
            <a:r>
              <a:rPr lang="de-DE" sz="1100" dirty="0" err="1">
                <a:solidFill>
                  <a:schemeClr val="bg2"/>
                </a:solidFill>
              </a:rPr>
              <a:t>Barplot</a:t>
            </a:r>
            <a:r>
              <a:rPr lang="de-DE" sz="1100" dirty="0">
                <a:solidFill>
                  <a:schemeClr val="bg2"/>
                </a:solidFill>
              </a:rPr>
              <a:t>, Quelle: eigene Darstellung</a:t>
            </a:r>
          </a:p>
        </p:txBody>
      </p:sp>
    </p:spTree>
    <p:extLst>
      <p:ext uri="{BB962C8B-B14F-4D97-AF65-F5344CB8AC3E}">
        <p14:creationId xmlns:p14="http://schemas.microsoft.com/office/powerpoint/2010/main" val="1949151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40000" y="1907640"/>
            <a:ext cx="4921233" cy="4748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Analyse Gruppe 5: </a:t>
            </a:r>
            <a:r>
              <a:rPr lang="de-DE" sz="1600" b="1" spc="-1" dirty="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de-DE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mal richtig, 3 mal falsch</a:t>
            </a: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540000" y="1260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Ergebnisse / Analyse</a:t>
            </a:r>
            <a:endParaRPr lang="de-DE" sz="2800" b="0" strike="noStrike" spc="-1" dirty="0">
              <a:latin typeface="Arial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7DB69F-7A6C-373F-D29B-1B257FD628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99" y="2382473"/>
            <a:ext cx="7076482" cy="3593527"/>
          </a:xfrm>
          <a:prstGeom prst="rect">
            <a:avLst/>
          </a:prstGeom>
        </p:spPr>
      </p:pic>
      <p:sp>
        <p:nvSpPr>
          <p:cNvPr id="10" name="CustomShape 2">
            <a:extLst>
              <a:ext uri="{FF2B5EF4-FFF2-40B4-BE49-F238E27FC236}">
                <a16:creationId xmlns:a16="http://schemas.microsoft.com/office/drawing/2014/main" id="{1DD481B9-1BA8-23A0-023F-E80B75B08FAA}"/>
              </a:ext>
            </a:extLst>
          </p:cNvPr>
          <p:cNvSpPr/>
          <p:nvPr/>
        </p:nvSpPr>
        <p:spPr>
          <a:xfrm>
            <a:off x="540000" y="5976000"/>
            <a:ext cx="1043964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Manuel Krebs – Bachelorarbeit - </a:t>
            </a:r>
            <a:r>
              <a:rPr lang="de-DE" sz="1200" dirty="0"/>
              <a:t>Arbeitsgruppe Process Analytics</a:t>
            </a:r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13D5F1F-F2A2-B7A6-851A-97A888E876BF}"/>
              </a:ext>
            </a:extLst>
          </p:cNvPr>
          <p:cNvSpPr txBox="1"/>
          <p:nvPr/>
        </p:nvSpPr>
        <p:spPr>
          <a:xfrm>
            <a:off x="1869943" y="5714390"/>
            <a:ext cx="44165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</a:rPr>
              <a:t>Abbildung 21: Gruppe 5 als Scatterplots, Quelle: eigene Darstellung</a:t>
            </a:r>
          </a:p>
        </p:txBody>
      </p:sp>
    </p:spTree>
    <p:extLst>
      <p:ext uri="{BB962C8B-B14F-4D97-AF65-F5344CB8AC3E}">
        <p14:creationId xmlns:p14="http://schemas.microsoft.com/office/powerpoint/2010/main" val="2399116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06AD327-B93A-F199-4FF3-5391E3524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9959"/>
            <a:ext cx="10772117" cy="5470216"/>
          </a:xfrm>
          <a:prstGeom prst="rect">
            <a:avLst/>
          </a:prstGeom>
        </p:spPr>
      </p:pic>
      <p:sp>
        <p:nvSpPr>
          <p:cNvPr id="8" name="CustomShape 2">
            <a:extLst>
              <a:ext uri="{FF2B5EF4-FFF2-40B4-BE49-F238E27FC236}">
                <a16:creationId xmlns:a16="http://schemas.microsoft.com/office/drawing/2014/main" id="{F559FBA2-4660-2225-0BB9-B54E45CC9424}"/>
              </a:ext>
            </a:extLst>
          </p:cNvPr>
          <p:cNvSpPr/>
          <p:nvPr/>
        </p:nvSpPr>
        <p:spPr>
          <a:xfrm>
            <a:off x="540000" y="5976000"/>
            <a:ext cx="1043964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Manuel Krebs – Bachelorarbeit - </a:t>
            </a:r>
            <a:r>
              <a:rPr lang="de-DE" sz="1200" dirty="0"/>
              <a:t>Arbeitsgruppe Process Analytics</a:t>
            </a:r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2766FE-10DE-C1F1-ABF8-DD71B0B6BDD5}"/>
              </a:ext>
            </a:extLst>
          </p:cNvPr>
          <p:cNvSpPr txBox="1"/>
          <p:nvPr/>
        </p:nvSpPr>
        <p:spPr>
          <a:xfrm>
            <a:off x="6563046" y="5714390"/>
            <a:ext cx="44165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</a:rPr>
              <a:t>Abbildung 21: Gruppe 5 als Scatterplots, Quelle: eigene Darstellung</a:t>
            </a:r>
          </a:p>
        </p:txBody>
      </p:sp>
    </p:spTree>
    <p:extLst>
      <p:ext uri="{BB962C8B-B14F-4D97-AF65-F5344CB8AC3E}">
        <p14:creationId xmlns:p14="http://schemas.microsoft.com/office/powerpoint/2010/main" val="4285058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40000" y="2001137"/>
            <a:ext cx="10079640" cy="40557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Analyse Gruppe 5: </a:t>
            </a:r>
            <a:r>
              <a:rPr lang="de-DE" sz="1600" b="1" spc="-1" dirty="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de-DE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mal richtig, 3 mal falsch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  <a:ea typeface="DejaVu Sans"/>
              </a:rPr>
              <a:t>Gesamt: 9.544 Cases</a:t>
            </a:r>
          </a:p>
          <a:p>
            <a:pPr>
              <a:lnSpc>
                <a:spcPct val="150000"/>
              </a:lnSpc>
            </a:pPr>
            <a:endParaRPr lang="de-DE" sz="160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IQR:	</a:t>
            </a:r>
            <a:r>
              <a:rPr lang="de-DE" sz="1600" spc="-1" dirty="0">
                <a:solidFill>
                  <a:srgbClr val="000000"/>
                </a:solidFill>
                <a:latin typeface="Arial"/>
                <a:ea typeface="DejaVu Sans"/>
              </a:rPr>
              <a:t>Richtig: 2.561, Falsch: 6.983</a:t>
            </a:r>
            <a:endParaRPr lang="de-DE" sz="160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  <a:ea typeface="DejaVu Sans"/>
              </a:rPr>
              <a:t>LOF:	Richtig: 5.393, Falsch: 4.151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IFor</a:t>
            </a:r>
            <a:r>
              <a:rPr lang="de-DE" sz="16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	</a:t>
            </a:r>
            <a:r>
              <a:rPr lang="de-DE" sz="1600" spc="-1" dirty="0">
                <a:solidFill>
                  <a:srgbClr val="000000"/>
                </a:solidFill>
                <a:latin typeface="Arial"/>
                <a:ea typeface="DejaVu Sans"/>
              </a:rPr>
              <a:t>Richtig: 1.403, Falsch: 8.141</a:t>
            </a:r>
            <a:endParaRPr lang="de-DE" sz="160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  <a:ea typeface="DejaVu Sans"/>
              </a:rPr>
              <a:t>SVM:	Richtig: 187,    Falsch: 9.357</a:t>
            </a:r>
            <a:endParaRPr lang="de-DE" sz="160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540000" y="5976000"/>
            <a:ext cx="1043964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Manuel Krebs – Bachelorarbeit - </a:t>
            </a:r>
            <a:r>
              <a:rPr lang="de-DE" sz="1200" dirty="0"/>
              <a:t>Arbeitsgruppe Process Analytics</a:t>
            </a:r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540000" y="1260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Ergebnisse / Analyse</a:t>
            </a:r>
            <a:endParaRPr lang="de-DE" sz="2800" b="0" strike="noStrike" spc="-1" dirty="0">
              <a:latin typeface="Arial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A620000-2D04-69D1-445A-364354817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941" y="1663180"/>
            <a:ext cx="5149699" cy="411975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6D1E32A-3FC5-7312-A278-1B8B952C5C25}"/>
              </a:ext>
            </a:extLst>
          </p:cNvPr>
          <p:cNvSpPr txBox="1"/>
          <p:nvPr/>
        </p:nvSpPr>
        <p:spPr>
          <a:xfrm>
            <a:off x="6364006" y="5536837"/>
            <a:ext cx="4081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</a:rPr>
              <a:t>Abbildung 22: Gruppe 5 als </a:t>
            </a:r>
            <a:r>
              <a:rPr lang="de-DE" sz="1100" dirty="0" err="1">
                <a:solidFill>
                  <a:schemeClr val="bg2"/>
                </a:solidFill>
              </a:rPr>
              <a:t>Barplot</a:t>
            </a:r>
            <a:r>
              <a:rPr lang="de-DE" sz="1100" dirty="0">
                <a:solidFill>
                  <a:schemeClr val="bg2"/>
                </a:solidFill>
              </a:rPr>
              <a:t>, Quelle: eigene Darstellung</a:t>
            </a:r>
          </a:p>
        </p:txBody>
      </p:sp>
    </p:spTree>
    <p:extLst>
      <p:ext uri="{BB962C8B-B14F-4D97-AF65-F5344CB8AC3E}">
        <p14:creationId xmlns:p14="http://schemas.microsoft.com/office/powerpoint/2010/main" val="3907048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40000" y="2160000"/>
            <a:ext cx="10079640" cy="34438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b="1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540000" y="5976000"/>
            <a:ext cx="1043964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Manuel Krebs – Bachelorarbeit - </a:t>
            </a:r>
            <a:r>
              <a:rPr lang="de-DE" sz="1200" dirty="0"/>
              <a:t>Arbeitsgruppe Process Analytics</a:t>
            </a:r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540000" y="1260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Fazit</a:t>
            </a:r>
          </a:p>
          <a:p>
            <a:pPr>
              <a:lnSpc>
                <a:spcPct val="100000"/>
              </a:lnSpc>
            </a:pPr>
            <a:endParaRPr lang="de-DE" sz="2800" b="0" strike="noStrike" spc="-1" dirty="0">
              <a:latin typeface="Arial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7CDA8A83-DE38-6894-A7B6-58A2E1E82FE0}"/>
              </a:ext>
            </a:extLst>
          </p:cNvPr>
          <p:cNvSpPr/>
          <p:nvPr/>
        </p:nvSpPr>
        <p:spPr>
          <a:xfrm>
            <a:off x="540000" y="2160000"/>
            <a:ext cx="10079640" cy="34438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Process Mining kann dazu genutzt werden, Anomalien in Multibeam Daten zu erkennen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spc="-1" dirty="0">
                <a:solidFill>
                  <a:srgbClr val="000000"/>
                </a:solidFill>
                <a:latin typeface="Arial"/>
                <a:ea typeface="DejaVu Sans"/>
              </a:rPr>
              <a:t>Die Entscheidung, welche Methoden sich besser als andere eignen kann durch einzelne Gruppen allerdings nicht verallgemeinert werden.</a:t>
            </a:r>
            <a:endParaRPr lang="de-DE" sz="16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b="1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2258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40000" y="2160000"/>
            <a:ext cx="10079640" cy="34438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spc="-1" dirty="0">
                <a:solidFill>
                  <a:srgbClr val="000000"/>
                </a:solidFill>
                <a:latin typeface="Arial"/>
                <a:ea typeface="DejaVu Sans"/>
              </a:rPr>
              <a:t>Anwendung auf den gesamten Datensatz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spc="-1" dirty="0">
                <a:solidFill>
                  <a:srgbClr val="000000"/>
                </a:solidFill>
                <a:latin typeface="Arial"/>
                <a:ea typeface="DejaVu Sans"/>
              </a:rPr>
              <a:t>Kantengewichtung der Gruppierungen bestimmen</a:t>
            </a:r>
          </a:p>
          <a:p>
            <a:pPr>
              <a:lnSpc>
                <a:spcPct val="150000"/>
              </a:lnSpc>
            </a:pPr>
            <a:endParaRPr lang="de-DE" sz="16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b="1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540424" y="5950833"/>
            <a:ext cx="1043964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Manuel Krebs – Bachelorarbeit - </a:t>
            </a:r>
            <a:r>
              <a:rPr lang="de-DE" sz="1200" dirty="0"/>
              <a:t>Arbeitsgruppe Process Analytics</a:t>
            </a:r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540000" y="1260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Weiterführende Arbeit</a:t>
            </a:r>
          </a:p>
          <a:p>
            <a:pPr>
              <a:lnSpc>
                <a:spcPct val="100000"/>
              </a:lnSpc>
            </a:pPr>
            <a:endParaRPr lang="de-DE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064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40000" y="2160000"/>
            <a:ext cx="4589350" cy="17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spc="-1" dirty="0">
                <a:solidFill>
                  <a:srgbClr val="000000"/>
                </a:solidFill>
                <a:latin typeface="Arial"/>
              </a:rPr>
              <a:t>Was sind Multibeam-Daten?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spc="-1" dirty="0">
                <a:solidFill>
                  <a:srgbClr val="000000"/>
                </a:solidFill>
                <a:latin typeface="Arial"/>
              </a:rPr>
              <a:t>Was sind Anomalien / </a:t>
            </a:r>
            <a:r>
              <a:rPr lang="de-DE" sz="1600" b="1" spc="-1" dirty="0" err="1">
                <a:solidFill>
                  <a:srgbClr val="000000"/>
                </a:solidFill>
                <a:latin typeface="Arial"/>
              </a:rPr>
              <a:t>Outlier</a:t>
            </a:r>
            <a:r>
              <a:rPr lang="de-DE" sz="1600" b="1" spc="-1" dirty="0">
                <a:solidFill>
                  <a:srgbClr val="000000"/>
                </a:solidFill>
                <a:latin typeface="Arial"/>
              </a:rPr>
              <a:t>?</a:t>
            </a: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540000" y="5976000"/>
            <a:ext cx="1043964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Manuel Krebs – Bachelorarbeit - </a:t>
            </a:r>
            <a:r>
              <a:rPr lang="de-DE" sz="1200" dirty="0"/>
              <a:t>Arbeitsgruppe Process Analytics</a:t>
            </a:r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540000" y="1260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Einleitung</a:t>
            </a:r>
            <a:endParaRPr lang="de-DE" sz="2800" b="0" strike="noStrike" spc="-1" dirty="0">
              <a:latin typeface="Arial"/>
            </a:endParaRPr>
          </a:p>
        </p:txBody>
      </p:sp>
      <p:pic>
        <p:nvPicPr>
          <p:cNvPr id="12" name="Grafik 11" descr="Ein Bild, das Himmel, Wasser, draußen, farbig enthält.&#10;&#10;Automatisch generierte Beschreibung">
            <a:extLst>
              <a:ext uri="{FF2B5EF4-FFF2-40B4-BE49-F238E27FC236}">
                <a16:creationId xmlns:a16="http://schemas.microsoft.com/office/drawing/2014/main" id="{4786B7EE-A7C2-A539-31D4-B978948E1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25" y="1557694"/>
            <a:ext cx="5065176" cy="379888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18E1674-EFF3-24E8-8956-0401F28DEC89}"/>
              </a:ext>
            </a:extLst>
          </p:cNvPr>
          <p:cNvSpPr txBox="1"/>
          <p:nvPr/>
        </p:nvSpPr>
        <p:spPr>
          <a:xfrm>
            <a:off x="6120850" y="5300803"/>
            <a:ext cx="34195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</a:rPr>
              <a:t>Abbildung 1: Multibeam-Datenerfassung, Quelle: [1]</a:t>
            </a:r>
          </a:p>
        </p:txBody>
      </p:sp>
    </p:spTree>
    <p:extLst>
      <p:ext uri="{BB962C8B-B14F-4D97-AF65-F5344CB8AC3E}">
        <p14:creationId xmlns:p14="http://schemas.microsoft.com/office/powerpoint/2010/main" val="1393318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40000" y="2160000"/>
            <a:ext cx="10079640" cy="2151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strike="noStrike" spc="-1" dirty="0">
                <a:solidFill>
                  <a:schemeClr val="bg2">
                    <a:lumMod val="50000"/>
                  </a:schemeClr>
                </a:solidFill>
                <a:latin typeface="Arial"/>
              </a:rPr>
              <a:t>[1] </a:t>
            </a:r>
            <a:r>
              <a:rPr lang="de-DE" sz="1200" strike="noStrike" spc="-1" dirty="0">
                <a:solidFill>
                  <a:schemeClr val="bg2">
                    <a:lumMod val="50000"/>
                  </a:schemeClr>
                </a:solidFill>
                <a:latin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https://en.wikipedia.org/wiki/Multibeam_echosounder</a:t>
            </a:r>
            <a:endParaRPr lang="de-DE" sz="1200" strike="noStrike" spc="-1" dirty="0">
              <a:solidFill>
                <a:schemeClr val="bg2">
                  <a:lumMod val="50000"/>
                </a:schemeClr>
              </a:solidFill>
              <a:latin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strike="noStrike" spc="-1" dirty="0">
                <a:solidFill>
                  <a:schemeClr val="bg2">
                    <a:lumMod val="50000"/>
                  </a:schemeClr>
                </a:solidFill>
                <a:latin typeface="Arial"/>
              </a:rPr>
              <a:t>[2] </a:t>
            </a:r>
            <a:r>
              <a:rPr lang="de-DE" sz="1200" b="0" strike="noStrike" spc="-1" dirty="0">
                <a:solidFill>
                  <a:schemeClr val="bg2">
                    <a:lumMod val="50000"/>
                  </a:schemeClr>
                </a:solidFill>
                <a:latin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https://www.ncei.noaa.gov/maps/bathymetry/</a:t>
            </a:r>
            <a:endParaRPr lang="de-DE" sz="1200" b="0" strike="noStrike" spc="-1" dirty="0">
              <a:solidFill>
                <a:schemeClr val="bg2">
                  <a:lumMod val="50000"/>
                </a:schemeClr>
              </a:solidFill>
              <a:latin typeface="Arial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strike="noStrike" spc="-1" dirty="0">
                <a:solidFill>
                  <a:schemeClr val="bg2">
                    <a:lumMod val="50000"/>
                  </a:schemeClr>
                </a:solidFill>
                <a:latin typeface="Arial"/>
              </a:rPr>
              <a:t>[3] </a:t>
            </a:r>
            <a:r>
              <a:rPr lang="de-DE" sz="1200" strike="noStrike" spc="-1" dirty="0">
                <a:solidFill>
                  <a:schemeClr val="bg2">
                    <a:lumMod val="50000"/>
                  </a:schemeClr>
                </a:solidFill>
                <a:latin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https://www.researchgate.net/figure/The-types-of-outliers-where-grey-points-are-global-outliers-and-the-red-point-is-a_fig5_348057855</a:t>
            </a:r>
            <a:endParaRPr lang="de-DE" sz="1200" spc="-1" dirty="0">
              <a:solidFill>
                <a:schemeClr val="bg2">
                  <a:lumMod val="50000"/>
                </a:schemeClr>
              </a:solidFill>
              <a:latin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strike="noStrike" spc="-1" dirty="0">
                <a:solidFill>
                  <a:schemeClr val="bg2">
                    <a:lumMod val="50000"/>
                  </a:schemeClr>
                </a:solidFill>
                <a:latin typeface="Arial"/>
              </a:rPr>
              <a:t>[4] </a:t>
            </a:r>
            <a:r>
              <a:rPr lang="de-DE" sz="1200" strike="noStrike" spc="-1" dirty="0">
                <a:solidFill>
                  <a:schemeClr val="bg2">
                    <a:lumMod val="50000"/>
                  </a:schemeClr>
                </a:solidFill>
                <a:latin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https://de.acervolima.com/boxplot-mit-seaborn-in-python/</a:t>
            </a:r>
            <a:endParaRPr lang="de-DE" sz="1200" strike="noStrike" spc="-1" dirty="0">
              <a:solidFill>
                <a:schemeClr val="bg2">
                  <a:lumMod val="50000"/>
                </a:schemeClr>
              </a:solidFill>
              <a:latin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strike="noStrike" spc="-1" dirty="0">
                <a:solidFill>
                  <a:schemeClr val="bg2">
                    <a:lumMod val="50000"/>
                  </a:schemeClr>
                </a:solidFill>
                <a:latin typeface="Arial"/>
              </a:rPr>
              <a:t>[5] </a:t>
            </a:r>
            <a:r>
              <a:rPr lang="de-DE" sz="1200" strike="noStrike" spc="-1" dirty="0">
                <a:solidFill>
                  <a:schemeClr val="bg2">
                    <a:lumMod val="50000"/>
                  </a:schemeClr>
                </a:solidFill>
                <a:latin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https://www.researchgate.net/figure/Overview-of-the-isolation-forest-method-Light-green-circles-represent-common-normal_fig3_341629782</a:t>
            </a:r>
            <a:endParaRPr lang="de-DE" sz="1200" strike="noStrike" spc="-1" dirty="0">
              <a:solidFill>
                <a:schemeClr val="bg2">
                  <a:lumMod val="50000"/>
                </a:schemeClr>
              </a:solidFill>
              <a:latin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strike="noStrike" spc="-1" dirty="0">
                <a:solidFill>
                  <a:schemeClr val="bg2">
                    <a:lumMod val="50000"/>
                  </a:schemeClr>
                </a:solidFill>
                <a:latin typeface="Arial"/>
              </a:rPr>
              <a:t>[6] </a:t>
            </a:r>
            <a:r>
              <a:rPr lang="de-DE" sz="1200" strike="noStrike" spc="-1" dirty="0">
                <a:solidFill>
                  <a:schemeClr val="bg2">
                    <a:lumMod val="50000"/>
                  </a:schemeClr>
                </a:solidFill>
                <a:latin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https://miro.medium.com/max/374/1*kOwduufhfK0yWWd3N4r5rQ.png</a:t>
            </a:r>
            <a:endParaRPr lang="de-DE" sz="1200" strike="noStrike" spc="-1" dirty="0">
              <a:solidFill>
                <a:schemeClr val="bg2">
                  <a:lumMod val="50000"/>
                </a:schemeClr>
              </a:solidFill>
              <a:latin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strike="noStrike" spc="-1" dirty="0">
                <a:solidFill>
                  <a:schemeClr val="bg2">
                    <a:lumMod val="50000"/>
                  </a:schemeClr>
                </a:solidFill>
                <a:latin typeface="Arial"/>
              </a:rPr>
              <a:t>[7] </a:t>
            </a:r>
            <a:r>
              <a:rPr lang="de-DE" sz="1200" strike="noStrike" spc="-1" dirty="0">
                <a:solidFill>
                  <a:schemeClr val="bg2">
                    <a:lumMod val="50000"/>
                  </a:schemeClr>
                </a:solidFill>
                <a:latin typeface="Arial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https://scikit-learn.org/stable/auto_examples/miscellaneous/plot_anomaly_comparison.html</a:t>
            </a:r>
            <a:endParaRPr lang="de-DE" sz="1200" b="0" strike="noStrike" spc="-1" dirty="0">
              <a:solidFill>
                <a:schemeClr val="bg2">
                  <a:lumMod val="50000"/>
                </a:schemeClr>
              </a:solidFill>
              <a:latin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b="0" strike="noStrike" spc="-1" dirty="0">
              <a:latin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spc="-1" dirty="0">
              <a:latin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b="0" strike="noStrike" spc="-1" dirty="0">
              <a:latin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540000" y="5976000"/>
            <a:ext cx="1043964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Manuel Krebs – </a:t>
            </a:r>
            <a:r>
              <a:rPr lang="de-DE" sz="12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Bachelorarbeit -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Arbeitsgruppe Process Analytics</a:t>
            </a:r>
            <a:r>
              <a:rPr lang="de-DE" sz="12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de-DE" sz="1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540000" y="1260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Quellenverzeichnis</a:t>
            </a:r>
            <a:endParaRPr lang="de-DE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523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40000" y="2160000"/>
            <a:ext cx="10079640" cy="17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Aktuell: manuelle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</a:rPr>
              <a:t>Anomalieerkennung</a:t>
            </a:r>
            <a:endParaRPr lang="de-DE" sz="1600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Sehr subjektiv und zeitintensiv</a:t>
            </a:r>
          </a:p>
          <a:p>
            <a:pPr>
              <a:lnSpc>
                <a:spcPct val="150000"/>
              </a:lnSpc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-&gt; Qualitätssteigerung und Zeitersparnis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b="1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540000" y="5976000"/>
            <a:ext cx="1043964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Manuel Krebs – Bachelorarbeit - </a:t>
            </a:r>
            <a:r>
              <a:rPr lang="de-DE" sz="1200" dirty="0"/>
              <a:t>Arbeitsgruppe Process Analytics</a:t>
            </a:r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540000" y="1260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Motivation</a:t>
            </a:r>
            <a:endParaRPr lang="de-DE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835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40000" y="2160000"/>
            <a:ext cx="3239520" cy="3581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Expedition MSM88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Start: 19.12.2019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strike="noStrike" spc="-1" dirty="0">
                <a:solidFill>
                  <a:srgbClr val="000000"/>
                </a:solidFill>
                <a:latin typeface="Roboto" panose="02000000000000000000" pitchFamily="2" charset="0"/>
              </a:rPr>
              <a:t>Ende: 14.01.202</a:t>
            </a:r>
            <a:r>
              <a:rPr lang="de-DE" sz="1600" spc="-1" dirty="0">
                <a:solidFill>
                  <a:srgbClr val="000000"/>
                </a:solidFill>
                <a:latin typeface="Roboto" panose="02000000000000000000" pitchFamily="2" charset="0"/>
              </a:rPr>
              <a:t>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Roboto" panose="02000000000000000000" pitchFamily="2" charset="0"/>
              </a:rPr>
              <a:t>~ 86.000.000 Messwerte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Roboto" panose="02000000000000000000" pitchFamily="2" charset="0"/>
              </a:rPr>
              <a:t>Aufgeteilt in </a:t>
            </a:r>
            <a:r>
              <a:rPr lang="de-DE" sz="1600" spc="-1" dirty="0" err="1">
                <a:solidFill>
                  <a:srgbClr val="000000"/>
                </a:solidFill>
                <a:latin typeface="Roboto" panose="02000000000000000000" pitchFamily="2" charset="0"/>
              </a:rPr>
              <a:t>Outlier</a:t>
            </a:r>
            <a:r>
              <a:rPr lang="de-DE" sz="1600" spc="-1" dirty="0">
                <a:solidFill>
                  <a:srgbClr val="000000"/>
                </a:solidFill>
                <a:latin typeface="Roboto" panose="02000000000000000000" pitchFamily="2" charset="0"/>
              </a:rPr>
              <a:t> und </a:t>
            </a:r>
            <a:r>
              <a:rPr lang="de-DE" sz="1600" spc="-1" dirty="0" err="1">
                <a:solidFill>
                  <a:srgbClr val="000000"/>
                </a:solidFill>
                <a:latin typeface="Roboto" panose="02000000000000000000" pitchFamily="2" charset="0"/>
              </a:rPr>
              <a:t>Inlier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540000" y="5976000"/>
            <a:ext cx="1043964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Manuel Krebs – Bachelorarbeit - </a:t>
            </a:r>
            <a:r>
              <a:rPr lang="de-DE" sz="1200" dirty="0"/>
              <a:t>Arbeitsgruppe Process Analytics</a:t>
            </a:r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540000" y="1260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Datengrundlage</a:t>
            </a:r>
            <a:endParaRPr lang="de-DE" sz="2800" b="0" strike="noStrike" spc="-1" dirty="0">
              <a:latin typeface="Arial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38CA7BF-D8CF-5A8F-91E2-BDC61D654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40" y="1771354"/>
            <a:ext cx="7725853" cy="35819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7CF3B26-C1B4-4FFB-F0E5-18AAF2A3CE89}"/>
              </a:ext>
            </a:extLst>
          </p:cNvPr>
          <p:cNvSpPr txBox="1"/>
          <p:nvPr/>
        </p:nvSpPr>
        <p:spPr>
          <a:xfrm>
            <a:off x="5859412" y="5325744"/>
            <a:ext cx="3302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</a:rPr>
              <a:t>Abbildung 3: Expeditionsroute MSM88, Quelle: [2]</a:t>
            </a:r>
          </a:p>
        </p:txBody>
      </p:sp>
    </p:spTree>
    <p:extLst>
      <p:ext uri="{BB962C8B-B14F-4D97-AF65-F5344CB8AC3E}">
        <p14:creationId xmlns:p14="http://schemas.microsoft.com/office/powerpoint/2010/main" val="72125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0070BBB3-7C3B-7DB5-B722-82FC946E6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205" y="1268097"/>
            <a:ext cx="8943221" cy="4541480"/>
          </a:xfrm>
          <a:prstGeom prst="rect">
            <a:avLst/>
          </a:prstGeom>
        </p:spPr>
      </p:pic>
      <p:sp>
        <p:nvSpPr>
          <p:cNvPr id="2" name="CustomShape 1"/>
          <p:cNvSpPr/>
          <p:nvPr/>
        </p:nvSpPr>
        <p:spPr>
          <a:xfrm>
            <a:off x="540000" y="2160000"/>
            <a:ext cx="3840411" cy="34831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1 Millionen Daten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830.000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</a:rPr>
              <a:t>accepted</a:t>
            </a:r>
            <a:endParaRPr lang="de-DE" sz="1600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strike="noStrike" spc="-1" dirty="0">
                <a:solidFill>
                  <a:srgbClr val="000000"/>
                </a:solidFill>
                <a:latin typeface="Arial"/>
              </a:rPr>
              <a:t>170.000 </a:t>
            </a:r>
            <a:r>
              <a:rPr lang="de-DE" sz="1600" strike="noStrike" spc="-1" dirty="0" err="1">
                <a:solidFill>
                  <a:srgbClr val="000000"/>
                </a:solidFill>
                <a:latin typeface="Arial"/>
              </a:rPr>
              <a:t>rejected</a:t>
            </a:r>
            <a:endParaRPr lang="de-DE" sz="160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540000" y="5976000"/>
            <a:ext cx="1043964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Manuel Krebs – Bachelorarbeit - </a:t>
            </a:r>
            <a:r>
              <a:rPr lang="de-DE" sz="1200" dirty="0"/>
              <a:t>Arbeitsgruppe Process Analytics</a:t>
            </a:r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540000" y="1260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Datengrundlage</a:t>
            </a:r>
            <a:endParaRPr lang="de-DE" sz="2800" b="0" strike="noStrike" spc="-1" dirty="0">
              <a:latin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86F643-9424-0AE9-9E96-1887DCE600FD}"/>
              </a:ext>
            </a:extLst>
          </p:cNvPr>
          <p:cNvSpPr txBox="1"/>
          <p:nvPr/>
        </p:nvSpPr>
        <p:spPr>
          <a:xfrm>
            <a:off x="4166474" y="5464756"/>
            <a:ext cx="5530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</a:rPr>
              <a:t>Abbildung 4: Scatterplot der ersten Millionen Datenpunkte, Quelle: eigene Darstellung</a:t>
            </a:r>
          </a:p>
        </p:txBody>
      </p:sp>
    </p:spTree>
    <p:extLst>
      <p:ext uri="{BB962C8B-B14F-4D97-AF65-F5344CB8AC3E}">
        <p14:creationId xmlns:p14="http://schemas.microsoft.com/office/powerpoint/2010/main" val="217735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40000" y="2160000"/>
            <a:ext cx="3604161" cy="34831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lokale </a:t>
            </a:r>
            <a:r>
              <a:rPr lang="de-DE" sz="1600" b="1" strike="noStrike" spc="-1" dirty="0" err="1">
                <a:solidFill>
                  <a:srgbClr val="000000"/>
                </a:solidFill>
                <a:latin typeface="Arial"/>
              </a:rPr>
              <a:t>Outlier</a:t>
            </a: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 vs. </a:t>
            </a:r>
            <a:r>
              <a:rPr lang="de-DE" sz="1600" b="1" spc="-1" dirty="0">
                <a:solidFill>
                  <a:srgbClr val="000000"/>
                </a:solidFill>
                <a:latin typeface="Arial"/>
              </a:rPr>
              <a:t>globale </a:t>
            </a:r>
            <a:r>
              <a:rPr lang="de-DE" sz="1600" b="1" spc="-1" dirty="0" err="1">
                <a:solidFill>
                  <a:srgbClr val="000000"/>
                </a:solidFill>
                <a:latin typeface="Arial"/>
              </a:rPr>
              <a:t>Outlier</a:t>
            </a:r>
            <a:endParaRPr lang="de-DE" sz="1600" b="1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540000" y="5976000"/>
            <a:ext cx="1043964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Manuel Krebs – Bachelorarbeit - </a:t>
            </a:r>
            <a:r>
              <a:rPr lang="de-DE" sz="1200" dirty="0"/>
              <a:t>Arbeitsgruppe Process Analytics</a:t>
            </a:r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540000" y="1260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Datengrundlage</a:t>
            </a:r>
            <a:endParaRPr lang="de-DE" sz="2800" b="0" strike="noStrike" spc="-1" dirty="0">
              <a:latin typeface="Arial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90F0336-856E-B686-219F-054A43CEA0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12" y="1785089"/>
            <a:ext cx="5674963" cy="385806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4A9C3F9-5123-3133-54BC-52035652EA28}"/>
              </a:ext>
            </a:extLst>
          </p:cNvPr>
          <p:cNvSpPr txBox="1"/>
          <p:nvPr/>
        </p:nvSpPr>
        <p:spPr>
          <a:xfrm>
            <a:off x="5111045" y="5626520"/>
            <a:ext cx="3829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</a:rPr>
              <a:t>Abbildung 5: Beispiel lokale vs. Globale </a:t>
            </a:r>
            <a:r>
              <a:rPr lang="de-DE" sz="1100" dirty="0" err="1">
                <a:solidFill>
                  <a:schemeClr val="bg2"/>
                </a:solidFill>
              </a:rPr>
              <a:t>Outlier</a:t>
            </a:r>
            <a:r>
              <a:rPr lang="de-DE" sz="1100" dirty="0">
                <a:solidFill>
                  <a:schemeClr val="bg2"/>
                </a:solidFill>
              </a:rPr>
              <a:t>, Quelle: [3]</a:t>
            </a:r>
          </a:p>
        </p:txBody>
      </p:sp>
    </p:spTree>
    <p:extLst>
      <p:ext uri="{BB962C8B-B14F-4D97-AF65-F5344CB8AC3E}">
        <p14:creationId xmlns:p14="http://schemas.microsoft.com/office/powerpoint/2010/main" val="3526200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E3A5B7C-35B2-23E2-03E7-6B4EFFD153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818" y="1346809"/>
            <a:ext cx="7944688" cy="4034412"/>
          </a:xfrm>
          <a:prstGeom prst="rect">
            <a:avLst/>
          </a:prstGeom>
        </p:spPr>
      </p:pic>
      <p:sp>
        <p:nvSpPr>
          <p:cNvPr id="2" name="CustomShape 1"/>
          <p:cNvSpPr/>
          <p:nvPr/>
        </p:nvSpPr>
        <p:spPr>
          <a:xfrm>
            <a:off x="540000" y="2160000"/>
            <a:ext cx="3604161" cy="34831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spc="-1" dirty="0">
                <a:solidFill>
                  <a:srgbClr val="000000"/>
                </a:solidFill>
                <a:latin typeface="Arial"/>
              </a:rPr>
              <a:t>Aufteilen des Datensatzes in 1000er Chunks</a:t>
            </a:r>
            <a:endParaRPr lang="de-DE" sz="1600" b="1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540000" y="5976000"/>
            <a:ext cx="1043964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Manuel Krebs – Bachelorarbeit - </a:t>
            </a:r>
            <a:r>
              <a:rPr lang="de-DE" sz="1200" dirty="0"/>
              <a:t>Arbeitsgruppe Process Analytics</a:t>
            </a:r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540000" y="1260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Datengrundlage</a:t>
            </a:r>
            <a:endParaRPr lang="de-DE" sz="2800" b="0" strike="noStrike" spc="-1" dirty="0">
              <a:latin typeface="Arial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D5ABAC6-EF65-F2A7-45A1-E06857FA5819}"/>
              </a:ext>
            </a:extLst>
          </p:cNvPr>
          <p:cNvSpPr txBox="1"/>
          <p:nvPr/>
        </p:nvSpPr>
        <p:spPr>
          <a:xfrm>
            <a:off x="5152558" y="5110526"/>
            <a:ext cx="43172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</a:rPr>
              <a:t>Abbildung 6: Scatterplot eines Chunks, Quelle: eigene Darstellung</a:t>
            </a:r>
          </a:p>
        </p:txBody>
      </p:sp>
    </p:spTree>
    <p:extLst>
      <p:ext uri="{BB962C8B-B14F-4D97-AF65-F5344CB8AC3E}">
        <p14:creationId xmlns:p14="http://schemas.microsoft.com/office/powerpoint/2010/main" val="355090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40000" y="2160000"/>
            <a:ext cx="5068320" cy="17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de-DE" sz="1600" b="1" spc="-1" dirty="0">
                <a:solidFill>
                  <a:srgbClr val="000000"/>
                </a:solidFill>
                <a:latin typeface="Arial"/>
              </a:rPr>
              <a:t>IQR: Interquartil-Range Methode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Untere Schranke: Q1 - (1.5 * IQR)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Obere Schranke: Q3 + (1.5 * IQR)</a:t>
            </a:r>
            <a:endParaRPr lang="de-DE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540000" y="5976000"/>
            <a:ext cx="1043964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Manuel Krebs – Bachelorarbeit - </a:t>
            </a:r>
            <a:r>
              <a:rPr lang="de-DE" sz="1200" dirty="0"/>
              <a:t>Arbeitsgruppe Process Analytics</a:t>
            </a:r>
            <a:r>
              <a:rPr lang="de-DE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540000" y="1260000"/>
            <a:ext cx="10079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Methodik</a:t>
            </a:r>
            <a:endParaRPr lang="de-DE" sz="2800" b="0" strike="noStrike" spc="-1" dirty="0">
              <a:latin typeface="Arial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F2AC5C2-B57B-403A-2B01-754C7F021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713" y="1734101"/>
            <a:ext cx="6426927" cy="375176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E17C957-CB78-0397-25E3-E350CC332857}"/>
              </a:ext>
            </a:extLst>
          </p:cNvPr>
          <p:cNvSpPr txBox="1"/>
          <p:nvPr/>
        </p:nvSpPr>
        <p:spPr>
          <a:xfrm>
            <a:off x="6175836" y="5485861"/>
            <a:ext cx="3180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</a:rPr>
              <a:t>Abbildung 7: Beispiel eines Boxplots, Quelle: [4]</a:t>
            </a:r>
          </a:p>
        </p:txBody>
      </p:sp>
    </p:spTree>
    <p:extLst>
      <p:ext uri="{BB962C8B-B14F-4D97-AF65-F5344CB8AC3E}">
        <p14:creationId xmlns:p14="http://schemas.microsoft.com/office/powerpoint/2010/main" val="3495615781"/>
      </p:ext>
    </p:extLst>
  </p:cSld>
  <p:clrMapOvr>
    <a:masterClrMapping/>
  </p:clrMapOvr>
</p:sld>
</file>

<file path=ppt/theme/theme1.xml><?xml version="1.0" encoding="utf-8"?>
<a:theme xmlns:a="http://schemas.openxmlformats.org/drawingml/2006/main" name="Hauptfoil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infache Foli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inimale Foli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1222</Words>
  <Application>Microsoft Office PowerPoint</Application>
  <PresentationFormat>Benutzerdefiniert</PresentationFormat>
  <Paragraphs>227</Paragraphs>
  <Slides>30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30</vt:i4>
      </vt:variant>
    </vt:vector>
  </HeadingPairs>
  <TitlesOfParts>
    <vt:vector size="37" baseType="lpstr">
      <vt:lpstr>Arial</vt:lpstr>
      <vt:lpstr>Calibri</vt:lpstr>
      <vt:lpstr>Roboto</vt:lpstr>
      <vt:lpstr>URW DIN</vt:lpstr>
      <vt:lpstr>Hauptfoile</vt:lpstr>
      <vt:lpstr>Einfache Folie</vt:lpstr>
      <vt:lpstr>Minimale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Muster</dc:title>
  <dc:subject/>
  <dc:creator>Universität Kiel  (CAU)</dc:creator>
  <dc:description/>
  <cp:lastModifiedBy>Manuel Krebs</cp:lastModifiedBy>
  <cp:revision>96</cp:revision>
  <cp:lastPrinted>1601-01-01T00:00:00Z</cp:lastPrinted>
  <dcterms:created xsi:type="dcterms:W3CDTF">2010-06-02T10:39:48Z</dcterms:created>
  <dcterms:modified xsi:type="dcterms:W3CDTF">2022-09-11T19:43:09Z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