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1"/>
  </p:notesMasterIdLst>
  <p:sldIdLst>
    <p:sldId id="256" r:id="rId5"/>
    <p:sldId id="275" r:id="rId6"/>
    <p:sldId id="262" r:id="rId7"/>
    <p:sldId id="263" r:id="rId8"/>
    <p:sldId id="264" r:id="rId9"/>
    <p:sldId id="265" r:id="rId10"/>
    <p:sldId id="266" r:id="rId11"/>
    <p:sldId id="267" r:id="rId12"/>
    <p:sldId id="268" r:id="rId13"/>
    <p:sldId id="269" r:id="rId14"/>
    <p:sldId id="270" r:id="rId15"/>
    <p:sldId id="273" r:id="rId16"/>
    <p:sldId id="274" r:id="rId17"/>
    <p:sldId id="271" r:id="rId18"/>
    <p:sldId id="272" r:id="rId19"/>
    <p:sldId id="260" r:id="rId20"/>
  </p:sldIdLst>
  <p:sldSz cx="12192000" cy="6858000"/>
  <p:notesSz cx="6858000" cy="20288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75" autoAdjust="0"/>
  </p:normalViewPr>
  <p:slideViewPr>
    <p:cSldViewPr snapToGrid="0">
      <p:cViewPr varScale="1">
        <p:scale>
          <a:sx n="108" d="100"/>
          <a:sy n="108" d="100"/>
        </p:scale>
        <p:origin x="7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EDA62-38A5-48DF-9082-DD3B52F9BDDA}" type="datetimeFigureOut">
              <a:rPr lang="en-US" smtClean="0"/>
              <a:t>8/6/19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F67EB-92AF-4F15-B2CE-05E380477C75}" type="slidenum">
              <a:rPr lang="en-US" smtClean="0"/>
              <a:t>‹#›</a:t>
            </a:fld>
            <a:endParaRPr lang="en-US"/>
          </a:p>
        </p:txBody>
      </p:sp>
    </p:spTree>
    <p:extLst>
      <p:ext uri="{BB962C8B-B14F-4D97-AF65-F5344CB8AC3E}">
        <p14:creationId xmlns:p14="http://schemas.microsoft.com/office/powerpoint/2010/main" val="355976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need 2 machines, one inside the firewall and one outside the firewall.</a:t>
            </a:r>
          </a:p>
          <a:p>
            <a:r>
              <a:rPr lang="en-US" dirty="0">
                <a:cs typeface="Calibri"/>
              </a:rPr>
              <a:t>Both VM's are supposed to be connected to the internet through routers. </a:t>
            </a:r>
          </a:p>
          <a:p>
            <a:r>
              <a:rPr lang="en-US" dirty="0">
                <a:cs typeface="Calibri"/>
              </a:rPr>
              <a:t>We emulate the internet connection using the NAT network adapter.</a:t>
            </a:r>
          </a:p>
          <a:p>
            <a:endParaRPr lang="en-US" dirty="0">
              <a:cs typeface="Calibri"/>
            </a:endParaRPr>
          </a:p>
        </p:txBody>
      </p:sp>
      <p:sp>
        <p:nvSpPr>
          <p:cNvPr id="4" name="Slide Number Placeholder 3"/>
          <p:cNvSpPr>
            <a:spLocks noGrp="1"/>
          </p:cNvSpPr>
          <p:nvPr>
            <p:ph type="sldNum" sz="quarter" idx="5"/>
          </p:nvPr>
        </p:nvSpPr>
        <p:spPr/>
        <p:txBody>
          <a:bodyPr/>
          <a:lstStyle/>
          <a:p>
            <a:fld id="{9F3F67EB-92AF-4F15-B2CE-05E380477C75}" type="slidenum">
              <a:rPr lang="en-US" smtClean="0"/>
              <a:t>5</a:t>
            </a:fld>
            <a:endParaRPr lang="en-US"/>
          </a:p>
        </p:txBody>
      </p:sp>
    </p:spTree>
    <p:extLst>
      <p:ext uri="{BB962C8B-B14F-4D97-AF65-F5344CB8AC3E}">
        <p14:creationId xmlns:p14="http://schemas.microsoft.com/office/powerpoint/2010/main" val="221963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here is to set up a firewall on VM1 to block the access of the target website. We used a fixed IP address for the target website to make sure it would be completely blocked. </a:t>
            </a:r>
          </a:p>
          <a:p>
            <a:endParaRPr lang="en-US" dirty="0"/>
          </a:p>
          <a:p>
            <a:r>
              <a:rPr lang="en-US" dirty="0"/>
              <a:t>We can't set the firewall rule before the routing because we need to make sure the firewall won't block the packets from getting to the virtual interface used by the VPN.</a:t>
            </a:r>
            <a:r>
              <a:rPr lang="en-US" dirty="0">
                <a:cs typeface="Calibri"/>
              </a:rPr>
              <a:t> We use the uncomplicated firewall program to do this.</a:t>
            </a:r>
          </a:p>
        </p:txBody>
      </p:sp>
      <p:sp>
        <p:nvSpPr>
          <p:cNvPr id="4" name="Slide Number Placeholder 3"/>
          <p:cNvSpPr>
            <a:spLocks noGrp="1"/>
          </p:cNvSpPr>
          <p:nvPr>
            <p:ph type="sldNum" sz="quarter" idx="5"/>
          </p:nvPr>
        </p:nvSpPr>
        <p:spPr/>
        <p:txBody>
          <a:bodyPr/>
          <a:lstStyle/>
          <a:p>
            <a:fld id="{9F3F67EB-92AF-4F15-B2CE-05E380477C75}" type="slidenum">
              <a:rPr lang="en-US" smtClean="0"/>
              <a:t>6</a:t>
            </a:fld>
            <a:endParaRPr lang="en-US"/>
          </a:p>
        </p:txBody>
      </p:sp>
    </p:spTree>
    <p:extLst>
      <p:ext uri="{BB962C8B-B14F-4D97-AF65-F5344CB8AC3E}">
        <p14:creationId xmlns:p14="http://schemas.microsoft.com/office/powerpoint/2010/main" val="102270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command blocks while it waits for connections, need to find another window to run second command</a:t>
            </a:r>
          </a:p>
          <a:p>
            <a:endParaRPr lang="en-US" dirty="0"/>
          </a:p>
          <a:p>
            <a:r>
              <a:rPr lang="en-US" dirty="0"/>
              <a:t>Enable </a:t>
            </a:r>
            <a:r>
              <a:rPr lang="en-US" dirty="0" err="1"/>
              <a:t>ip</a:t>
            </a:r>
            <a:r>
              <a:rPr lang="en-US" dirty="0"/>
              <a:t> </a:t>
            </a:r>
            <a:r>
              <a:rPr lang="en-US" dirty="0" err="1"/>
              <a:t>forwading</a:t>
            </a:r>
            <a:r>
              <a:rPr lang="en-US" dirty="0"/>
              <a:t> so it behaves like a gateway</a:t>
            </a:r>
          </a:p>
        </p:txBody>
      </p:sp>
      <p:sp>
        <p:nvSpPr>
          <p:cNvPr id="4" name="Slide Number Placeholder 3"/>
          <p:cNvSpPr>
            <a:spLocks noGrp="1"/>
          </p:cNvSpPr>
          <p:nvPr>
            <p:ph type="sldNum" sz="quarter" idx="5"/>
          </p:nvPr>
        </p:nvSpPr>
        <p:spPr/>
        <p:txBody>
          <a:bodyPr/>
          <a:lstStyle/>
          <a:p>
            <a:fld id="{9F3F67EB-92AF-4F15-B2CE-05E380477C75}" type="slidenum">
              <a:rPr lang="en-US" smtClean="0"/>
              <a:t>9</a:t>
            </a:fld>
            <a:endParaRPr lang="en-US"/>
          </a:p>
        </p:txBody>
      </p:sp>
    </p:spTree>
    <p:extLst>
      <p:ext uri="{BB962C8B-B14F-4D97-AF65-F5344CB8AC3E}">
        <p14:creationId xmlns:p14="http://schemas.microsoft.com/office/powerpoint/2010/main" val="2235177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these, tunnel is established</a:t>
            </a:r>
          </a:p>
        </p:txBody>
      </p:sp>
      <p:sp>
        <p:nvSpPr>
          <p:cNvPr id="4" name="Slide Number Placeholder 3"/>
          <p:cNvSpPr>
            <a:spLocks noGrp="1"/>
          </p:cNvSpPr>
          <p:nvPr>
            <p:ph type="sldNum" sz="quarter" idx="5"/>
          </p:nvPr>
        </p:nvSpPr>
        <p:spPr/>
        <p:txBody>
          <a:bodyPr/>
          <a:lstStyle/>
          <a:p>
            <a:fld id="{9F3F67EB-92AF-4F15-B2CE-05E380477C75}" type="slidenum">
              <a:rPr lang="en-US" smtClean="0"/>
              <a:t>10</a:t>
            </a:fld>
            <a:endParaRPr lang="en-US"/>
          </a:p>
        </p:txBody>
      </p:sp>
    </p:spTree>
    <p:extLst>
      <p:ext uri="{BB962C8B-B14F-4D97-AF65-F5344CB8AC3E}">
        <p14:creationId xmlns:p14="http://schemas.microsoft.com/office/powerpoint/2010/main" val="3887365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example we route 10.20.30.0/24 packets to eth0 interface</a:t>
            </a:r>
          </a:p>
        </p:txBody>
      </p:sp>
      <p:sp>
        <p:nvSpPr>
          <p:cNvPr id="4" name="Slide Number Placeholder 3"/>
          <p:cNvSpPr>
            <a:spLocks noGrp="1"/>
          </p:cNvSpPr>
          <p:nvPr>
            <p:ph type="sldNum" sz="quarter" idx="5"/>
          </p:nvPr>
        </p:nvSpPr>
        <p:spPr/>
        <p:txBody>
          <a:bodyPr/>
          <a:lstStyle/>
          <a:p>
            <a:fld id="{9F3F67EB-92AF-4F15-B2CE-05E380477C75}" type="slidenum">
              <a:rPr lang="en-US" smtClean="0"/>
              <a:t>11</a:t>
            </a:fld>
            <a:endParaRPr lang="en-US"/>
          </a:p>
        </p:txBody>
      </p:sp>
    </p:spTree>
    <p:extLst>
      <p:ext uri="{BB962C8B-B14F-4D97-AF65-F5344CB8AC3E}">
        <p14:creationId xmlns:p14="http://schemas.microsoft.com/office/powerpoint/2010/main" val="3793679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err="1"/>
              <a:t>Soln</a:t>
            </a:r>
            <a:r>
              <a:rPr lang="en-US" dirty="0"/>
              <a:t> 1: packet delivered to  VPN Server by NAT. </a:t>
            </a:r>
          </a:p>
          <a:p>
            <a:pPr marL="285750" indent="-285750">
              <a:buFont typeface="Arial" panose="020B0604020202020204" pitchFamily="34" charset="0"/>
              <a:buChar char="•"/>
            </a:pPr>
            <a:r>
              <a:rPr lang="en-US" dirty="0"/>
              <a:t>Use ARP cache poisoning on the NAT: telling NAT before hand about the MAC address</a:t>
            </a:r>
          </a:p>
          <a:p>
            <a:r>
              <a:rPr lang="en-US" dirty="0" err="1"/>
              <a:t>Soln</a:t>
            </a:r>
            <a:r>
              <a:rPr lang="en-US" dirty="0"/>
              <a:t> 2:</a:t>
            </a:r>
          </a:p>
          <a:p>
            <a:r>
              <a:rPr lang="en-US" dirty="0"/>
              <a:t>so all packets coming out of the Server VM will have this VM’s IP address as their source IP. To reach the Internet, these packets will go through another NAT, which is provided by VirtualBox, but since the source IP is the Server VM, this second NAT will have no problem relaying back the returned packets from the Internet to the Server VM</a:t>
            </a:r>
          </a:p>
        </p:txBody>
      </p:sp>
      <p:sp>
        <p:nvSpPr>
          <p:cNvPr id="4" name="Slide Number Placeholder 3"/>
          <p:cNvSpPr>
            <a:spLocks noGrp="1"/>
          </p:cNvSpPr>
          <p:nvPr>
            <p:ph type="sldNum" sz="quarter" idx="5"/>
          </p:nvPr>
        </p:nvSpPr>
        <p:spPr/>
        <p:txBody>
          <a:bodyPr/>
          <a:lstStyle/>
          <a:p>
            <a:fld id="{9F3F67EB-92AF-4F15-B2CE-05E380477C75}" type="slidenum">
              <a:rPr lang="en-US" smtClean="0"/>
              <a:t>13</a:t>
            </a:fld>
            <a:endParaRPr lang="en-US"/>
          </a:p>
        </p:txBody>
      </p:sp>
    </p:spTree>
    <p:extLst>
      <p:ext uri="{BB962C8B-B14F-4D97-AF65-F5344CB8AC3E}">
        <p14:creationId xmlns:p14="http://schemas.microsoft.com/office/powerpoint/2010/main" val="390332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Packet sent to VPN server first because?</a:t>
            </a:r>
          </a:p>
        </p:txBody>
      </p:sp>
      <p:sp>
        <p:nvSpPr>
          <p:cNvPr id="4" name="Slide Number Placeholder 3"/>
          <p:cNvSpPr>
            <a:spLocks noGrp="1"/>
          </p:cNvSpPr>
          <p:nvPr>
            <p:ph type="sldNum" sz="quarter" idx="5"/>
          </p:nvPr>
        </p:nvSpPr>
        <p:spPr/>
        <p:txBody>
          <a:bodyPr/>
          <a:lstStyle/>
          <a:p>
            <a:fld id="{9F3F67EB-92AF-4F15-B2CE-05E380477C75}" type="slidenum">
              <a:rPr lang="en-US" smtClean="0"/>
              <a:t>14</a:t>
            </a:fld>
            <a:endParaRPr lang="en-US"/>
          </a:p>
        </p:txBody>
      </p:sp>
    </p:spTree>
    <p:extLst>
      <p:ext uri="{BB962C8B-B14F-4D97-AF65-F5344CB8AC3E}">
        <p14:creationId xmlns:p14="http://schemas.microsoft.com/office/powerpoint/2010/main" val="421943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8/6/19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8/6/19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8/6/19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8/6/19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8/6/19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Firewall evasion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fontScale="92500" lnSpcReduction="20000"/>
          </a:bodyPr>
          <a:lstStyle/>
          <a:p>
            <a:r>
              <a:rPr lang="en-US" sz="2800" dirty="0">
                <a:solidFill>
                  <a:srgbClr val="7CEBFF"/>
                </a:solidFill>
              </a:rPr>
              <a:t>Bypassing firewalls using vpn</a:t>
            </a:r>
          </a:p>
          <a:p>
            <a:endParaRPr lang="en-US" dirty="0">
              <a:solidFill>
                <a:srgbClr val="7CEBFF"/>
              </a:solidFill>
            </a:endParaRPr>
          </a:p>
        </p:txBody>
      </p:sp>
      <p:sp>
        <p:nvSpPr>
          <p:cNvPr id="4" name="TextBox 3">
            <a:extLst>
              <a:ext uri="{FF2B5EF4-FFF2-40B4-BE49-F238E27FC236}">
                <a16:creationId xmlns:a16="http://schemas.microsoft.com/office/drawing/2014/main" id="{6E05E90B-154C-42FF-9DFD-F88CDDD76B59}"/>
              </a:ext>
            </a:extLst>
          </p:cNvPr>
          <p:cNvSpPr txBox="1"/>
          <p:nvPr/>
        </p:nvSpPr>
        <p:spPr>
          <a:xfrm>
            <a:off x="581191" y="5888381"/>
            <a:ext cx="8385256" cy="461665"/>
          </a:xfrm>
          <a:prstGeom prst="rect">
            <a:avLst/>
          </a:prstGeom>
          <a:noFill/>
        </p:spPr>
        <p:txBody>
          <a:bodyPr wrap="square" rtlCol="0">
            <a:spAutoFit/>
          </a:bodyPr>
          <a:lstStyle/>
          <a:p>
            <a:r>
              <a:rPr lang="en-US" sz="2400" dirty="0">
                <a:solidFill>
                  <a:schemeClr val="accent6">
                    <a:lumMod val="40000"/>
                    <a:lumOff val="60000"/>
                  </a:schemeClr>
                </a:solidFill>
              </a:rPr>
              <a:t>Sean Cummings, James Finn, Madina Martazanova, Heba Subeh</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3B58-27D6-4BBB-9802-4E6E26FDAEEF}"/>
              </a:ext>
            </a:extLst>
          </p:cNvPr>
          <p:cNvSpPr>
            <a:spLocks noGrp="1"/>
          </p:cNvSpPr>
          <p:nvPr>
            <p:ph type="title"/>
          </p:nvPr>
        </p:nvSpPr>
        <p:spPr/>
        <p:txBody>
          <a:bodyPr/>
          <a:lstStyle/>
          <a:p>
            <a:r>
              <a:rPr lang="en-US" dirty="0"/>
              <a:t>Task 3: Bypassing the firewall</a:t>
            </a:r>
          </a:p>
        </p:txBody>
      </p:sp>
      <p:pic>
        <p:nvPicPr>
          <p:cNvPr id="4" name="Picture 3">
            <a:extLst>
              <a:ext uri="{FF2B5EF4-FFF2-40B4-BE49-F238E27FC236}">
                <a16:creationId xmlns:a16="http://schemas.microsoft.com/office/drawing/2014/main" id="{B9D900A6-45BA-4065-8174-4DDB95FB39E4}"/>
              </a:ext>
            </a:extLst>
          </p:cNvPr>
          <p:cNvPicPr>
            <a:picLocks noChangeAspect="1"/>
          </p:cNvPicPr>
          <p:nvPr/>
        </p:nvPicPr>
        <p:blipFill>
          <a:blip r:embed="rId3"/>
          <a:stretch>
            <a:fillRect/>
          </a:stretch>
        </p:blipFill>
        <p:spPr>
          <a:xfrm>
            <a:off x="512612" y="3164555"/>
            <a:ext cx="7671268" cy="355884"/>
          </a:xfrm>
          <a:prstGeom prst="rect">
            <a:avLst/>
          </a:prstGeom>
        </p:spPr>
      </p:pic>
      <p:pic>
        <p:nvPicPr>
          <p:cNvPr id="5" name="Picture 4">
            <a:extLst>
              <a:ext uri="{FF2B5EF4-FFF2-40B4-BE49-F238E27FC236}">
                <a16:creationId xmlns:a16="http://schemas.microsoft.com/office/drawing/2014/main" id="{EF03C194-CD9A-4F68-A28B-47B74E838FBA}"/>
              </a:ext>
            </a:extLst>
          </p:cNvPr>
          <p:cNvPicPr>
            <a:picLocks noChangeAspect="1"/>
          </p:cNvPicPr>
          <p:nvPr/>
        </p:nvPicPr>
        <p:blipFill>
          <a:blip r:embed="rId4"/>
          <a:stretch>
            <a:fillRect/>
          </a:stretch>
        </p:blipFill>
        <p:spPr>
          <a:xfrm>
            <a:off x="512611" y="3456797"/>
            <a:ext cx="7938775" cy="1343803"/>
          </a:xfrm>
          <a:prstGeom prst="rect">
            <a:avLst/>
          </a:prstGeom>
        </p:spPr>
      </p:pic>
      <p:sp>
        <p:nvSpPr>
          <p:cNvPr id="6" name="TextBox 5">
            <a:extLst>
              <a:ext uri="{FF2B5EF4-FFF2-40B4-BE49-F238E27FC236}">
                <a16:creationId xmlns:a16="http://schemas.microsoft.com/office/drawing/2014/main" id="{0AF8604E-3A4B-49CD-9642-E0573DDC2D81}"/>
              </a:ext>
            </a:extLst>
          </p:cNvPr>
          <p:cNvSpPr txBox="1"/>
          <p:nvPr/>
        </p:nvSpPr>
        <p:spPr>
          <a:xfrm>
            <a:off x="581192" y="4137660"/>
            <a:ext cx="7870194"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633CDE2E-E543-49FC-A27A-1E6204F35AFB}"/>
              </a:ext>
            </a:extLst>
          </p:cNvPr>
          <p:cNvSpPr txBox="1"/>
          <p:nvPr/>
        </p:nvSpPr>
        <p:spPr>
          <a:xfrm>
            <a:off x="512611" y="2103120"/>
            <a:ext cx="8425649" cy="646331"/>
          </a:xfrm>
          <a:prstGeom prst="rect">
            <a:avLst/>
          </a:prstGeom>
          <a:noFill/>
        </p:spPr>
        <p:txBody>
          <a:bodyPr wrap="square" rtlCol="0">
            <a:spAutoFit/>
          </a:bodyPr>
          <a:lstStyle/>
          <a:p>
            <a:pPr marL="285750" indent="-285750">
              <a:buFont typeface="Arial" panose="020B0604020202020204" pitchFamily="34" charset="0"/>
              <a:buChar char="•"/>
            </a:pPr>
            <a:r>
              <a:rPr lang="en-US" dirty="0"/>
              <a:t>Run VPN client on Client VM</a:t>
            </a:r>
          </a:p>
          <a:p>
            <a:pPr marL="285750" indent="-285750">
              <a:buFont typeface="Arial" panose="020B0604020202020204" pitchFamily="34" charset="0"/>
              <a:buChar char="•"/>
            </a:pPr>
            <a:r>
              <a:rPr lang="en-US" dirty="0"/>
              <a:t>Assign IP address 192.168.53.5 to tun0 interface</a:t>
            </a:r>
          </a:p>
        </p:txBody>
      </p:sp>
      <p:sp>
        <p:nvSpPr>
          <p:cNvPr id="3" name="Footer Placeholder 2">
            <a:extLst>
              <a:ext uri="{FF2B5EF4-FFF2-40B4-BE49-F238E27FC236}">
                <a16:creationId xmlns:a16="http://schemas.microsoft.com/office/drawing/2014/main" id="{04990CA9-E3F5-42D2-A3B1-99154E287C90}"/>
              </a:ext>
            </a:extLst>
          </p:cNvPr>
          <p:cNvSpPr>
            <a:spLocks noGrp="1"/>
          </p:cNvSpPr>
          <p:nvPr>
            <p:ph type="ftr" sz="quarter" idx="11"/>
          </p:nvPr>
        </p:nvSpPr>
        <p:spPr/>
        <p:txBody>
          <a:bodyPr/>
          <a:lstStyle/>
          <a:p>
            <a:r>
              <a:rPr lang="en-US" sz="1600" dirty="0"/>
              <a:t>Step 2: Run VPN Client</a:t>
            </a:r>
          </a:p>
        </p:txBody>
      </p:sp>
    </p:spTree>
    <p:extLst>
      <p:ext uri="{BB962C8B-B14F-4D97-AF65-F5344CB8AC3E}">
        <p14:creationId xmlns:p14="http://schemas.microsoft.com/office/powerpoint/2010/main" val="34473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F774-8BB1-49A9-996C-E58F906E9A9D}"/>
              </a:ext>
            </a:extLst>
          </p:cNvPr>
          <p:cNvSpPr>
            <a:spLocks noGrp="1"/>
          </p:cNvSpPr>
          <p:nvPr>
            <p:ph type="title"/>
          </p:nvPr>
        </p:nvSpPr>
        <p:spPr/>
        <p:txBody>
          <a:bodyPr/>
          <a:lstStyle/>
          <a:p>
            <a:r>
              <a:rPr lang="en-US" dirty="0"/>
              <a:t>Task 3: Bypassing the Firewall</a:t>
            </a:r>
          </a:p>
        </p:txBody>
      </p:sp>
      <p:pic>
        <p:nvPicPr>
          <p:cNvPr id="4" name="Picture 3">
            <a:extLst>
              <a:ext uri="{FF2B5EF4-FFF2-40B4-BE49-F238E27FC236}">
                <a16:creationId xmlns:a16="http://schemas.microsoft.com/office/drawing/2014/main" id="{61FD7C0B-01CC-4985-82CF-B30FAD71A70D}"/>
              </a:ext>
            </a:extLst>
          </p:cNvPr>
          <p:cNvPicPr>
            <a:picLocks noChangeAspect="1"/>
          </p:cNvPicPr>
          <p:nvPr/>
        </p:nvPicPr>
        <p:blipFill>
          <a:blip r:embed="rId3"/>
          <a:stretch>
            <a:fillRect/>
          </a:stretch>
        </p:blipFill>
        <p:spPr>
          <a:xfrm>
            <a:off x="476657" y="2857500"/>
            <a:ext cx="6404204" cy="342898"/>
          </a:xfrm>
          <a:prstGeom prst="rect">
            <a:avLst/>
          </a:prstGeom>
        </p:spPr>
      </p:pic>
      <p:sp>
        <p:nvSpPr>
          <p:cNvPr id="6" name="TextBox 5">
            <a:extLst>
              <a:ext uri="{FF2B5EF4-FFF2-40B4-BE49-F238E27FC236}">
                <a16:creationId xmlns:a16="http://schemas.microsoft.com/office/drawing/2014/main" id="{B678C808-F251-4C68-B70A-80B3FBF1947B}"/>
              </a:ext>
            </a:extLst>
          </p:cNvPr>
          <p:cNvSpPr txBox="1"/>
          <p:nvPr/>
        </p:nvSpPr>
        <p:spPr>
          <a:xfrm>
            <a:off x="476657" y="2354580"/>
            <a:ext cx="6404204"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Use route command to add routing entry</a:t>
            </a:r>
          </a:p>
          <a:p>
            <a:pPr marL="285750" indent="-28575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6467D66F-E2E7-473B-94D8-52F10383BB5E}"/>
              </a:ext>
            </a:extLst>
          </p:cNvPr>
          <p:cNvSpPr>
            <a:spLocks noGrp="1"/>
          </p:cNvSpPr>
          <p:nvPr>
            <p:ph type="ftr" sz="quarter" idx="11"/>
          </p:nvPr>
        </p:nvSpPr>
        <p:spPr/>
        <p:txBody>
          <a:bodyPr/>
          <a:lstStyle/>
          <a:p>
            <a:r>
              <a:rPr lang="en-US" sz="1600" dirty="0"/>
              <a:t>Step 3: Set Up Routing on Client and Server VMs</a:t>
            </a:r>
          </a:p>
        </p:txBody>
      </p:sp>
    </p:spTree>
    <p:extLst>
      <p:ext uri="{BB962C8B-B14F-4D97-AF65-F5344CB8AC3E}">
        <p14:creationId xmlns:p14="http://schemas.microsoft.com/office/powerpoint/2010/main" val="2821971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0FFC-7CC3-4602-9DE8-CF35CC235400}"/>
              </a:ext>
            </a:extLst>
          </p:cNvPr>
          <p:cNvSpPr>
            <a:spLocks noGrp="1"/>
          </p:cNvSpPr>
          <p:nvPr>
            <p:ph type="title"/>
          </p:nvPr>
        </p:nvSpPr>
        <p:spPr/>
        <p:txBody>
          <a:bodyPr/>
          <a:lstStyle/>
          <a:p>
            <a:r>
              <a:rPr lang="en-US" dirty="0"/>
              <a:t>Task 3: Bypassing the Firewall</a:t>
            </a:r>
          </a:p>
        </p:txBody>
      </p:sp>
      <p:sp>
        <p:nvSpPr>
          <p:cNvPr id="6" name="Rectangle 5">
            <a:extLst>
              <a:ext uri="{FF2B5EF4-FFF2-40B4-BE49-F238E27FC236}">
                <a16:creationId xmlns:a16="http://schemas.microsoft.com/office/drawing/2014/main" id="{D151F4CE-CB99-4F99-B6FB-E090D4AC5896}"/>
              </a:ext>
            </a:extLst>
          </p:cNvPr>
          <p:cNvSpPr/>
          <p:nvPr/>
        </p:nvSpPr>
        <p:spPr>
          <a:xfrm>
            <a:off x="412172" y="2164055"/>
            <a:ext cx="11367655" cy="3970318"/>
          </a:xfrm>
          <a:prstGeom prst="rect">
            <a:avLst/>
          </a:prstGeom>
        </p:spPr>
        <p:txBody>
          <a:bodyPr wrap="square">
            <a:spAutoFit/>
          </a:bodyPr>
          <a:lstStyle/>
          <a:p>
            <a:pPr marL="285750" indent="-285750">
              <a:buFont typeface="Arial" panose="020B0604020202020204" pitchFamily="34" charset="0"/>
              <a:buChar char="•"/>
            </a:pPr>
            <a:r>
              <a:rPr lang="en-US" dirty="0"/>
              <a:t>Usually, NAT replaces destination IP address with IP address of original packet and gives it back to whoever owns the IP address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Before NAT sends out packet needs to know MAC address of machine who owns the IP address of original packet, sends ARP request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private network is virtual, and this address belongs to tun0, so this address wont receive ARP request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Nat drops packet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to configure NAT as gateway, but we can’t do this in VirtualBox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CE228FB3-7B4A-4175-9571-D8BA3D2C27E4}"/>
              </a:ext>
            </a:extLst>
          </p:cNvPr>
          <p:cNvSpPr>
            <a:spLocks noGrp="1"/>
          </p:cNvSpPr>
          <p:nvPr>
            <p:ph type="ftr" sz="quarter" idx="11"/>
          </p:nvPr>
        </p:nvSpPr>
        <p:spPr/>
        <p:txBody>
          <a:bodyPr/>
          <a:lstStyle/>
          <a:p>
            <a:r>
              <a:rPr lang="en-US" sz="1600" dirty="0"/>
              <a:t>Identifying Issues</a:t>
            </a:r>
          </a:p>
        </p:txBody>
      </p:sp>
    </p:spTree>
    <p:extLst>
      <p:ext uri="{BB962C8B-B14F-4D97-AF65-F5344CB8AC3E}">
        <p14:creationId xmlns:p14="http://schemas.microsoft.com/office/powerpoint/2010/main" val="373690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BFF9-7F3D-432B-B3F6-67F7442554CD}"/>
              </a:ext>
            </a:extLst>
          </p:cNvPr>
          <p:cNvSpPr>
            <a:spLocks noGrp="1"/>
          </p:cNvSpPr>
          <p:nvPr>
            <p:ph type="title"/>
          </p:nvPr>
        </p:nvSpPr>
        <p:spPr/>
        <p:txBody>
          <a:bodyPr/>
          <a:lstStyle/>
          <a:p>
            <a:r>
              <a:rPr lang="en-US" dirty="0"/>
              <a:t>Task 3: Bypassing the Firewall</a:t>
            </a:r>
          </a:p>
        </p:txBody>
      </p:sp>
      <p:sp>
        <p:nvSpPr>
          <p:cNvPr id="4" name="Rectangle 3">
            <a:extLst>
              <a:ext uri="{FF2B5EF4-FFF2-40B4-BE49-F238E27FC236}">
                <a16:creationId xmlns:a16="http://schemas.microsoft.com/office/drawing/2014/main" id="{E270C196-F3C5-4F67-AFC1-3A522AB5730D}"/>
              </a:ext>
            </a:extLst>
          </p:cNvPr>
          <p:cNvSpPr/>
          <p:nvPr/>
        </p:nvSpPr>
        <p:spPr>
          <a:xfrm>
            <a:off x="345688" y="1906859"/>
            <a:ext cx="8809463" cy="2862322"/>
          </a:xfrm>
          <a:prstGeom prst="rect">
            <a:avLst/>
          </a:prstGeom>
        </p:spPr>
        <p:txBody>
          <a:bodyPr wrap="square">
            <a:spAutoFit/>
          </a:bodyPr>
          <a:lstStyle/>
          <a:p>
            <a:r>
              <a:rPr lang="en-US" dirty="0"/>
              <a:t>Solution 1:</a:t>
            </a:r>
          </a:p>
          <a:p>
            <a:endParaRPr lang="en-US" dirty="0"/>
          </a:p>
          <a:p>
            <a:pPr marL="285750" indent="-285750">
              <a:buFont typeface="Arial" panose="020B0604020202020204" pitchFamily="34" charset="0"/>
              <a:buChar char="•"/>
            </a:pPr>
            <a:r>
              <a:rPr lang="en-US" dirty="0"/>
              <a:t>“fool” NAT to believe MAC address of 192.168.53.5 is the VPN Server VM’s MAC address</a:t>
            </a:r>
          </a:p>
          <a:p>
            <a:endParaRPr lang="en-US" dirty="0"/>
          </a:p>
          <a:p>
            <a:r>
              <a:rPr lang="en-US" dirty="0"/>
              <a:t>Solution 2 (preferred):</a:t>
            </a:r>
          </a:p>
          <a:p>
            <a:endParaRPr lang="en-US" dirty="0"/>
          </a:p>
          <a:p>
            <a:pPr marL="285750" indent="-285750">
              <a:buFont typeface="Arial" panose="020B0604020202020204" pitchFamily="34" charset="0"/>
              <a:buChar char="•"/>
            </a:pPr>
            <a:r>
              <a:rPr lang="en-US" dirty="0"/>
              <a:t>Create another NAT on the Server VM</a:t>
            </a:r>
          </a:p>
          <a:p>
            <a:endParaRPr lang="en-US" dirty="0"/>
          </a:p>
          <a:p>
            <a:endParaRPr lang="en-US" dirty="0"/>
          </a:p>
          <a:p>
            <a:endParaRPr lang="en-US" dirty="0"/>
          </a:p>
        </p:txBody>
      </p:sp>
      <p:sp>
        <p:nvSpPr>
          <p:cNvPr id="3" name="Footer Placeholder 2">
            <a:extLst>
              <a:ext uri="{FF2B5EF4-FFF2-40B4-BE49-F238E27FC236}">
                <a16:creationId xmlns:a16="http://schemas.microsoft.com/office/drawing/2014/main" id="{5F4984EE-0C82-4423-9B35-49C4FA1A5526}"/>
              </a:ext>
            </a:extLst>
          </p:cNvPr>
          <p:cNvSpPr>
            <a:spLocks noGrp="1"/>
          </p:cNvSpPr>
          <p:nvPr>
            <p:ph type="ftr" sz="quarter" idx="11"/>
          </p:nvPr>
        </p:nvSpPr>
        <p:spPr/>
        <p:txBody>
          <a:bodyPr/>
          <a:lstStyle/>
          <a:p>
            <a:r>
              <a:rPr lang="en-US" sz="1600" dirty="0"/>
              <a:t>Possible Solutions</a:t>
            </a:r>
          </a:p>
        </p:txBody>
      </p:sp>
    </p:spTree>
    <p:extLst>
      <p:ext uri="{BB962C8B-B14F-4D97-AF65-F5344CB8AC3E}">
        <p14:creationId xmlns:p14="http://schemas.microsoft.com/office/powerpoint/2010/main" val="1361288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62FF4-51C8-4BF9-BD48-76965C704FEE}"/>
              </a:ext>
            </a:extLst>
          </p:cNvPr>
          <p:cNvSpPr>
            <a:spLocks noGrp="1"/>
          </p:cNvSpPr>
          <p:nvPr>
            <p:ph type="title"/>
          </p:nvPr>
        </p:nvSpPr>
        <p:spPr/>
        <p:txBody>
          <a:bodyPr/>
          <a:lstStyle/>
          <a:p>
            <a:r>
              <a:rPr lang="en-US" dirty="0"/>
              <a:t>Task 3: Bypassing the firewall</a:t>
            </a:r>
          </a:p>
        </p:txBody>
      </p:sp>
      <p:pic>
        <p:nvPicPr>
          <p:cNvPr id="4" name="Content Placeholder 3">
            <a:extLst>
              <a:ext uri="{FF2B5EF4-FFF2-40B4-BE49-F238E27FC236}">
                <a16:creationId xmlns:a16="http://schemas.microsoft.com/office/drawing/2014/main" id="{833CEA88-F1BE-4319-93F6-AECA3C7711FB}"/>
              </a:ext>
            </a:extLst>
          </p:cNvPr>
          <p:cNvPicPr>
            <a:picLocks noGrp="1" noChangeAspect="1"/>
          </p:cNvPicPr>
          <p:nvPr>
            <p:ph idx="1"/>
          </p:nvPr>
        </p:nvPicPr>
        <p:blipFill>
          <a:blip r:embed="rId3"/>
          <a:stretch>
            <a:fillRect/>
          </a:stretch>
        </p:blipFill>
        <p:spPr>
          <a:xfrm>
            <a:off x="431487" y="3237588"/>
            <a:ext cx="8237216" cy="1239361"/>
          </a:xfrm>
          <a:prstGeom prst="rect">
            <a:avLst/>
          </a:prstGeom>
        </p:spPr>
      </p:pic>
      <p:pic>
        <p:nvPicPr>
          <p:cNvPr id="5" name="Picture 4">
            <a:extLst>
              <a:ext uri="{FF2B5EF4-FFF2-40B4-BE49-F238E27FC236}">
                <a16:creationId xmlns:a16="http://schemas.microsoft.com/office/drawing/2014/main" id="{8E0178FC-A017-4D32-82DD-5ABDA1F1C2A1}"/>
              </a:ext>
            </a:extLst>
          </p:cNvPr>
          <p:cNvPicPr>
            <a:picLocks noChangeAspect="1"/>
          </p:cNvPicPr>
          <p:nvPr/>
        </p:nvPicPr>
        <p:blipFill>
          <a:blip r:embed="rId4"/>
          <a:stretch>
            <a:fillRect/>
          </a:stretch>
        </p:blipFill>
        <p:spPr>
          <a:xfrm>
            <a:off x="419454" y="4422344"/>
            <a:ext cx="8237215" cy="524186"/>
          </a:xfrm>
          <a:prstGeom prst="rect">
            <a:avLst/>
          </a:prstGeom>
        </p:spPr>
      </p:pic>
      <p:sp>
        <p:nvSpPr>
          <p:cNvPr id="6" name="TextBox 5">
            <a:extLst>
              <a:ext uri="{FF2B5EF4-FFF2-40B4-BE49-F238E27FC236}">
                <a16:creationId xmlns:a16="http://schemas.microsoft.com/office/drawing/2014/main" id="{90507A0D-BAA2-4F05-97F8-FD8EB24346F4}"/>
              </a:ext>
            </a:extLst>
          </p:cNvPr>
          <p:cNvSpPr txBox="1"/>
          <p:nvPr/>
        </p:nvSpPr>
        <p:spPr>
          <a:xfrm>
            <a:off x="431485" y="2357041"/>
            <a:ext cx="8178949"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84103D87-BAA3-44B7-B4CB-0EC0589157C2}"/>
              </a:ext>
            </a:extLst>
          </p:cNvPr>
          <p:cNvSpPr txBox="1"/>
          <p:nvPr/>
        </p:nvSpPr>
        <p:spPr>
          <a:xfrm>
            <a:off x="431485" y="2357041"/>
            <a:ext cx="7502237"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Enable NAT on Server VM</a:t>
            </a:r>
          </a:p>
        </p:txBody>
      </p:sp>
      <p:sp>
        <p:nvSpPr>
          <p:cNvPr id="3" name="Footer Placeholder 2">
            <a:extLst>
              <a:ext uri="{FF2B5EF4-FFF2-40B4-BE49-F238E27FC236}">
                <a16:creationId xmlns:a16="http://schemas.microsoft.com/office/drawing/2014/main" id="{FC5AAE3E-82D9-4D10-B433-9FDF2254352B}"/>
              </a:ext>
            </a:extLst>
          </p:cNvPr>
          <p:cNvSpPr>
            <a:spLocks noGrp="1"/>
          </p:cNvSpPr>
          <p:nvPr>
            <p:ph type="ftr" sz="quarter" idx="11"/>
          </p:nvPr>
        </p:nvSpPr>
        <p:spPr/>
        <p:txBody>
          <a:bodyPr/>
          <a:lstStyle/>
          <a:p>
            <a:r>
              <a:rPr lang="en-US" sz="1600" dirty="0"/>
              <a:t>Step 4: Set up NAT on Server VM</a:t>
            </a:r>
          </a:p>
        </p:txBody>
      </p:sp>
    </p:spTree>
    <p:extLst>
      <p:ext uri="{BB962C8B-B14F-4D97-AF65-F5344CB8AC3E}">
        <p14:creationId xmlns:p14="http://schemas.microsoft.com/office/powerpoint/2010/main" val="1401448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8154-E3AE-4A9B-86E5-928C7C209A3C}"/>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9233041D-D506-4BFB-BD21-F4F328C4B656}"/>
              </a:ext>
            </a:extLst>
          </p:cNvPr>
          <p:cNvPicPr>
            <a:picLocks noChangeAspect="1"/>
          </p:cNvPicPr>
          <p:nvPr/>
        </p:nvPicPr>
        <p:blipFill>
          <a:blip r:embed="rId2"/>
          <a:stretch>
            <a:fillRect/>
          </a:stretch>
        </p:blipFill>
        <p:spPr>
          <a:xfrm>
            <a:off x="581192" y="2382361"/>
            <a:ext cx="5393682" cy="4142038"/>
          </a:xfrm>
          <a:prstGeom prst="rect">
            <a:avLst/>
          </a:prstGeom>
        </p:spPr>
      </p:pic>
      <p:pic>
        <p:nvPicPr>
          <p:cNvPr id="6" name="Picture 5">
            <a:extLst>
              <a:ext uri="{FF2B5EF4-FFF2-40B4-BE49-F238E27FC236}">
                <a16:creationId xmlns:a16="http://schemas.microsoft.com/office/drawing/2014/main" id="{1F76180C-BC79-4EC7-A1A0-490A5F057A15}"/>
              </a:ext>
            </a:extLst>
          </p:cNvPr>
          <p:cNvPicPr>
            <a:picLocks noChangeAspect="1"/>
          </p:cNvPicPr>
          <p:nvPr/>
        </p:nvPicPr>
        <p:blipFill>
          <a:blip r:embed="rId3"/>
          <a:stretch>
            <a:fillRect/>
          </a:stretch>
        </p:blipFill>
        <p:spPr>
          <a:xfrm>
            <a:off x="6217128" y="2295331"/>
            <a:ext cx="5498457" cy="4142038"/>
          </a:xfrm>
          <a:prstGeom prst="rect">
            <a:avLst/>
          </a:prstGeom>
        </p:spPr>
      </p:pic>
    </p:spTree>
    <p:extLst>
      <p:ext uri="{BB962C8B-B14F-4D97-AF65-F5344CB8AC3E}">
        <p14:creationId xmlns:p14="http://schemas.microsoft.com/office/powerpoint/2010/main" val="1957997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245692" cy="2629006"/>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2093-6D5D-418B-9CD6-8C536BFAF002}"/>
              </a:ext>
            </a:extLst>
          </p:cNvPr>
          <p:cNvSpPr>
            <a:spLocks noGrp="1"/>
          </p:cNvSpPr>
          <p:nvPr>
            <p:ph type="title"/>
          </p:nvPr>
        </p:nvSpPr>
        <p:spPr/>
        <p:txBody>
          <a:bodyPr/>
          <a:lstStyle/>
          <a:p>
            <a:r>
              <a:rPr lang="en-US" dirty="0"/>
              <a:t>Firewall-VPN Lab: Bypassing Firewalls using VPN</a:t>
            </a:r>
          </a:p>
        </p:txBody>
      </p:sp>
      <p:sp>
        <p:nvSpPr>
          <p:cNvPr id="4" name="TextBox 3">
            <a:extLst>
              <a:ext uri="{FF2B5EF4-FFF2-40B4-BE49-F238E27FC236}">
                <a16:creationId xmlns:a16="http://schemas.microsoft.com/office/drawing/2014/main" id="{3D84F84E-1645-4721-A50A-A4FD1DB403E5}"/>
              </a:ext>
            </a:extLst>
          </p:cNvPr>
          <p:cNvSpPr txBox="1"/>
          <p:nvPr/>
        </p:nvSpPr>
        <p:spPr>
          <a:xfrm>
            <a:off x="464234" y="2025745"/>
            <a:ext cx="11268221" cy="4955203"/>
          </a:xfrm>
          <a:prstGeom prst="rect">
            <a:avLst/>
          </a:prstGeom>
          <a:noFill/>
        </p:spPr>
        <p:txBody>
          <a:bodyPr wrap="square" rtlCol="0">
            <a:spAutoFit/>
          </a:bodyPr>
          <a:lstStyle/>
          <a:p>
            <a:r>
              <a:rPr lang="en-US" sz="2800" u="sng" dirty="0"/>
              <a:t>Objective</a:t>
            </a:r>
          </a:p>
          <a:p>
            <a:pPr marL="914400" lvl="1" indent="-457200">
              <a:buFont typeface="Arial" panose="020B0604020202020204" pitchFamily="34" charset="0"/>
              <a:buChar char="•"/>
            </a:pPr>
            <a:r>
              <a:rPr lang="en-US" dirty="0"/>
              <a:t>Use IP tunneling to circumvent a firewall</a:t>
            </a:r>
          </a:p>
          <a:p>
            <a:pPr marL="457200" indent="-457200">
              <a:buFont typeface="Arial" panose="020B0604020202020204" pitchFamily="34" charset="0"/>
              <a:buChar char="•"/>
            </a:pPr>
            <a:endParaRPr lang="en-US" sz="1600" dirty="0"/>
          </a:p>
          <a:p>
            <a:r>
              <a:rPr lang="en-US" sz="2800" u="sng" dirty="0"/>
              <a:t>Difficulty</a:t>
            </a:r>
          </a:p>
          <a:p>
            <a:pPr marL="914400" lvl="1" indent="-457200">
              <a:buFont typeface="Arial" panose="020B0604020202020204" pitchFamily="34" charset="0"/>
              <a:buChar char="•"/>
            </a:pPr>
            <a:r>
              <a:rPr lang="en-US" sz="2000" dirty="0"/>
              <a:t>Medium</a:t>
            </a:r>
            <a:endParaRPr lang="en-US" dirty="0"/>
          </a:p>
          <a:p>
            <a:endParaRPr lang="en-US" sz="1600" dirty="0"/>
          </a:p>
          <a:p>
            <a:r>
              <a:rPr lang="en-US" sz="2800" u="sng" dirty="0"/>
              <a:t>Overview</a:t>
            </a:r>
            <a:r>
              <a:rPr lang="en-US" sz="2800" dirty="0"/>
              <a:t>	</a:t>
            </a:r>
          </a:p>
          <a:p>
            <a:pPr marL="742950" lvl="1" indent="-285750">
              <a:buFont typeface="Arial" panose="020B0604020202020204" pitchFamily="34" charset="0"/>
              <a:buChar char="•"/>
            </a:pPr>
            <a:r>
              <a:rPr lang="en-US" dirty="0"/>
              <a:t>3 tasks</a:t>
            </a:r>
          </a:p>
          <a:p>
            <a:pPr marL="1200150" lvl="2" indent="-285750">
              <a:buFont typeface="Courier New" panose="02070309020205020404" pitchFamily="49" charset="0"/>
              <a:buChar char="o"/>
            </a:pPr>
            <a:r>
              <a:rPr lang="en-US" dirty="0"/>
              <a:t>VM setup</a:t>
            </a:r>
          </a:p>
          <a:p>
            <a:pPr marL="1200150" lvl="2" indent="-285750">
              <a:buFont typeface="Courier New" panose="02070309020205020404" pitchFamily="49" charset="0"/>
              <a:buChar char="o"/>
            </a:pPr>
            <a:r>
              <a:rPr lang="en-US" dirty="0"/>
              <a:t>Setup firewall</a:t>
            </a:r>
          </a:p>
          <a:p>
            <a:pPr marL="1200150" lvl="2" indent="-285750">
              <a:buFont typeface="Courier New" panose="02070309020205020404" pitchFamily="49" charset="0"/>
              <a:buChar char="o"/>
            </a:pPr>
            <a:r>
              <a:rPr lang="en-US" dirty="0"/>
              <a:t>Bypassing firewall using VPN</a:t>
            </a:r>
          </a:p>
          <a:p>
            <a:pPr marL="742950" lvl="1" indent="-285750">
              <a:buFont typeface="Arial" panose="020B0604020202020204" pitchFamily="34" charset="0"/>
              <a:buChar char="•"/>
            </a:pPr>
            <a:r>
              <a:rPr lang="en-US" dirty="0"/>
              <a:t>Tasks are consecutive</a:t>
            </a:r>
          </a:p>
          <a:p>
            <a:pPr marL="742950" lvl="1" indent="-285750">
              <a:buFont typeface="Arial" panose="020B0604020202020204" pitchFamily="34" charset="0"/>
              <a:buChar char="•"/>
            </a:pPr>
            <a:r>
              <a:rPr lang="en-US" dirty="0"/>
              <a:t>6 overall steps</a:t>
            </a:r>
          </a:p>
          <a:p>
            <a:pPr lvl="1"/>
            <a:endParaRPr lang="en-US" dirty="0"/>
          </a:p>
          <a:p>
            <a:pPr lvl="1"/>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4999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D4FC-6CC8-44EE-862D-4255F7A42580}"/>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BC79B69D-B7A3-44BC-9A93-E461B70A73E7}"/>
              </a:ext>
            </a:extLst>
          </p:cNvPr>
          <p:cNvSpPr txBox="1"/>
          <p:nvPr/>
        </p:nvSpPr>
        <p:spPr>
          <a:xfrm>
            <a:off x="470517" y="2121763"/>
            <a:ext cx="11345662" cy="3231654"/>
          </a:xfrm>
          <a:prstGeom prst="rect">
            <a:avLst/>
          </a:prstGeom>
          <a:noFill/>
        </p:spPr>
        <p:txBody>
          <a:bodyPr wrap="square" rtlCol="0">
            <a:spAutoFit/>
          </a:bodyPr>
          <a:lstStyle/>
          <a:p>
            <a:r>
              <a:rPr lang="en-US" sz="2800" u="sng" dirty="0"/>
              <a:t>Terminology</a:t>
            </a:r>
          </a:p>
          <a:p>
            <a:endParaRPr lang="en-US" dirty="0"/>
          </a:p>
          <a:p>
            <a:r>
              <a:rPr lang="en-US" dirty="0"/>
              <a:t>	Firewall:</a:t>
            </a:r>
          </a:p>
          <a:p>
            <a:r>
              <a:rPr lang="en-US" dirty="0"/>
              <a:t>		- </a:t>
            </a:r>
            <a:r>
              <a:rPr lang="en-US" sz="1600" dirty="0"/>
              <a:t>A firewall is a network security device that monitors incoming and outgoing network traffic and decides 							whether to allow or block specific traffic based on a defined set of security rules.		</a:t>
            </a:r>
          </a:p>
          <a:p>
            <a:endParaRPr lang="en-US" dirty="0"/>
          </a:p>
          <a:p>
            <a:r>
              <a:rPr lang="en-US" dirty="0"/>
              <a:t>	VPN:</a:t>
            </a:r>
          </a:p>
          <a:p>
            <a:r>
              <a:rPr lang="en-US" dirty="0"/>
              <a:t>		</a:t>
            </a:r>
            <a:r>
              <a:rPr lang="en-US" sz="1600" dirty="0"/>
              <a:t>- A virtual private network (VPN) is a network that is constructed using public wires usually the Internet to 							connect remote users or regional offices to a company's private, internal network.</a:t>
            </a:r>
          </a:p>
          <a:p>
            <a:endParaRPr lang="en-US" dirty="0"/>
          </a:p>
          <a:p>
            <a:r>
              <a:rPr lang="en-US" dirty="0"/>
              <a:t>	</a:t>
            </a:r>
          </a:p>
        </p:txBody>
      </p:sp>
    </p:spTree>
    <p:extLst>
      <p:ext uri="{BB962C8B-B14F-4D97-AF65-F5344CB8AC3E}">
        <p14:creationId xmlns:p14="http://schemas.microsoft.com/office/powerpoint/2010/main" val="266485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D90E-A7F4-46FB-85DD-B93EBDB5191D}"/>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4B7DE42F-DA54-4A90-A075-4C04B0EEAE03}"/>
              </a:ext>
            </a:extLst>
          </p:cNvPr>
          <p:cNvSpPr txBox="1"/>
          <p:nvPr/>
        </p:nvSpPr>
        <p:spPr>
          <a:xfrm>
            <a:off x="420210" y="2610624"/>
            <a:ext cx="8096251" cy="2531421"/>
          </a:xfrm>
          <a:prstGeom prst="rect">
            <a:avLst/>
          </a:prstGeom>
          <a:noFill/>
        </p:spPr>
        <p:txBody>
          <a:bodyPr wrap="square" rtlCol="0">
            <a:spAutoFit/>
          </a:bodyPr>
          <a:lstStyle/>
          <a:p>
            <a:endParaRPr lang="en-US" dirty="0"/>
          </a:p>
        </p:txBody>
      </p:sp>
      <p:pic>
        <p:nvPicPr>
          <p:cNvPr id="1026" name="Picture 2" descr="https://i.gyazo.com/bc1bff6282ebd30a455ddaccb7eb640b.png">
            <a:extLst>
              <a:ext uri="{FF2B5EF4-FFF2-40B4-BE49-F238E27FC236}">
                <a16:creationId xmlns:a16="http://schemas.microsoft.com/office/drawing/2014/main" id="{43E43621-04DD-41F5-A8A6-C8ABF3E01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324" y="2263100"/>
            <a:ext cx="8096250" cy="3238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A57C51-B2B8-440A-8F32-30DE1A5D4802}"/>
              </a:ext>
            </a:extLst>
          </p:cNvPr>
          <p:cNvSpPr txBox="1"/>
          <p:nvPr/>
        </p:nvSpPr>
        <p:spPr>
          <a:xfrm>
            <a:off x="257452" y="5713547"/>
            <a:ext cx="11353356" cy="646331"/>
          </a:xfrm>
          <a:prstGeom prst="rect">
            <a:avLst/>
          </a:prstGeom>
          <a:noFill/>
        </p:spPr>
        <p:txBody>
          <a:bodyPr wrap="square" rtlCol="0">
            <a:spAutoFit/>
          </a:bodyPr>
          <a:lstStyle/>
          <a:p>
            <a:r>
              <a:rPr lang="en-US" dirty="0"/>
              <a:t>- Two SEED Ubuntu 16.04 VMs running on same host machine</a:t>
            </a:r>
          </a:p>
          <a:p>
            <a:endParaRPr lang="en-US" dirty="0"/>
          </a:p>
        </p:txBody>
      </p:sp>
    </p:spTree>
    <p:extLst>
      <p:ext uri="{BB962C8B-B14F-4D97-AF65-F5344CB8AC3E}">
        <p14:creationId xmlns:p14="http://schemas.microsoft.com/office/powerpoint/2010/main" val="150563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2E48-EECB-4CF7-8890-B14B006F82C2}"/>
              </a:ext>
            </a:extLst>
          </p:cNvPr>
          <p:cNvSpPr>
            <a:spLocks noGrp="1"/>
          </p:cNvSpPr>
          <p:nvPr>
            <p:ph type="title"/>
          </p:nvPr>
        </p:nvSpPr>
        <p:spPr/>
        <p:txBody>
          <a:bodyPr/>
          <a:lstStyle/>
          <a:p>
            <a:r>
              <a:rPr lang="en-US" dirty="0"/>
              <a:t>Task 1:  vm setup</a:t>
            </a:r>
          </a:p>
        </p:txBody>
      </p:sp>
      <p:pic>
        <p:nvPicPr>
          <p:cNvPr id="1026" name="Picture 2" descr="https://i.gyazo.com/a61f7a1116e66cbee52af7afd3b05f4c.png">
            <a:extLst>
              <a:ext uri="{FF2B5EF4-FFF2-40B4-BE49-F238E27FC236}">
                <a16:creationId xmlns:a16="http://schemas.microsoft.com/office/drawing/2014/main" id="{462F478E-4692-4C62-A562-0B0DBBF5A6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8009" y="2370337"/>
            <a:ext cx="10055982" cy="316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6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F69D-D279-47BA-8BB8-4A99A16D5B80}"/>
              </a:ext>
            </a:extLst>
          </p:cNvPr>
          <p:cNvSpPr>
            <a:spLocks noGrp="1"/>
          </p:cNvSpPr>
          <p:nvPr>
            <p:ph type="title"/>
          </p:nvPr>
        </p:nvSpPr>
        <p:spPr/>
        <p:txBody>
          <a:bodyPr/>
          <a:lstStyle/>
          <a:p>
            <a:r>
              <a:rPr lang="en-US" dirty="0"/>
              <a:t>Task 2: Firewall setup</a:t>
            </a:r>
          </a:p>
        </p:txBody>
      </p:sp>
      <p:sp>
        <p:nvSpPr>
          <p:cNvPr id="3" name="Content Placeholder 2">
            <a:extLst>
              <a:ext uri="{FF2B5EF4-FFF2-40B4-BE49-F238E27FC236}">
                <a16:creationId xmlns:a16="http://schemas.microsoft.com/office/drawing/2014/main" id="{439AEAF9-8B9B-4633-9618-FD533E0CD146}"/>
              </a:ext>
            </a:extLst>
          </p:cNvPr>
          <p:cNvSpPr>
            <a:spLocks noGrp="1"/>
          </p:cNvSpPr>
          <p:nvPr>
            <p:ph idx="1"/>
          </p:nvPr>
        </p:nvSpPr>
        <p:spPr>
          <a:xfrm>
            <a:off x="581192" y="2180496"/>
            <a:ext cx="11029615" cy="3439069"/>
          </a:xfrm>
        </p:spPr>
        <p:txBody>
          <a:bodyPr/>
          <a:lstStyle/>
          <a:p>
            <a:r>
              <a:rPr lang="en-US" dirty="0"/>
              <a:t>Need to ‘self-impose’ firewall on VM1</a:t>
            </a:r>
          </a:p>
          <a:p>
            <a:pPr lvl="1">
              <a:buFontTx/>
              <a:buChar char="-"/>
            </a:pPr>
            <a:r>
              <a:rPr lang="en-US" dirty="0"/>
              <a:t>Functionally, works as a true firewall</a:t>
            </a:r>
          </a:p>
          <a:p>
            <a:pPr lvl="1">
              <a:buFontTx/>
              <a:buChar char="-"/>
            </a:pPr>
            <a:r>
              <a:rPr lang="en-US" dirty="0"/>
              <a:t>Must do this after setting routing rules</a:t>
            </a:r>
          </a:p>
          <a:p>
            <a:pPr lvl="1">
              <a:buFontTx/>
              <a:buChar char="-"/>
            </a:pPr>
            <a:r>
              <a:rPr lang="en-US" dirty="0"/>
              <a:t>Blocking www.brockport.edu - 146.20.54.0/24</a:t>
            </a:r>
          </a:p>
          <a:p>
            <a:pPr lvl="1">
              <a:buFontTx/>
              <a:buChar char="-"/>
            </a:pPr>
            <a:endParaRPr lang="en-US" dirty="0"/>
          </a:p>
          <a:p>
            <a:r>
              <a:rPr lang="en-US" dirty="0" err="1"/>
              <a:t>ufw</a:t>
            </a:r>
            <a:endParaRPr lang="en-US" dirty="0"/>
          </a:p>
          <a:p>
            <a:pPr lvl="1"/>
            <a:endParaRPr lang="en-US" dirty="0"/>
          </a:p>
          <a:p>
            <a:pPr lvl="1"/>
            <a:endParaRPr lang="en-US" dirty="0"/>
          </a:p>
          <a:p>
            <a:endParaRPr lang="en-US" dirty="0"/>
          </a:p>
        </p:txBody>
      </p:sp>
      <p:pic>
        <p:nvPicPr>
          <p:cNvPr id="2056" name="Picture 8" descr="https://i.gyazo.com/6fc94838e3cfd5ffc25b477db0476658.png">
            <a:extLst>
              <a:ext uri="{FF2B5EF4-FFF2-40B4-BE49-F238E27FC236}">
                <a16:creationId xmlns:a16="http://schemas.microsoft.com/office/drawing/2014/main" id="{7E5816FD-9F8D-4336-9B15-700D1B78B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4394534"/>
            <a:ext cx="7048500" cy="5715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10" descr="https://i.gyazo.com/60fbe9e20b4c0c39bcad3102b71558c7.png">
            <a:extLst>
              <a:ext uri="{FF2B5EF4-FFF2-40B4-BE49-F238E27FC236}">
                <a16:creationId xmlns:a16="http://schemas.microsoft.com/office/drawing/2014/main" id="{906A6AC3-1EEB-4ABF-9769-63BFAAABF1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12" descr="https://i.gyazo.com/60fbe9e20b4c0c39bcad3102b71558c7.png">
            <a:extLst>
              <a:ext uri="{FF2B5EF4-FFF2-40B4-BE49-F238E27FC236}">
                <a16:creationId xmlns:a16="http://schemas.microsoft.com/office/drawing/2014/main" id="{EAD29EEA-E67E-4A02-BE3A-8E7F12150D8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2" name="Picture 14" descr="https://i.gyazo.com/60fbe9e20b4c0c39bcad3102b71558c7.png">
            <a:extLst>
              <a:ext uri="{FF2B5EF4-FFF2-40B4-BE49-F238E27FC236}">
                <a16:creationId xmlns:a16="http://schemas.microsoft.com/office/drawing/2014/main" id="{15314E22-78F3-4187-B458-2EB371AE6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5069555"/>
            <a:ext cx="683858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62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55A3-DF96-4700-BA08-0A89519C2F08}"/>
              </a:ext>
            </a:extLst>
          </p:cNvPr>
          <p:cNvSpPr>
            <a:spLocks noGrp="1"/>
          </p:cNvSpPr>
          <p:nvPr>
            <p:ph type="title"/>
          </p:nvPr>
        </p:nvSpPr>
        <p:spPr/>
        <p:txBody>
          <a:bodyPr/>
          <a:lstStyle/>
          <a:p>
            <a:r>
              <a:rPr lang="en-US" dirty="0"/>
              <a:t>Task 3: bypassing the firewall</a:t>
            </a:r>
          </a:p>
        </p:txBody>
      </p:sp>
      <p:sp>
        <p:nvSpPr>
          <p:cNvPr id="3" name="Content Placeholder 2">
            <a:extLst>
              <a:ext uri="{FF2B5EF4-FFF2-40B4-BE49-F238E27FC236}">
                <a16:creationId xmlns:a16="http://schemas.microsoft.com/office/drawing/2014/main" id="{8616AA48-A32B-44C0-91BF-4BF6EAE4953A}"/>
              </a:ext>
            </a:extLst>
          </p:cNvPr>
          <p:cNvSpPr>
            <a:spLocks noGrp="1"/>
          </p:cNvSpPr>
          <p:nvPr>
            <p:ph idx="1"/>
          </p:nvPr>
        </p:nvSpPr>
        <p:spPr/>
        <p:txBody>
          <a:bodyPr/>
          <a:lstStyle/>
          <a:p>
            <a:pPr marL="0" indent="0">
              <a:buNone/>
            </a:pPr>
            <a:r>
              <a:rPr lang="en-US" dirty="0"/>
              <a:t> </a:t>
            </a:r>
          </a:p>
        </p:txBody>
      </p:sp>
      <p:pic>
        <p:nvPicPr>
          <p:cNvPr id="3074" name="Picture 2" descr="https://i.gyazo.com/1382e03691a5ba4a80660f86183696e5.png">
            <a:extLst>
              <a:ext uri="{FF2B5EF4-FFF2-40B4-BE49-F238E27FC236}">
                <a16:creationId xmlns:a16="http://schemas.microsoft.com/office/drawing/2014/main" id="{6C6130F9-CFBA-43CF-8A52-6B9184688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127" y="2342147"/>
            <a:ext cx="8994296" cy="367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20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D1CF-EB1C-4633-AAC7-E8A49C525ED9}"/>
              </a:ext>
            </a:extLst>
          </p:cNvPr>
          <p:cNvSpPr>
            <a:spLocks noGrp="1"/>
          </p:cNvSpPr>
          <p:nvPr>
            <p:ph type="title"/>
          </p:nvPr>
        </p:nvSpPr>
        <p:spPr/>
        <p:txBody>
          <a:bodyPr/>
          <a:lstStyle/>
          <a:p>
            <a:r>
              <a:rPr lang="en-US"/>
              <a:t>Task 3: bypassing the firewall</a:t>
            </a:r>
            <a:endParaRPr lang="en-US" dirty="0"/>
          </a:p>
        </p:txBody>
      </p:sp>
      <p:sp>
        <p:nvSpPr>
          <p:cNvPr id="4" name="TextBox 3">
            <a:extLst>
              <a:ext uri="{FF2B5EF4-FFF2-40B4-BE49-F238E27FC236}">
                <a16:creationId xmlns:a16="http://schemas.microsoft.com/office/drawing/2014/main" id="{16A2810E-7D17-47EC-BCFE-713AB37451F2}"/>
              </a:ext>
            </a:extLst>
          </p:cNvPr>
          <p:cNvSpPr txBox="1"/>
          <p:nvPr/>
        </p:nvSpPr>
        <p:spPr>
          <a:xfrm>
            <a:off x="515878" y="2690336"/>
            <a:ext cx="1102961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VM1 packets routed through VPN tunnel and arrive at VM2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VM2 routes packets to final (previously blocked) destination</a:t>
            </a:r>
          </a:p>
          <a:p>
            <a:endParaRPr lang="en-US" dirty="0"/>
          </a:p>
          <a:p>
            <a:pPr marL="285750" indent="-285750">
              <a:buFont typeface="Arial" panose="020B0604020202020204" pitchFamily="34" charset="0"/>
              <a:buChar char="•"/>
            </a:pPr>
            <a:r>
              <a:rPr lang="en-US" dirty="0"/>
              <a:t>Reply packets go to VM2 which redirects them through VPN tunnel to reach VM1</a:t>
            </a:r>
          </a:p>
        </p:txBody>
      </p:sp>
      <p:sp>
        <p:nvSpPr>
          <p:cNvPr id="5" name="TextBox 4">
            <a:extLst>
              <a:ext uri="{FF2B5EF4-FFF2-40B4-BE49-F238E27FC236}">
                <a16:creationId xmlns:a16="http://schemas.microsoft.com/office/drawing/2014/main" id="{C9E3D894-D946-488B-BDB3-7832E48A77C2}"/>
              </a:ext>
            </a:extLst>
          </p:cNvPr>
          <p:cNvSpPr txBox="1"/>
          <p:nvPr/>
        </p:nvSpPr>
        <p:spPr>
          <a:xfrm>
            <a:off x="515878" y="1910758"/>
            <a:ext cx="1820755" cy="584775"/>
          </a:xfrm>
          <a:prstGeom prst="rect">
            <a:avLst/>
          </a:prstGeom>
          <a:noFill/>
        </p:spPr>
        <p:txBody>
          <a:bodyPr wrap="none" rtlCol="0">
            <a:spAutoFit/>
          </a:bodyPr>
          <a:lstStyle/>
          <a:p>
            <a:r>
              <a:rPr lang="en-US" sz="3200" u="sng" dirty="0"/>
              <a:t>Overview</a:t>
            </a:r>
            <a:endParaRPr lang="en-US" u="sng" dirty="0"/>
          </a:p>
        </p:txBody>
      </p:sp>
    </p:spTree>
    <p:extLst>
      <p:ext uri="{BB962C8B-B14F-4D97-AF65-F5344CB8AC3E}">
        <p14:creationId xmlns:p14="http://schemas.microsoft.com/office/powerpoint/2010/main" val="64298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BEE7-8A89-4D59-8634-4AA0E46307A8}"/>
              </a:ext>
            </a:extLst>
          </p:cNvPr>
          <p:cNvSpPr>
            <a:spLocks noGrp="1"/>
          </p:cNvSpPr>
          <p:nvPr>
            <p:ph type="title"/>
          </p:nvPr>
        </p:nvSpPr>
        <p:spPr/>
        <p:txBody>
          <a:bodyPr/>
          <a:lstStyle/>
          <a:p>
            <a:r>
              <a:rPr lang="en-US" dirty="0"/>
              <a:t>Task 3: Bypassing the firewall</a:t>
            </a:r>
          </a:p>
        </p:txBody>
      </p:sp>
      <p:pic>
        <p:nvPicPr>
          <p:cNvPr id="4" name="Picture 3">
            <a:extLst>
              <a:ext uri="{FF2B5EF4-FFF2-40B4-BE49-F238E27FC236}">
                <a16:creationId xmlns:a16="http://schemas.microsoft.com/office/drawing/2014/main" id="{1E85B78B-1F7B-4D7F-8280-F2676A35631E}"/>
              </a:ext>
            </a:extLst>
          </p:cNvPr>
          <p:cNvPicPr>
            <a:picLocks noChangeAspect="1"/>
          </p:cNvPicPr>
          <p:nvPr/>
        </p:nvPicPr>
        <p:blipFill>
          <a:blip r:embed="rId3"/>
          <a:stretch>
            <a:fillRect/>
          </a:stretch>
        </p:blipFill>
        <p:spPr>
          <a:xfrm>
            <a:off x="449412" y="2843436"/>
            <a:ext cx="6200775" cy="1181100"/>
          </a:xfrm>
          <a:prstGeom prst="rect">
            <a:avLst/>
          </a:prstGeom>
        </p:spPr>
      </p:pic>
      <p:pic>
        <p:nvPicPr>
          <p:cNvPr id="5" name="Picture 4">
            <a:extLst>
              <a:ext uri="{FF2B5EF4-FFF2-40B4-BE49-F238E27FC236}">
                <a16:creationId xmlns:a16="http://schemas.microsoft.com/office/drawing/2014/main" id="{4FFD3DAF-230E-46FC-852D-BD98CA3CE969}"/>
              </a:ext>
            </a:extLst>
          </p:cNvPr>
          <p:cNvPicPr>
            <a:picLocks noChangeAspect="1"/>
          </p:cNvPicPr>
          <p:nvPr/>
        </p:nvPicPr>
        <p:blipFill>
          <a:blip r:embed="rId4"/>
          <a:stretch>
            <a:fillRect/>
          </a:stretch>
        </p:blipFill>
        <p:spPr>
          <a:xfrm>
            <a:off x="626912" y="4358533"/>
            <a:ext cx="5065586" cy="283390"/>
          </a:xfrm>
          <a:prstGeom prst="rect">
            <a:avLst/>
          </a:prstGeom>
        </p:spPr>
      </p:pic>
      <p:sp>
        <p:nvSpPr>
          <p:cNvPr id="6" name="TextBox 5">
            <a:extLst>
              <a:ext uri="{FF2B5EF4-FFF2-40B4-BE49-F238E27FC236}">
                <a16:creationId xmlns:a16="http://schemas.microsoft.com/office/drawing/2014/main" id="{4DEB9634-3DDD-4A99-A6D7-478B40DDAD74}"/>
              </a:ext>
            </a:extLst>
          </p:cNvPr>
          <p:cNvSpPr txBox="1"/>
          <p:nvPr/>
        </p:nvSpPr>
        <p:spPr>
          <a:xfrm>
            <a:off x="535472" y="2103120"/>
            <a:ext cx="597755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Start server program</a:t>
            </a:r>
          </a:p>
          <a:p>
            <a:pPr marL="285750" indent="-285750">
              <a:buFont typeface="Arial" panose="020B0604020202020204" pitchFamily="34" charset="0"/>
              <a:buChar char="•"/>
            </a:pPr>
            <a:r>
              <a:rPr lang="en-US" dirty="0"/>
              <a:t>Assign IP address to tun0 interface and activate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Enable IP forwarding</a:t>
            </a:r>
          </a:p>
          <a:p>
            <a:pPr marL="285750" indent="-28575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20AB91CD-5C5D-4607-A5D2-96AF8AD4EFF8}"/>
              </a:ext>
            </a:extLst>
          </p:cNvPr>
          <p:cNvSpPr>
            <a:spLocks noGrp="1"/>
          </p:cNvSpPr>
          <p:nvPr>
            <p:ph type="ftr" sz="quarter" idx="11"/>
          </p:nvPr>
        </p:nvSpPr>
        <p:spPr/>
        <p:txBody>
          <a:bodyPr/>
          <a:lstStyle/>
          <a:p>
            <a:r>
              <a:rPr lang="en-US" sz="1600" dirty="0"/>
              <a:t>Step 1: Run VPN Server</a:t>
            </a:r>
          </a:p>
        </p:txBody>
      </p:sp>
    </p:spTree>
    <p:extLst>
      <p:ext uri="{BB962C8B-B14F-4D97-AF65-F5344CB8AC3E}">
        <p14:creationId xmlns:p14="http://schemas.microsoft.com/office/powerpoint/2010/main" val="360691449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EF96C5-3DBB-474D-9A68-6602A116B4D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purl.org/dc/terms/"/>
    <ds:schemaRef ds:uri="16c05727-aa75-4e4a-9b5f-8a80a1165891"/>
    <ds:schemaRef ds:uri="http://www.w3.org/XML/1998/namespace"/>
    <ds:schemaRef ds:uri="http://purl.org/dc/dcmitype/"/>
  </ds:schemaRefs>
</ds:datastoreItem>
</file>

<file path=customXml/itemProps2.xml><?xml version="1.0" encoding="utf-8"?>
<ds:datastoreItem xmlns:ds="http://schemas.openxmlformats.org/officeDocument/2006/customXml" ds:itemID="{E713E99F-A368-412C-B268-19FC7C8FD479}">
  <ds:schemaRefs>
    <ds:schemaRef ds:uri="http://schemas.microsoft.com/sharepoint/v3/contenttype/forms"/>
  </ds:schemaRefs>
</ds:datastoreItem>
</file>

<file path=customXml/itemProps3.xml><?xml version="1.0" encoding="utf-8"?>
<ds:datastoreItem xmlns:ds="http://schemas.openxmlformats.org/officeDocument/2006/customXml" ds:itemID="{64ABC737-7714-4383-83AA-9E7E16CCB4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583</Words>
  <Application>Microsoft Macintosh PowerPoint</Application>
  <PresentationFormat>Widescreen</PresentationFormat>
  <Paragraphs>116</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Gill Sans MT</vt:lpstr>
      <vt:lpstr>Wingdings 2</vt:lpstr>
      <vt:lpstr>Dividend</vt:lpstr>
      <vt:lpstr>Firewall evasion</vt:lpstr>
      <vt:lpstr>Firewall-VPN Lab: Bypassing Firewalls using VPN</vt:lpstr>
      <vt:lpstr>Introduction</vt:lpstr>
      <vt:lpstr>Introduction</vt:lpstr>
      <vt:lpstr>Task 1:  vm setup</vt:lpstr>
      <vt:lpstr>Task 2: Firewall setup</vt:lpstr>
      <vt:lpstr>Task 3: bypassing the firewall</vt:lpstr>
      <vt:lpstr>Task 3: bypassing the firewall</vt:lpstr>
      <vt:lpstr>Task 3: Bypassing the firewall</vt:lpstr>
      <vt:lpstr>Task 3: Bypassing the firewall</vt:lpstr>
      <vt:lpstr>Task 3: Bypassing the Firewall</vt:lpstr>
      <vt:lpstr>Task 3: Bypassing the Firewall</vt:lpstr>
      <vt:lpstr>Task 3: Bypassing the Firewall</vt:lpstr>
      <vt:lpstr>Task 3: Bypassing the firewall</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evasion</dc:title>
  <dc:creator/>
  <cp:lastModifiedBy/>
  <cp:revision>41</cp:revision>
  <dcterms:created xsi:type="dcterms:W3CDTF">2019-04-04T23:02:56Z</dcterms:created>
  <dcterms:modified xsi:type="dcterms:W3CDTF">2019-08-06T21:22:45Z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