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7" r:id="rId9"/>
    <p:sldId id="270" r:id="rId10"/>
    <p:sldId id="263" r:id="rId11"/>
    <p:sldId id="268" r:id="rId12"/>
    <p:sldId id="26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4660"/>
  </p:normalViewPr>
  <p:slideViewPr>
    <p:cSldViewPr snapToGrid="0">
      <p:cViewPr varScale="1">
        <p:scale>
          <a:sx n="72" d="100"/>
          <a:sy n="72"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494948-206C-42F1-8F81-D0844268DFB3}"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301483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94948-206C-42F1-8F81-D0844268DFB3}"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854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94948-206C-42F1-8F81-D0844268DFB3}"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2344200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94948-206C-42F1-8F81-D0844268DFB3}"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7DC0F-AAF0-4C21-8D58-2AFA2165C24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9640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94948-206C-42F1-8F81-D0844268DFB3}"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2719234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494948-206C-42F1-8F81-D0844268DFB3}" type="datetimeFigureOut">
              <a:rPr lang="en-IN" smtClean="0"/>
              <a:t>06-07-2022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3279911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494948-206C-42F1-8F81-D0844268DFB3}" type="datetimeFigureOut">
              <a:rPr lang="en-IN" smtClean="0"/>
              <a:t>06-07-2022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3262297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94948-206C-42F1-8F81-D0844268DFB3}"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3877246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94948-206C-42F1-8F81-D0844268DFB3}"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280913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94948-206C-42F1-8F81-D0844268DFB3}"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252469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94948-206C-42F1-8F81-D0844268DFB3}"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229749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94948-206C-42F1-8F81-D0844268DFB3}"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189606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494948-206C-42F1-8F81-D0844268DFB3}" type="datetimeFigureOut">
              <a:rPr lang="en-IN" smtClean="0"/>
              <a:t>06-07-2022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406065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494948-206C-42F1-8F81-D0844268DFB3}" type="datetimeFigureOut">
              <a:rPr lang="en-IN" smtClean="0"/>
              <a:t>06-07-2022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379007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94948-206C-42F1-8F81-D0844268DFB3}" type="datetimeFigureOut">
              <a:rPr lang="en-IN" smtClean="0"/>
              <a:t>06-07-2022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335969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94948-206C-42F1-8F81-D0844268DFB3}"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73034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94948-206C-42F1-8F81-D0844268DFB3}"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7DC0F-AAF0-4C21-8D58-2AFA2165C244}" type="slidenum">
              <a:rPr lang="en-IN" smtClean="0"/>
              <a:t>‹#›</a:t>
            </a:fld>
            <a:endParaRPr lang="en-IN"/>
          </a:p>
        </p:txBody>
      </p:sp>
    </p:spTree>
    <p:extLst>
      <p:ext uri="{BB962C8B-B14F-4D97-AF65-F5344CB8AC3E}">
        <p14:creationId xmlns:p14="http://schemas.microsoft.com/office/powerpoint/2010/main" val="198294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3494948-206C-42F1-8F81-D0844268DFB3}" type="datetimeFigureOut">
              <a:rPr lang="en-IN" smtClean="0"/>
              <a:t>06-07-2022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B77DC0F-AAF0-4C21-8D58-2AFA2165C244}" type="slidenum">
              <a:rPr lang="en-IN" smtClean="0"/>
              <a:t>‹#›</a:t>
            </a:fld>
            <a:endParaRPr lang="en-IN"/>
          </a:p>
        </p:txBody>
      </p:sp>
    </p:spTree>
    <p:extLst>
      <p:ext uri="{BB962C8B-B14F-4D97-AF65-F5344CB8AC3E}">
        <p14:creationId xmlns:p14="http://schemas.microsoft.com/office/powerpoint/2010/main" val="59724937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5CD9-7750-4816-8301-599E8D76A70D}"/>
              </a:ext>
            </a:extLst>
          </p:cNvPr>
          <p:cNvSpPr>
            <a:spLocks noGrp="1"/>
          </p:cNvSpPr>
          <p:nvPr>
            <p:ph type="ctrTitle"/>
          </p:nvPr>
        </p:nvSpPr>
        <p:spPr>
          <a:xfrm>
            <a:off x="1595269" y="1054652"/>
            <a:ext cx="9001462" cy="2387600"/>
          </a:xfrm>
        </p:spPr>
        <p:txBody>
          <a:bodyPr>
            <a:normAutofit/>
          </a:bodyPr>
          <a:lstStyle/>
          <a:p>
            <a:r>
              <a:rPr lang="en-US" sz="3600" dirty="0"/>
              <a:t>IMAGE INPAINTING BASED ON GENERATIVE ADVERSARIAL NETWORKS</a:t>
            </a:r>
            <a:endParaRPr lang="en-IN" sz="3600" dirty="0"/>
          </a:p>
        </p:txBody>
      </p:sp>
      <p:sp>
        <p:nvSpPr>
          <p:cNvPr id="3" name="Subtitle 2">
            <a:extLst>
              <a:ext uri="{FF2B5EF4-FFF2-40B4-BE49-F238E27FC236}">
                <a16:creationId xmlns:a16="http://schemas.microsoft.com/office/drawing/2014/main" id="{BE2ED36E-AE50-4952-BBDE-A507B74E1E3C}"/>
              </a:ext>
            </a:extLst>
          </p:cNvPr>
          <p:cNvSpPr>
            <a:spLocks noGrp="1"/>
          </p:cNvSpPr>
          <p:nvPr>
            <p:ph type="subTitle" idx="1"/>
          </p:nvPr>
        </p:nvSpPr>
        <p:spPr>
          <a:xfrm>
            <a:off x="2059096" y="4748730"/>
            <a:ext cx="9001462" cy="1655762"/>
          </a:xfrm>
        </p:spPr>
        <p:txBody>
          <a:bodyPr>
            <a:normAutofit/>
          </a:bodyPr>
          <a:lstStyle/>
          <a:p>
            <a:pPr algn="r"/>
            <a:r>
              <a:rPr lang="en-US" sz="1600" dirty="0"/>
              <a:t>-MADONNA THOMAS</a:t>
            </a:r>
          </a:p>
          <a:p>
            <a:pPr algn="r"/>
            <a:r>
              <a:rPr lang="en-US" sz="1600" dirty="0"/>
              <a:t>MCA B BATCH </a:t>
            </a:r>
            <a:endParaRPr lang="en-IN" sz="1600" dirty="0"/>
          </a:p>
        </p:txBody>
      </p:sp>
    </p:spTree>
    <p:extLst>
      <p:ext uri="{BB962C8B-B14F-4D97-AF65-F5344CB8AC3E}">
        <p14:creationId xmlns:p14="http://schemas.microsoft.com/office/powerpoint/2010/main" val="326261006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38D1-5735-4197-AA6A-B7DFDB73706D}"/>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A4F74D02-FEB9-4377-941D-C755F115CAF2}"/>
              </a:ext>
            </a:extLst>
          </p:cNvPr>
          <p:cNvSpPr>
            <a:spLocks noGrp="1"/>
          </p:cNvSpPr>
          <p:nvPr>
            <p:ph idx="1"/>
          </p:nvPr>
        </p:nvSpPr>
        <p:spPr>
          <a:xfrm>
            <a:off x="1152334" y="2281594"/>
            <a:ext cx="10353762" cy="3695136"/>
          </a:xfrm>
        </p:spPr>
        <p:txBody>
          <a:bodyPr>
            <a:normAutofit/>
          </a:bodyPr>
          <a:lstStyle/>
          <a:p>
            <a:pPr>
              <a:buFont typeface="Wingdings" panose="05000000000000000000" pitchFamily="2" charset="2"/>
              <a:buChar char="v"/>
            </a:pPr>
            <a:r>
              <a:rPr lang="en-US" u="sng" dirty="0"/>
              <a:t>First introduce the problem formulation and some basic symbols. </a:t>
            </a:r>
          </a:p>
          <a:p>
            <a:pPr>
              <a:buFont typeface="Wingdings" panose="05000000000000000000" pitchFamily="2" charset="2"/>
              <a:buChar char="v"/>
            </a:pPr>
            <a:r>
              <a:rPr lang="en-US" u="sng" dirty="0"/>
              <a:t>Detail the framework proposed and the objective function</a:t>
            </a:r>
            <a:r>
              <a:rPr lang="en-US" dirty="0"/>
              <a:t>:  Given an incomplete image, the purpose of model is to fill the missing region of the image so that the entire image is visually and semantically plausibly realistic.</a:t>
            </a:r>
          </a:p>
          <a:p>
            <a:pPr>
              <a:buFont typeface="Wingdings" panose="05000000000000000000" pitchFamily="2" charset="2"/>
              <a:buChar char="v"/>
            </a:pPr>
            <a:r>
              <a:rPr lang="en-US" u="sng" dirty="0"/>
              <a:t>Propose the algorithm of training our model </a:t>
            </a:r>
            <a:r>
              <a:rPr lang="en-US" dirty="0"/>
              <a:t>: Propose an image inpainting algorithm for training. </a:t>
            </a:r>
          </a:p>
          <a:p>
            <a:pPr marL="0" indent="0">
              <a:buNone/>
            </a:pPr>
            <a:endParaRPr lang="en-US" dirty="0"/>
          </a:p>
        </p:txBody>
      </p:sp>
    </p:spTree>
    <p:extLst>
      <p:ext uri="{BB962C8B-B14F-4D97-AF65-F5344CB8AC3E}">
        <p14:creationId xmlns:p14="http://schemas.microsoft.com/office/powerpoint/2010/main" val="373108316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3138-3989-4953-99E1-535E27C725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E3B026-14D8-4D6F-BFE6-1EBBF2965B8B}"/>
              </a:ext>
            </a:extLst>
          </p:cNvPr>
          <p:cNvSpPr>
            <a:spLocks noGrp="1"/>
          </p:cNvSpPr>
          <p:nvPr>
            <p:ph idx="1"/>
          </p:nvPr>
        </p:nvSpPr>
        <p:spPr>
          <a:xfrm>
            <a:off x="1030462" y="1935921"/>
            <a:ext cx="10353762" cy="4094922"/>
          </a:xfrm>
        </p:spPr>
        <p:txBody>
          <a:bodyPr/>
          <a:lstStyle/>
          <a:p>
            <a:pPr marL="0" indent="0">
              <a:buNone/>
            </a:pPr>
            <a:r>
              <a:rPr lang="en-US" dirty="0"/>
              <a:t>The mini-batch training method is used to occlude the image of the dataset in each iteration. </a:t>
            </a:r>
          </a:p>
          <a:p>
            <a:r>
              <a:rPr lang="en-US" dirty="0"/>
              <a:t>Firstly, sample a mini-batch of images and mask them with random holes. </a:t>
            </a:r>
          </a:p>
          <a:p>
            <a:r>
              <a:rPr lang="en-US" dirty="0"/>
              <a:t>Fix the generator and train discriminators ,after training the generator.</a:t>
            </a:r>
          </a:p>
          <a:p>
            <a:r>
              <a:rPr lang="en-US" dirty="0"/>
              <a:t>Finally, train the joint model with joint loss. Input into the model and output the predicted images.  Combining the masked regions, get the final inpainting images.</a:t>
            </a:r>
            <a:endParaRPr lang="en-IN" dirty="0"/>
          </a:p>
          <a:p>
            <a:endParaRPr lang="en-IN" dirty="0"/>
          </a:p>
        </p:txBody>
      </p:sp>
    </p:spTree>
    <p:extLst>
      <p:ext uri="{BB962C8B-B14F-4D97-AF65-F5344CB8AC3E}">
        <p14:creationId xmlns:p14="http://schemas.microsoft.com/office/powerpoint/2010/main" val="233527092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8790-4A90-4FDE-AECB-AD0A1D150C7D}"/>
              </a:ext>
            </a:extLst>
          </p:cNvPr>
          <p:cNvSpPr>
            <a:spLocks noGrp="1"/>
          </p:cNvSpPr>
          <p:nvPr>
            <p:ph type="title"/>
          </p:nvPr>
        </p:nvSpPr>
        <p:spPr>
          <a:xfrm>
            <a:off x="913795" y="393458"/>
            <a:ext cx="10353761" cy="1326321"/>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9AADEA27-A5CD-4D6A-A54A-64B129FC65C0}"/>
              </a:ext>
            </a:extLst>
          </p:cNvPr>
          <p:cNvSpPr>
            <a:spLocks noGrp="1"/>
          </p:cNvSpPr>
          <p:nvPr>
            <p:ph idx="1"/>
          </p:nvPr>
        </p:nvSpPr>
        <p:spPr>
          <a:xfrm>
            <a:off x="913795" y="1759536"/>
            <a:ext cx="10353762" cy="3695136"/>
          </a:xfrm>
        </p:spPr>
        <p:txBody>
          <a:bodyPr/>
          <a:lstStyle/>
          <a:p>
            <a:pPr>
              <a:buFont typeface="Wingdings" panose="05000000000000000000" pitchFamily="2" charset="2"/>
              <a:buChar char="v"/>
            </a:pPr>
            <a:r>
              <a:rPr lang="en-US" dirty="0"/>
              <a:t> </a:t>
            </a:r>
            <a:r>
              <a:rPr lang="en-US" dirty="0" err="1"/>
              <a:t>CelebA</a:t>
            </a:r>
            <a:r>
              <a:rPr lang="en-US" dirty="0"/>
              <a:t> dataset is used to learn and to evaluate model. </a:t>
            </a:r>
            <a:r>
              <a:rPr lang="en-US" dirty="0" err="1"/>
              <a:t>CelebA</a:t>
            </a:r>
            <a:r>
              <a:rPr lang="en-US" dirty="0"/>
              <a:t> dataset contains 202599 RGB color facial image. 100k  is used for training and 1000 images for testing. </a:t>
            </a:r>
          </a:p>
        </p:txBody>
      </p:sp>
      <p:pic>
        <p:nvPicPr>
          <p:cNvPr id="4" name="Picture 3">
            <a:extLst>
              <a:ext uri="{FF2B5EF4-FFF2-40B4-BE49-F238E27FC236}">
                <a16:creationId xmlns:a16="http://schemas.microsoft.com/office/drawing/2014/main" id="{A02E23AC-E3B0-457A-B59C-E3ED62A6EE8A}"/>
              </a:ext>
            </a:extLst>
          </p:cNvPr>
          <p:cNvPicPr>
            <a:picLocks noChangeAspect="1"/>
          </p:cNvPicPr>
          <p:nvPr/>
        </p:nvPicPr>
        <p:blipFill rotWithShape="1">
          <a:blip r:embed="rId2"/>
          <a:srcRect l="581" t="15481" r="27462" b="11384"/>
          <a:stretch/>
        </p:blipFill>
        <p:spPr>
          <a:xfrm>
            <a:off x="3493048" y="2955235"/>
            <a:ext cx="5631074" cy="3217759"/>
          </a:xfrm>
          <a:prstGeom prst="rect">
            <a:avLst/>
          </a:prstGeom>
        </p:spPr>
      </p:pic>
    </p:spTree>
    <p:extLst>
      <p:ext uri="{BB962C8B-B14F-4D97-AF65-F5344CB8AC3E}">
        <p14:creationId xmlns:p14="http://schemas.microsoft.com/office/powerpoint/2010/main" val="345400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98BF-678F-4DA6-B9D5-6FEC1D8824A1}"/>
              </a:ext>
            </a:extLst>
          </p:cNvPr>
          <p:cNvSpPr>
            <a:spLocks noGrp="1"/>
          </p:cNvSpPr>
          <p:nvPr>
            <p:ph type="title"/>
          </p:nvPr>
        </p:nvSpPr>
        <p:spPr>
          <a:xfrm>
            <a:off x="1025136" y="2411896"/>
            <a:ext cx="10353761" cy="1326321"/>
          </a:xfrm>
        </p:spPr>
        <p:txBody>
          <a:bodyPr>
            <a:normAutofit/>
          </a:bodyPr>
          <a:lstStyle/>
          <a:p>
            <a:r>
              <a:rPr lang="en-US" sz="5400" dirty="0">
                <a:latin typeface="Microsoft New Tai Lue" panose="020B0502040204020203" pitchFamily="34" charset="0"/>
                <a:cs typeface="Microsoft New Tai Lue" panose="020B0502040204020203" pitchFamily="34" charset="0"/>
              </a:rPr>
              <a:t>THANK</a:t>
            </a:r>
            <a:r>
              <a:rPr lang="en-US" sz="4400" dirty="0">
                <a:latin typeface="Microsoft New Tai Lue" panose="020B0502040204020203" pitchFamily="34" charset="0"/>
                <a:cs typeface="Microsoft New Tai Lue" panose="020B0502040204020203" pitchFamily="34" charset="0"/>
              </a:rPr>
              <a:t> </a:t>
            </a:r>
            <a:r>
              <a:rPr lang="en-US" sz="5400" dirty="0">
                <a:latin typeface="Microsoft New Tai Lue" panose="020B0502040204020203" pitchFamily="34" charset="0"/>
                <a:cs typeface="Microsoft New Tai Lue" panose="020B0502040204020203" pitchFamily="34" charset="0"/>
              </a:rPr>
              <a:t>YOU</a:t>
            </a:r>
            <a:r>
              <a:rPr lang="en-US" sz="4800" dirty="0">
                <a:latin typeface="Microsoft New Tai Lue" panose="020B0502040204020203" pitchFamily="34" charset="0"/>
                <a:cs typeface="Microsoft New Tai Lue" panose="020B0502040204020203" pitchFamily="34" charset="0"/>
              </a:rPr>
              <a:t> !</a:t>
            </a:r>
            <a:endParaRPr lang="en-IN" sz="4800" dirty="0">
              <a:latin typeface="Microsoft New Tai Lue" panose="020B0502040204020203" pitchFamily="34" charset="0"/>
              <a:cs typeface="Microsoft New Tai Lue" panose="020B0502040204020203" pitchFamily="34" charset="0"/>
            </a:endParaRPr>
          </a:p>
        </p:txBody>
      </p:sp>
    </p:spTree>
    <p:extLst>
      <p:ext uri="{BB962C8B-B14F-4D97-AF65-F5344CB8AC3E}">
        <p14:creationId xmlns:p14="http://schemas.microsoft.com/office/powerpoint/2010/main" val="208371623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48AC9-0A3D-4097-A8D8-B939BB0A0DA7}"/>
              </a:ext>
            </a:extLst>
          </p:cNvPr>
          <p:cNvSpPr>
            <a:spLocks noGrp="1"/>
          </p:cNvSpPr>
          <p:nvPr>
            <p:ph type="title"/>
          </p:nvPr>
        </p:nvSpPr>
        <p:spPr>
          <a:xfrm>
            <a:off x="1549901" y="649357"/>
            <a:ext cx="10353761" cy="967409"/>
          </a:xfrm>
        </p:spPr>
        <p:txBody>
          <a:bodyPr/>
          <a:lstStyle/>
          <a:p>
            <a:pPr algn="l"/>
            <a:r>
              <a:rPr lang="en-US" dirty="0"/>
              <a:t>CONTENT</a:t>
            </a:r>
            <a:endParaRPr lang="en-IN" dirty="0"/>
          </a:p>
        </p:txBody>
      </p:sp>
      <p:sp>
        <p:nvSpPr>
          <p:cNvPr id="3" name="Content Placeholder 2">
            <a:extLst>
              <a:ext uri="{FF2B5EF4-FFF2-40B4-BE49-F238E27FC236}">
                <a16:creationId xmlns:a16="http://schemas.microsoft.com/office/drawing/2014/main" id="{9D9D5858-6262-4788-9F73-7C786D5D49B7}"/>
              </a:ext>
            </a:extLst>
          </p:cNvPr>
          <p:cNvSpPr>
            <a:spLocks noGrp="1"/>
          </p:cNvSpPr>
          <p:nvPr>
            <p:ph idx="1"/>
          </p:nvPr>
        </p:nvSpPr>
        <p:spPr>
          <a:xfrm>
            <a:off x="1549901" y="1775791"/>
            <a:ext cx="10353762" cy="4055165"/>
          </a:xfrm>
        </p:spPr>
        <p:txBody>
          <a:bodyPr>
            <a:normAutofit/>
          </a:bodyPr>
          <a:lstStyle/>
          <a:p>
            <a:pPr>
              <a:buFont typeface="Wingdings" panose="05000000000000000000" pitchFamily="2" charset="2"/>
              <a:buChar char="v"/>
            </a:pPr>
            <a:r>
              <a:rPr lang="en-US" sz="1800" dirty="0"/>
              <a:t>INTRODUCTION</a:t>
            </a:r>
          </a:p>
          <a:p>
            <a:pPr>
              <a:buFont typeface="Wingdings" panose="05000000000000000000" pitchFamily="2" charset="2"/>
              <a:buChar char="v"/>
            </a:pPr>
            <a:r>
              <a:rPr lang="en-US" sz="1800" dirty="0"/>
              <a:t>RELEVANCE OF THE TOPIC</a:t>
            </a:r>
          </a:p>
          <a:p>
            <a:pPr>
              <a:buFont typeface="Wingdings" panose="05000000000000000000" pitchFamily="2" charset="2"/>
              <a:buChar char="v"/>
            </a:pPr>
            <a:r>
              <a:rPr lang="en-US" sz="1800" dirty="0"/>
              <a:t>DESCRIPTION OF PROJECT</a:t>
            </a:r>
          </a:p>
          <a:p>
            <a:pPr>
              <a:buFont typeface="Wingdings" panose="05000000000000000000" pitchFamily="2" charset="2"/>
              <a:buChar char="v"/>
            </a:pPr>
            <a:r>
              <a:rPr lang="en-US" sz="1800" dirty="0"/>
              <a:t>OBJECTIVES</a:t>
            </a:r>
          </a:p>
          <a:p>
            <a:pPr>
              <a:buFont typeface="Wingdings" panose="05000000000000000000" pitchFamily="2" charset="2"/>
              <a:buChar char="v"/>
            </a:pPr>
            <a:r>
              <a:rPr lang="en-US" sz="1800" dirty="0"/>
              <a:t>EXISTING AND PROPOSED SYSTEM</a:t>
            </a:r>
          </a:p>
          <a:p>
            <a:pPr>
              <a:buFont typeface="Wingdings" panose="05000000000000000000" pitchFamily="2" charset="2"/>
              <a:buChar char="v"/>
            </a:pPr>
            <a:r>
              <a:rPr lang="en-US" sz="1800" dirty="0"/>
              <a:t>METHODOLOGY</a:t>
            </a:r>
          </a:p>
          <a:p>
            <a:pPr>
              <a:buFont typeface="Wingdings" panose="05000000000000000000" pitchFamily="2" charset="2"/>
              <a:buChar char="v"/>
            </a:pPr>
            <a:r>
              <a:rPr lang="en-US" sz="1800" dirty="0"/>
              <a:t>DATASETS</a:t>
            </a:r>
            <a:endParaRPr lang="en-IN" sz="1800" dirty="0"/>
          </a:p>
        </p:txBody>
      </p:sp>
    </p:spTree>
    <p:extLst>
      <p:ext uri="{BB962C8B-B14F-4D97-AF65-F5344CB8AC3E}">
        <p14:creationId xmlns:p14="http://schemas.microsoft.com/office/powerpoint/2010/main" val="112754921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D37F-FE5E-4210-9554-C3D193AFB07A}"/>
              </a:ext>
            </a:extLst>
          </p:cNvPr>
          <p:cNvSpPr>
            <a:spLocks noGrp="1"/>
          </p:cNvSpPr>
          <p:nvPr>
            <p:ph type="title"/>
          </p:nvPr>
        </p:nvSpPr>
        <p:spPr>
          <a:xfrm>
            <a:off x="919119" y="715618"/>
            <a:ext cx="10353761" cy="1326321"/>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D67AB6A-6E69-487C-916B-B781EF8980BB}"/>
              </a:ext>
            </a:extLst>
          </p:cNvPr>
          <p:cNvSpPr>
            <a:spLocks noGrp="1"/>
          </p:cNvSpPr>
          <p:nvPr>
            <p:ph idx="1"/>
          </p:nvPr>
        </p:nvSpPr>
        <p:spPr>
          <a:xfrm>
            <a:off x="1125830" y="2308099"/>
            <a:ext cx="10353762" cy="3695136"/>
          </a:xfrm>
        </p:spPr>
        <p:txBody>
          <a:bodyPr>
            <a:normAutofit/>
          </a:bodyPr>
          <a:lstStyle/>
          <a:p>
            <a:pPr marL="0" indent="0">
              <a:buNone/>
            </a:pPr>
            <a:r>
              <a:rPr lang="en-US" dirty="0"/>
              <a:t>Image inpainting aims to fill missing regions of a damaged image with plausibly synthesized content. It aims to fill the missing or masked regions of the image with generated content and make the repaired image visually realistic. The completion model based on proposed algorithm contains one generator, one global discriminator, and one local discriminator. </a:t>
            </a:r>
          </a:p>
        </p:txBody>
      </p:sp>
    </p:spTree>
    <p:extLst>
      <p:ext uri="{BB962C8B-B14F-4D97-AF65-F5344CB8AC3E}">
        <p14:creationId xmlns:p14="http://schemas.microsoft.com/office/powerpoint/2010/main" val="40405741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E80C-7F60-4860-BB18-45781BE94EF5}"/>
              </a:ext>
            </a:extLst>
          </p:cNvPr>
          <p:cNvSpPr>
            <a:spLocks noGrp="1"/>
          </p:cNvSpPr>
          <p:nvPr>
            <p:ph type="title"/>
          </p:nvPr>
        </p:nvSpPr>
        <p:spPr/>
        <p:txBody>
          <a:bodyPr/>
          <a:lstStyle/>
          <a:p>
            <a:r>
              <a:rPr lang="en-US" dirty="0"/>
              <a:t>RELEVANCE</a:t>
            </a:r>
            <a:endParaRPr lang="en-IN" dirty="0"/>
          </a:p>
        </p:txBody>
      </p:sp>
      <p:sp>
        <p:nvSpPr>
          <p:cNvPr id="3" name="Content Placeholder 2">
            <a:extLst>
              <a:ext uri="{FF2B5EF4-FFF2-40B4-BE49-F238E27FC236}">
                <a16:creationId xmlns:a16="http://schemas.microsoft.com/office/drawing/2014/main" id="{2AE04164-A141-4568-BA42-25F0B9BA698C}"/>
              </a:ext>
            </a:extLst>
          </p:cNvPr>
          <p:cNvSpPr>
            <a:spLocks noGrp="1"/>
          </p:cNvSpPr>
          <p:nvPr>
            <p:ph idx="1"/>
          </p:nvPr>
        </p:nvSpPr>
        <p:spPr/>
        <p:txBody>
          <a:bodyPr>
            <a:normAutofit/>
          </a:bodyPr>
          <a:lstStyle/>
          <a:p>
            <a:pPr>
              <a:buFont typeface="Wingdings" panose="05000000000000000000" pitchFamily="2" charset="2"/>
              <a:buChar char="v"/>
            </a:pPr>
            <a:r>
              <a:rPr lang="en-US" dirty="0"/>
              <a:t>Image inpainting is a research field of image processing. </a:t>
            </a:r>
          </a:p>
          <a:p>
            <a:pPr>
              <a:buFont typeface="Wingdings" panose="05000000000000000000" pitchFamily="2" charset="2"/>
              <a:buChar char="v"/>
            </a:pPr>
            <a:r>
              <a:rPr lang="en-US" dirty="0"/>
              <a:t>It aims to fill the missing or masked regions of the image with generated content.</a:t>
            </a:r>
          </a:p>
          <a:p>
            <a:pPr>
              <a:buFont typeface="Wingdings" panose="05000000000000000000" pitchFamily="2" charset="2"/>
              <a:buChar char="v"/>
            </a:pPr>
            <a:r>
              <a:rPr lang="en-US" dirty="0"/>
              <a:t>Make the repaired image visually realistic. </a:t>
            </a:r>
          </a:p>
          <a:p>
            <a:pPr>
              <a:buFont typeface="Wingdings" panose="05000000000000000000" pitchFamily="2" charset="2"/>
              <a:buChar char="v"/>
            </a:pPr>
            <a:r>
              <a:rPr lang="en-US" dirty="0"/>
              <a:t>Image inpainting technology has been widely applicated in many </a:t>
            </a:r>
          </a:p>
          <a:p>
            <a:pPr>
              <a:buFont typeface="Wingdings" panose="05000000000000000000" pitchFamily="2" charset="2"/>
              <a:buChar char="v"/>
            </a:pPr>
            <a:r>
              <a:rPr lang="en-US" i="0" dirty="0">
                <a:effectLst/>
              </a:rPr>
              <a:t>Image inpainting can restore coherently both texture and structure components of the image.</a:t>
            </a:r>
            <a:endParaRPr lang="en-US" dirty="0"/>
          </a:p>
        </p:txBody>
      </p:sp>
    </p:spTree>
    <p:extLst>
      <p:ext uri="{BB962C8B-B14F-4D97-AF65-F5344CB8AC3E}">
        <p14:creationId xmlns:p14="http://schemas.microsoft.com/office/powerpoint/2010/main" val="327139765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56BB-9FF0-48BC-92E8-075C205862A0}"/>
              </a:ext>
            </a:extLst>
          </p:cNvPr>
          <p:cNvSpPr>
            <a:spLocks noGrp="1"/>
          </p:cNvSpPr>
          <p:nvPr>
            <p:ph type="title"/>
          </p:nvPr>
        </p:nvSpPr>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A518CC61-786F-4F37-BFE2-C927CC35756E}"/>
              </a:ext>
            </a:extLst>
          </p:cNvPr>
          <p:cNvSpPr>
            <a:spLocks noGrp="1"/>
          </p:cNvSpPr>
          <p:nvPr>
            <p:ph idx="1"/>
          </p:nvPr>
        </p:nvSpPr>
        <p:spPr>
          <a:xfrm>
            <a:off x="913795" y="1802295"/>
            <a:ext cx="10353762" cy="4306957"/>
          </a:xfrm>
        </p:spPr>
        <p:txBody>
          <a:bodyPr>
            <a:normAutofit/>
          </a:bodyPr>
          <a:lstStyle/>
          <a:p>
            <a:pPr>
              <a:buFont typeface="Wingdings" panose="05000000000000000000" pitchFamily="2" charset="2"/>
              <a:buChar char="v"/>
            </a:pPr>
            <a:r>
              <a:rPr lang="en-US" dirty="0"/>
              <a:t>Image inpainting aims to fill missing regions of a damaged image with plausibly synthesized content. </a:t>
            </a:r>
          </a:p>
          <a:p>
            <a:pPr>
              <a:buFont typeface="Wingdings" panose="05000000000000000000" pitchFamily="2" charset="2"/>
              <a:buChar char="v"/>
            </a:pPr>
            <a:r>
              <a:rPr lang="en-US" dirty="0"/>
              <a:t>Combined with the characteristics of skip-connection and Auto-Encoders.</a:t>
            </a:r>
          </a:p>
          <a:p>
            <a:pPr>
              <a:buFont typeface="Wingdings" panose="05000000000000000000" pitchFamily="2" charset="2"/>
              <a:buChar char="v"/>
            </a:pPr>
            <a:r>
              <a:rPr lang="en-US" dirty="0"/>
              <a:t>Skip-connection in the generator, which can help us use the underlying network to enhance the prediction ability of the decoding process, and prevent the gradient vanishing caused by the deep neural network. </a:t>
            </a:r>
          </a:p>
          <a:p>
            <a:pPr>
              <a:buFont typeface="Wingdings" panose="05000000000000000000" pitchFamily="2" charset="2"/>
              <a:buChar char="v"/>
            </a:pPr>
            <a:r>
              <a:rPr lang="en-US" dirty="0"/>
              <a:t> The architecture of dual discriminators: global discriminator and local discriminator.</a:t>
            </a:r>
          </a:p>
          <a:p>
            <a:pPr>
              <a:buFont typeface="Wingdings" panose="05000000000000000000" pitchFamily="2" charset="2"/>
              <a:buChar char="v"/>
            </a:pPr>
            <a:r>
              <a:rPr lang="en-US" dirty="0"/>
              <a:t> Wasserstein GAN loss is used to train our model, which can ensure our model’s stable training. </a:t>
            </a:r>
          </a:p>
          <a:p>
            <a:pPr marL="0" indent="0">
              <a:buNone/>
            </a:pPr>
            <a:endParaRPr lang="en-IN" dirty="0"/>
          </a:p>
        </p:txBody>
      </p:sp>
    </p:spTree>
    <p:extLst>
      <p:ext uri="{BB962C8B-B14F-4D97-AF65-F5344CB8AC3E}">
        <p14:creationId xmlns:p14="http://schemas.microsoft.com/office/powerpoint/2010/main" val="87441473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D1A9-B9F4-4325-AA89-EAAE7AC29979}"/>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57B357AE-CEDF-4F6B-B620-937024826855}"/>
              </a:ext>
            </a:extLst>
          </p:cNvPr>
          <p:cNvSpPr>
            <a:spLocks noGrp="1"/>
          </p:cNvSpPr>
          <p:nvPr>
            <p:ph idx="1"/>
          </p:nvPr>
        </p:nvSpPr>
        <p:spPr>
          <a:xfrm>
            <a:off x="1139081" y="2202081"/>
            <a:ext cx="10353762" cy="3695136"/>
          </a:xfrm>
        </p:spPr>
        <p:txBody>
          <a:bodyPr/>
          <a:lstStyle/>
          <a:p>
            <a:pPr>
              <a:buFont typeface="Wingdings" panose="05000000000000000000" pitchFamily="2" charset="2"/>
              <a:buChar char="v"/>
            </a:pPr>
            <a:r>
              <a:rPr lang="en-US" dirty="0"/>
              <a:t>Fill the missing or masked regions of the image with generated content.</a:t>
            </a:r>
          </a:p>
          <a:p>
            <a:pPr>
              <a:buFont typeface="Wingdings" panose="05000000000000000000" pitchFamily="2" charset="2"/>
              <a:buChar char="v"/>
            </a:pPr>
            <a:r>
              <a:rPr lang="en-US" dirty="0"/>
              <a:t>Fill missing regions of a damaged image.</a:t>
            </a:r>
          </a:p>
          <a:p>
            <a:pPr>
              <a:buFont typeface="Wingdings" panose="05000000000000000000" pitchFamily="2" charset="2"/>
              <a:buChar char="v"/>
            </a:pPr>
            <a:r>
              <a:rPr lang="en-US" dirty="0"/>
              <a:t>Make the repaired image visually realistic.</a:t>
            </a:r>
          </a:p>
          <a:p>
            <a:pPr>
              <a:buFont typeface="Wingdings" panose="05000000000000000000" pitchFamily="2" charset="2"/>
              <a:buChar char="v"/>
            </a:pPr>
            <a:r>
              <a:rPr lang="en-US" dirty="0"/>
              <a:t>Widely applicated in medical image processing, book restoration and Photoshop processing.</a:t>
            </a:r>
            <a:endParaRPr lang="en-IN" dirty="0"/>
          </a:p>
        </p:txBody>
      </p:sp>
    </p:spTree>
    <p:extLst>
      <p:ext uri="{BB962C8B-B14F-4D97-AF65-F5344CB8AC3E}">
        <p14:creationId xmlns:p14="http://schemas.microsoft.com/office/powerpoint/2010/main" val="269706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6698-2EE6-4B58-9975-9073442296B9}"/>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E3FBD3C6-917F-4A0D-99B5-16D166DB0D36}"/>
              </a:ext>
            </a:extLst>
          </p:cNvPr>
          <p:cNvSpPr>
            <a:spLocks noGrp="1"/>
          </p:cNvSpPr>
          <p:nvPr>
            <p:ph idx="1"/>
          </p:nvPr>
        </p:nvSpPr>
        <p:spPr/>
        <p:txBody>
          <a:bodyPr>
            <a:normAutofit/>
          </a:bodyPr>
          <a:lstStyle/>
          <a:p>
            <a:pPr>
              <a:buFont typeface="Wingdings" panose="05000000000000000000" pitchFamily="2" charset="2"/>
              <a:buChar char="v"/>
            </a:pPr>
            <a:r>
              <a:rPr lang="en-US" dirty="0"/>
              <a:t>Existing methods for image inpainting either fill the missing regions by borrowing information from surrounding areas or generating semantically coherent content from region context. </a:t>
            </a:r>
          </a:p>
          <a:p>
            <a:pPr>
              <a:buFont typeface="Wingdings" panose="05000000000000000000" pitchFamily="2" charset="2"/>
              <a:buChar char="v"/>
            </a:pPr>
            <a:r>
              <a:rPr lang="en-US" dirty="0"/>
              <a:t>Due to the complexity of the natural images, there will be obvious fuzzy phenomena in the region of the repaired image and the boundary between the original region and the repaired region, which is a main difficult issue in the work of image inpainting. </a:t>
            </a:r>
            <a:endParaRPr lang="en-IN" dirty="0"/>
          </a:p>
        </p:txBody>
      </p:sp>
    </p:spTree>
    <p:extLst>
      <p:ext uri="{BB962C8B-B14F-4D97-AF65-F5344CB8AC3E}">
        <p14:creationId xmlns:p14="http://schemas.microsoft.com/office/powerpoint/2010/main" val="39619936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231B-EB6D-4ADA-B50F-5076E2DB4F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82404E-7D7C-409B-824D-B1C71FEFB7BB}"/>
              </a:ext>
            </a:extLst>
          </p:cNvPr>
          <p:cNvSpPr>
            <a:spLocks noGrp="1"/>
          </p:cNvSpPr>
          <p:nvPr>
            <p:ph idx="1"/>
          </p:nvPr>
        </p:nvSpPr>
        <p:spPr>
          <a:xfrm>
            <a:off x="1046316" y="1727205"/>
            <a:ext cx="10353762" cy="3695136"/>
          </a:xfrm>
        </p:spPr>
        <p:txBody>
          <a:bodyPr/>
          <a:lstStyle/>
          <a:p>
            <a:pPr marL="0" indent="0">
              <a:buNone/>
            </a:pPr>
            <a:r>
              <a:rPr lang="en-US" dirty="0"/>
              <a:t>In order to address these problems of image inpainting, existing methods categorize into two types:</a:t>
            </a:r>
          </a:p>
          <a:p>
            <a:pPr>
              <a:buFont typeface="Wingdings" panose="05000000000000000000" pitchFamily="2" charset="2"/>
              <a:buChar char="v"/>
            </a:pPr>
            <a:r>
              <a:rPr lang="en-US" dirty="0"/>
              <a:t>  One category is texture synthesis methods based on the patch, the main idea is to find the boundary of the missing region to fill in the missing part of the image. </a:t>
            </a:r>
          </a:p>
          <a:p>
            <a:pPr>
              <a:buFont typeface="Wingdings" panose="05000000000000000000" pitchFamily="2" charset="2"/>
              <a:buChar char="v"/>
            </a:pPr>
            <a:r>
              <a:rPr lang="en-US" dirty="0"/>
              <a:t>  The other is methods based on the Convolution Neural Networks(CNNs), the main idea is to extract the features of the image through the deep convolution neural network to understand the image, and then to fill the missing region.</a:t>
            </a:r>
            <a:endParaRPr lang="en-IN" dirty="0"/>
          </a:p>
          <a:p>
            <a:endParaRPr lang="en-IN" dirty="0"/>
          </a:p>
        </p:txBody>
      </p:sp>
    </p:spTree>
    <p:extLst>
      <p:ext uri="{BB962C8B-B14F-4D97-AF65-F5344CB8AC3E}">
        <p14:creationId xmlns:p14="http://schemas.microsoft.com/office/powerpoint/2010/main" val="305751518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53B2-8E10-4EB3-9C11-B84DBF546B65}"/>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A9E9196E-D045-4D1D-A9E9-81E53D20C4C5}"/>
              </a:ext>
            </a:extLst>
          </p:cNvPr>
          <p:cNvSpPr>
            <a:spLocks noGrp="1"/>
          </p:cNvSpPr>
          <p:nvPr>
            <p:ph idx="1"/>
          </p:nvPr>
        </p:nvSpPr>
        <p:spPr/>
        <p:txBody>
          <a:bodyPr>
            <a:normAutofit/>
          </a:bodyPr>
          <a:lstStyle/>
          <a:p>
            <a:pPr>
              <a:buFont typeface="Wingdings" panose="05000000000000000000" pitchFamily="2" charset="2"/>
              <a:buChar char="v"/>
            </a:pPr>
            <a:r>
              <a:rPr lang="en-US" dirty="0"/>
              <a:t>A novel approach based on Wasserstein GAN for image inpainting is proposed. Wasserstein GAN is used to ensure the model’s stable training.</a:t>
            </a:r>
          </a:p>
          <a:p>
            <a:pPr>
              <a:buFont typeface="Wingdings" panose="05000000000000000000" pitchFamily="2" charset="2"/>
              <a:buChar char="v"/>
            </a:pPr>
            <a:r>
              <a:rPr lang="en-US" dirty="0"/>
              <a:t> Skip-connection is added to the generative model of autoencoder architecture to enhance the prediction ability of the generated model.</a:t>
            </a:r>
          </a:p>
          <a:p>
            <a:pPr>
              <a:buFont typeface="Wingdings" panose="05000000000000000000" pitchFamily="2" charset="2"/>
              <a:buChar char="v"/>
            </a:pPr>
            <a:r>
              <a:rPr lang="en-US" dirty="0"/>
              <a:t> Skip-connection is added between the encoder and the decoder.</a:t>
            </a:r>
          </a:p>
          <a:p>
            <a:pPr>
              <a:buFont typeface="Wingdings" panose="05000000000000000000" pitchFamily="2" charset="2"/>
              <a:buChar char="v"/>
            </a:pPr>
            <a:r>
              <a:rPr lang="en-US" dirty="0"/>
              <a:t>The inpainting framework proposed can be applied to the task of image super-resolution and image denoising.</a:t>
            </a:r>
            <a:endParaRPr lang="en-IN" dirty="0"/>
          </a:p>
        </p:txBody>
      </p:sp>
    </p:spTree>
    <p:extLst>
      <p:ext uri="{BB962C8B-B14F-4D97-AF65-F5344CB8AC3E}">
        <p14:creationId xmlns:p14="http://schemas.microsoft.com/office/powerpoint/2010/main" val="147608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608</TotalTime>
  <Words>701</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Microsoft New Tai Lue</vt:lpstr>
      <vt:lpstr>Rockwell</vt:lpstr>
      <vt:lpstr>Wingdings</vt:lpstr>
      <vt:lpstr>Damask</vt:lpstr>
      <vt:lpstr>IMAGE INPAINTING BASED ON GENERATIVE ADVERSARIAL NETWORKS</vt:lpstr>
      <vt:lpstr>CONTENT</vt:lpstr>
      <vt:lpstr>INTRODUCTION</vt:lpstr>
      <vt:lpstr>RELEVANCE</vt:lpstr>
      <vt:lpstr>DESCRIPTION</vt:lpstr>
      <vt:lpstr>OBJECTIVES</vt:lpstr>
      <vt:lpstr>EXISTING SYSTEM</vt:lpstr>
      <vt:lpstr>PowerPoint Presentation</vt:lpstr>
      <vt:lpstr>PROPOSED SYSTEM</vt:lpstr>
      <vt:lpstr>METHODOLOGY</vt:lpstr>
      <vt:lpstr>PowerPoint Presentation</vt:lpstr>
      <vt:lpstr>DATASET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Jos</dc:creator>
  <cp:lastModifiedBy>Thomas Jos</cp:lastModifiedBy>
  <cp:revision>53</cp:revision>
  <dcterms:created xsi:type="dcterms:W3CDTF">2022-05-17T01:56:07Z</dcterms:created>
  <dcterms:modified xsi:type="dcterms:W3CDTF">2022-07-06T07:55:05Z</dcterms:modified>
</cp:coreProperties>
</file>