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118c6038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118c6038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1116955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1116955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f118c6038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f118c6038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118c603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118c603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118c603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118c603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8" y="385150"/>
            <a:ext cx="8520600" cy="205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R</a:t>
            </a:r>
            <a:r>
              <a:rPr lang="es"/>
              <a:t>evisión de evidencia en mi proyecto</a:t>
            </a:r>
            <a:endParaRPr/>
          </a:p>
        </p:txBody>
      </p:sp>
      <p:sp>
        <p:nvSpPr>
          <p:cNvPr id="87" name="Google Shape;87;p13"/>
          <p:cNvSpPr txBox="1"/>
          <p:nvPr>
            <p:ph idx="1" type="subTitle"/>
          </p:nvPr>
        </p:nvSpPr>
        <p:spPr>
          <a:xfrm>
            <a:off x="2986950" y="2834125"/>
            <a:ext cx="5845500" cy="1776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s"/>
              <a:t>Equipo 6</a:t>
            </a:r>
            <a:endParaRPr b="1"/>
          </a:p>
          <a:p>
            <a:pPr indent="0" lvl="0" marL="0" rtl="0" algn="l">
              <a:spcBef>
                <a:spcPts val="0"/>
              </a:spcBef>
              <a:spcAft>
                <a:spcPts val="0"/>
              </a:spcAft>
              <a:buNone/>
            </a:pPr>
            <a:r>
              <a:t/>
            </a:r>
            <a:endParaRPr/>
          </a:p>
          <a:p>
            <a:pPr indent="0" lvl="0" marL="0" rtl="0" algn="l">
              <a:spcBef>
                <a:spcPts val="0"/>
              </a:spcBef>
              <a:spcAft>
                <a:spcPts val="0"/>
              </a:spcAft>
              <a:buNone/>
            </a:pPr>
            <a:r>
              <a:rPr lang="es"/>
              <a:t>Integrantes del Equipo</a:t>
            </a:r>
            <a:endParaRPr/>
          </a:p>
          <a:p>
            <a:pPr indent="0" lvl="0" marL="0" rtl="0" algn="l">
              <a:spcBef>
                <a:spcPts val="0"/>
              </a:spcBef>
              <a:spcAft>
                <a:spcPts val="0"/>
              </a:spcAft>
              <a:buClr>
                <a:schemeClr val="dk1"/>
              </a:buClr>
              <a:buSzPct val="68750"/>
              <a:buFont typeface="Arial"/>
              <a:buNone/>
            </a:pPr>
            <a:r>
              <a:t/>
            </a:r>
            <a:endParaRPr/>
          </a:p>
          <a:p>
            <a:pPr indent="0" lvl="0" marL="0" rtl="0" algn="l">
              <a:spcBef>
                <a:spcPts val="0"/>
              </a:spcBef>
              <a:spcAft>
                <a:spcPts val="0"/>
              </a:spcAft>
              <a:buClr>
                <a:schemeClr val="dk1"/>
              </a:buClr>
              <a:buSzPct val="68750"/>
              <a:buFont typeface="Arial"/>
              <a:buNone/>
            </a:pPr>
            <a:r>
              <a:rPr lang="es"/>
              <a:t>1. César Miranda Cantero </a:t>
            </a:r>
            <a:endParaRPr/>
          </a:p>
          <a:p>
            <a:pPr indent="0" lvl="0" marL="0" rtl="0" algn="l">
              <a:spcBef>
                <a:spcPts val="0"/>
              </a:spcBef>
              <a:spcAft>
                <a:spcPts val="0"/>
              </a:spcAft>
              <a:buClr>
                <a:schemeClr val="dk1"/>
              </a:buClr>
              <a:buSzPct val="68750"/>
              <a:buFont typeface="Arial"/>
              <a:buNone/>
            </a:pPr>
            <a:r>
              <a:rPr lang="es"/>
              <a:t>2. David Tamayo Ramírez</a:t>
            </a:r>
            <a:endParaRPr/>
          </a:p>
          <a:p>
            <a:pPr indent="0" lvl="0" marL="0" rtl="0" algn="l">
              <a:spcBef>
                <a:spcPts val="0"/>
              </a:spcBef>
              <a:spcAft>
                <a:spcPts val="0"/>
              </a:spcAft>
              <a:buClr>
                <a:schemeClr val="dk1"/>
              </a:buClr>
              <a:buSzPct val="68750"/>
              <a:buFont typeface="Arial"/>
              <a:buNone/>
            </a:pPr>
            <a:r>
              <a:rPr lang="es"/>
              <a:t>3. Madrid Gutiérrez Hernández </a:t>
            </a:r>
            <a:endParaRPr/>
          </a:p>
          <a:p>
            <a:pPr indent="0" lvl="0" marL="0" rtl="0" algn="l">
              <a:spcBef>
                <a:spcPts val="0"/>
              </a:spcBef>
              <a:spcAft>
                <a:spcPts val="0"/>
              </a:spcAft>
              <a:buClr>
                <a:schemeClr val="dk1"/>
              </a:buClr>
              <a:buSzPct val="68750"/>
              <a:buFont typeface="Arial"/>
              <a:buNone/>
            </a:pPr>
            <a:r>
              <a:rPr lang="es"/>
              <a:t>4. Luis Enrique Moreno Mendieta</a:t>
            </a:r>
            <a:endParaRPr/>
          </a:p>
          <a:p>
            <a:pPr indent="0" lvl="0" marL="0" rtl="0" algn="l">
              <a:spcBef>
                <a:spcPts val="0"/>
              </a:spcBef>
              <a:spcAft>
                <a:spcPts val="0"/>
              </a:spcAft>
              <a:buClr>
                <a:schemeClr val="dk1"/>
              </a:buClr>
              <a:buSzPct val="68750"/>
              <a:buFont typeface="Arial"/>
              <a:buNone/>
            </a:pPr>
            <a:r>
              <a:rPr lang="es"/>
              <a:t>5. Julio César Álvarez Charqueño</a:t>
            </a:r>
            <a:endParaRPr/>
          </a:p>
          <a:p>
            <a:pPr indent="0" lvl="0" marL="0" rtl="0" algn="l">
              <a:spcBef>
                <a:spcPts val="0"/>
              </a:spcBef>
              <a:spcAft>
                <a:spcPts val="0"/>
              </a:spcAft>
              <a:buNone/>
            </a:pPr>
            <a:r>
              <a:t/>
            </a:r>
            <a:endParaRPr/>
          </a:p>
        </p:txBody>
      </p:sp>
      <p:pic>
        <p:nvPicPr>
          <p:cNvPr id="88" name="Google Shape;88;p13"/>
          <p:cNvPicPr preferRelativeResize="0"/>
          <p:nvPr/>
        </p:nvPicPr>
        <p:blipFill>
          <a:blip r:embed="rId3">
            <a:alphaModFix/>
          </a:blip>
          <a:stretch>
            <a:fillRect/>
          </a:stretch>
        </p:blipFill>
        <p:spPr>
          <a:xfrm>
            <a:off x="311699" y="2238499"/>
            <a:ext cx="2466374" cy="2466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Preámbulos</a:t>
            </a: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s" sz="1700"/>
              <a:t>De acuerdo a la Secretaría de Medio Ambiente y Recursos Naturales (SEMARNAT) existen algunos contaminantes climáticos entre los que se encuentran el carbono negro(CN), el métano(CH4), entre otros.</a:t>
            </a:r>
            <a:endParaRPr sz="1700"/>
          </a:p>
          <a:p>
            <a:pPr indent="0" lvl="0" marL="0" rtl="0" algn="just">
              <a:spcBef>
                <a:spcPts val="1200"/>
              </a:spcBef>
              <a:spcAft>
                <a:spcPts val="1200"/>
              </a:spcAft>
              <a:buNone/>
            </a:pPr>
            <a:r>
              <a:rPr lang="es" sz="1700"/>
              <a:t>A partir del CN nos centramos principalmente en las partículas suspendidas con diámetros iguales o menores a 2.5 μm (PM2.5) que por su reducido tamaño le permite alcanzar zonas más profundas del sistema respiratorio causando </a:t>
            </a:r>
            <a:r>
              <a:rPr lang="es" sz="1700"/>
              <a:t>afecciones</a:t>
            </a:r>
            <a:r>
              <a:rPr lang="es" sz="1700"/>
              <a:t> cerebrovasculares, diversas enfermedades del corazón, cáncer de pulmón y algunas lesiones en la piel (cáncer de piel) así como su efecto en el calentamiento global. </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 type="body"/>
          </p:nvPr>
        </p:nvSpPr>
        <p:spPr>
          <a:xfrm>
            <a:off x="311700" y="210500"/>
            <a:ext cx="8520600" cy="1165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700"/>
              <a:t>De acuerdo a los sitios consultados con anterioridad se determina que existen iniciativas de investigación mundial que coinciden con la reducción de la contaminación basados en las siguientes partículas NO2, SO2, CO y PM2 .5 durante la contingencia del COVID-19</a:t>
            </a:r>
            <a:endParaRPr sz="1700"/>
          </a:p>
        </p:txBody>
      </p:sp>
      <p:pic>
        <p:nvPicPr>
          <p:cNvPr id="100" name="Google Shape;100;p15"/>
          <p:cNvPicPr preferRelativeResize="0"/>
          <p:nvPr/>
        </p:nvPicPr>
        <p:blipFill>
          <a:blip r:embed="rId3">
            <a:alphaModFix/>
          </a:blip>
          <a:stretch>
            <a:fillRect/>
          </a:stretch>
        </p:blipFill>
        <p:spPr>
          <a:xfrm>
            <a:off x="2098116" y="2571750"/>
            <a:ext cx="5053209" cy="2266950"/>
          </a:xfrm>
          <a:prstGeom prst="rect">
            <a:avLst/>
          </a:prstGeom>
          <a:noFill/>
          <a:ln>
            <a:noFill/>
          </a:ln>
        </p:spPr>
      </p:pic>
      <p:sp>
        <p:nvSpPr>
          <p:cNvPr id="101" name="Google Shape;101;p15"/>
          <p:cNvSpPr txBox="1"/>
          <p:nvPr>
            <p:ph type="title"/>
          </p:nvPr>
        </p:nvSpPr>
        <p:spPr>
          <a:xfrm>
            <a:off x="311700" y="1497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ResearchGate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11700" y="217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Banco Interamericano de Desarrollo</a:t>
            </a:r>
            <a:endParaRPr/>
          </a:p>
        </p:txBody>
      </p:sp>
      <p:sp>
        <p:nvSpPr>
          <p:cNvPr id="107" name="Google Shape;107;p16"/>
          <p:cNvSpPr txBox="1"/>
          <p:nvPr>
            <p:ph idx="1" type="body"/>
          </p:nvPr>
        </p:nvSpPr>
        <p:spPr>
          <a:xfrm>
            <a:off x="311700" y="226975"/>
            <a:ext cx="8520600" cy="1946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700"/>
              <a:t>En otro proyecto se han centrado en el riesgo climático y ambiental. </a:t>
            </a:r>
            <a:r>
              <a:rPr lang="es" sz="1700"/>
              <a:t>La contaminación del aire es una seria preocupación en América Latina y el Caribe (ALC). Más del 50% de la población de la región vive en áreas donde la calidad del aire no cumple con los estándares recomendados por la Organización Mundial de la Salud. La contaminación del aire en ALC se ha relacionado causalmente con la mortalidad infantil, la pérdida de ingresos de los hogares pobres y los malos resultados educativos.</a:t>
            </a:r>
            <a:endParaRPr sz="1700"/>
          </a:p>
        </p:txBody>
      </p:sp>
      <p:pic>
        <p:nvPicPr>
          <p:cNvPr id="108" name="Google Shape;108;p16"/>
          <p:cNvPicPr preferRelativeResize="0"/>
          <p:nvPr/>
        </p:nvPicPr>
        <p:blipFill>
          <a:blip r:embed="rId3">
            <a:alphaModFix/>
          </a:blip>
          <a:stretch>
            <a:fillRect/>
          </a:stretch>
        </p:blipFill>
        <p:spPr>
          <a:xfrm>
            <a:off x="1896276" y="2745779"/>
            <a:ext cx="5351451" cy="2123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322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International Initiative for Impact Evaluation</a:t>
            </a:r>
            <a:endParaRPr/>
          </a:p>
        </p:txBody>
      </p:sp>
      <p:sp>
        <p:nvSpPr>
          <p:cNvPr id="114" name="Google Shape;114;p17"/>
          <p:cNvSpPr txBox="1"/>
          <p:nvPr>
            <p:ph idx="1" type="body"/>
          </p:nvPr>
        </p:nvSpPr>
        <p:spPr>
          <a:xfrm>
            <a:off x="311700" y="284900"/>
            <a:ext cx="8520600" cy="2937600"/>
          </a:xfrm>
          <a:prstGeom prst="rect">
            <a:avLst/>
          </a:prstGeom>
        </p:spPr>
        <p:txBody>
          <a:bodyPr anchorCtr="0" anchor="t" bIns="91425" lIns="91425" spcFirstLastPara="1" rIns="91425" wrap="square" tIns="91425">
            <a:normAutofit/>
          </a:bodyPr>
          <a:lstStyle/>
          <a:p>
            <a:pPr indent="0" lvl="0" marL="0" rtl="0" algn="just">
              <a:lnSpc>
                <a:spcPct val="105000"/>
              </a:lnSpc>
              <a:spcBef>
                <a:spcPts val="0"/>
              </a:spcBef>
              <a:spcAft>
                <a:spcPts val="1200"/>
              </a:spcAft>
              <a:buNone/>
            </a:pPr>
            <a:r>
              <a:rPr lang="es" sz="1700"/>
              <a:t>Cada año, la contaminación del aire en lugares cerrados genera alrededor de un millón y medio de muertes (Rehfuess, 2006). La gran variedad de intervenciones disponibles para reducir los niveles de contaminación del aire en lugares cerrados, la exposición a dicho aire contaminado y los efectos asociados a la salud se pueden agrupar en tres categorías: (i) aquellas que cambian la fuente de contaminación, las que sustituyen el tipo de combustible utilizado o introducen dispositivos para cocinar; (ii) las que mejoran el medio ambiente habitable, con dispositivos como ventanas o extractores de humo; y (iii) aquellas que modifican el comportamiento del usuario y hacen que las personas cambien sus formas habituales de cocinar y eviten la exposición al humo.  </a:t>
            </a:r>
            <a:endParaRPr sz="1700"/>
          </a:p>
        </p:txBody>
      </p:sp>
      <p:pic>
        <p:nvPicPr>
          <p:cNvPr id="115" name="Google Shape;115;p17"/>
          <p:cNvPicPr preferRelativeResize="0"/>
          <p:nvPr/>
        </p:nvPicPr>
        <p:blipFill>
          <a:blip r:embed="rId3">
            <a:alphaModFix/>
          </a:blip>
          <a:stretch>
            <a:fillRect/>
          </a:stretch>
        </p:blipFill>
        <p:spPr>
          <a:xfrm>
            <a:off x="1512050" y="3795200"/>
            <a:ext cx="6320925" cy="902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Conclusiones</a:t>
            </a:r>
            <a:endParaRPr/>
          </a:p>
        </p:txBody>
      </p:sp>
      <p:sp>
        <p:nvSpPr>
          <p:cNvPr id="121" name="Google Shape;121;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None/>
            </a:pPr>
            <a:r>
              <a:rPr lang="es" sz="1700"/>
              <a:t>Se determina que existen antecedentes del estudio que se pretende realizar en el que coincide la obtención de datos, algún otro dentro de la emergencia sanitaria del COVID-19.</a:t>
            </a:r>
            <a:endParaRPr sz="1700"/>
          </a:p>
          <a:p>
            <a:pPr indent="0" lvl="0" marL="0" rtl="0" algn="just">
              <a:spcBef>
                <a:spcPts val="1200"/>
              </a:spcBef>
              <a:spcAft>
                <a:spcPts val="0"/>
              </a:spcAft>
              <a:buNone/>
            </a:pPr>
            <a:r>
              <a:rPr lang="es" sz="1700"/>
              <a:t>No hemos encontrado uno que se centre en la predicción por horas, días y/o semanas y sus afectaciones sobre la salud pública y la movilidad en la zona metropolitana de la ciudad de Guadalajara (ZMG) que es el objetivo al que se quiere llegar.</a:t>
            </a:r>
            <a:endParaRPr sz="1700"/>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