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746" r:id="rId2"/>
    <p:sldMasterId id="2147484075" r:id="rId3"/>
  </p:sldMasterIdLst>
  <p:notesMasterIdLst>
    <p:notesMasterId r:id="rId62"/>
  </p:notesMasterIdLst>
  <p:handoutMasterIdLst>
    <p:handoutMasterId r:id="rId63"/>
  </p:handoutMasterIdLst>
  <p:sldIdLst>
    <p:sldId id="390" r:id="rId4"/>
    <p:sldId id="392" r:id="rId5"/>
    <p:sldId id="393" r:id="rId6"/>
    <p:sldId id="346" r:id="rId7"/>
    <p:sldId id="260" r:id="rId8"/>
    <p:sldId id="259" r:id="rId9"/>
    <p:sldId id="391" r:id="rId10"/>
    <p:sldId id="364" r:id="rId11"/>
    <p:sldId id="366" r:id="rId12"/>
    <p:sldId id="365" r:id="rId13"/>
    <p:sldId id="261" r:id="rId14"/>
    <p:sldId id="262" r:id="rId15"/>
    <p:sldId id="263" r:id="rId16"/>
    <p:sldId id="264" r:id="rId17"/>
    <p:sldId id="378" r:id="rId18"/>
    <p:sldId id="380" r:id="rId19"/>
    <p:sldId id="383" r:id="rId20"/>
    <p:sldId id="341" r:id="rId21"/>
    <p:sldId id="265" r:id="rId22"/>
    <p:sldId id="267" r:id="rId23"/>
    <p:sldId id="266" r:id="rId24"/>
    <p:sldId id="340" r:id="rId25"/>
    <p:sldId id="268" r:id="rId26"/>
    <p:sldId id="269" r:id="rId27"/>
    <p:sldId id="270" r:id="rId28"/>
    <p:sldId id="342" r:id="rId29"/>
    <p:sldId id="343" r:id="rId30"/>
    <p:sldId id="345" r:id="rId31"/>
    <p:sldId id="273" r:id="rId32"/>
    <p:sldId id="274" r:id="rId33"/>
    <p:sldId id="348" r:id="rId34"/>
    <p:sldId id="394" r:id="rId35"/>
    <p:sldId id="275" r:id="rId36"/>
    <p:sldId id="276" r:id="rId37"/>
    <p:sldId id="395" r:id="rId38"/>
    <p:sldId id="420" r:id="rId39"/>
    <p:sldId id="421" r:id="rId40"/>
    <p:sldId id="422" r:id="rId41"/>
    <p:sldId id="423" r:id="rId42"/>
    <p:sldId id="424" r:id="rId43"/>
    <p:sldId id="425" r:id="rId44"/>
    <p:sldId id="426" r:id="rId45"/>
    <p:sldId id="427" r:id="rId46"/>
    <p:sldId id="404" r:id="rId47"/>
    <p:sldId id="405" r:id="rId48"/>
    <p:sldId id="417" r:id="rId49"/>
    <p:sldId id="406" r:id="rId50"/>
    <p:sldId id="418" r:id="rId51"/>
    <p:sldId id="407" r:id="rId52"/>
    <p:sldId id="408" r:id="rId53"/>
    <p:sldId id="409" r:id="rId54"/>
    <p:sldId id="410" r:id="rId55"/>
    <p:sldId id="411" r:id="rId56"/>
    <p:sldId id="412" r:id="rId57"/>
    <p:sldId id="413" r:id="rId58"/>
    <p:sldId id="414" r:id="rId59"/>
    <p:sldId id="415" r:id="rId60"/>
    <p:sldId id="416" r:id="rId61"/>
  </p:sldIdLst>
  <p:sldSz cx="9144000" cy="6858000" type="screen4x3"/>
  <p:notesSz cx="6794500" cy="9931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sz="2400"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sz="2400"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sz="2400"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sz="2400" kern="1200">
        <a:solidFill>
          <a:schemeClr val="tx1"/>
        </a:solidFill>
        <a:latin typeface="Tahoma" pitchFamily="34" charset="0"/>
        <a:ea typeface="+mn-ea"/>
        <a:cs typeface="Arial" pitchFamily="34" charset="0"/>
      </a:defRPr>
    </a:lvl5pPr>
    <a:lvl6pPr marL="2286000" algn="l" defTabSz="914400" rtl="0" eaLnBrk="1" latinLnBrk="0" hangingPunct="1">
      <a:defRPr sz="2400" kern="1200">
        <a:solidFill>
          <a:schemeClr val="tx1"/>
        </a:solidFill>
        <a:latin typeface="Tahoma" pitchFamily="34" charset="0"/>
        <a:ea typeface="+mn-ea"/>
        <a:cs typeface="Arial" pitchFamily="34" charset="0"/>
      </a:defRPr>
    </a:lvl6pPr>
    <a:lvl7pPr marL="2743200" algn="l" defTabSz="914400" rtl="0" eaLnBrk="1" latinLnBrk="0" hangingPunct="1">
      <a:defRPr sz="2400" kern="1200">
        <a:solidFill>
          <a:schemeClr val="tx1"/>
        </a:solidFill>
        <a:latin typeface="Tahoma" pitchFamily="34" charset="0"/>
        <a:ea typeface="+mn-ea"/>
        <a:cs typeface="Arial" pitchFamily="34" charset="0"/>
      </a:defRPr>
    </a:lvl7pPr>
    <a:lvl8pPr marL="3200400" algn="l" defTabSz="914400" rtl="0" eaLnBrk="1" latinLnBrk="0" hangingPunct="1">
      <a:defRPr sz="2400" kern="1200">
        <a:solidFill>
          <a:schemeClr val="tx1"/>
        </a:solidFill>
        <a:latin typeface="Tahoma" pitchFamily="34" charset="0"/>
        <a:ea typeface="+mn-ea"/>
        <a:cs typeface="Arial" pitchFamily="34" charset="0"/>
      </a:defRPr>
    </a:lvl8pPr>
    <a:lvl9pPr marL="3657600" algn="l" defTabSz="914400" rtl="0" eaLnBrk="1" latinLnBrk="0" hangingPunct="1">
      <a:defRPr sz="2400" kern="1200">
        <a:solidFill>
          <a:schemeClr val="tx1"/>
        </a:solidFill>
        <a:latin typeface="Tahoma"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EEEEE"/>
    <a:srgbClr val="FFFFFF"/>
    <a:srgbClr val="00A6D7"/>
    <a:srgbClr val="555555"/>
    <a:srgbClr val="777777"/>
    <a:srgbClr val="88888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629" autoAdjust="0"/>
  </p:normalViewPr>
  <p:slideViewPr>
    <p:cSldViewPr>
      <p:cViewPr>
        <p:scale>
          <a:sx n="66" d="100"/>
          <a:sy n="66" d="100"/>
        </p:scale>
        <p:origin x="-594" y="186"/>
      </p:cViewPr>
      <p:guideLst>
        <p:guide orient="horz" pos="2160"/>
        <p:guide pos="2880"/>
      </p:guideLst>
    </p:cSldViewPr>
  </p:slideViewPr>
  <p:outlineViewPr>
    <p:cViewPr>
      <p:scale>
        <a:sx n="33" d="100"/>
        <a:sy n="33" d="100"/>
      </p:scale>
      <p:origin x="0" y="16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8" charset="0"/>
                <a:cs typeface="+mn-cs"/>
              </a:defRPr>
            </a:lvl1pPr>
          </a:lstStyle>
          <a:p>
            <a:pPr>
              <a:defRPr/>
            </a:pPr>
            <a:endParaRPr lang="nl-NL"/>
          </a:p>
        </p:txBody>
      </p:sp>
      <p:sp>
        <p:nvSpPr>
          <p:cNvPr id="317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8" charset="0"/>
                <a:cs typeface="+mn-cs"/>
              </a:defRPr>
            </a:lvl1pPr>
          </a:lstStyle>
          <a:p>
            <a:pPr>
              <a:defRPr/>
            </a:pPr>
            <a:endParaRPr lang="nl-NL"/>
          </a:p>
        </p:txBody>
      </p:sp>
      <p:sp>
        <p:nvSpPr>
          <p:cNvPr id="317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8" charset="0"/>
                <a:cs typeface="+mn-cs"/>
              </a:defRPr>
            </a:lvl1pPr>
          </a:lstStyle>
          <a:p>
            <a:pPr>
              <a:defRPr/>
            </a:pPr>
            <a:endParaRPr lang="nl-NL"/>
          </a:p>
        </p:txBody>
      </p:sp>
      <p:sp>
        <p:nvSpPr>
          <p:cNvPr id="317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18" charset="0"/>
                <a:cs typeface="+mn-cs"/>
              </a:defRPr>
            </a:lvl1pPr>
          </a:lstStyle>
          <a:p>
            <a:pPr>
              <a:defRPr/>
            </a:pPr>
            <a:fld id="{CDF6A2B1-9543-4A0A-A491-2D9059929BA6}" type="slidenum">
              <a:rPr lang="nl-NL"/>
              <a:pPr>
                <a:defRPr/>
              </a:pPr>
              <a:t>‹#›</a:t>
            </a:fld>
            <a:endParaRPr lang="nl-NL"/>
          </a:p>
        </p:txBody>
      </p:sp>
    </p:spTree>
    <p:extLst>
      <p:ext uri="{BB962C8B-B14F-4D97-AF65-F5344CB8AC3E}">
        <p14:creationId xmlns:p14="http://schemas.microsoft.com/office/powerpoint/2010/main" val="600116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8" charset="0"/>
                <a:cs typeface="+mn-cs"/>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906463" y="4718050"/>
            <a:ext cx="4981575"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18" charset="0"/>
                <a:cs typeface="+mn-cs"/>
              </a:defRPr>
            </a:lvl1pPr>
          </a:lstStyle>
          <a:p>
            <a:pPr>
              <a:defRPr/>
            </a:pPr>
            <a:fld id="{77BC3D4F-03C5-49D5-AE98-164923ADFF8A}" type="slidenum">
              <a:rPr lang="en-US"/>
              <a:pPr>
                <a:defRPr/>
              </a:pPr>
              <a:t>‹#›</a:t>
            </a:fld>
            <a:endParaRPr lang="en-US"/>
          </a:p>
        </p:txBody>
      </p:sp>
    </p:spTree>
    <p:extLst>
      <p:ext uri="{BB962C8B-B14F-4D97-AF65-F5344CB8AC3E}">
        <p14:creationId xmlns:p14="http://schemas.microsoft.com/office/powerpoint/2010/main" val="3481607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950913" y="714375"/>
            <a:ext cx="4965700" cy="3724275"/>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3" tIns="46077" rIns="92153" bIns="46077"/>
          <a:lstStyle/>
          <a:p>
            <a:endParaRPr lang="nl-NL" altLang="nl-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0E6CC16E-2EC3-489D-BC65-2FB0E180201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jdelijke aanduiding voor dia-afbeelding 1"/>
          <p:cNvSpPr>
            <a:spLocks noGrp="1" noRot="1" noChangeAspect="1" noTextEdit="1"/>
          </p:cNvSpPr>
          <p:nvPr>
            <p:ph type="sldImg"/>
          </p:nvPr>
        </p:nvSpPr>
        <p:spPr>
          <a:ln/>
        </p:spPr>
      </p:sp>
      <p:sp>
        <p:nvSpPr>
          <p:cNvPr id="7987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nl-NL" smtClean="0"/>
              <a:t>Decomposition non-trivial since not all interactions are known and coordination requires insight in these.</a:t>
            </a:r>
          </a:p>
          <a:p>
            <a:r>
              <a:rPr lang="en-GB" altLang="nl-NL" smtClean="0"/>
              <a:t>Insight in interaction between system elements is necessary</a:t>
            </a:r>
          </a:p>
        </p:txBody>
      </p:sp>
      <p:sp>
        <p:nvSpPr>
          <p:cNvPr id="103428"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B0124023-0E58-4712-BB3B-462C8DB76E76}" type="slidenum">
              <a:rPr lang="en-US" sz="1200" smtClean="0">
                <a:latin typeface="Times" pitchFamily="18" charset="0"/>
              </a:rPr>
              <a:pPr>
                <a:defRPr/>
              </a:pPr>
              <a:t>11</a:t>
            </a:fld>
            <a:endParaRPr lang="en-US" sz="1200" smtClean="0">
              <a:latin typeface="Times"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nl-NL" smtClean="0"/>
              <a:t>Decomposing of a system into a collection of sub-systems is not an exact science. Often a decomposition is based on practical considerations of the design-team involved.</a:t>
            </a:r>
          </a:p>
          <a:p>
            <a:r>
              <a:rPr lang="en-GB" altLang="nl-NL" smtClean="0"/>
              <a:t>As various domain experts are likely to be present in a design-team, work is divided up so each expert can work on his own aspect of expertise (e.g. aerodynamics, structures, propulsion, operations,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D73D083A-9A37-4E2E-A2E1-E365896A1F57}"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jdelijke aanduiding voor dia-afbeelding 1"/>
          <p:cNvSpPr>
            <a:spLocks noGrp="1" noRot="1" noChangeAspect="1" noTextEdit="1"/>
          </p:cNvSpPr>
          <p:nvPr>
            <p:ph type="sldImg"/>
          </p:nvPr>
        </p:nvSpPr>
        <p:spPr>
          <a:ln/>
        </p:spPr>
      </p:sp>
      <p:sp>
        <p:nvSpPr>
          <p:cNvPr id="8294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nl-NL" smtClean="0"/>
          </a:p>
        </p:txBody>
      </p:sp>
      <p:sp>
        <p:nvSpPr>
          <p:cNvPr id="104452"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DDC1BD70-E55C-4CAE-B5FA-E3DDFD965938}" type="slidenum">
              <a:rPr lang="en-US" sz="1200" smtClean="0">
                <a:latin typeface="Times" pitchFamily="18" charset="0"/>
              </a:rPr>
              <a:pPr>
                <a:defRPr/>
              </a:pPr>
              <a:t>14</a:t>
            </a:fld>
            <a:endParaRPr lang="en-US" sz="1200" smtClean="0">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601BC5F1-B6F4-48AD-80B0-6AB3F6CA31C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1147BF97-AC90-4FBB-95A0-9EA7BAB501E7}"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nl-NL" smtClean="0"/>
              <a:t>The coefficients a1 and a2 of the composed objective (so called weight factors), can be modified by the designers to privilege one of the disciplines and perform some trade off studies. E.g., how the optimum design would change when privileging aerodynamic efficiency over structural weight?</a:t>
            </a:r>
          </a:p>
        </p:txBody>
      </p:sp>
      <p:sp>
        <p:nvSpPr>
          <p:cNvPr id="4" name="Slide Number Placeholder 3"/>
          <p:cNvSpPr>
            <a:spLocks noGrp="1"/>
          </p:cNvSpPr>
          <p:nvPr>
            <p:ph type="sldNum" sz="quarter" idx="5"/>
          </p:nvPr>
        </p:nvSpPr>
        <p:spPr/>
        <p:txBody>
          <a:bodyPr/>
          <a:lstStyle/>
          <a:p>
            <a:pPr>
              <a:defRPr/>
            </a:pPr>
            <a:fld id="{7D014A26-92A1-4304-9FCB-39B300EEF770}"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B556D27D-34DA-4783-9C96-2405534AD70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9F06BABC-6E38-46B2-8FDF-C5B90051063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defRPr/>
            </a:pPr>
            <a:fld id="{5A38991D-E558-4C9B-A69B-C6147D8B87F4}" type="slidenum">
              <a:rPr lang="en-US" sz="1200" smtClean="0">
                <a:latin typeface="Times" pitchFamily="18" charset="0"/>
              </a:rPr>
              <a:pPr>
                <a:defRPr/>
              </a:pPr>
              <a:t>2</a:t>
            </a:fld>
            <a:endParaRPr lang="en-US" sz="1200" smtClean="0">
              <a:latin typeface="Times"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jdelijke aanduiding voor dia-afbeelding 1"/>
          <p:cNvSpPr>
            <a:spLocks noGrp="1" noRot="1" noChangeAspect="1" noTextEdit="1"/>
          </p:cNvSpPr>
          <p:nvPr>
            <p:ph type="sldImg"/>
          </p:nvPr>
        </p:nvSpPr>
        <p:spPr>
          <a:ln/>
        </p:spPr>
      </p:sp>
      <p:sp>
        <p:nvSpPr>
          <p:cNvPr id="8909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nl-NL" smtClean="0"/>
              <a:t>Text based on: http://www.dsmweb.org/en/understand-dsm/technical-dsm-tutorial0/reading-a-dsm.html </a:t>
            </a:r>
          </a:p>
          <a:p>
            <a:endParaRPr lang="en-US" altLang="nl-NL" smtClean="0"/>
          </a:p>
          <a:p>
            <a:r>
              <a:rPr lang="en-US" altLang="nl-NL" smtClean="0"/>
              <a:t>The slide above shows a simple DSM model of a system with six elements.  The cells along the diagonal of the matrix represent the system elements.  </a:t>
            </a:r>
          </a:p>
          <a:p>
            <a:endParaRPr lang="en-US" altLang="nl-NL" smtClean="0"/>
          </a:p>
          <a:p>
            <a:r>
              <a:rPr lang="en-US" altLang="nl-NL" smtClean="0"/>
              <a:t>To keep the matrix diagram compact, the full names of the elements are often listed to the left of the rows (and sometimes also above in the columns) rather than in the diagonal cells. It is also easy to think of each diagonal cell as potentially </a:t>
            </a:r>
            <a:r>
              <a:rPr lang="en-US" altLang="nl-NL" b="1" smtClean="0"/>
              <a:t>having inputs entering from its top and bottom </a:t>
            </a:r>
            <a:r>
              <a:rPr lang="en-US" altLang="nl-NL" smtClean="0"/>
              <a:t>and </a:t>
            </a:r>
            <a:r>
              <a:rPr lang="en-US" altLang="nl-NL" b="1" smtClean="0"/>
              <a:t>outputs leaving from its left and right sides</a:t>
            </a:r>
            <a:r>
              <a:rPr lang="en-US" altLang="nl-NL" smtClean="0"/>
              <a:t>.  </a:t>
            </a:r>
          </a:p>
          <a:p>
            <a:r>
              <a:rPr lang="en-US" altLang="nl-NL" smtClean="0"/>
              <a:t>The sources and destinations of these input and output interactions are identified by marks in the off-diagonal cells. These marks can also be substituted by the explicit list of the input/output information that is exchanged, or other attributes characterizing the interactions (e.g., number of interactions and/or the importance, impact, or strength, etc..—which might be represented by using one or more numerical values, symbols, shadings, or colors instead of just the binary marks in each of the off-diagonal cells)</a:t>
            </a:r>
          </a:p>
          <a:p>
            <a:endParaRPr lang="en-US" altLang="nl-NL" smtClean="0"/>
          </a:p>
          <a:p>
            <a:r>
              <a:rPr lang="en-US" altLang="nl-NL" smtClean="0"/>
              <a:t>Examining any row in the matrix reveals all of the outputs from the element in that row (which are inputs to other elements).  Looking down any column of the matrix shows all of the inputs to the element in that column (which are outputs from other elements).  For example, in the figure below, reading across row 2, we see that element 2 provides outputs to elements 3 and 4.  Reading down column 5, we see that element 5 receives inputs from elements 1, 3, 4 and 6. </a:t>
            </a:r>
          </a:p>
          <a:p>
            <a:endParaRPr lang="en-US" altLang="nl-NL" smtClean="0"/>
          </a:p>
          <a:p>
            <a:r>
              <a:rPr lang="en-US" altLang="nl-NL" smtClean="0"/>
              <a:t>To the right of the DSM above are node-directed link diagram equivalents of portions of the DSM.  Note that elements 1 and 2 form a linear chain or sequence, while elements 3 and 4 are independent, and elements 5 and 6 are interdependent or coupled.</a:t>
            </a:r>
          </a:p>
          <a:p>
            <a:endParaRPr lang="en-US" altLang="nl-NL" smtClean="0"/>
          </a:p>
          <a:p>
            <a:r>
              <a:rPr lang="en-US" altLang="nl-NL" smtClean="0"/>
              <a:t>Many DSM resources use the opposite convention of what shown in this slide, i.e., the transpose of the matrix, with an element’s inputs shown in its row and its outputs shown in its column. </a:t>
            </a:r>
            <a:r>
              <a:rPr lang="en-US" altLang="nl-NL" b="1" smtClean="0"/>
              <a:t>It is advisable to include some arrows for clarity!</a:t>
            </a:r>
            <a:br>
              <a:rPr lang="en-US" altLang="nl-NL" b="1" smtClean="0"/>
            </a:br>
            <a:endParaRPr lang="en-GB" altLang="nl-NL" b="1" smtClean="0"/>
          </a:p>
        </p:txBody>
      </p:sp>
      <p:sp>
        <p:nvSpPr>
          <p:cNvPr id="105476"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A13D6E48-3FC7-403E-B049-D77CFF8CEA8E}" type="slidenum">
              <a:rPr lang="en-US" sz="1200" smtClean="0">
                <a:latin typeface="Times" pitchFamily="18" charset="0"/>
              </a:rPr>
              <a:pPr>
                <a:defRPr/>
              </a:pPr>
              <a:t>20</a:t>
            </a:fld>
            <a:endParaRPr lang="en-US" sz="1200" smtClean="0">
              <a:latin typeface="Times"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B68638BC-B657-4EB4-817D-ADFA64633AC0}" type="slidenum">
              <a:rPr lang="en-US" sz="1200" smtClean="0">
                <a:latin typeface="Times" pitchFamily="18" charset="0"/>
              </a:rPr>
              <a:pPr>
                <a:defRPr/>
              </a:pPr>
              <a:t>21</a:t>
            </a:fld>
            <a:endParaRPr lang="en-US" sz="1200" smtClean="0">
              <a:latin typeface="Times"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62B106DD-AEBD-4AFF-B060-94E854F28FB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DE943D92-8D01-4DF1-9994-9776E753D49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C46DE878-855F-4137-BD4C-21298A51F3FD}"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20B0E860-91B0-47B8-B329-00D6B9620545}"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C3C513A1-26B3-4CBE-80AD-E49E1C7A45C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D66013FF-8FCA-4D3F-BB63-DFA5CA46938E}"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4E403E48-233C-48E8-B8F0-BDF98BF4E75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9B760EFC-5564-44E6-A462-FAFC057D43DE}"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6963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defRPr/>
            </a:pPr>
            <a:fld id="{8158BA90-745C-4D2B-9172-ABBAF50F8025}" type="slidenum">
              <a:rPr lang="en-US" sz="1200" smtClean="0">
                <a:latin typeface="Times" pitchFamily="18" charset="0"/>
              </a:rPr>
              <a:pPr>
                <a:defRPr/>
              </a:pPr>
              <a:t>3</a:t>
            </a:fld>
            <a:endParaRPr lang="en-US" sz="1200" smtClean="0">
              <a:latin typeface="Times"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0C070D78-8F80-41F7-A0FB-58E6DBB91EED}"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42FEBE45-F2D1-4258-8C33-148C2CEE9CFC}"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F13BB95E-5497-434D-89C9-2D3B22BD7E6B}"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17B8C617-BF26-49AC-943C-D690C32A3A5E}"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2598A1EA-8303-40FA-89BF-958AFA41B419}"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SO – System Optimizer</a:t>
            </a:r>
          </a:p>
          <a:p>
            <a:r>
              <a:rPr lang="en-US" altLang="en-US" dirty="0" smtClean="0"/>
              <a:t>SC – System Coordinator</a:t>
            </a:r>
          </a:p>
          <a:p>
            <a:r>
              <a:rPr lang="en-US" altLang="en-US" dirty="0" smtClean="0"/>
              <a:t>DA – Discipline Analyzer</a:t>
            </a:r>
          </a:p>
          <a:p>
            <a:r>
              <a:rPr lang="en-US" altLang="en-US" dirty="0" smtClean="0"/>
              <a:t>DE – Discipline Evaluator</a:t>
            </a:r>
          </a:p>
          <a:p>
            <a:r>
              <a:rPr lang="en-US" altLang="en-US" dirty="0" smtClean="0"/>
              <a:t>DC</a:t>
            </a:r>
            <a:r>
              <a:rPr lang="en-US" altLang="en-US" baseline="0" dirty="0" smtClean="0"/>
              <a:t> – Discipline Coordinator</a:t>
            </a:r>
          </a:p>
          <a:p>
            <a:endParaRPr lang="en-US" altLang="en-US" baseline="0" dirty="0" smtClean="0"/>
          </a:p>
          <a:p>
            <a:r>
              <a:rPr lang="en-US" altLang="en-US" baseline="0" dirty="0" err="1" smtClean="0"/>
              <a:t>X</a:t>
            </a:r>
            <a:r>
              <a:rPr lang="en-US" altLang="en-US" baseline="-25000" dirty="0" err="1" smtClean="0"/>
              <a:t>s</a:t>
            </a:r>
            <a:r>
              <a:rPr lang="en-US" altLang="en-US" baseline="-25000" dirty="0" smtClean="0"/>
              <a:t> </a:t>
            </a:r>
            <a:r>
              <a:rPr lang="en-US" altLang="en-US" baseline="0" dirty="0" smtClean="0"/>
              <a:t>– Design variables used in overall system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X</a:t>
            </a:r>
            <a:r>
              <a:rPr lang="en-US" altLang="en-US" baseline="-25000" dirty="0" smtClean="0"/>
              <a:t>1 </a:t>
            </a:r>
            <a:r>
              <a:rPr lang="en-US" altLang="en-US" baseline="0" dirty="0" smtClean="0"/>
              <a:t>– Design variables used for discipline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smtClean="0"/>
              <a:t>X</a:t>
            </a:r>
            <a:r>
              <a:rPr lang="en-US" altLang="en-US" baseline="-25000" dirty="0" smtClean="0"/>
              <a:t>2 </a:t>
            </a:r>
            <a:r>
              <a:rPr lang="en-US" altLang="en-US" baseline="0" dirty="0" smtClean="0"/>
              <a:t>– Design variables used for discipline 2</a:t>
            </a:r>
          </a:p>
          <a:p>
            <a:endParaRPr lang="en-US" altLang="en-US" dirty="0" smtClean="0"/>
          </a:p>
        </p:txBody>
      </p:sp>
      <p:sp>
        <p:nvSpPr>
          <p:cNvPr id="4" name="Slide Number Placeholder 3"/>
          <p:cNvSpPr>
            <a:spLocks noGrp="1"/>
          </p:cNvSpPr>
          <p:nvPr>
            <p:ph type="sldNum" sz="quarter" idx="5"/>
          </p:nvPr>
        </p:nvSpPr>
        <p:spPr/>
        <p:txBody>
          <a:bodyPr/>
          <a:lstStyle/>
          <a:p>
            <a:pPr>
              <a:defRPr/>
            </a:pPr>
            <a:fld id="{5532CE07-4D25-4AF4-8CB1-822C3F982943}"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D25221D-4052-43E3-9D2C-97573ACA2E19}" type="slidenum">
              <a:rPr lang="en-US" smtClean="0"/>
              <a:pPr>
                <a:defRPr/>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68DEDAA-18D2-47FB-A91F-950C351ED46F}" type="slidenum">
              <a:rPr lang="en-US" smtClean="0"/>
              <a:pPr>
                <a:defRPr/>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88FC2FD7-E60C-4773-A1FC-91859E23BC62}" type="slidenum">
              <a:rPr lang="en-US" smtClean="0"/>
              <a:pPr>
                <a:defRPr/>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8C7BC3F9-5267-4EF7-919A-799F369EDAAB}" type="slidenum">
              <a:rPr lang="en-US" smtClean="0"/>
              <a:pPr>
                <a:defRPr/>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jdelijke aanduiding voor dia-afbeelding 1"/>
          <p:cNvSpPr>
            <a:spLocks noGrp="1" noRot="1" noChangeAspect="1" noTextEdit="1"/>
          </p:cNvSpPr>
          <p:nvPr>
            <p:ph type="sldImg"/>
          </p:nvPr>
        </p:nvSpPr>
        <p:spPr>
          <a:ln/>
        </p:spPr>
      </p:sp>
      <p:sp>
        <p:nvSpPr>
          <p:cNvPr id="7270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nl-NL" smtClean="0"/>
          </a:p>
        </p:txBody>
      </p:sp>
      <p:sp>
        <p:nvSpPr>
          <p:cNvPr id="99332"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15B98629-E609-4061-A75A-0404B951E42A}" type="slidenum">
              <a:rPr lang="en-US" sz="1200" smtClean="0">
                <a:latin typeface="Times" pitchFamily="18" charset="0"/>
              </a:rPr>
              <a:pPr>
                <a:defRPr/>
              </a:pPr>
              <a:t>4</a:t>
            </a:fld>
            <a:endParaRPr lang="en-US" sz="1200" smtClean="0">
              <a:latin typeface="Times"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F5897BF6-384E-464D-97E2-D9BD373E27F2}" type="slidenum">
              <a:rPr lang="en-US" smtClean="0"/>
              <a:pPr>
                <a:defRPr/>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5061CFA-0401-4E9D-94CF-BE0C58548016}" type="slidenum">
              <a:rPr lang="en-US" smtClean="0"/>
              <a:pPr>
                <a:defRPr/>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917BF4B-D63D-4C96-8C4A-2DCA1B3F7680}" type="slidenum">
              <a:rPr lang="en-US" smtClean="0"/>
              <a:pPr>
                <a:defRPr/>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589F3C0-B96D-432A-92BC-EFE47E9B41AE}" type="slidenum">
              <a:rPr lang="en-US" smtClean="0"/>
              <a:pPr>
                <a:defRPr/>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FB4AF14A-7D24-4F2F-8741-22AE908B4244}" type="slidenum">
              <a:rPr lang="en-US" smtClean="0"/>
              <a:pPr>
                <a:defRPr/>
              </a:pPr>
              <a:t>52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6689D49-8CB4-47F1-8556-B1D7984C298D}" type="slidenum">
              <a:rPr lang="en-US" smtClean="0"/>
              <a:pPr>
                <a:defRPr/>
              </a:pPr>
              <a:t>53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B532D3B-6A89-4A57-B50D-3ECD5B55672F}" type="slidenum">
              <a:rPr lang="en-US" smtClean="0"/>
              <a:pPr>
                <a:defRPr/>
              </a:pPr>
              <a:t>54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6CB13F57-6312-46B7-B8C8-352F9A2F2189}" type="slidenum">
              <a:rPr lang="en-US" smtClean="0"/>
              <a:pPr>
                <a:defRPr/>
              </a:pPr>
              <a:t>55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0E3279D-4A5F-4378-ACD3-243E5E7B1D4B}" type="slidenum">
              <a:rPr lang="en-US" smtClean="0"/>
              <a:pPr>
                <a:defRPr/>
              </a:pPr>
              <a:t>56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8596999-06FD-4EA7-84F5-874252E3D64C}" type="slidenum">
              <a:rPr lang="en-US" smtClean="0"/>
              <a:pPr>
                <a:defRPr/>
              </a:pPr>
              <a:t>57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806842C3-EE8C-4668-BEBA-59F3F4246EC8}" type="slidenum">
              <a:rPr lang="en-US" sz="1200" smtClean="0">
                <a:latin typeface="Times" pitchFamily="18" charset="0"/>
              </a:rPr>
              <a:pPr>
                <a:defRPr/>
              </a:pPr>
              <a:t>5</a:t>
            </a:fld>
            <a:endParaRPr lang="en-US" sz="1200" smtClean="0">
              <a:latin typeface="Times"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a:p>
            <a:endParaRPr lang="nl-NL" altLang="nl-NL"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56DC05E-FC48-40B1-8CAD-5DE583521DE3}" type="slidenum">
              <a:rPr lang="en-US" smtClean="0"/>
              <a:pPr>
                <a:defRPr/>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1F007A94-9D37-4DA5-B3CA-29A7463F8662}"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jdelijke aanduiding voor dia-afbeelding 1"/>
          <p:cNvSpPr>
            <a:spLocks noGrp="1" noRot="1" noChangeAspect="1" noTextEdit="1"/>
          </p:cNvSpPr>
          <p:nvPr>
            <p:ph type="sldImg"/>
          </p:nvPr>
        </p:nvSpPr>
        <p:spPr>
          <a:ln/>
        </p:spPr>
      </p:sp>
      <p:sp>
        <p:nvSpPr>
          <p:cNvPr id="75779"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nl-NL" smtClean="0"/>
          </a:p>
        </p:txBody>
      </p:sp>
      <p:sp>
        <p:nvSpPr>
          <p:cNvPr id="99332"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defRPr/>
            </a:pPr>
            <a:fld id="{3C6C126F-B6E4-4431-B52C-FA7DF64D4C6D}" type="slidenum">
              <a:rPr lang="en-US" sz="1200" smtClean="0">
                <a:latin typeface="Times" pitchFamily="18" charset="0"/>
              </a:rPr>
              <a:pPr>
                <a:defRPr/>
              </a:pPr>
              <a:t>7</a:t>
            </a:fld>
            <a:endParaRPr lang="en-US" sz="1200" smtClean="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88A75ED8-D681-407A-8F1F-2CC20D3C2AB1}"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smtClean="0"/>
          </a:p>
        </p:txBody>
      </p:sp>
      <p:sp>
        <p:nvSpPr>
          <p:cNvPr id="4" name="Slide Number Placeholder 3"/>
          <p:cNvSpPr>
            <a:spLocks noGrp="1"/>
          </p:cNvSpPr>
          <p:nvPr>
            <p:ph type="sldNum" sz="quarter" idx="5"/>
          </p:nvPr>
        </p:nvSpPr>
        <p:spPr/>
        <p:txBody>
          <a:bodyPr/>
          <a:lstStyle/>
          <a:p>
            <a:pPr>
              <a:defRPr/>
            </a:pPr>
            <a:fld id="{06DD2ED7-7332-4A17-A454-07C3C501F555}"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hyperlink" Target="http://en.wikipedia.org/wiki/File:Apollo_CSM_lunar_orbit.jpg" TargetMode="External"/><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23"/>
          <p:cNvSpPr>
            <a:spLocks noChangeArrowheads="1"/>
          </p:cNvSpPr>
          <p:nvPr/>
        </p:nvSpPr>
        <p:spPr bwMode="auto">
          <a:xfrm>
            <a:off x="466725" y="2057400"/>
            <a:ext cx="7467600" cy="1981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5" name="Rectangle 20"/>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6" name="Rectangle 21"/>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7" name="Line 22"/>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8" name="Line 24"/>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9" name="Text Box 27"/>
          <p:cNvSpPr txBox="1">
            <a:spLocks noChangeArrowheads="1"/>
          </p:cNvSpPr>
          <p:nvPr/>
        </p:nvSpPr>
        <p:spPr bwMode="white">
          <a:xfrm>
            <a:off x="685800" y="3641725"/>
            <a:ext cx="243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fld id="{1E385F4B-4CD5-41BB-9A71-11B19A88EF96}" type="datetime1">
              <a:rPr lang="nl-NL" sz="1600" smtClean="0">
                <a:solidFill>
                  <a:schemeClr val="bg1"/>
                </a:solidFill>
              </a:rPr>
              <a:pPr>
                <a:spcBef>
                  <a:spcPct val="50000"/>
                </a:spcBef>
                <a:defRPr/>
              </a:pPr>
              <a:t>18-2-2014</a:t>
            </a:fld>
            <a:endParaRPr lang="nl-NL" sz="1600" smtClean="0">
              <a:solidFill>
                <a:schemeClr val="bg1"/>
              </a:solidFill>
            </a:endParaRPr>
          </a:p>
        </p:txBody>
      </p:sp>
      <p:pic>
        <p:nvPicPr>
          <p:cNvPr id="10" name="Picture 29"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p:nvSpPr>
        <p:spPr bwMode="white">
          <a:xfrm>
            <a:off x="1498600" y="6572250"/>
            <a:ext cx="2971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r>
              <a:rPr lang="nl-NL" sz="800" smtClean="0">
                <a:solidFill>
                  <a:schemeClr val="bg1"/>
                </a:solidFill>
              </a:rPr>
              <a:t>Challenge the future</a:t>
            </a:r>
            <a:endParaRPr lang="nl-NL" smtClean="0"/>
          </a:p>
        </p:txBody>
      </p:sp>
      <p:sp>
        <p:nvSpPr>
          <p:cNvPr id="12" name="Text Box 31"/>
          <p:cNvSpPr txBox="1">
            <a:spLocks noChangeArrowheads="1"/>
          </p:cNvSpPr>
          <p:nvPr/>
        </p:nvSpPr>
        <p:spPr bwMode="auto">
          <a:xfrm>
            <a:off x="1498600" y="6292850"/>
            <a:ext cx="990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nSpc>
                <a:spcPct val="90000"/>
              </a:lnSpc>
              <a:defRPr/>
            </a:pPr>
            <a:r>
              <a:rPr lang="nl-NL" sz="500" smtClean="0"/>
              <a:t>Delft</a:t>
            </a:r>
          </a:p>
          <a:p>
            <a:pPr>
              <a:lnSpc>
                <a:spcPct val="90000"/>
              </a:lnSpc>
              <a:defRPr/>
            </a:pPr>
            <a:r>
              <a:rPr lang="nl-NL" sz="500" smtClean="0"/>
              <a:t>University of</a:t>
            </a:r>
          </a:p>
          <a:p>
            <a:pPr>
              <a:lnSpc>
                <a:spcPct val="90000"/>
              </a:lnSpc>
              <a:defRPr/>
            </a:pPr>
            <a:r>
              <a:rPr lang="nl-NL" sz="500" smtClean="0"/>
              <a:t>Technology</a:t>
            </a:r>
            <a:endParaRPr lang="nl-NL" smtClean="0"/>
          </a:p>
        </p:txBody>
      </p:sp>
      <p:sp>
        <p:nvSpPr>
          <p:cNvPr id="271372" name="Rectangle 12"/>
          <p:cNvSpPr>
            <a:spLocks noGrp="1" noChangeArrowheads="1"/>
          </p:cNvSpPr>
          <p:nvPr>
            <p:ph type="ctrTitle"/>
          </p:nvPr>
        </p:nvSpPr>
        <p:spPr bwMode="white">
          <a:xfrm>
            <a:off x="685800" y="2286000"/>
            <a:ext cx="6931025" cy="457200"/>
          </a:xfrm>
        </p:spPr>
        <p:txBody>
          <a:bodyPr anchor="t"/>
          <a:lstStyle>
            <a:lvl1pPr marL="0" indent="0">
              <a:lnSpc>
                <a:spcPct val="80000"/>
              </a:lnSpc>
              <a:defRPr>
                <a:solidFill>
                  <a:schemeClr val="bg1"/>
                </a:solidFill>
              </a:defRPr>
            </a:lvl1pPr>
          </a:lstStyle>
          <a:p>
            <a:r>
              <a:rPr lang="nl-NL" smtClean="0"/>
              <a:t>Klik om de stijl te bewerken</a:t>
            </a:r>
            <a:endParaRPr lang="nl-NL" dirty="0"/>
          </a:p>
        </p:txBody>
      </p:sp>
      <p:sp>
        <p:nvSpPr>
          <p:cNvPr id="271393" name="Rectangle 33"/>
          <p:cNvSpPr>
            <a:spLocks noGrp="1" noChangeArrowheads="1"/>
          </p:cNvSpPr>
          <p:nvPr>
            <p:ph type="subTitle" sz="quarter" idx="1"/>
          </p:nvPr>
        </p:nvSpPr>
        <p:spPr bwMode="white">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nl-NL" smtClean="0"/>
              <a:t>Klik om het opmaakprofiel van de modelondertitel te bewerken</a:t>
            </a:r>
            <a:endParaRPr lang="en-US" dirty="0"/>
          </a:p>
        </p:txBody>
      </p:sp>
    </p:spTree>
    <p:extLst>
      <p:ext uri="{BB962C8B-B14F-4D97-AF65-F5344CB8AC3E}">
        <p14:creationId xmlns:p14="http://schemas.microsoft.com/office/powerpoint/2010/main" val="3841216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61022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66068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r>
              <a:rPr lang="nl-NL" noProof="0" smtClean="0"/>
              <a:t>Klik op het pictogram als u een grafiek wilt toevoegen</a:t>
            </a:r>
          </a:p>
        </p:txBody>
      </p:sp>
    </p:spTree>
    <p:extLst>
      <p:ext uri="{BB962C8B-B14F-4D97-AF65-F5344CB8AC3E}">
        <p14:creationId xmlns:p14="http://schemas.microsoft.com/office/powerpoint/2010/main" val="184718460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el en tabel">
    <p:spTree>
      <p:nvGrpSpPr>
        <p:cNvPr id="1" name=""/>
        <p:cNvGrpSpPr/>
        <p:nvPr/>
      </p:nvGrpSpPr>
      <p:grpSpPr>
        <a:xfrm>
          <a:off x="0" y="0"/>
          <a:ext cx="0" cy="0"/>
          <a:chOff x="0" y="0"/>
          <a:chExt cx="0" cy="0"/>
        </a:xfrm>
      </p:grpSpPr>
      <p:sp>
        <p:nvSpPr>
          <p:cNvPr id="4"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5"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C40C9E7E-0B32-45A8-9803-506576FD86D0}" type="slidenum">
              <a:rPr lang="nl-NL" altLang="nl-NL" sz="1300" smtClean="0"/>
              <a:pPr>
                <a:defRPr/>
              </a:pPr>
              <a:t>‹#›</a:t>
            </a:fld>
            <a:endParaRPr lang="nl-NL" altLang="nl-NL" sz="1300" smtClean="0"/>
          </a:p>
        </p:txBody>
      </p:sp>
      <p:sp>
        <p:nvSpPr>
          <p:cNvPr id="6"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7"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pic>
        <p:nvPicPr>
          <p:cNvPr id="8"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0"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en-GB"/>
          </a:p>
        </p:txBody>
      </p:sp>
      <p:sp>
        <p:nvSpPr>
          <p:cNvPr id="3" name="Tijdelijke aanduiding voor tabel 2"/>
          <p:cNvSpPr>
            <a:spLocks noGrp="1"/>
          </p:cNvSpPr>
          <p:nvPr>
            <p:ph type="tbl" idx="1"/>
          </p:nvPr>
        </p:nvSpPr>
        <p:spPr>
          <a:xfrm>
            <a:off x="762000" y="1828800"/>
            <a:ext cx="7772400" cy="3778250"/>
          </a:xfrm>
        </p:spPr>
        <p:txBody>
          <a:bodyPr/>
          <a:lstStyle/>
          <a:p>
            <a:pPr lvl="0"/>
            <a:r>
              <a:rPr lang="nl-NL" noProof="0" smtClean="0"/>
              <a:t>Klik op het pictogram als u een tabel wilt toevoegen</a:t>
            </a:r>
            <a:endParaRPr lang="en-GB" noProof="0" smtClean="0"/>
          </a:p>
        </p:txBody>
      </p:sp>
      <p:sp>
        <p:nvSpPr>
          <p:cNvPr id="11"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a:defRPr/>
            </a:pPr>
            <a:fld id="{AC013D2E-5BA5-45CC-8F17-5A26B3186E87}" type="datetime4">
              <a:rPr lang="en-US"/>
              <a:pPr>
                <a:defRPr/>
              </a:pPr>
              <a:t>February 18, 2014</a:t>
            </a:fld>
            <a:endParaRPr lang="en-US"/>
          </a:p>
        </p:txBody>
      </p:sp>
      <p:sp>
        <p:nvSpPr>
          <p:cNvPr id="12"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a:defRPr/>
            </a:pPr>
            <a:fld id="{196C2DA7-69CE-4DDA-A394-92B9BE85EA4D}" type="slidenum">
              <a:rPr lang="en-US"/>
              <a:pPr>
                <a:defRPr/>
              </a:pPr>
              <a:t>‹#›</a:t>
            </a:fld>
            <a:endParaRPr lang="en-US"/>
          </a:p>
        </p:txBody>
      </p:sp>
    </p:spTree>
    <p:extLst>
      <p:ext uri="{BB962C8B-B14F-4D97-AF65-F5344CB8AC3E}">
        <p14:creationId xmlns:p14="http://schemas.microsoft.com/office/powerpoint/2010/main" val="35652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fourObj">
  <p:cSld name="Titel en vier objecten">
    <p:spTree>
      <p:nvGrpSpPr>
        <p:cNvPr id="1" name=""/>
        <p:cNvGrpSpPr/>
        <p:nvPr/>
      </p:nvGrpSpPr>
      <p:grpSpPr>
        <a:xfrm>
          <a:off x="0" y="0"/>
          <a:ext cx="0" cy="0"/>
          <a:chOff x="0" y="0"/>
          <a:chExt cx="0" cy="0"/>
        </a:xfrm>
      </p:grpSpPr>
      <p:sp>
        <p:nvSpPr>
          <p:cNvPr id="7"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8"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7B611F21-AFF5-47B5-8A0E-5B181339FA4C}" type="slidenum">
              <a:rPr lang="nl-NL" altLang="nl-NL" sz="1300" smtClean="0"/>
              <a:pPr>
                <a:defRPr/>
              </a:pPr>
              <a:t>‹#›</a:t>
            </a:fld>
            <a:endParaRPr lang="nl-NL" altLang="nl-NL" sz="1300" smtClean="0"/>
          </a:p>
        </p:txBody>
      </p:sp>
      <p:sp>
        <p:nvSpPr>
          <p:cNvPr id="9"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10"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pic>
        <p:nvPicPr>
          <p:cNvPr id="11"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3"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2" name="Titel 1"/>
          <p:cNvSpPr>
            <a:spLocks noGrp="1"/>
          </p:cNvSpPr>
          <p:nvPr>
            <p:ph type="title" sz="quarter"/>
          </p:nvPr>
        </p:nvSpPr>
        <p:spPr>
          <a:xfrm>
            <a:off x="762000" y="358775"/>
            <a:ext cx="7772400" cy="1143000"/>
          </a:xfrm>
        </p:spPr>
        <p:txBody>
          <a:bodyPr/>
          <a:lstStyle/>
          <a:p>
            <a:r>
              <a:rPr lang="nl-NL" smtClean="0"/>
              <a:t>Klik om de stijl te bewerken</a:t>
            </a:r>
            <a:endParaRPr lang="en-GB"/>
          </a:p>
        </p:txBody>
      </p:sp>
      <p:sp>
        <p:nvSpPr>
          <p:cNvPr id="3" name="Tijdelijke aanduiding voor inhoud 2"/>
          <p:cNvSpPr>
            <a:spLocks noGrp="1"/>
          </p:cNvSpPr>
          <p:nvPr>
            <p:ph sz="quarter" idx="1"/>
          </p:nvPr>
        </p:nvSpPr>
        <p:spPr>
          <a:xfrm>
            <a:off x="7620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inhoud 4"/>
          <p:cNvSpPr>
            <a:spLocks noGrp="1"/>
          </p:cNvSpPr>
          <p:nvPr>
            <p:ph sz="quarter" idx="3"/>
          </p:nvPr>
        </p:nvSpPr>
        <p:spPr>
          <a:xfrm>
            <a:off x="7620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inhoud 5"/>
          <p:cNvSpPr>
            <a:spLocks noGrp="1"/>
          </p:cNvSpPr>
          <p:nvPr>
            <p:ph sz="quarter" idx="4"/>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14" name="Date Placeholder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a:defRPr/>
            </a:pPr>
            <a:fld id="{EC221CFC-CEE0-4413-B3DC-0D818EC493E8}" type="datetime4">
              <a:rPr lang="en-US"/>
              <a:pPr>
                <a:defRPr/>
              </a:pPr>
              <a:t>February 18, 2014</a:t>
            </a:fld>
            <a:endParaRPr lang="en-US"/>
          </a:p>
        </p:txBody>
      </p:sp>
      <p:sp>
        <p:nvSpPr>
          <p:cNvPr id="15"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a:defRPr/>
            </a:pPr>
            <a:fld id="{716DB21D-7F49-4E3C-A21D-655EF1E0B895}" type="slidenum">
              <a:rPr lang="en-US"/>
              <a:pPr>
                <a:defRPr/>
              </a:pPr>
              <a:t>‹#›</a:t>
            </a:fld>
            <a:endParaRPr lang="en-US"/>
          </a:p>
        </p:txBody>
      </p:sp>
    </p:spTree>
    <p:extLst>
      <p:ext uri="{BB962C8B-B14F-4D97-AF65-F5344CB8AC3E}">
        <p14:creationId xmlns:p14="http://schemas.microsoft.com/office/powerpoint/2010/main" val="973401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6134100"/>
            <a:ext cx="9144000" cy="723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5" name="Rectangle 23"/>
          <p:cNvSpPr>
            <a:spLocks noChangeArrowheads="1"/>
          </p:cNvSpPr>
          <p:nvPr userDrawn="1"/>
        </p:nvSpPr>
        <p:spPr bwMode="auto">
          <a:xfrm>
            <a:off x="466725" y="2057400"/>
            <a:ext cx="7467600" cy="1981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6" name="Rectangle 20"/>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7" name="Rectangle 21"/>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8" name="Line 22"/>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9" name="Line 24"/>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pic>
        <p:nvPicPr>
          <p:cNvPr id="10" name="Picture 29" descr="TU_Delft_2.png                                                 00095E43Smidswater Server              C1CD65D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userDrawn="1"/>
        </p:nvSpPr>
        <p:spPr bwMode="auto">
          <a:xfrm>
            <a:off x="1498600" y="6572250"/>
            <a:ext cx="2971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hangingPunct="1">
              <a:spcBef>
                <a:spcPct val="50000"/>
              </a:spcBef>
              <a:defRPr/>
            </a:pPr>
            <a:r>
              <a:rPr lang="nl-NL" sz="800" smtClean="0">
                <a:solidFill>
                  <a:srgbClr val="FFFFFF"/>
                </a:solidFill>
                <a:cs typeface="+mn-cs"/>
              </a:rPr>
              <a:t>Challenge the future</a:t>
            </a:r>
            <a:endParaRPr lang="nl-NL" sz="2200" smtClean="0">
              <a:solidFill>
                <a:srgbClr val="000000"/>
              </a:solidFill>
              <a:cs typeface="+mn-cs"/>
            </a:endParaRPr>
          </a:p>
        </p:txBody>
      </p:sp>
      <p:sp>
        <p:nvSpPr>
          <p:cNvPr id="12" name="Text Box 31"/>
          <p:cNvSpPr txBox="1">
            <a:spLocks noChangeArrowheads="1"/>
          </p:cNvSpPr>
          <p:nvPr userDrawn="1"/>
        </p:nvSpPr>
        <p:spPr bwMode="auto">
          <a:xfrm>
            <a:off x="1498600" y="6292850"/>
            <a:ext cx="990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hangingPunct="1">
              <a:lnSpc>
                <a:spcPct val="90000"/>
              </a:lnSpc>
              <a:defRPr/>
            </a:pPr>
            <a:r>
              <a:rPr lang="nl-NL" sz="500" smtClean="0">
                <a:solidFill>
                  <a:srgbClr val="000000"/>
                </a:solidFill>
                <a:cs typeface="+mn-cs"/>
              </a:rPr>
              <a:t>Delft</a:t>
            </a:r>
          </a:p>
          <a:p>
            <a:pPr eaLnBrk="1" hangingPunct="1">
              <a:lnSpc>
                <a:spcPct val="90000"/>
              </a:lnSpc>
              <a:defRPr/>
            </a:pPr>
            <a:r>
              <a:rPr lang="nl-NL" sz="500" smtClean="0">
                <a:solidFill>
                  <a:srgbClr val="000000"/>
                </a:solidFill>
                <a:cs typeface="+mn-cs"/>
              </a:rPr>
              <a:t>University of</a:t>
            </a:r>
          </a:p>
          <a:p>
            <a:pPr eaLnBrk="1" hangingPunct="1">
              <a:lnSpc>
                <a:spcPct val="90000"/>
              </a:lnSpc>
              <a:defRPr/>
            </a:pPr>
            <a:r>
              <a:rPr lang="nl-NL" sz="500" smtClean="0">
                <a:solidFill>
                  <a:srgbClr val="000000"/>
                </a:solidFill>
                <a:cs typeface="+mn-cs"/>
              </a:rPr>
              <a:t>Technology</a:t>
            </a:r>
            <a:endParaRPr lang="nl-NL" sz="2200" smtClean="0">
              <a:solidFill>
                <a:srgbClr val="000000"/>
              </a:solidFill>
              <a:cs typeface="+mn-cs"/>
            </a:endParaRPr>
          </a:p>
        </p:txBody>
      </p:sp>
      <p:pic>
        <p:nvPicPr>
          <p:cNvPr id="13" name="Picture 32" descr="005m"/>
          <p:cNvPicPr>
            <a:picLocks noChangeAspect="1" noChangeArrowheads="1"/>
          </p:cNvPicPr>
          <p:nvPr userDrawn="1"/>
        </p:nvPicPr>
        <p:blipFill>
          <a:blip r:embed="rId3">
            <a:extLst>
              <a:ext uri="{28A0092B-C50C-407E-A947-70E740481C1C}">
                <a14:useLocalDpi xmlns:a14="http://schemas.microsoft.com/office/drawing/2010/main" val="0"/>
              </a:ext>
            </a:extLst>
          </a:blip>
          <a:srcRect l="48528"/>
          <a:stretch>
            <a:fillRect/>
          </a:stretch>
        </p:blipFill>
        <p:spPr bwMode="auto">
          <a:xfrm>
            <a:off x="0" y="4411663"/>
            <a:ext cx="9429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305px-Apollo_CSM_lunar_orbit">
            <a:hlinkClick r:id="rId4" tooltip="Apollo CSM lunar orbit.jpg"/>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74713" y="4445000"/>
            <a:ext cx="1441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Mars Express artist's impression"/>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589588" y="4659313"/>
            <a:ext cx="1054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03463" y="4516438"/>
            <a:ext cx="16017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15" descr="http://farm3.static.flickr.com/2554/4188993316_2b9ebdae17.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894138" y="4598988"/>
            <a:ext cx="1706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http://go2inbox.files.wordpress.com/2009/11/airbus.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643688" y="4714875"/>
            <a:ext cx="17160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noChangeArrowheads="1"/>
          </p:cNvPicPr>
          <p:nvPr userDrawn="1"/>
        </p:nvPicPr>
        <p:blipFill>
          <a:blip r:embed="rId10">
            <a:extLst>
              <a:ext uri="{28A0092B-C50C-407E-A947-70E740481C1C}">
                <a14:useLocalDpi xmlns:a14="http://schemas.microsoft.com/office/drawing/2010/main" val="0"/>
              </a:ext>
            </a:extLst>
          </a:blip>
          <a:srcRect r="26147"/>
          <a:stretch>
            <a:fillRect/>
          </a:stretch>
        </p:blipFill>
        <p:spPr bwMode="auto">
          <a:xfrm>
            <a:off x="8351838" y="4760913"/>
            <a:ext cx="79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9"/>
          <p:cNvSpPr/>
          <p:nvPr userDrawn="1"/>
        </p:nvSpPr>
        <p:spPr bwMode="auto">
          <a:xfrm>
            <a:off x="0" y="4286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14314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14314"/>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a:defRPr/>
            </a:pPr>
            <a:endParaRPr lang="nl-NL" sz="2200">
              <a:solidFill>
                <a:srgbClr val="000000"/>
              </a:solidFill>
              <a:cs typeface="+mn-cs"/>
            </a:endParaRPr>
          </a:p>
        </p:txBody>
      </p:sp>
      <p:sp>
        <p:nvSpPr>
          <p:cNvPr id="21" name="Freeform 20"/>
          <p:cNvSpPr/>
          <p:nvPr userDrawn="1"/>
        </p:nvSpPr>
        <p:spPr bwMode="auto">
          <a:xfrm flipH="1" flipV="1">
            <a:off x="0" y="5429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85752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85752"/>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a:defRPr/>
            </a:pPr>
            <a:endParaRPr lang="nl-NL" sz="2200">
              <a:solidFill>
                <a:srgbClr val="000000"/>
              </a:solidFill>
              <a:cs typeface="+mn-cs"/>
            </a:endParaRPr>
          </a:p>
        </p:txBody>
      </p:sp>
      <p:sp>
        <p:nvSpPr>
          <p:cNvPr id="271372" name="Rectangle 12"/>
          <p:cNvSpPr>
            <a:spLocks noGrp="1" noChangeArrowheads="1"/>
          </p:cNvSpPr>
          <p:nvPr>
            <p:ph type="ctrTitle"/>
          </p:nvPr>
        </p:nvSpPr>
        <p:spPr>
          <a:xfrm>
            <a:off x="685800" y="2286000"/>
            <a:ext cx="6931025" cy="457200"/>
          </a:xfrm>
        </p:spPr>
        <p:txBody>
          <a:bodyPr anchor="t"/>
          <a:lstStyle>
            <a:lvl1pPr marL="0" indent="0">
              <a:lnSpc>
                <a:spcPct val="80000"/>
              </a:lnSpc>
              <a:defRPr>
                <a:solidFill>
                  <a:schemeClr val="bg1"/>
                </a:solidFill>
              </a:defRPr>
            </a:lvl1pPr>
          </a:lstStyle>
          <a:p>
            <a:r>
              <a:rPr lang="nl-NL"/>
              <a:t>Click to edit Master title style</a:t>
            </a:r>
          </a:p>
        </p:txBody>
      </p:sp>
      <p:sp>
        <p:nvSpPr>
          <p:cNvPr id="271393" name="Rectangle 33"/>
          <p:cNvSpPr>
            <a:spLocks noGrp="1" noChangeArrowheads="1"/>
          </p:cNvSpPr>
          <p:nvPr>
            <p:ph type="subTitle" sz="quarter" idx="1"/>
          </p:nvPr>
        </p:nvSpPr>
        <p:spPr>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en-US"/>
              <a:t>Click to edit Master subtitle style</a:t>
            </a:r>
          </a:p>
        </p:txBody>
      </p:sp>
    </p:spTree>
    <p:extLst>
      <p:ext uri="{BB962C8B-B14F-4D97-AF65-F5344CB8AC3E}">
        <p14:creationId xmlns:p14="http://schemas.microsoft.com/office/powerpoint/2010/main" val="192670963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66082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039550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494661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solidFill>
                  <a:schemeClr val="accent6">
                    <a:lumMod val="50000"/>
                    <a:lumOff val="50000"/>
                  </a:schemeClr>
                </a:solidFill>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09445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11"/>
          <p:cNvSpPr>
            <a:spLocks noChangeArrowheads="1"/>
          </p:cNvSpPr>
          <p:nvPr userDrawn="1"/>
        </p:nvSpPr>
        <p:spPr bwMode="auto">
          <a:xfrm>
            <a:off x="3132138" y="6237288"/>
            <a:ext cx="1944687" cy="287337"/>
          </a:xfrm>
          <a:prstGeom prst="rect">
            <a:avLst/>
          </a:prstGeom>
          <a:solidFill>
            <a:schemeClr val="bg1"/>
          </a:solidFill>
          <a:ln w="9525" algn="ctr">
            <a:solidFill>
              <a:schemeClr val="bg1"/>
            </a:solidFill>
            <a:round/>
            <a:headEnd/>
            <a:tailEnd/>
          </a:ln>
        </p:spPr>
        <p:txBody>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en-GB" altLang="nl-NL" sz="2200" smtClean="0"/>
          </a:p>
        </p:txBody>
      </p:sp>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779887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745832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988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579358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700417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450488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296963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endParaRPr lang="nl-NL" noProof="0" smtClean="0"/>
          </a:p>
        </p:txBody>
      </p:sp>
    </p:spTree>
    <p:extLst>
      <p:ext uri="{BB962C8B-B14F-4D97-AF65-F5344CB8AC3E}">
        <p14:creationId xmlns:p14="http://schemas.microsoft.com/office/powerpoint/2010/main" val="900565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lipArt Placeholder 2"/>
          <p:cNvSpPr>
            <a:spLocks noGrp="1"/>
          </p:cNvSpPr>
          <p:nvPr>
            <p:ph type="clipArt" sz="half" idx="1"/>
          </p:nvPr>
        </p:nvSpPr>
        <p:spPr>
          <a:xfrm>
            <a:off x="925513" y="1196975"/>
            <a:ext cx="3748087" cy="4289425"/>
          </a:xfrm>
        </p:spPr>
        <p:txBody>
          <a:bodyPr/>
          <a:lstStyle/>
          <a:p>
            <a:pPr lvl="0"/>
            <a:endParaRPr lang="nl-NL" noProof="0"/>
          </a:p>
        </p:txBody>
      </p:sp>
      <p:sp>
        <p:nvSpPr>
          <p:cNvPr id="4" name="Text Placeholder 3"/>
          <p:cNvSpPr>
            <a:spLocks noGrp="1"/>
          </p:cNvSpPr>
          <p:nvPr>
            <p:ph type="body"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465807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21128701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ontent Placeholder 2"/>
          <p:cNvSpPr>
            <a:spLocks noGrp="1"/>
          </p:cNvSpPr>
          <p:nvPr>
            <p:ph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quarter" idx="2"/>
          </p:nvPr>
        </p:nvSpPr>
        <p:spPr>
          <a:xfrm>
            <a:off x="4826000" y="1196975"/>
            <a:ext cx="3748088" cy="206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Content Placeholder 4"/>
          <p:cNvSpPr>
            <a:spLocks noGrp="1"/>
          </p:cNvSpPr>
          <p:nvPr>
            <p:ph sz="quarter" idx="3"/>
          </p:nvPr>
        </p:nvSpPr>
        <p:spPr>
          <a:xfrm>
            <a:off x="4826000" y="3417888"/>
            <a:ext cx="3748088" cy="2068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31640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200600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661054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7620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inhoud 4"/>
          <p:cNvSpPr>
            <a:spLocks noGrp="1"/>
          </p:cNvSpPr>
          <p:nvPr>
            <p:ph sz="quarter" idx="3"/>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Rectangle 13"/>
          <p:cNvSpPr>
            <a:spLocks noGrp="1" noChangeArrowheads="1"/>
          </p:cNvSpPr>
          <p:nvPr>
            <p:ph type="dt" sz="half" idx="10"/>
          </p:nvPr>
        </p:nvSpPr>
        <p:spPr>
          <a:xfrm>
            <a:off x="747713" y="5837238"/>
            <a:ext cx="1905000" cy="304800"/>
          </a:xfrm>
          <a:prstGeom prst="rect">
            <a:avLst/>
          </a:prstGeom>
        </p:spPr>
        <p:txBody>
          <a:bodyPr/>
          <a:lstStyle>
            <a:lvl1pPr algn="ctr" fontAlgn="ctr">
              <a:defRPr sz="1600">
                <a:solidFill>
                  <a:srgbClr val="000000"/>
                </a:solidFill>
                <a:cs typeface="+mn-cs"/>
              </a:defRPr>
            </a:lvl1pPr>
          </a:lstStyle>
          <a:p>
            <a:pPr>
              <a:defRPr/>
            </a:pPr>
            <a:fld id="{A93B66EB-702D-4E47-807F-3F3B21C949D3}" type="datetime4">
              <a:rPr lang="en-US"/>
              <a:pPr>
                <a:defRPr/>
              </a:pPr>
              <a:t>February 18, 2014</a:t>
            </a:fld>
            <a:endParaRPr lang="en-US"/>
          </a:p>
        </p:txBody>
      </p:sp>
      <p:sp>
        <p:nvSpPr>
          <p:cNvPr id="7" name="Rectangle 15"/>
          <p:cNvSpPr>
            <a:spLocks noGrp="1" noChangeArrowheads="1"/>
          </p:cNvSpPr>
          <p:nvPr>
            <p:ph type="sldNum" sz="quarter" idx="11"/>
          </p:nvPr>
        </p:nvSpPr>
        <p:spPr>
          <a:xfrm>
            <a:off x="6477000" y="5837238"/>
            <a:ext cx="1905000" cy="228600"/>
          </a:xfrm>
          <a:prstGeom prst="rect">
            <a:avLst/>
          </a:prstGeom>
        </p:spPr>
        <p:txBody>
          <a:bodyPr/>
          <a:lstStyle>
            <a:lvl1pPr algn="ctr" fontAlgn="ctr">
              <a:defRPr sz="1600">
                <a:solidFill>
                  <a:srgbClr val="000000"/>
                </a:solidFill>
                <a:cs typeface="+mn-cs"/>
              </a:defRPr>
            </a:lvl1pPr>
          </a:lstStyle>
          <a:p>
            <a:pPr>
              <a:defRPr/>
            </a:pPr>
            <a:fld id="{39FFFBC4-E23E-4267-9B89-DC2600264ACC}" type="slidenum">
              <a:rPr lang="en-US"/>
              <a:pPr>
                <a:defRPr/>
              </a:pPr>
              <a:t>‹#›</a:t>
            </a:fld>
            <a:endParaRPr lang="en-US"/>
          </a:p>
        </p:txBody>
      </p:sp>
    </p:spTree>
    <p:extLst>
      <p:ext uri="{BB962C8B-B14F-4D97-AF65-F5344CB8AC3E}">
        <p14:creationId xmlns:p14="http://schemas.microsoft.com/office/powerpoint/2010/main" val="28145535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731898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4938247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23"/>
          <p:cNvSpPr>
            <a:spLocks noChangeArrowheads="1"/>
          </p:cNvSpPr>
          <p:nvPr/>
        </p:nvSpPr>
        <p:spPr bwMode="auto">
          <a:xfrm>
            <a:off x="466725" y="2057400"/>
            <a:ext cx="7467600" cy="1981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5" name="Rectangle 20"/>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6" name="Rectangle 21"/>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7" name="Line 22"/>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sp>
        <p:nvSpPr>
          <p:cNvPr id="8" name="Line 24"/>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sp>
        <p:nvSpPr>
          <p:cNvPr id="9" name="Text Box 27"/>
          <p:cNvSpPr txBox="1">
            <a:spLocks noChangeArrowheads="1"/>
          </p:cNvSpPr>
          <p:nvPr/>
        </p:nvSpPr>
        <p:spPr bwMode="white">
          <a:xfrm>
            <a:off x="685800" y="3641725"/>
            <a:ext cx="243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fld id="{1E385F4B-4CD5-41BB-9A71-11B19A88EF96}" type="datetime1">
              <a:rPr lang="nl-NL" sz="1600" smtClean="0">
                <a:solidFill>
                  <a:srgbClr val="FFFFFF"/>
                </a:solidFill>
              </a:rPr>
              <a:pPr>
                <a:spcBef>
                  <a:spcPct val="50000"/>
                </a:spcBef>
                <a:defRPr/>
              </a:pPr>
              <a:t>18-2-2014</a:t>
            </a:fld>
            <a:endParaRPr lang="nl-NL" sz="1600" smtClean="0">
              <a:solidFill>
                <a:srgbClr val="FFFFFF"/>
              </a:solidFill>
            </a:endParaRPr>
          </a:p>
        </p:txBody>
      </p:sp>
      <p:pic>
        <p:nvPicPr>
          <p:cNvPr id="10" name="Picture 29"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p:nvSpPr>
        <p:spPr bwMode="white">
          <a:xfrm>
            <a:off x="1498600" y="6572250"/>
            <a:ext cx="2971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r>
              <a:rPr lang="nl-NL" sz="800" smtClean="0">
                <a:solidFill>
                  <a:srgbClr val="FFFFFF"/>
                </a:solidFill>
              </a:rPr>
              <a:t>Challenge the future</a:t>
            </a:r>
            <a:endParaRPr lang="nl-NL" smtClean="0">
              <a:solidFill>
                <a:srgbClr val="000000"/>
              </a:solidFill>
            </a:endParaRPr>
          </a:p>
        </p:txBody>
      </p:sp>
      <p:sp>
        <p:nvSpPr>
          <p:cNvPr id="12" name="Text Box 31"/>
          <p:cNvSpPr txBox="1">
            <a:spLocks noChangeArrowheads="1"/>
          </p:cNvSpPr>
          <p:nvPr/>
        </p:nvSpPr>
        <p:spPr bwMode="auto">
          <a:xfrm>
            <a:off x="1498600" y="6292850"/>
            <a:ext cx="990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nSpc>
                <a:spcPct val="90000"/>
              </a:lnSpc>
              <a:defRPr/>
            </a:pPr>
            <a:r>
              <a:rPr lang="nl-NL" sz="500" smtClean="0">
                <a:solidFill>
                  <a:srgbClr val="000000"/>
                </a:solidFill>
              </a:rPr>
              <a:t>Delft</a:t>
            </a:r>
          </a:p>
          <a:p>
            <a:pPr>
              <a:lnSpc>
                <a:spcPct val="90000"/>
              </a:lnSpc>
              <a:defRPr/>
            </a:pPr>
            <a:r>
              <a:rPr lang="nl-NL" sz="500" smtClean="0">
                <a:solidFill>
                  <a:srgbClr val="000000"/>
                </a:solidFill>
              </a:rPr>
              <a:t>University of</a:t>
            </a:r>
          </a:p>
          <a:p>
            <a:pPr>
              <a:lnSpc>
                <a:spcPct val="90000"/>
              </a:lnSpc>
              <a:defRPr/>
            </a:pPr>
            <a:r>
              <a:rPr lang="nl-NL" sz="500" smtClean="0">
                <a:solidFill>
                  <a:srgbClr val="000000"/>
                </a:solidFill>
              </a:rPr>
              <a:t>Technology</a:t>
            </a:r>
            <a:endParaRPr lang="nl-NL" smtClean="0">
              <a:solidFill>
                <a:srgbClr val="000000"/>
              </a:solidFill>
            </a:endParaRPr>
          </a:p>
        </p:txBody>
      </p:sp>
      <p:sp>
        <p:nvSpPr>
          <p:cNvPr id="271372" name="Rectangle 12"/>
          <p:cNvSpPr>
            <a:spLocks noGrp="1" noChangeArrowheads="1"/>
          </p:cNvSpPr>
          <p:nvPr>
            <p:ph type="ctrTitle"/>
          </p:nvPr>
        </p:nvSpPr>
        <p:spPr bwMode="white">
          <a:xfrm>
            <a:off x="685800" y="2286000"/>
            <a:ext cx="6931025" cy="457200"/>
          </a:xfrm>
        </p:spPr>
        <p:txBody>
          <a:bodyPr anchor="t"/>
          <a:lstStyle>
            <a:lvl1pPr marL="0" indent="0">
              <a:lnSpc>
                <a:spcPct val="80000"/>
              </a:lnSpc>
              <a:defRPr>
                <a:solidFill>
                  <a:schemeClr val="bg1"/>
                </a:solidFill>
              </a:defRPr>
            </a:lvl1pPr>
          </a:lstStyle>
          <a:p>
            <a:r>
              <a:rPr lang="nl-NL" smtClean="0"/>
              <a:t>Klik om de stijl te bewerken</a:t>
            </a:r>
            <a:endParaRPr lang="nl-NL" dirty="0"/>
          </a:p>
        </p:txBody>
      </p:sp>
      <p:sp>
        <p:nvSpPr>
          <p:cNvPr id="271393" name="Rectangle 33"/>
          <p:cNvSpPr>
            <a:spLocks noGrp="1" noChangeArrowheads="1"/>
          </p:cNvSpPr>
          <p:nvPr>
            <p:ph type="subTitle" sz="quarter" idx="1"/>
          </p:nvPr>
        </p:nvSpPr>
        <p:spPr bwMode="white">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nl-NL" smtClean="0"/>
              <a:t>Klik om het opmaakprofiel van de modelondertitel te bewerken</a:t>
            </a:r>
            <a:endParaRPr lang="en-US" dirty="0"/>
          </a:p>
        </p:txBody>
      </p:sp>
    </p:spTree>
    <p:extLst>
      <p:ext uri="{BB962C8B-B14F-4D97-AF65-F5344CB8AC3E}">
        <p14:creationId xmlns:p14="http://schemas.microsoft.com/office/powerpoint/2010/main" val="366499121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11"/>
          <p:cNvSpPr>
            <a:spLocks noChangeArrowheads="1"/>
          </p:cNvSpPr>
          <p:nvPr userDrawn="1"/>
        </p:nvSpPr>
        <p:spPr bwMode="auto">
          <a:xfrm>
            <a:off x="3132138" y="6237288"/>
            <a:ext cx="1944687" cy="287337"/>
          </a:xfrm>
          <a:prstGeom prst="rect">
            <a:avLst/>
          </a:prstGeom>
          <a:solidFill>
            <a:schemeClr val="bg1"/>
          </a:solidFill>
          <a:ln w="9525" algn="ctr">
            <a:solidFill>
              <a:schemeClr val="bg1"/>
            </a:solidFill>
            <a:round/>
            <a:headEnd/>
            <a:tailEnd/>
          </a:ln>
        </p:spPr>
        <p:txBody>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en-GB" altLang="nl-NL" sz="2200" smtClean="0">
              <a:solidFill>
                <a:srgbClr val="000000"/>
              </a:solidFill>
            </a:endParaRPr>
          </a:p>
        </p:txBody>
      </p:sp>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522585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608147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4006612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3919050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301315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9779272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3998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9004135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6756028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550111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193002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r>
              <a:rPr lang="nl-NL" noProof="0" smtClean="0"/>
              <a:t>Klik op het pictogram als u een grafiek wilt toevoegen</a:t>
            </a:r>
          </a:p>
        </p:txBody>
      </p:sp>
    </p:spTree>
    <p:extLst>
      <p:ext uri="{BB962C8B-B14F-4D97-AF65-F5344CB8AC3E}">
        <p14:creationId xmlns:p14="http://schemas.microsoft.com/office/powerpoint/2010/main" val="4052853687"/>
      </p:ext>
    </p:extLst>
  </p:cSld>
  <p:clrMapOvr>
    <a:masterClrMapping/>
  </p:clrMapOvr>
  <p:hf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bl">
  <p:cSld name="Titel en tabel">
    <p:spTree>
      <p:nvGrpSpPr>
        <p:cNvPr id="1" name=""/>
        <p:cNvGrpSpPr/>
        <p:nvPr/>
      </p:nvGrpSpPr>
      <p:grpSpPr>
        <a:xfrm>
          <a:off x="0" y="0"/>
          <a:ext cx="0" cy="0"/>
          <a:chOff x="0" y="0"/>
          <a:chExt cx="0" cy="0"/>
        </a:xfrm>
      </p:grpSpPr>
      <p:sp>
        <p:nvSpPr>
          <p:cNvPr id="4"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5"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30D134D2-D92D-4E49-9E79-3F53F83D2D58}" type="slidenum">
              <a:rPr lang="nl-NL" altLang="nl-NL" sz="1300" smtClean="0">
                <a:solidFill>
                  <a:srgbClr val="000000"/>
                </a:solidFill>
              </a:rPr>
              <a:pPr>
                <a:defRPr/>
              </a:pPr>
              <a:t>‹#›</a:t>
            </a:fld>
            <a:endParaRPr lang="nl-NL" altLang="nl-NL" sz="1300" smtClean="0">
              <a:solidFill>
                <a:srgbClr val="000000"/>
              </a:solidFill>
            </a:endParaRPr>
          </a:p>
        </p:txBody>
      </p:sp>
      <p:sp>
        <p:nvSpPr>
          <p:cNvPr id="6"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7"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pic>
        <p:nvPicPr>
          <p:cNvPr id="8"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sp>
        <p:nvSpPr>
          <p:cNvPr id="10"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en-GB"/>
          </a:p>
        </p:txBody>
      </p:sp>
      <p:sp>
        <p:nvSpPr>
          <p:cNvPr id="3" name="Tijdelijke aanduiding voor tabel 2"/>
          <p:cNvSpPr>
            <a:spLocks noGrp="1"/>
          </p:cNvSpPr>
          <p:nvPr>
            <p:ph type="tbl" idx="1"/>
          </p:nvPr>
        </p:nvSpPr>
        <p:spPr>
          <a:xfrm>
            <a:off x="762000" y="1828800"/>
            <a:ext cx="7772400" cy="3778250"/>
          </a:xfrm>
        </p:spPr>
        <p:txBody>
          <a:bodyPr/>
          <a:lstStyle/>
          <a:p>
            <a:pPr lvl="0"/>
            <a:r>
              <a:rPr lang="nl-NL" noProof="0" smtClean="0"/>
              <a:t>Klik op het pictogram als u een tabel wilt toevoegen</a:t>
            </a:r>
            <a:endParaRPr lang="en-GB" noProof="0" smtClean="0"/>
          </a:p>
        </p:txBody>
      </p:sp>
      <p:sp>
        <p:nvSpPr>
          <p:cNvPr id="11"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a:defRPr/>
            </a:pPr>
            <a:fld id="{94A2F247-C043-42C2-9D77-569F7BF41C22}" type="datetime4">
              <a:rPr lang="en-US">
                <a:solidFill>
                  <a:srgbClr val="000000"/>
                </a:solidFill>
              </a:rPr>
              <a:pPr>
                <a:defRPr/>
              </a:pPr>
              <a:t>February 18, 2014</a:t>
            </a:fld>
            <a:endParaRPr lang="en-US">
              <a:solidFill>
                <a:srgbClr val="000000"/>
              </a:solidFill>
            </a:endParaRPr>
          </a:p>
        </p:txBody>
      </p:sp>
      <p:sp>
        <p:nvSpPr>
          <p:cNvPr id="12"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a:defRPr/>
            </a:pPr>
            <a:fld id="{5289655E-87F4-49B5-9AF6-11A4CAC3965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2670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cSld name="Titel en vier objecten">
    <p:spTree>
      <p:nvGrpSpPr>
        <p:cNvPr id="1" name=""/>
        <p:cNvGrpSpPr/>
        <p:nvPr/>
      </p:nvGrpSpPr>
      <p:grpSpPr>
        <a:xfrm>
          <a:off x="0" y="0"/>
          <a:ext cx="0" cy="0"/>
          <a:chOff x="0" y="0"/>
          <a:chExt cx="0" cy="0"/>
        </a:xfrm>
      </p:grpSpPr>
      <p:sp>
        <p:nvSpPr>
          <p:cNvPr id="7"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8"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F8218C07-6AFD-4D00-A1B3-59DED255BB9B}" type="slidenum">
              <a:rPr lang="nl-NL" altLang="nl-NL" sz="1300" smtClean="0">
                <a:solidFill>
                  <a:srgbClr val="000000"/>
                </a:solidFill>
              </a:rPr>
              <a:pPr>
                <a:defRPr/>
              </a:pPr>
              <a:t>‹#›</a:t>
            </a:fld>
            <a:endParaRPr lang="nl-NL" altLang="nl-NL" sz="1300" smtClean="0">
              <a:solidFill>
                <a:srgbClr val="000000"/>
              </a:solidFill>
            </a:endParaRPr>
          </a:p>
        </p:txBody>
      </p:sp>
      <p:sp>
        <p:nvSpPr>
          <p:cNvPr id="9"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10"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pic>
        <p:nvPicPr>
          <p:cNvPr id="11"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sp>
        <p:nvSpPr>
          <p:cNvPr id="13"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2" name="Titel 1"/>
          <p:cNvSpPr>
            <a:spLocks noGrp="1"/>
          </p:cNvSpPr>
          <p:nvPr>
            <p:ph type="title" sz="quarter"/>
          </p:nvPr>
        </p:nvSpPr>
        <p:spPr>
          <a:xfrm>
            <a:off x="762000" y="358775"/>
            <a:ext cx="7772400" cy="1143000"/>
          </a:xfrm>
        </p:spPr>
        <p:txBody>
          <a:bodyPr/>
          <a:lstStyle/>
          <a:p>
            <a:r>
              <a:rPr lang="nl-NL" smtClean="0"/>
              <a:t>Klik om de stijl te bewerken</a:t>
            </a:r>
            <a:endParaRPr lang="en-GB"/>
          </a:p>
        </p:txBody>
      </p:sp>
      <p:sp>
        <p:nvSpPr>
          <p:cNvPr id="3" name="Tijdelijke aanduiding voor inhoud 2"/>
          <p:cNvSpPr>
            <a:spLocks noGrp="1"/>
          </p:cNvSpPr>
          <p:nvPr>
            <p:ph sz="quarter" idx="1"/>
          </p:nvPr>
        </p:nvSpPr>
        <p:spPr>
          <a:xfrm>
            <a:off x="7620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inhoud 4"/>
          <p:cNvSpPr>
            <a:spLocks noGrp="1"/>
          </p:cNvSpPr>
          <p:nvPr>
            <p:ph sz="quarter" idx="3"/>
          </p:nvPr>
        </p:nvSpPr>
        <p:spPr>
          <a:xfrm>
            <a:off x="7620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inhoud 5"/>
          <p:cNvSpPr>
            <a:spLocks noGrp="1"/>
          </p:cNvSpPr>
          <p:nvPr>
            <p:ph sz="quarter" idx="4"/>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14" name="Date Placeholder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a:defRPr/>
            </a:pPr>
            <a:fld id="{E316DEE2-733C-43B8-B0C1-BAB58E37A639}" type="datetime4">
              <a:rPr lang="en-US">
                <a:solidFill>
                  <a:srgbClr val="000000"/>
                </a:solidFill>
              </a:rPr>
              <a:pPr>
                <a:defRPr/>
              </a:pPr>
              <a:t>February 18, 2014</a:t>
            </a:fld>
            <a:endParaRPr lang="en-US">
              <a:solidFill>
                <a:srgbClr val="000000"/>
              </a:solidFill>
            </a:endParaRPr>
          </a:p>
        </p:txBody>
      </p:sp>
      <p:sp>
        <p:nvSpPr>
          <p:cNvPr id="15"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a:defRPr/>
            </a:pPr>
            <a:fld id="{6D22D944-E455-490C-A093-F9E5F67C9E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0569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99542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102214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02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03966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83381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image" Target="../media/image1.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1027" name="Rectangle 10"/>
          <p:cNvSpPr>
            <a:spLocks noGrp="1" noChangeArrowheads="1"/>
          </p:cNvSpPr>
          <p:nvPr>
            <p:ph type="title"/>
          </p:nvPr>
        </p:nvSpPr>
        <p:spPr bwMode="auto">
          <a:xfrm>
            <a:off x="900113" y="188913"/>
            <a:ext cx="7659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nl-NL" altLang="nl-NL" smtClean="0"/>
              <a:t>Klik om de stijl te bewerken</a:t>
            </a:r>
          </a:p>
        </p:txBody>
      </p:sp>
      <p:sp>
        <p:nvSpPr>
          <p:cNvPr id="1028" name="Rectangle 11"/>
          <p:cNvSpPr>
            <a:spLocks noGrp="1" noChangeArrowheads="1"/>
          </p:cNvSpPr>
          <p:nvPr>
            <p:ph type="body" idx="1"/>
          </p:nvPr>
        </p:nvSpPr>
        <p:spPr bwMode="auto">
          <a:xfrm>
            <a:off x="925513" y="2286000"/>
            <a:ext cx="76485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nl-NL" smtClean="0"/>
              <a:t>Klik om de modelstijlen te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p>
        </p:txBody>
      </p:sp>
      <p:sp>
        <p:nvSpPr>
          <p:cNvPr id="1029"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8EDF4399-6F91-420D-BD2B-289973B13A32}" type="slidenum">
              <a:rPr lang="nl-NL" altLang="nl-NL" sz="1300" smtClean="0"/>
              <a:pPr>
                <a:defRPr/>
              </a:pPr>
              <a:t>‹#›</a:t>
            </a:fld>
            <a:endParaRPr lang="nl-NL" altLang="nl-NL" sz="1300" smtClean="0"/>
          </a:p>
        </p:txBody>
      </p:sp>
      <p:sp>
        <p:nvSpPr>
          <p:cNvPr id="1030"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
        <p:nvSpPr>
          <p:cNvPr id="1031"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pic>
        <p:nvPicPr>
          <p:cNvPr id="1032" name="Picture 21" descr="TU_Delft_2.png                                                 00095E43Smidswater Server              C1CD65DB:"/>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1034" name="Text Box 23"/>
          <p:cNvSpPr txBox="1">
            <a:spLocks noChangeArrowheads="1"/>
          </p:cNvSpPr>
          <p:nvPr/>
        </p:nvSpPr>
        <p:spPr bwMode="auto">
          <a:xfrm>
            <a:off x="3124200" y="6248400"/>
            <a:ext cx="44196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r>
              <a:rPr lang="nl-NL" sz="1300" smtClean="0">
                <a:solidFill>
                  <a:schemeClr val="bg2"/>
                </a:solidFill>
                <a:latin typeface="ArialMS" charset="0"/>
              </a:rPr>
              <a:t>Titel van de presentatie</a:t>
            </a:r>
            <a:endParaRPr lang="nl-NL" sz="1400" smtClean="0">
              <a:solidFill>
                <a:schemeClr val="bg2"/>
              </a:solidFill>
              <a:latin typeface="ArialMS" charset="0"/>
            </a:endParaRPr>
          </a:p>
        </p:txBody>
      </p:sp>
      <p:sp>
        <p:nvSpPr>
          <p:cNvPr id="1035"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71" r:id="rId13"/>
    <p:sldLayoutId id="2147484072" r:id="rId14"/>
  </p:sldLayoutIdLst>
  <p:timing>
    <p:tnLst>
      <p:par>
        <p:cTn id="1" dur="indefinite" restart="never" nodeType="tmRoot"/>
      </p:par>
    </p:tnLst>
  </p:timing>
  <p:hf hdr="0" ftr="0"/>
  <p:txStyles>
    <p:titleStyle>
      <a:lvl1pPr algn="l" rtl="0" eaLnBrk="0" fontAlgn="base" hangingPunct="0">
        <a:spcBef>
          <a:spcPct val="0"/>
        </a:spcBef>
        <a:spcAft>
          <a:spcPct val="0"/>
        </a:spcAft>
        <a:defRPr sz="3300" b="1">
          <a:solidFill>
            <a:srgbClr val="0B88FF"/>
          </a:solidFill>
          <a:latin typeface="+mj-lt"/>
          <a:ea typeface="+mj-ea"/>
          <a:cs typeface="+mj-cs"/>
        </a:defRPr>
      </a:lvl1pPr>
      <a:lvl2pPr algn="l" rtl="0" eaLnBrk="0" fontAlgn="base" hangingPunct="0">
        <a:spcBef>
          <a:spcPct val="0"/>
        </a:spcBef>
        <a:spcAft>
          <a:spcPct val="0"/>
        </a:spcAft>
        <a:defRPr sz="3300" b="1">
          <a:solidFill>
            <a:srgbClr val="0B88FF"/>
          </a:solidFill>
          <a:latin typeface="Bookman Old Style" pitchFamily="18" charset="0"/>
        </a:defRPr>
      </a:lvl2pPr>
      <a:lvl3pPr algn="l" rtl="0" eaLnBrk="0" fontAlgn="base" hangingPunct="0">
        <a:spcBef>
          <a:spcPct val="0"/>
        </a:spcBef>
        <a:spcAft>
          <a:spcPct val="0"/>
        </a:spcAft>
        <a:defRPr sz="3300" b="1">
          <a:solidFill>
            <a:srgbClr val="0B88FF"/>
          </a:solidFill>
          <a:latin typeface="Bookman Old Style" pitchFamily="18" charset="0"/>
        </a:defRPr>
      </a:lvl3pPr>
      <a:lvl4pPr algn="l" rtl="0" eaLnBrk="0" fontAlgn="base" hangingPunct="0">
        <a:spcBef>
          <a:spcPct val="0"/>
        </a:spcBef>
        <a:spcAft>
          <a:spcPct val="0"/>
        </a:spcAft>
        <a:defRPr sz="3300" b="1">
          <a:solidFill>
            <a:srgbClr val="0B88FF"/>
          </a:solidFill>
          <a:latin typeface="Bookman Old Style" pitchFamily="18" charset="0"/>
        </a:defRPr>
      </a:lvl4pPr>
      <a:lvl5pPr algn="l" rtl="0" eaLnBrk="0" fontAlgn="base" hangingPunct="0">
        <a:spcBef>
          <a:spcPct val="0"/>
        </a:spcBef>
        <a:spcAft>
          <a:spcPct val="0"/>
        </a:spcAft>
        <a:defRPr sz="3300" b="1">
          <a:solidFill>
            <a:srgbClr val="0B88FF"/>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Char char="•"/>
        <a:defRPr sz="1200">
          <a:solidFill>
            <a:schemeClr val="tx1"/>
          </a:solidFill>
          <a:latin typeface="+mn-lt"/>
        </a:defRPr>
      </a:lvl5pPr>
      <a:lvl6pPr marL="21764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6pPr>
      <a:lvl7pPr marL="26336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7pPr>
      <a:lvl8pPr marL="30908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8pPr>
      <a:lvl9pPr marL="35480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3"/>
          <p:cNvSpPr>
            <a:spLocks noChangeArrowheads="1"/>
          </p:cNvSpPr>
          <p:nvPr userDrawn="1"/>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2051" name="Rectangle 10"/>
          <p:cNvSpPr>
            <a:spLocks noGrp="1" noChangeArrowheads="1"/>
          </p:cNvSpPr>
          <p:nvPr>
            <p:ph type="title"/>
          </p:nvPr>
        </p:nvSpPr>
        <p:spPr bwMode="auto">
          <a:xfrm>
            <a:off x="917575" y="76200"/>
            <a:ext cx="76596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nl-NL" smtClean="0"/>
              <a:t>Click to edit Master title style</a:t>
            </a:r>
          </a:p>
        </p:txBody>
      </p:sp>
      <p:sp>
        <p:nvSpPr>
          <p:cNvPr id="2052" name="Rectangle 11"/>
          <p:cNvSpPr>
            <a:spLocks noGrp="1" noChangeArrowheads="1"/>
          </p:cNvSpPr>
          <p:nvPr>
            <p:ph type="body" idx="1"/>
          </p:nvPr>
        </p:nvSpPr>
        <p:spPr bwMode="auto">
          <a:xfrm>
            <a:off x="925513" y="1196975"/>
            <a:ext cx="7648575"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a:p>
            <a:pPr lvl="3"/>
            <a:r>
              <a:rPr lang="en-US" altLang="nl-NL" smtClean="0"/>
              <a:t>Fourth level</a:t>
            </a:r>
          </a:p>
          <a:p>
            <a:pPr lvl="4"/>
            <a:r>
              <a:rPr lang="en-US" altLang="nl-NL" smtClean="0"/>
              <a:t>Fifth level</a:t>
            </a:r>
          </a:p>
        </p:txBody>
      </p:sp>
      <p:sp>
        <p:nvSpPr>
          <p:cNvPr id="2053"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fld id="{41EB1008-E9EB-415C-BFB9-B44AA0679E6B}" type="slidenum">
              <a:rPr lang="nl-NL" altLang="nl-NL" sz="1300" smtClean="0">
                <a:solidFill>
                  <a:srgbClr val="000000"/>
                </a:solidFill>
              </a:rPr>
              <a:pPr algn="r" eaLnBrk="1" hangingPunct="1">
                <a:defRPr/>
              </a:pPr>
              <a:t>‹#›</a:t>
            </a:fld>
            <a:endParaRPr lang="nl-NL" altLang="nl-NL" sz="1300" smtClean="0">
              <a:solidFill>
                <a:srgbClr val="000000"/>
              </a:solidFill>
            </a:endParaRPr>
          </a:p>
        </p:txBody>
      </p:sp>
      <p:sp>
        <p:nvSpPr>
          <p:cNvPr id="2054" name="Rectangle 19"/>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
        <p:nvSpPr>
          <p:cNvPr id="2055" name="Line 20"/>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pic>
        <p:nvPicPr>
          <p:cNvPr id="2056" name="Picture 21" descr="TU_Delft_2.png                                                 00095E43Smidswater Server              C1CD65DB:"/>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Line 22"/>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p>
        </p:txBody>
      </p:sp>
      <p:sp>
        <p:nvSpPr>
          <p:cNvPr id="270359" name="Text Box 23"/>
          <p:cNvSpPr txBox="1">
            <a:spLocks noChangeArrowheads="1"/>
          </p:cNvSpPr>
          <p:nvPr userDrawn="1"/>
        </p:nvSpPr>
        <p:spPr bwMode="auto">
          <a:xfrm>
            <a:off x="2339975" y="6237288"/>
            <a:ext cx="4835525" cy="276225"/>
          </a:xfrm>
          <a:prstGeom prst="rect">
            <a:avLst/>
          </a:prstGeom>
          <a:noFill/>
          <a:ln w="9525">
            <a:noFill/>
            <a:miter lim="800000"/>
            <a:headEnd/>
            <a:tailEnd/>
          </a:ln>
          <a:effec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r" eaLnBrk="1" hangingPunct="1">
              <a:spcBef>
                <a:spcPct val="50000"/>
              </a:spcBef>
              <a:defRPr/>
            </a:pPr>
            <a:r>
              <a:rPr lang="en-US" sz="1200" dirty="0" smtClean="0">
                <a:solidFill>
                  <a:srgbClr val="108BD9"/>
                </a:solidFill>
                <a:cs typeface="+mn-cs"/>
              </a:rPr>
              <a:t>AE4233 Advanced Design Methodologies (MDO, KBE)</a:t>
            </a:r>
          </a:p>
        </p:txBody>
      </p:sp>
      <p:sp>
        <p:nvSpPr>
          <p:cNvPr id="2059" name="Rectangle 28"/>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lgn="r" eaLnBrk="1" hangingPunct="1">
              <a:defRPr/>
            </a:pPr>
            <a:endParaRPr lang="nl-NL" altLang="nl-NL" sz="22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4073"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74" r:id="rId17"/>
    <p:sldLayoutId id="2147484067" r:id="rId18"/>
    <p:sldLayoutId id="2147484068" r:id="rId19"/>
  </p:sldLayoutIdLst>
  <p:timing>
    <p:tnLst>
      <p:par>
        <p:cTn id="1" dur="indefinite" restart="never" nodeType="tmRoot"/>
      </p:par>
    </p:tnLst>
  </p:timing>
  <p:hf hdr="0" ftr="0" dt="0"/>
  <p:txStyles>
    <p:titleStyle>
      <a:lvl1pPr marL="857250" indent="-857250" algn="l" rtl="0" eaLnBrk="0" fontAlgn="base" hangingPunct="0">
        <a:spcBef>
          <a:spcPct val="0"/>
        </a:spcBef>
        <a:spcAft>
          <a:spcPct val="0"/>
        </a:spcAft>
        <a:defRPr sz="3300">
          <a:solidFill>
            <a:srgbClr val="2B89FF"/>
          </a:solidFill>
          <a:latin typeface="+mj-lt"/>
          <a:ea typeface="+mj-ea"/>
          <a:cs typeface="+mj-cs"/>
        </a:defRPr>
      </a:lvl1pPr>
      <a:lvl2pPr marL="857250" indent="-857250" algn="l" rtl="0" eaLnBrk="0" fontAlgn="base" hangingPunct="0">
        <a:spcBef>
          <a:spcPct val="0"/>
        </a:spcBef>
        <a:spcAft>
          <a:spcPct val="0"/>
        </a:spcAft>
        <a:defRPr sz="3300">
          <a:solidFill>
            <a:srgbClr val="2B89FF"/>
          </a:solidFill>
          <a:latin typeface="Bookman Old Style" pitchFamily="18" charset="0"/>
        </a:defRPr>
      </a:lvl2pPr>
      <a:lvl3pPr marL="857250" indent="-857250" algn="l" rtl="0" eaLnBrk="0" fontAlgn="base" hangingPunct="0">
        <a:spcBef>
          <a:spcPct val="0"/>
        </a:spcBef>
        <a:spcAft>
          <a:spcPct val="0"/>
        </a:spcAft>
        <a:defRPr sz="3300">
          <a:solidFill>
            <a:srgbClr val="2B89FF"/>
          </a:solidFill>
          <a:latin typeface="Bookman Old Style" pitchFamily="18" charset="0"/>
        </a:defRPr>
      </a:lvl3pPr>
      <a:lvl4pPr marL="857250" indent="-857250" algn="l" rtl="0" eaLnBrk="0" fontAlgn="base" hangingPunct="0">
        <a:spcBef>
          <a:spcPct val="0"/>
        </a:spcBef>
        <a:spcAft>
          <a:spcPct val="0"/>
        </a:spcAft>
        <a:defRPr sz="3300">
          <a:solidFill>
            <a:srgbClr val="2B89FF"/>
          </a:solidFill>
          <a:latin typeface="Bookman Old Style" pitchFamily="18" charset="0"/>
        </a:defRPr>
      </a:lvl4pPr>
      <a:lvl5pPr marL="857250" indent="-857250" algn="l" rtl="0" eaLnBrk="0" fontAlgn="base" hangingPunct="0">
        <a:spcBef>
          <a:spcPct val="0"/>
        </a:spcBef>
        <a:spcAft>
          <a:spcPct val="0"/>
        </a:spcAft>
        <a:defRPr sz="3300">
          <a:solidFill>
            <a:srgbClr val="2B89FF"/>
          </a:solidFill>
          <a:latin typeface="Bookman Old Style" pitchFamily="18" charset="0"/>
        </a:defRPr>
      </a:lvl5pPr>
      <a:lvl6pPr marL="1314450" indent="-857250" algn="l" rtl="0" fontAlgn="base">
        <a:spcBef>
          <a:spcPct val="0"/>
        </a:spcBef>
        <a:spcAft>
          <a:spcPct val="0"/>
        </a:spcAft>
        <a:defRPr sz="3300">
          <a:solidFill>
            <a:schemeClr val="tx1"/>
          </a:solidFill>
          <a:latin typeface="Bookman Old Style" pitchFamily="18" charset="0"/>
        </a:defRPr>
      </a:lvl6pPr>
      <a:lvl7pPr marL="1771650" indent="-857250" algn="l" rtl="0" fontAlgn="base">
        <a:spcBef>
          <a:spcPct val="0"/>
        </a:spcBef>
        <a:spcAft>
          <a:spcPct val="0"/>
        </a:spcAft>
        <a:defRPr sz="3300">
          <a:solidFill>
            <a:schemeClr val="tx1"/>
          </a:solidFill>
          <a:latin typeface="Bookman Old Style" pitchFamily="18" charset="0"/>
        </a:defRPr>
      </a:lvl7pPr>
      <a:lvl8pPr marL="2228850" indent="-857250" algn="l" rtl="0" fontAlgn="base">
        <a:spcBef>
          <a:spcPct val="0"/>
        </a:spcBef>
        <a:spcAft>
          <a:spcPct val="0"/>
        </a:spcAft>
        <a:defRPr sz="3300">
          <a:solidFill>
            <a:schemeClr val="tx1"/>
          </a:solidFill>
          <a:latin typeface="Bookman Old Style" pitchFamily="18" charset="0"/>
        </a:defRPr>
      </a:lvl8pPr>
      <a:lvl9pPr marL="2686050" indent="-857250" algn="l" rtl="0" fontAlgn="base">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mn-lt"/>
        </a:defRPr>
      </a:lvl5pPr>
      <a:lvl6pPr marL="2176463" indent="-190500" algn="l" rtl="0" fontAlgn="base">
        <a:lnSpc>
          <a:spcPts val="2500"/>
        </a:lnSpc>
        <a:spcBef>
          <a:spcPct val="0"/>
        </a:spcBef>
        <a:spcAft>
          <a:spcPct val="0"/>
        </a:spcAft>
        <a:buClr>
          <a:schemeClr val="bg2"/>
        </a:buClr>
        <a:buChar char="•"/>
        <a:defRPr sz="1200">
          <a:solidFill>
            <a:schemeClr val="tx1"/>
          </a:solidFill>
          <a:latin typeface="+mn-lt"/>
        </a:defRPr>
      </a:lvl6pPr>
      <a:lvl7pPr marL="2633663" indent="-190500" algn="l" rtl="0" fontAlgn="base">
        <a:lnSpc>
          <a:spcPts val="2500"/>
        </a:lnSpc>
        <a:spcBef>
          <a:spcPct val="0"/>
        </a:spcBef>
        <a:spcAft>
          <a:spcPct val="0"/>
        </a:spcAft>
        <a:buClr>
          <a:schemeClr val="bg2"/>
        </a:buClr>
        <a:buChar char="•"/>
        <a:defRPr sz="1200">
          <a:solidFill>
            <a:schemeClr val="tx1"/>
          </a:solidFill>
          <a:latin typeface="+mn-lt"/>
        </a:defRPr>
      </a:lvl7pPr>
      <a:lvl8pPr marL="3090863" indent="-190500" algn="l" rtl="0" fontAlgn="base">
        <a:lnSpc>
          <a:spcPts val="2500"/>
        </a:lnSpc>
        <a:spcBef>
          <a:spcPct val="0"/>
        </a:spcBef>
        <a:spcAft>
          <a:spcPct val="0"/>
        </a:spcAft>
        <a:buClr>
          <a:schemeClr val="bg2"/>
        </a:buClr>
        <a:buChar char="•"/>
        <a:defRPr sz="1200">
          <a:solidFill>
            <a:schemeClr val="tx1"/>
          </a:solidFill>
          <a:latin typeface="+mn-lt"/>
        </a:defRPr>
      </a:lvl8pPr>
      <a:lvl9pPr marL="3548063" indent="-190500" algn="l" rtl="0" fontAlgn="base">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1027" name="Rectangle 10"/>
          <p:cNvSpPr>
            <a:spLocks noGrp="1" noChangeArrowheads="1"/>
          </p:cNvSpPr>
          <p:nvPr>
            <p:ph type="title"/>
          </p:nvPr>
        </p:nvSpPr>
        <p:spPr bwMode="auto">
          <a:xfrm>
            <a:off x="900113" y="188913"/>
            <a:ext cx="7659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nl-NL" altLang="nl-NL" smtClean="0"/>
              <a:t>Klik om de stijl te bewerken</a:t>
            </a:r>
          </a:p>
        </p:txBody>
      </p:sp>
      <p:sp>
        <p:nvSpPr>
          <p:cNvPr id="1028" name="Rectangle 11"/>
          <p:cNvSpPr>
            <a:spLocks noGrp="1" noChangeArrowheads="1"/>
          </p:cNvSpPr>
          <p:nvPr>
            <p:ph type="body" idx="1"/>
          </p:nvPr>
        </p:nvSpPr>
        <p:spPr bwMode="auto">
          <a:xfrm>
            <a:off x="925513" y="2286000"/>
            <a:ext cx="76485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ltLang="nl-NL" smtClean="0"/>
              <a:t>Klik om de modelstijlen te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p>
        </p:txBody>
      </p:sp>
      <p:sp>
        <p:nvSpPr>
          <p:cNvPr id="1029"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fld id="{F5176E78-D550-401D-9B01-BF3ECE2D2AC6}" type="slidenum">
              <a:rPr lang="nl-NL" altLang="nl-NL" sz="1300" smtClean="0">
                <a:solidFill>
                  <a:srgbClr val="000000"/>
                </a:solidFill>
              </a:rPr>
              <a:pPr>
                <a:defRPr/>
              </a:pPr>
              <a:t>‹#›</a:t>
            </a:fld>
            <a:endParaRPr lang="nl-NL" altLang="nl-NL" sz="1300" smtClean="0">
              <a:solidFill>
                <a:srgbClr val="000000"/>
              </a:solidFill>
            </a:endParaRPr>
          </a:p>
        </p:txBody>
      </p:sp>
      <p:sp>
        <p:nvSpPr>
          <p:cNvPr id="1030" name="Rectangle 19"/>
          <p:cNvSpPr>
            <a:spLocks noChangeArrowheads="1"/>
          </p:cNvSpPr>
          <p:nvPr/>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
        <p:nvSpPr>
          <p:cNvPr id="1031" name="Line 20"/>
          <p:cNvSpPr>
            <a:spLocks noChangeShapeType="1"/>
          </p:cNvSpPr>
          <p:nvPr/>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pic>
        <p:nvPicPr>
          <p:cNvPr id="1032" name="Picture 21" descr="TU_Delft_2.png                                                 00095E43Smidswater Server              C1CD65DB:"/>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22"/>
          <p:cNvSpPr>
            <a:spLocks noChangeShapeType="1"/>
          </p:cNvSpPr>
          <p:nvPr/>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nl-NL">
              <a:solidFill>
                <a:srgbClr val="000000"/>
              </a:solidFill>
            </a:endParaRPr>
          </a:p>
        </p:txBody>
      </p:sp>
      <p:sp>
        <p:nvSpPr>
          <p:cNvPr id="1034" name="Text Box 23"/>
          <p:cNvSpPr txBox="1">
            <a:spLocks noChangeArrowheads="1"/>
          </p:cNvSpPr>
          <p:nvPr/>
        </p:nvSpPr>
        <p:spPr bwMode="auto">
          <a:xfrm>
            <a:off x="3124200" y="6248400"/>
            <a:ext cx="44196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spcBef>
                <a:spcPct val="50000"/>
              </a:spcBef>
              <a:defRPr/>
            </a:pPr>
            <a:r>
              <a:rPr lang="nl-NL" sz="1300" smtClean="0">
                <a:solidFill>
                  <a:srgbClr val="108BD9"/>
                </a:solidFill>
                <a:latin typeface="ArialMS" charset="0"/>
              </a:rPr>
              <a:t>Titel van de presentatie</a:t>
            </a:r>
            <a:endParaRPr lang="nl-NL" sz="1400" smtClean="0">
              <a:solidFill>
                <a:srgbClr val="108BD9"/>
              </a:solidFill>
              <a:latin typeface="ArialMS" charset="0"/>
            </a:endParaRPr>
          </a:p>
        </p:txBody>
      </p:sp>
      <p:sp>
        <p:nvSpPr>
          <p:cNvPr id="1035" name="Rectangle 28"/>
          <p:cNvSpPr>
            <a:spLocks noChangeArrowheads="1"/>
          </p:cNvSpPr>
          <p:nvPr/>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endParaRPr lang="nl-NL" altLang="nl-NL" smtClean="0">
              <a:solidFill>
                <a:srgbClr val="000000"/>
              </a:solidFill>
            </a:endParaRPr>
          </a:p>
        </p:txBody>
      </p:sp>
    </p:spTree>
    <p:extLst>
      <p:ext uri="{BB962C8B-B14F-4D97-AF65-F5344CB8AC3E}">
        <p14:creationId xmlns:p14="http://schemas.microsoft.com/office/powerpoint/2010/main" val="2234717597"/>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Lst>
  <p:timing>
    <p:tnLst>
      <p:par>
        <p:cTn id="1" dur="indefinite" restart="never" nodeType="tmRoot"/>
      </p:par>
    </p:tnLst>
  </p:timing>
  <p:hf hdr="0" ftr="0"/>
  <p:txStyles>
    <p:titleStyle>
      <a:lvl1pPr algn="l" rtl="0" eaLnBrk="0" fontAlgn="base" hangingPunct="0">
        <a:spcBef>
          <a:spcPct val="0"/>
        </a:spcBef>
        <a:spcAft>
          <a:spcPct val="0"/>
        </a:spcAft>
        <a:defRPr sz="3300" b="1">
          <a:solidFill>
            <a:srgbClr val="0B88FF"/>
          </a:solidFill>
          <a:latin typeface="+mj-lt"/>
          <a:ea typeface="+mj-ea"/>
          <a:cs typeface="+mj-cs"/>
        </a:defRPr>
      </a:lvl1pPr>
      <a:lvl2pPr algn="l" rtl="0" eaLnBrk="0" fontAlgn="base" hangingPunct="0">
        <a:spcBef>
          <a:spcPct val="0"/>
        </a:spcBef>
        <a:spcAft>
          <a:spcPct val="0"/>
        </a:spcAft>
        <a:defRPr sz="3300" b="1">
          <a:solidFill>
            <a:srgbClr val="0B88FF"/>
          </a:solidFill>
          <a:latin typeface="Bookman Old Style" pitchFamily="18" charset="0"/>
        </a:defRPr>
      </a:lvl2pPr>
      <a:lvl3pPr algn="l" rtl="0" eaLnBrk="0" fontAlgn="base" hangingPunct="0">
        <a:spcBef>
          <a:spcPct val="0"/>
        </a:spcBef>
        <a:spcAft>
          <a:spcPct val="0"/>
        </a:spcAft>
        <a:defRPr sz="3300" b="1">
          <a:solidFill>
            <a:srgbClr val="0B88FF"/>
          </a:solidFill>
          <a:latin typeface="Bookman Old Style" pitchFamily="18" charset="0"/>
        </a:defRPr>
      </a:lvl3pPr>
      <a:lvl4pPr algn="l" rtl="0" eaLnBrk="0" fontAlgn="base" hangingPunct="0">
        <a:spcBef>
          <a:spcPct val="0"/>
        </a:spcBef>
        <a:spcAft>
          <a:spcPct val="0"/>
        </a:spcAft>
        <a:defRPr sz="3300" b="1">
          <a:solidFill>
            <a:srgbClr val="0B88FF"/>
          </a:solidFill>
          <a:latin typeface="Bookman Old Style" pitchFamily="18" charset="0"/>
        </a:defRPr>
      </a:lvl4pPr>
      <a:lvl5pPr algn="l" rtl="0" eaLnBrk="0" fontAlgn="base" hangingPunct="0">
        <a:spcBef>
          <a:spcPct val="0"/>
        </a:spcBef>
        <a:spcAft>
          <a:spcPct val="0"/>
        </a:spcAft>
        <a:defRPr sz="3300" b="1">
          <a:solidFill>
            <a:srgbClr val="0B88FF"/>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Char char="•"/>
        <a:defRPr sz="1200">
          <a:solidFill>
            <a:schemeClr val="tx1"/>
          </a:solidFill>
          <a:latin typeface="+mn-lt"/>
        </a:defRPr>
      </a:lvl5pPr>
      <a:lvl6pPr marL="21764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6pPr>
      <a:lvl7pPr marL="26336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7pPr>
      <a:lvl8pPr marL="30908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8pPr>
      <a:lvl9pPr marL="35480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4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4.w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9.wmf"/><Relationship Id="rId18" Type="http://schemas.openxmlformats.org/officeDocument/2006/relationships/oleObject" Target="../embeddings/oleObject14.bin"/><Relationship Id="rId26" Type="http://schemas.openxmlformats.org/officeDocument/2006/relationships/oleObject" Target="../embeddings/oleObject19.bin"/><Relationship Id="rId3" Type="http://schemas.openxmlformats.org/officeDocument/2006/relationships/notesSlide" Target="../notesSlides/notesSlide37.xml"/><Relationship Id="rId21" Type="http://schemas.openxmlformats.org/officeDocument/2006/relationships/image" Target="../media/image56.png"/><Relationship Id="rId7" Type="http://schemas.openxmlformats.org/officeDocument/2006/relationships/image" Target="../media/image46.wmf"/><Relationship Id="rId12" Type="http://schemas.openxmlformats.org/officeDocument/2006/relationships/oleObject" Target="../embeddings/oleObject11.bin"/><Relationship Id="rId17" Type="http://schemas.openxmlformats.org/officeDocument/2006/relationships/image" Target="../media/image51.wmf"/><Relationship Id="rId25"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image" Target="../media/image55.png"/><Relationship Id="rId29" Type="http://schemas.openxmlformats.org/officeDocument/2006/relationships/image" Target="../media/image54.wmf"/><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8.wmf"/><Relationship Id="rId24" Type="http://schemas.openxmlformats.org/officeDocument/2006/relationships/image" Target="../media/image52.wmf"/><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oleObject" Target="../embeddings/oleObject17.bin"/><Relationship Id="rId28" Type="http://schemas.openxmlformats.org/officeDocument/2006/relationships/oleObject" Target="../embeddings/oleObject20.bin"/><Relationship Id="rId10" Type="http://schemas.openxmlformats.org/officeDocument/2006/relationships/oleObject" Target="../embeddings/oleObject10.bin"/><Relationship Id="rId19" Type="http://schemas.openxmlformats.org/officeDocument/2006/relationships/oleObject" Target="../embeddings/oleObject15.bin"/><Relationship Id="rId4" Type="http://schemas.openxmlformats.org/officeDocument/2006/relationships/oleObject" Target="../embeddings/oleObject7.bin"/><Relationship Id="rId9" Type="http://schemas.openxmlformats.org/officeDocument/2006/relationships/image" Target="../media/image47.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image" Target="../media/image53.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9.wmf"/><Relationship Id="rId18" Type="http://schemas.openxmlformats.org/officeDocument/2006/relationships/oleObject" Target="../embeddings/oleObject28.bin"/><Relationship Id="rId26" Type="http://schemas.openxmlformats.org/officeDocument/2006/relationships/oleObject" Target="../embeddings/oleObject33.bin"/><Relationship Id="rId3" Type="http://schemas.openxmlformats.org/officeDocument/2006/relationships/notesSlide" Target="../notesSlides/notesSlide38.xml"/><Relationship Id="rId21" Type="http://schemas.openxmlformats.org/officeDocument/2006/relationships/image" Target="../media/image56.png"/><Relationship Id="rId7" Type="http://schemas.openxmlformats.org/officeDocument/2006/relationships/image" Target="../media/image46.wmf"/><Relationship Id="rId12" Type="http://schemas.openxmlformats.org/officeDocument/2006/relationships/oleObject" Target="../embeddings/oleObject25.bin"/><Relationship Id="rId17" Type="http://schemas.openxmlformats.org/officeDocument/2006/relationships/image" Target="../media/image51.wmf"/><Relationship Id="rId25"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image" Target="../media/image55.png"/><Relationship Id="rId29" Type="http://schemas.openxmlformats.org/officeDocument/2006/relationships/image" Target="../media/image54.wmf"/><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image" Target="../media/image48.wmf"/><Relationship Id="rId24" Type="http://schemas.openxmlformats.org/officeDocument/2006/relationships/image" Target="../media/image52.wmf"/><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oleObject" Target="../embeddings/oleObject31.bin"/><Relationship Id="rId28" Type="http://schemas.openxmlformats.org/officeDocument/2006/relationships/oleObject" Target="../embeddings/oleObject34.bin"/><Relationship Id="rId10" Type="http://schemas.openxmlformats.org/officeDocument/2006/relationships/oleObject" Target="../embeddings/oleObject24.bin"/><Relationship Id="rId19" Type="http://schemas.openxmlformats.org/officeDocument/2006/relationships/oleObject" Target="../embeddings/oleObject29.bin"/><Relationship Id="rId4" Type="http://schemas.openxmlformats.org/officeDocument/2006/relationships/oleObject" Target="../embeddings/oleObject21.bin"/><Relationship Id="rId9" Type="http://schemas.openxmlformats.org/officeDocument/2006/relationships/image" Target="../media/image47.w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53.wmf"/></Relationships>
</file>

<file path=ppt/slides/_rels/slide47.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39.bin"/><Relationship Id="rId18" Type="http://schemas.openxmlformats.org/officeDocument/2006/relationships/image" Target="../media/image63.wmf"/><Relationship Id="rId3" Type="http://schemas.openxmlformats.org/officeDocument/2006/relationships/notesSlide" Target="../notesSlides/notesSlide39.xml"/><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60.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9.vml"/><Relationship Id="rId6" Type="http://schemas.openxmlformats.org/officeDocument/2006/relationships/image" Target="../media/image57.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5.png"/><Relationship Id="rId10" Type="http://schemas.openxmlformats.org/officeDocument/2006/relationships/image" Target="../media/image59.wmf"/><Relationship Id="rId19" Type="http://schemas.openxmlformats.org/officeDocument/2006/relationships/oleObject" Target="../embeddings/oleObject42.bin"/><Relationship Id="rId4" Type="http://schemas.openxmlformats.org/officeDocument/2006/relationships/image" Target="../media/image56.png"/><Relationship Id="rId9" Type="http://schemas.openxmlformats.org/officeDocument/2006/relationships/oleObject" Target="../embeddings/oleObject37.bin"/><Relationship Id="rId14" Type="http://schemas.openxmlformats.org/officeDocument/2006/relationships/image" Target="../media/image61.wmf"/><Relationship Id="rId22" Type="http://schemas.openxmlformats.org/officeDocument/2006/relationships/image" Target="../media/image65.wmf"/></Relationships>
</file>

<file path=ppt/slides/_rels/slide4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48.bin"/><Relationship Id="rId18" Type="http://schemas.openxmlformats.org/officeDocument/2006/relationships/image" Target="../media/image63.wmf"/><Relationship Id="rId3" Type="http://schemas.openxmlformats.org/officeDocument/2006/relationships/notesSlide" Target="../notesSlides/notesSlide40.xml"/><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60.wmf"/><Relationship Id="rId17"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0.vml"/><Relationship Id="rId6" Type="http://schemas.openxmlformats.org/officeDocument/2006/relationships/image" Target="../media/image57.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image" Target="../media/image55.png"/><Relationship Id="rId10" Type="http://schemas.openxmlformats.org/officeDocument/2006/relationships/image" Target="../media/image59.wmf"/><Relationship Id="rId19" Type="http://schemas.openxmlformats.org/officeDocument/2006/relationships/oleObject" Target="../embeddings/oleObject51.bin"/><Relationship Id="rId4" Type="http://schemas.openxmlformats.org/officeDocument/2006/relationships/image" Target="../media/image56.png"/><Relationship Id="rId9" Type="http://schemas.openxmlformats.org/officeDocument/2006/relationships/oleObject" Target="../embeddings/oleObject46.bin"/><Relationship Id="rId14" Type="http://schemas.openxmlformats.org/officeDocument/2006/relationships/image" Target="../media/image61.wmf"/><Relationship Id="rId22" Type="http://schemas.openxmlformats.org/officeDocument/2006/relationships/image" Target="../media/image6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6.wmf"/><Relationship Id="rId5" Type="http://schemas.openxmlformats.org/officeDocument/2006/relationships/oleObject" Target="../embeddings/oleObject53.bin"/><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9.emf"/><Relationship Id="rId4" Type="http://schemas.openxmlformats.org/officeDocument/2006/relationships/oleObject" Target="../embeddings/oleObject54.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74.wmf"/><Relationship Id="rId18" Type="http://schemas.openxmlformats.org/officeDocument/2006/relationships/image" Target="../media/image76.wmf"/><Relationship Id="rId3" Type="http://schemas.openxmlformats.org/officeDocument/2006/relationships/notesSlide" Target="../notesSlides/notesSlide47.xml"/><Relationship Id="rId7" Type="http://schemas.openxmlformats.org/officeDocument/2006/relationships/image" Target="../media/image71.wmf"/><Relationship Id="rId12" Type="http://schemas.openxmlformats.org/officeDocument/2006/relationships/oleObject" Target="../embeddings/oleObject59.bin"/><Relationship Id="rId17" Type="http://schemas.openxmlformats.org/officeDocument/2006/relationships/oleObject" Target="../embeddings/oleObject62.bin"/><Relationship Id="rId2" Type="http://schemas.openxmlformats.org/officeDocument/2006/relationships/slideLayout" Target="../slideLayouts/slideLayout14.xml"/><Relationship Id="rId16" Type="http://schemas.openxmlformats.org/officeDocument/2006/relationships/image" Target="../media/image75.wmf"/><Relationship Id="rId1" Type="http://schemas.openxmlformats.org/officeDocument/2006/relationships/vmlDrawing" Target="../drawings/vmlDrawing13.vml"/><Relationship Id="rId6" Type="http://schemas.openxmlformats.org/officeDocument/2006/relationships/oleObject" Target="../embeddings/oleObject56.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oleObject" Target="../embeddings/oleObject61.bin"/><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72.wmf"/><Relationship Id="rId14" Type="http://schemas.openxmlformats.org/officeDocument/2006/relationships/oleObject" Target="../embeddings/oleObject60.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77.emf"/><Relationship Id="rId4" Type="http://schemas.openxmlformats.org/officeDocument/2006/relationships/oleObject" Target="../embeddings/oleObject6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714375" y="428625"/>
            <a:ext cx="7529513" cy="1368425"/>
          </a:xfrm>
        </p:spPr>
        <p:txBody>
          <a:bodyPr/>
          <a:lstStyle/>
          <a:p>
            <a:pPr marL="0" indent="0"/>
            <a:r>
              <a:rPr lang="en-US" altLang="nl-NL" sz="2800" b="1" smtClean="0">
                <a:solidFill>
                  <a:schemeClr val="bg2"/>
                </a:solidFill>
              </a:rPr>
              <a:t>Advanced Design Methods (MDO, KBE)  </a:t>
            </a:r>
            <a:r>
              <a:rPr lang="en-US" altLang="nl-NL" sz="3200" b="1" smtClean="0">
                <a:solidFill>
                  <a:schemeClr val="bg2"/>
                </a:solidFill>
              </a:rPr>
              <a:t>AE4233</a:t>
            </a:r>
          </a:p>
        </p:txBody>
      </p:sp>
      <p:sp>
        <p:nvSpPr>
          <p:cNvPr id="9219" name="Rectangle 3"/>
          <p:cNvSpPr>
            <a:spLocks noGrp="1" noChangeArrowheads="1"/>
          </p:cNvSpPr>
          <p:nvPr>
            <p:ph type="subTitle" idx="4294967295"/>
          </p:nvPr>
        </p:nvSpPr>
        <p:spPr>
          <a:xfrm>
            <a:off x="4143375" y="2205038"/>
            <a:ext cx="3714750" cy="1617662"/>
          </a:xfrm>
        </p:spPr>
        <p:txBody>
          <a:bodyPr/>
          <a:lstStyle/>
          <a:p>
            <a:pPr>
              <a:lnSpc>
                <a:spcPct val="100000"/>
              </a:lnSpc>
              <a:defRPr/>
            </a:pPr>
            <a:r>
              <a:rPr lang="en-US" sz="2600" i="1" dirty="0" smtClean="0">
                <a:solidFill>
                  <a:schemeClr val="bg1"/>
                </a:solidFill>
              </a:rPr>
              <a:t>Decomposition and coordination</a:t>
            </a:r>
          </a:p>
          <a:p>
            <a:pPr>
              <a:lnSpc>
                <a:spcPct val="100000"/>
              </a:lnSpc>
              <a:defRPr/>
            </a:pPr>
            <a:r>
              <a:rPr lang="en-US" sz="2600" i="1" dirty="0" smtClean="0">
                <a:solidFill>
                  <a:schemeClr val="bg1"/>
                </a:solidFill>
              </a:rPr>
              <a:t>Multidisciplinary Optimization strategies </a:t>
            </a:r>
          </a:p>
          <a:p>
            <a:pPr marL="0" indent="0">
              <a:lnSpc>
                <a:spcPct val="100000"/>
              </a:lnSpc>
              <a:buFont typeface="Times" pitchFamily="18" charset="0"/>
              <a:buNone/>
              <a:defRPr/>
            </a:pPr>
            <a:endParaRPr lang="en-US" sz="2600" i="1" dirty="0" smtClean="0">
              <a:solidFill>
                <a:schemeClr val="bg1"/>
              </a:solidFill>
            </a:endParaRPr>
          </a:p>
          <a:p>
            <a:pPr marL="0" indent="0">
              <a:lnSpc>
                <a:spcPct val="100000"/>
              </a:lnSpc>
              <a:buFont typeface="Times" pitchFamily="18" charset="0"/>
              <a:buNone/>
              <a:defRPr/>
            </a:pPr>
            <a:r>
              <a:rPr lang="en-US" sz="2600" i="1" dirty="0" smtClean="0">
                <a:solidFill>
                  <a:schemeClr val="bg1"/>
                </a:solidFill>
              </a:rPr>
              <a:t> </a:t>
            </a:r>
          </a:p>
        </p:txBody>
      </p:sp>
      <p:sp>
        <p:nvSpPr>
          <p:cNvPr id="9220" name="Rectangle 3"/>
          <p:cNvSpPr>
            <a:spLocks noGrp="1" noChangeArrowheads="1"/>
          </p:cNvSpPr>
          <p:nvPr>
            <p:ph type="subTitle" idx="4294967295"/>
          </p:nvPr>
        </p:nvSpPr>
        <p:spPr>
          <a:xfrm>
            <a:off x="571500" y="2214563"/>
            <a:ext cx="3640138" cy="1785937"/>
          </a:xfrm>
        </p:spPr>
        <p:txBody>
          <a:bodyPr/>
          <a:lstStyle/>
          <a:p>
            <a:pPr marL="0" indent="0">
              <a:buFont typeface="Times" pitchFamily="18" charset="0"/>
              <a:buNone/>
            </a:pPr>
            <a:r>
              <a:rPr lang="en-US" altLang="nl-NL" sz="1600" b="1" smtClean="0">
                <a:solidFill>
                  <a:schemeClr val="bg1"/>
                </a:solidFill>
              </a:rPr>
              <a:t>Dr.ir. G. La Rocca</a:t>
            </a:r>
          </a:p>
          <a:p>
            <a:pPr marL="0" indent="0">
              <a:buFont typeface="Times" pitchFamily="18" charset="0"/>
              <a:buNone/>
            </a:pPr>
            <a:r>
              <a:rPr lang="en-US" altLang="nl-NL" sz="1600" b="1" smtClean="0">
                <a:solidFill>
                  <a:schemeClr val="bg1"/>
                </a:solidFill>
              </a:rPr>
              <a:t>Dr.ir. H.A. Visser</a:t>
            </a:r>
          </a:p>
          <a:p>
            <a:pPr marL="0" indent="0">
              <a:buFont typeface="Times" pitchFamily="18" charset="0"/>
              <a:buNone/>
            </a:pPr>
            <a:r>
              <a:rPr lang="en-US" altLang="nl-NL" sz="1600" b="1" smtClean="0">
                <a:solidFill>
                  <a:schemeClr val="bg1"/>
                </a:solidFill>
              </a:rPr>
              <a:t>Ir. D. Steenhuizen</a:t>
            </a:r>
          </a:p>
          <a:p>
            <a:pPr marL="0" indent="0">
              <a:buFont typeface="Times" pitchFamily="18" charset="0"/>
              <a:buNone/>
            </a:pPr>
            <a:r>
              <a:rPr lang="en-US" altLang="nl-NL" sz="1600" b="1" smtClean="0">
                <a:solidFill>
                  <a:schemeClr val="bg1"/>
                </a:solidFill>
              </a:rPr>
              <a:t>Dr. A. Elham</a:t>
            </a:r>
            <a:r>
              <a:rPr lang="en-US" altLang="nl-NL" sz="800" smtClean="0">
                <a:solidFill>
                  <a:schemeClr val="bg1"/>
                </a:solidFill>
              </a:rPr>
              <a:t>	</a:t>
            </a:r>
            <a:endParaRPr lang="en-US" altLang="nl-NL" sz="600" smtClean="0">
              <a:solidFill>
                <a:schemeClr val="bg1"/>
              </a:solidFill>
            </a:endParaRPr>
          </a:p>
          <a:p>
            <a:pPr marL="0" indent="0">
              <a:buFont typeface="Times" pitchFamily="18" charset="0"/>
              <a:buNone/>
            </a:pPr>
            <a:r>
              <a:rPr lang="en-US" altLang="nl-NL" sz="1200" i="1" smtClean="0">
                <a:solidFill>
                  <a:schemeClr val="bg1"/>
                </a:solidFill>
              </a:rPr>
              <a:t>Flight Performance &amp; Propulsion Group (FPP)</a:t>
            </a:r>
          </a:p>
          <a:p>
            <a:pPr marL="0" indent="0">
              <a:buFont typeface="Times" pitchFamily="18" charset="0"/>
              <a:buNone/>
            </a:pPr>
            <a:r>
              <a:rPr lang="en-US" altLang="nl-NL" sz="1600" smtClean="0">
                <a:solidFill>
                  <a:schemeClr val="bg1"/>
                </a:solidFill>
              </a:rPr>
              <a:t>		</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pPr eaLnBrk="1" hangingPunct="1"/>
            <a:r>
              <a:rPr lang="nl-NL" altLang="nl-NL" smtClean="0"/>
              <a:t>Complex System Analysis</a:t>
            </a:r>
            <a:endParaRPr lang="en-GB" altLang="nl-NL" smtClean="0"/>
          </a:p>
        </p:txBody>
      </p:sp>
      <p:pic>
        <p:nvPicPr>
          <p:cNvPr id="18435" name="Picture 7" descr="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454150"/>
            <a:ext cx="684053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Afgeronde rechthoek 7"/>
          <p:cNvSpPr>
            <a:spLocks noChangeArrowheads="1"/>
          </p:cNvSpPr>
          <p:nvPr/>
        </p:nvSpPr>
        <p:spPr bwMode="auto">
          <a:xfrm>
            <a:off x="1643063" y="1571625"/>
            <a:ext cx="857250" cy="1643063"/>
          </a:xfrm>
          <a:prstGeom prst="roundRect">
            <a:avLst>
              <a:gd name="adj" fmla="val 16667"/>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9" name="Tekstvak 8"/>
          <p:cNvSpPr txBox="1"/>
          <p:nvPr/>
        </p:nvSpPr>
        <p:spPr>
          <a:xfrm>
            <a:off x="2071688" y="1643063"/>
            <a:ext cx="446087" cy="584200"/>
          </a:xfrm>
          <a:prstGeom prst="rect">
            <a:avLst/>
          </a:prstGeom>
          <a:noFill/>
        </p:spPr>
        <p:txBody>
          <a:bodyPr wrap="none">
            <a:spAutoFit/>
          </a:bodyPr>
          <a:lstStyle/>
          <a:p>
            <a:pPr eaLnBrk="0" hangingPunct="0">
              <a:defRPr/>
            </a:pPr>
            <a:r>
              <a:rPr lang="nl-NL" sz="3200" b="1" dirty="0">
                <a:solidFill>
                  <a:schemeClr val="accent3">
                    <a:lumMod val="85000"/>
                  </a:schemeClr>
                </a:solidFill>
                <a:cs typeface="+mn-cs"/>
              </a:rPr>
              <a:t>1</a:t>
            </a:r>
            <a:endParaRPr lang="en-GB" sz="3200" b="1" dirty="0">
              <a:solidFill>
                <a:schemeClr val="accent3">
                  <a:lumMod val="85000"/>
                </a:schemeClr>
              </a:solidFill>
              <a:cs typeface="+mn-cs"/>
            </a:endParaRPr>
          </a:p>
        </p:txBody>
      </p:sp>
      <p:sp>
        <p:nvSpPr>
          <p:cNvPr id="18438" name="Afgeronde rechthoek 10"/>
          <p:cNvSpPr>
            <a:spLocks noChangeArrowheads="1"/>
          </p:cNvSpPr>
          <p:nvPr/>
        </p:nvSpPr>
        <p:spPr bwMode="auto">
          <a:xfrm>
            <a:off x="2571750" y="1571625"/>
            <a:ext cx="4000500" cy="1643063"/>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18439" name="Afgeronde rechthoek 10"/>
          <p:cNvSpPr>
            <a:spLocks noChangeArrowheads="1"/>
          </p:cNvSpPr>
          <p:nvPr/>
        </p:nvSpPr>
        <p:spPr bwMode="auto">
          <a:xfrm>
            <a:off x="3059113" y="1844675"/>
            <a:ext cx="1589087" cy="6477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0113" y="0"/>
            <a:ext cx="7659687" cy="1066800"/>
          </a:xfrm>
        </p:spPr>
        <p:txBody>
          <a:bodyPr/>
          <a:lstStyle/>
          <a:p>
            <a:pPr eaLnBrk="1" hangingPunct="1"/>
            <a:r>
              <a:rPr lang="en-US" altLang="nl-NL" smtClean="0"/>
              <a:t>Complex system analysis</a:t>
            </a:r>
            <a:endParaRPr lang="en-US" altLang="nl-NL" sz="2000" smtClean="0"/>
          </a:p>
        </p:txBody>
      </p:sp>
      <p:sp>
        <p:nvSpPr>
          <p:cNvPr id="19459" name="Rectangle 3"/>
          <p:cNvSpPr>
            <a:spLocks noGrp="1" noChangeArrowheads="1"/>
          </p:cNvSpPr>
          <p:nvPr>
            <p:ph idx="1"/>
          </p:nvPr>
        </p:nvSpPr>
        <p:spPr>
          <a:xfrm>
            <a:off x="828675" y="1412875"/>
            <a:ext cx="7415213" cy="3048000"/>
          </a:xfrm>
        </p:spPr>
        <p:txBody>
          <a:bodyPr/>
          <a:lstStyle/>
          <a:p>
            <a:pPr eaLnBrk="1" hangingPunct="1"/>
            <a:r>
              <a:rPr lang="en-US" altLang="nl-NL" sz="2400" smtClean="0"/>
              <a:t>Decentralization by decomposition or partitioning of problem into sub-problems</a:t>
            </a:r>
          </a:p>
          <a:p>
            <a:pPr eaLnBrk="1" hangingPunct="1"/>
            <a:endParaRPr lang="en-US" altLang="nl-NL" sz="2400" smtClean="0"/>
          </a:p>
          <a:p>
            <a:pPr eaLnBrk="1" hangingPunct="1"/>
            <a:endParaRPr lang="en-US" altLang="nl-NL" sz="2400" smtClean="0"/>
          </a:p>
          <a:p>
            <a:pPr eaLnBrk="1" hangingPunct="1"/>
            <a:endParaRPr lang="en-US" altLang="nl-NL" sz="2400" smtClean="0"/>
          </a:p>
          <a:p>
            <a:pPr eaLnBrk="1" hangingPunct="1"/>
            <a:r>
              <a:rPr lang="en-US" altLang="nl-NL" sz="2400" smtClean="0"/>
              <a:t>Need for decomposition techniques</a:t>
            </a:r>
          </a:p>
          <a:p>
            <a:pPr eaLnBrk="1" hangingPunct="1"/>
            <a:r>
              <a:rPr lang="en-US" altLang="nl-NL" sz="2400" smtClean="0"/>
              <a:t>Need for coordination of the process</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716338"/>
            <a:ext cx="602456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AutoShape 6"/>
          <p:cNvSpPr>
            <a:spLocks noChangeArrowheads="1"/>
          </p:cNvSpPr>
          <p:nvPr/>
        </p:nvSpPr>
        <p:spPr bwMode="auto">
          <a:xfrm>
            <a:off x="3635375" y="2243138"/>
            <a:ext cx="720725" cy="504825"/>
          </a:xfrm>
          <a:prstGeom prst="downArrow">
            <a:avLst>
              <a:gd name="adj1" fmla="val 50000"/>
              <a:gd name="adj2" fmla="val 41727"/>
            </a:avLst>
          </a:prstGeom>
          <a:solidFill>
            <a:schemeClr val="accent1"/>
          </a:solidFill>
          <a:ln w="9525">
            <a:solidFill>
              <a:schemeClr val="tx1"/>
            </a:solidFill>
            <a:miter lim="800000"/>
            <a:headEnd/>
            <a:tailEnd/>
          </a:ln>
        </p:spPr>
        <p:txBody>
          <a:bodyPr vert="eaVert"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00113" y="-66675"/>
            <a:ext cx="7659687" cy="1066800"/>
          </a:xfrm>
        </p:spPr>
        <p:txBody>
          <a:bodyPr/>
          <a:lstStyle/>
          <a:p>
            <a:pPr eaLnBrk="1" hangingPunct="1"/>
            <a:r>
              <a:rPr lang="en-US" altLang="nl-NL" smtClean="0"/>
              <a:t>Decomposition of the system</a:t>
            </a:r>
          </a:p>
        </p:txBody>
      </p:sp>
      <p:sp>
        <p:nvSpPr>
          <p:cNvPr id="20483" name="Rectangle 3"/>
          <p:cNvSpPr>
            <a:spLocks noGrp="1" noChangeArrowheads="1"/>
          </p:cNvSpPr>
          <p:nvPr>
            <p:ph idx="1"/>
          </p:nvPr>
        </p:nvSpPr>
        <p:spPr>
          <a:xfrm>
            <a:off x="912813" y="2084388"/>
            <a:ext cx="7648575" cy="3048000"/>
          </a:xfrm>
        </p:spPr>
        <p:txBody>
          <a:bodyPr/>
          <a:lstStyle/>
          <a:p>
            <a:pPr eaLnBrk="1" hangingPunct="1"/>
            <a:r>
              <a:rPr lang="en-US" altLang="nl-NL" sz="2400" smtClean="0"/>
              <a:t>Subsystems</a:t>
            </a:r>
          </a:p>
          <a:p>
            <a:pPr eaLnBrk="1" hangingPunct="1"/>
            <a:r>
              <a:rPr lang="en-US" altLang="nl-NL" sz="2400" smtClean="0"/>
              <a:t>Modules</a:t>
            </a:r>
          </a:p>
          <a:p>
            <a:pPr eaLnBrk="1" hangingPunct="1"/>
            <a:r>
              <a:rPr lang="en-US" altLang="nl-NL" sz="2400" smtClean="0"/>
              <a:t>Components</a:t>
            </a:r>
          </a:p>
          <a:p>
            <a:pPr eaLnBrk="1" hangingPunct="1"/>
            <a:endParaRPr lang="en-US" altLang="nl-NL" sz="2400" smtClean="0"/>
          </a:p>
          <a:p>
            <a:pPr eaLnBrk="1" hangingPunct="1"/>
            <a:endParaRPr lang="en-US" altLang="nl-NL" sz="2400" smtClean="0"/>
          </a:p>
          <a:p>
            <a:pPr eaLnBrk="1" hangingPunct="1"/>
            <a:endParaRPr lang="en-US" altLang="nl-NL" sz="2400" smtClean="0"/>
          </a:p>
          <a:p>
            <a:pPr eaLnBrk="1" hangingPunct="1"/>
            <a:endParaRPr lang="en-US" altLang="nl-NL" sz="2400" smtClean="0"/>
          </a:p>
          <a:p>
            <a:pPr eaLnBrk="1" hangingPunct="1"/>
            <a:endParaRPr lang="en-US" altLang="nl-NL" sz="2400" smtClean="0"/>
          </a:p>
          <a:p>
            <a:pPr eaLnBrk="1" hangingPunct="1"/>
            <a:r>
              <a:rPr lang="en-US" altLang="nl-NL" sz="2400" smtClean="0"/>
              <a:t>Disciplines</a:t>
            </a:r>
          </a:p>
          <a:p>
            <a:pPr eaLnBrk="1" hangingPunct="1"/>
            <a:r>
              <a:rPr lang="en-US" altLang="nl-NL" sz="2400" smtClean="0"/>
              <a:t>Viewpoints</a:t>
            </a:r>
          </a:p>
        </p:txBody>
      </p:sp>
      <p:sp>
        <p:nvSpPr>
          <p:cNvPr id="20484" name="AutoShape 4"/>
          <p:cNvSpPr>
            <a:spLocks/>
          </p:cNvSpPr>
          <p:nvPr/>
        </p:nvSpPr>
        <p:spPr bwMode="auto">
          <a:xfrm>
            <a:off x="2830513" y="4424363"/>
            <a:ext cx="360362" cy="1009650"/>
          </a:xfrm>
          <a:prstGeom prst="rightBrace">
            <a:avLst>
              <a:gd name="adj1" fmla="val 333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20485" name="Text Box 5"/>
          <p:cNvSpPr txBox="1">
            <a:spLocks noChangeArrowheads="1"/>
          </p:cNvSpPr>
          <p:nvPr/>
        </p:nvSpPr>
        <p:spPr bwMode="auto">
          <a:xfrm>
            <a:off x="3409950" y="2320925"/>
            <a:ext cx="220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b="1"/>
              <a:t>Object based</a:t>
            </a:r>
          </a:p>
        </p:txBody>
      </p:sp>
      <p:sp>
        <p:nvSpPr>
          <p:cNvPr id="20486" name="Text Box 7"/>
          <p:cNvSpPr txBox="1">
            <a:spLocks noChangeArrowheads="1"/>
          </p:cNvSpPr>
          <p:nvPr/>
        </p:nvSpPr>
        <p:spPr bwMode="auto">
          <a:xfrm>
            <a:off x="3335338" y="4700588"/>
            <a:ext cx="222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b="1"/>
              <a:t>Aspect based</a:t>
            </a:r>
          </a:p>
        </p:txBody>
      </p:sp>
      <p:pic>
        <p:nvPicPr>
          <p:cNvPr id="2048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000125"/>
            <a:ext cx="261461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838" y="3582988"/>
            <a:ext cx="3465512"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AutoShape 4"/>
          <p:cNvSpPr>
            <a:spLocks/>
          </p:cNvSpPr>
          <p:nvPr/>
        </p:nvSpPr>
        <p:spPr bwMode="auto">
          <a:xfrm>
            <a:off x="2879725" y="2062163"/>
            <a:ext cx="360363" cy="1008062"/>
          </a:xfrm>
          <a:prstGeom prst="rightBrace">
            <a:avLst>
              <a:gd name="adj1" fmla="val 333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95" name="Group 75"/>
          <p:cNvGraphicFramePr>
            <a:graphicFrameLocks noGrp="1"/>
          </p:cNvGraphicFramePr>
          <p:nvPr>
            <p:ph type="tbl" idx="1"/>
          </p:nvPr>
        </p:nvGraphicFramePr>
        <p:xfrm>
          <a:off x="1827213" y="2636838"/>
          <a:ext cx="6699250" cy="3255964"/>
        </p:xfrm>
        <a:graphic>
          <a:graphicData uri="http://schemas.openxmlformats.org/drawingml/2006/table">
            <a:tbl>
              <a:tblPr/>
              <a:tblGrid>
                <a:gridCol w="1339577"/>
                <a:gridCol w="1339576"/>
                <a:gridCol w="1340944"/>
                <a:gridCol w="1339577"/>
                <a:gridCol w="1339576"/>
              </a:tblGrid>
              <a:tr h="543117">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Fuselage</a:t>
                      </a: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Wing</a:t>
                      </a: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Empennage</a:t>
                      </a: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Engine</a:t>
                      </a: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748">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Aerodynamics</a:t>
                      </a: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117">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Mechanics</a:t>
                      </a: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117">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Control</a:t>
                      </a: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748">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Propulsion</a:t>
                      </a: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3117">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r>
                        <a:rPr kumimoji="0" lang="en-US" sz="1400" b="0" i="0" u="none" strike="noStrike" cap="none" normalizeH="0" baseline="0" smtClean="0">
                          <a:ln>
                            <a:noFill/>
                          </a:ln>
                          <a:solidFill>
                            <a:schemeClr val="tx1"/>
                          </a:solidFill>
                          <a:effectLst/>
                          <a:latin typeface="Tahoma" pitchFamily="34" charset="0"/>
                        </a:rPr>
                        <a:t>…</a:t>
                      </a:r>
                    </a:p>
                  </a:txBody>
                  <a:tcPr marL="78814" marR="78814" marT="39400" marB="394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pitchFamily="18" charset="0"/>
                        <a:buNone/>
                        <a:tabLst/>
                      </a:pPr>
                      <a:endParaRPr kumimoji="0" lang="nl-NL" sz="1700" b="0" i="0" u="none" strike="noStrike" cap="none" normalizeH="0" baseline="0" dirty="0" smtClean="0">
                        <a:ln>
                          <a:noFill/>
                        </a:ln>
                        <a:solidFill>
                          <a:schemeClr val="tx1"/>
                        </a:solidFill>
                        <a:effectLst/>
                        <a:latin typeface="Tahoma" pitchFamily="34" charset="0"/>
                      </a:endParaRPr>
                    </a:p>
                  </a:txBody>
                  <a:tcPr marL="78814" marR="78814" marT="39400" marB="394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50" name="Line 76"/>
          <p:cNvSpPr>
            <a:spLocks noChangeShapeType="1"/>
          </p:cNvSpPr>
          <p:nvPr/>
        </p:nvSpPr>
        <p:spPr bwMode="auto">
          <a:xfrm>
            <a:off x="3989388" y="2371725"/>
            <a:ext cx="24479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21551" name="Text Box 77"/>
          <p:cNvSpPr txBox="1">
            <a:spLocks noChangeArrowheads="1"/>
          </p:cNvSpPr>
          <p:nvPr/>
        </p:nvSpPr>
        <p:spPr bwMode="auto">
          <a:xfrm>
            <a:off x="4276725" y="1914525"/>
            <a:ext cx="194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Object based</a:t>
            </a:r>
          </a:p>
        </p:txBody>
      </p:sp>
      <p:sp>
        <p:nvSpPr>
          <p:cNvPr id="21552" name="Line 78"/>
          <p:cNvSpPr>
            <a:spLocks noChangeShapeType="1"/>
          </p:cNvSpPr>
          <p:nvPr/>
        </p:nvSpPr>
        <p:spPr bwMode="auto">
          <a:xfrm>
            <a:off x="1541463" y="3148013"/>
            <a:ext cx="0" cy="18732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21553" name="Text Box 79"/>
          <p:cNvSpPr txBox="1">
            <a:spLocks noChangeArrowheads="1"/>
          </p:cNvSpPr>
          <p:nvPr/>
        </p:nvSpPr>
        <p:spPr bwMode="auto">
          <a:xfrm rot="10800000">
            <a:off x="963613" y="3138488"/>
            <a:ext cx="5492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Aspect based</a:t>
            </a:r>
          </a:p>
        </p:txBody>
      </p:sp>
      <p:sp>
        <p:nvSpPr>
          <p:cNvPr id="8" name="Rectangle 2"/>
          <p:cNvSpPr txBox="1">
            <a:spLocks noChangeArrowheads="1"/>
          </p:cNvSpPr>
          <p:nvPr/>
        </p:nvSpPr>
        <p:spPr bwMode="auto">
          <a:xfrm>
            <a:off x="900113" y="-66675"/>
            <a:ext cx="7659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marL="0" indent="0" algn="l" rtl="0" eaLnBrk="0" fontAlgn="base" hangingPunct="0">
              <a:spcBef>
                <a:spcPct val="0"/>
              </a:spcBef>
              <a:spcAft>
                <a:spcPct val="0"/>
              </a:spcAft>
              <a:defRPr sz="3300" b="1">
                <a:solidFill>
                  <a:schemeClr val="accent6">
                    <a:lumMod val="60000"/>
                    <a:lumOff val="40000"/>
                  </a:schemeClr>
                </a:solidFill>
                <a:latin typeface="+mj-lt"/>
                <a:ea typeface="+mj-ea"/>
                <a:cs typeface="+mj-cs"/>
              </a:defRPr>
            </a:lvl1pPr>
            <a:lvl2pPr marL="857250" indent="-857250" algn="l" rtl="0" eaLnBrk="0" fontAlgn="base" hangingPunct="0">
              <a:spcBef>
                <a:spcPct val="0"/>
              </a:spcBef>
              <a:spcAft>
                <a:spcPct val="0"/>
              </a:spcAft>
              <a:defRPr sz="3300">
                <a:solidFill>
                  <a:schemeClr val="tx1"/>
                </a:solidFill>
                <a:latin typeface="Bookman Old Style" pitchFamily="18" charset="0"/>
              </a:defRPr>
            </a:lvl2pPr>
            <a:lvl3pPr marL="857250" indent="-857250" algn="l" rtl="0" eaLnBrk="0" fontAlgn="base" hangingPunct="0">
              <a:spcBef>
                <a:spcPct val="0"/>
              </a:spcBef>
              <a:spcAft>
                <a:spcPct val="0"/>
              </a:spcAft>
              <a:defRPr sz="3300">
                <a:solidFill>
                  <a:schemeClr val="tx1"/>
                </a:solidFill>
                <a:latin typeface="Bookman Old Style" pitchFamily="18" charset="0"/>
              </a:defRPr>
            </a:lvl3pPr>
            <a:lvl4pPr marL="857250" indent="-857250" algn="l" rtl="0" eaLnBrk="0" fontAlgn="base" hangingPunct="0">
              <a:spcBef>
                <a:spcPct val="0"/>
              </a:spcBef>
              <a:spcAft>
                <a:spcPct val="0"/>
              </a:spcAft>
              <a:defRPr sz="3300">
                <a:solidFill>
                  <a:schemeClr val="tx1"/>
                </a:solidFill>
                <a:latin typeface="Bookman Old Style" pitchFamily="18" charset="0"/>
              </a:defRPr>
            </a:lvl4pPr>
            <a:lvl5pPr marL="857250" indent="-857250" algn="l" rtl="0" eaLnBrk="0" fontAlgn="base" hangingPunct="0">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pPr eaLnBrk="1" hangingPunct="1">
              <a:defRPr/>
            </a:pPr>
            <a:r>
              <a:rPr lang="en-US" kern="0" smtClean="0"/>
              <a:t>Decomposition of the system</a:t>
            </a:r>
            <a:endParaRPr lang="en-US" kern="0" dirty="0" smtClean="0"/>
          </a:p>
        </p:txBody>
      </p:sp>
      <p:sp>
        <p:nvSpPr>
          <p:cNvPr id="21555" name="Rectangle 1"/>
          <p:cNvSpPr>
            <a:spLocks noChangeArrowheads="1"/>
          </p:cNvSpPr>
          <p:nvPr/>
        </p:nvSpPr>
        <p:spPr bwMode="auto">
          <a:xfrm>
            <a:off x="860425" y="1244600"/>
            <a:ext cx="3570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2400" b="1"/>
              <a:t>Hybrid decomposition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nl-NL" smtClean="0"/>
              <a:t>Decomposition and optimization without coupling</a:t>
            </a:r>
          </a:p>
        </p:txBody>
      </p:sp>
      <p:pic>
        <p:nvPicPr>
          <p:cNvPr id="22531" name="Picture 4" descr="what_if_airpla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268413"/>
            <a:ext cx="69310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0"/>
          <p:cNvGrpSpPr>
            <a:grpSpLocks/>
          </p:cNvGrpSpPr>
          <p:nvPr/>
        </p:nvGrpSpPr>
        <p:grpSpPr bwMode="auto">
          <a:xfrm>
            <a:off x="3049588" y="1508125"/>
            <a:ext cx="4527550" cy="4516438"/>
            <a:chOff x="3944733" y="1508919"/>
            <a:chExt cx="4527550" cy="4516437"/>
          </a:xfrm>
        </p:grpSpPr>
        <p:sp>
          <p:nvSpPr>
            <p:cNvPr id="23559" name="AutoShape 6"/>
            <p:cNvSpPr>
              <a:spLocks noChangeAspect="1" noChangeArrowheads="1" noTextEdit="1"/>
            </p:cNvSpPr>
            <p:nvPr/>
          </p:nvSpPr>
          <p:spPr bwMode="auto">
            <a:xfrm>
              <a:off x="3944733" y="1508919"/>
              <a:ext cx="45275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3560" name="Freeform 8"/>
            <p:cNvSpPr>
              <a:spLocks/>
            </p:cNvSpPr>
            <p:nvPr/>
          </p:nvSpPr>
          <p:spPr bwMode="auto">
            <a:xfrm>
              <a:off x="3944733" y="1508919"/>
              <a:ext cx="4511675" cy="4516437"/>
            </a:xfrm>
            <a:custGeom>
              <a:avLst/>
              <a:gdLst>
                <a:gd name="T0" fmla="*/ 2147483647 w 2842"/>
                <a:gd name="T1" fmla="*/ 0 h 2845"/>
                <a:gd name="T2" fmla="*/ 2147483647 w 2842"/>
                <a:gd name="T3" fmla="*/ 2147483647 h 2845"/>
                <a:gd name="T4" fmla="*/ 2147483647 w 2842"/>
                <a:gd name="T5" fmla="*/ 2147483647 h 2845"/>
                <a:gd name="T6" fmla="*/ 2147483647 w 2842"/>
                <a:gd name="T7" fmla="*/ 2147483647 h 2845"/>
                <a:gd name="T8" fmla="*/ 2147483647 w 2842"/>
                <a:gd name="T9" fmla="*/ 2147483647 h 2845"/>
                <a:gd name="T10" fmla="*/ 2147483647 w 2842"/>
                <a:gd name="T11" fmla="*/ 2147483647 h 2845"/>
                <a:gd name="T12" fmla="*/ 2147483647 w 2842"/>
                <a:gd name="T13" fmla="*/ 2147483647 h 2845"/>
                <a:gd name="T14" fmla="*/ 2147483647 w 2842"/>
                <a:gd name="T15" fmla="*/ 2147483647 h 2845"/>
                <a:gd name="T16" fmla="*/ 0 w 2842"/>
                <a:gd name="T17" fmla="*/ 2147483647 h 2845"/>
                <a:gd name="T18" fmla="*/ 0 w 2842"/>
                <a:gd name="T19" fmla="*/ 2147483647 h 2845"/>
                <a:gd name="T20" fmla="*/ 0 w 2842"/>
                <a:gd name="T21" fmla="*/ 2147483647 h 2845"/>
                <a:gd name="T22" fmla="*/ 2147483647 w 2842"/>
                <a:gd name="T23" fmla="*/ 2147483647 h 2845"/>
                <a:gd name="T24" fmla="*/ 2147483647 w 2842"/>
                <a:gd name="T25" fmla="*/ 2147483647 h 2845"/>
                <a:gd name="T26" fmla="*/ 2147483647 w 2842"/>
                <a:gd name="T27" fmla="*/ 2147483647 h 2845"/>
                <a:gd name="T28" fmla="*/ 2147483647 w 2842"/>
                <a:gd name="T29" fmla="*/ 2147483647 h 2845"/>
                <a:gd name="T30" fmla="*/ 2147483647 w 2842"/>
                <a:gd name="T31" fmla="*/ 2147483647 h 2845"/>
                <a:gd name="T32" fmla="*/ 2147483647 w 2842"/>
                <a:gd name="T33" fmla="*/ 2147483647 h 2845"/>
                <a:gd name="T34" fmla="*/ 2147483647 w 2842"/>
                <a:gd name="T35" fmla="*/ 2147483647 h 2845"/>
                <a:gd name="T36" fmla="*/ 2147483647 w 2842"/>
                <a:gd name="T37" fmla="*/ 2147483647 h 2845"/>
                <a:gd name="T38" fmla="*/ 2147483647 w 2842"/>
                <a:gd name="T39" fmla="*/ 2147483647 h 2845"/>
                <a:gd name="T40" fmla="*/ 2147483647 w 2842"/>
                <a:gd name="T41" fmla="*/ 2147483647 h 2845"/>
                <a:gd name="T42" fmla="*/ 2147483647 w 2842"/>
                <a:gd name="T43" fmla="*/ 2147483647 h 2845"/>
                <a:gd name="T44" fmla="*/ 2147483647 w 2842"/>
                <a:gd name="T45" fmla="*/ 2147483647 h 2845"/>
                <a:gd name="T46" fmla="*/ 2147483647 w 2842"/>
                <a:gd name="T47" fmla="*/ 2147483647 h 2845"/>
                <a:gd name="T48" fmla="*/ 2147483647 w 2842"/>
                <a:gd name="T49" fmla="*/ 2147483647 h 2845"/>
                <a:gd name="T50" fmla="*/ 2147483647 w 2842"/>
                <a:gd name="T51" fmla="*/ 2147483647 h 2845"/>
                <a:gd name="T52" fmla="*/ 2147483647 w 2842"/>
                <a:gd name="T53" fmla="*/ 2147483647 h 2845"/>
                <a:gd name="T54" fmla="*/ 2147483647 w 2842"/>
                <a:gd name="T55" fmla="*/ 2147483647 h 2845"/>
                <a:gd name="T56" fmla="*/ 2147483647 w 2842"/>
                <a:gd name="T57" fmla="*/ 2147483647 h 2845"/>
                <a:gd name="T58" fmla="*/ 2147483647 w 2842"/>
                <a:gd name="T59" fmla="*/ 2147483647 h 2845"/>
                <a:gd name="T60" fmla="*/ 2147483647 w 2842"/>
                <a:gd name="T61" fmla="*/ 2147483647 h 2845"/>
                <a:gd name="T62" fmla="*/ 2147483647 w 2842"/>
                <a:gd name="T63" fmla="*/ 2147483647 h 2845"/>
                <a:gd name="T64" fmla="*/ 2147483647 w 2842"/>
                <a:gd name="T65" fmla="*/ 2147483647 h 2845"/>
                <a:gd name="T66" fmla="*/ 2147483647 w 2842"/>
                <a:gd name="T67" fmla="*/ 2147483647 h 2845"/>
                <a:gd name="T68" fmla="*/ 2147483647 w 2842"/>
                <a:gd name="T69" fmla="*/ 2147483647 h 2845"/>
                <a:gd name="T70" fmla="*/ 2147483647 w 2842"/>
                <a:gd name="T71" fmla="*/ 2147483647 h 2845"/>
                <a:gd name="T72" fmla="*/ 2147483647 w 2842"/>
                <a:gd name="T73" fmla="*/ 2147483647 h 28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2" h="2845">
                  <a:moveTo>
                    <a:pt x="2462" y="3"/>
                  </a:moveTo>
                  <a:lnTo>
                    <a:pt x="380" y="0"/>
                  </a:lnTo>
                  <a:lnTo>
                    <a:pt x="344" y="3"/>
                  </a:lnTo>
                  <a:lnTo>
                    <a:pt x="310" y="9"/>
                  </a:lnTo>
                  <a:lnTo>
                    <a:pt x="275" y="17"/>
                  </a:lnTo>
                  <a:lnTo>
                    <a:pt x="241" y="30"/>
                  </a:lnTo>
                  <a:lnTo>
                    <a:pt x="209" y="46"/>
                  </a:lnTo>
                  <a:lnTo>
                    <a:pt x="179" y="64"/>
                  </a:lnTo>
                  <a:lnTo>
                    <a:pt x="149" y="85"/>
                  </a:lnTo>
                  <a:lnTo>
                    <a:pt x="123" y="109"/>
                  </a:lnTo>
                  <a:lnTo>
                    <a:pt x="97" y="135"/>
                  </a:lnTo>
                  <a:lnTo>
                    <a:pt x="75" y="162"/>
                  </a:lnTo>
                  <a:lnTo>
                    <a:pt x="54" y="192"/>
                  </a:lnTo>
                  <a:lnTo>
                    <a:pt x="37" y="222"/>
                  </a:lnTo>
                  <a:lnTo>
                    <a:pt x="23" y="255"/>
                  </a:lnTo>
                  <a:lnTo>
                    <a:pt x="11" y="288"/>
                  </a:lnTo>
                  <a:lnTo>
                    <a:pt x="4" y="322"/>
                  </a:lnTo>
                  <a:lnTo>
                    <a:pt x="0" y="358"/>
                  </a:lnTo>
                  <a:lnTo>
                    <a:pt x="0" y="687"/>
                  </a:lnTo>
                  <a:lnTo>
                    <a:pt x="0" y="1407"/>
                  </a:lnTo>
                  <a:lnTo>
                    <a:pt x="0" y="2130"/>
                  </a:lnTo>
                  <a:lnTo>
                    <a:pt x="0" y="2458"/>
                  </a:lnTo>
                  <a:lnTo>
                    <a:pt x="3" y="2494"/>
                  </a:lnTo>
                  <a:lnTo>
                    <a:pt x="10" y="2530"/>
                  </a:lnTo>
                  <a:lnTo>
                    <a:pt x="21" y="2566"/>
                  </a:lnTo>
                  <a:lnTo>
                    <a:pt x="36" y="2600"/>
                  </a:lnTo>
                  <a:lnTo>
                    <a:pt x="54" y="2633"/>
                  </a:lnTo>
                  <a:lnTo>
                    <a:pt x="76" y="2663"/>
                  </a:lnTo>
                  <a:lnTo>
                    <a:pt x="102" y="2693"/>
                  </a:lnTo>
                  <a:lnTo>
                    <a:pt x="129" y="2722"/>
                  </a:lnTo>
                  <a:lnTo>
                    <a:pt x="158" y="2746"/>
                  </a:lnTo>
                  <a:lnTo>
                    <a:pt x="189" y="2769"/>
                  </a:lnTo>
                  <a:lnTo>
                    <a:pt x="222" y="2789"/>
                  </a:lnTo>
                  <a:lnTo>
                    <a:pt x="257" y="2806"/>
                  </a:lnTo>
                  <a:lnTo>
                    <a:pt x="292" y="2821"/>
                  </a:lnTo>
                  <a:lnTo>
                    <a:pt x="328" y="2831"/>
                  </a:lnTo>
                  <a:lnTo>
                    <a:pt x="364" y="2836"/>
                  </a:lnTo>
                  <a:lnTo>
                    <a:pt x="400" y="2839"/>
                  </a:lnTo>
                  <a:lnTo>
                    <a:pt x="2451" y="2845"/>
                  </a:lnTo>
                  <a:lnTo>
                    <a:pt x="2481" y="2842"/>
                  </a:lnTo>
                  <a:lnTo>
                    <a:pt x="2512" y="2836"/>
                  </a:lnTo>
                  <a:lnTo>
                    <a:pt x="2544" y="2825"/>
                  </a:lnTo>
                  <a:lnTo>
                    <a:pt x="2577" y="2812"/>
                  </a:lnTo>
                  <a:lnTo>
                    <a:pt x="2608" y="2793"/>
                  </a:lnTo>
                  <a:lnTo>
                    <a:pt x="2640" y="2773"/>
                  </a:lnTo>
                  <a:lnTo>
                    <a:pt x="2671" y="2750"/>
                  </a:lnTo>
                  <a:lnTo>
                    <a:pt x="2700" y="2726"/>
                  </a:lnTo>
                  <a:lnTo>
                    <a:pt x="2727" y="2699"/>
                  </a:lnTo>
                  <a:lnTo>
                    <a:pt x="2753" y="2670"/>
                  </a:lnTo>
                  <a:lnTo>
                    <a:pt x="2776" y="2640"/>
                  </a:lnTo>
                  <a:lnTo>
                    <a:pt x="2796" y="2610"/>
                  </a:lnTo>
                  <a:lnTo>
                    <a:pt x="2812" y="2580"/>
                  </a:lnTo>
                  <a:lnTo>
                    <a:pt x="2823" y="2548"/>
                  </a:lnTo>
                  <a:lnTo>
                    <a:pt x="2832" y="2518"/>
                  </a:lnTo>
                  <a:lnTo>
                    <a:pt x="2835" y="2488"/>
                  </a:lnTo>
                  <a:lnTo>
                    <a:pt x="2842" y="2173"/>
                  </a:lnTo>
                  <a:lnTo>
                    <a:pt x="2842" y="1439"/>
                  </a:lnTo>
                  <a:lnTo>
                    <a:pt x="2839" y="697"/>
                  </a:lnTo>
                  <a:lnTo>
                    <a:pt x="2836" y="358"/>
                  </a:lnTo>
                  <a:lnTo>
                    <a:pt x="2832" y="322"/>
                  </a:lnTo>
                  <a:lnTo>
                    <a:pt x="2823" y="288"/>
                  </a:lnTo>
                  <a:lnTo>
                    <a:pt x="2813" y="255"/>
                  </a:lnTo>
                  <a:lnTo>
                    <a:pt x="2799" y="222"/>
                  </a:lnTo>
                  <a:lnTo>
                    <a:pt x="2782" y="192"/>
                  </a:lnTo>
                  <a:lnTo>
                    <a:pt x="2763" y="162"/>
                  </a:lnTo>
                  <a:lnTo>
                    <a:pt x="2742" y="135"/>
                  </a:lnTo>
                  <a:lnTo>
                    <a:pt x="2717" y="109"/>
                  </a:lnTo>
                  <a:lnTo>
                    <a:pt x="2690" y="86"/>
                  </a:lnTo>
                  <a:lnTo>
                    <a:pt x="2663" y="64"/>
                  </a:lnTo>
                  <a:lnTo>
                    <a:pt x="2633" y="47"/>
                  </a:lnTo>
                  <a:lnTo>
                    <a:pt x="2601" y="32"/>
                  </a:lnTo>
                  <a:lnTo>
                    <a:pt x="2568" y="19"/>
                  </a:lnTo>
                  <a:lnTo>
                    <a:pt x="2534" y="10"/>
                  </a:lnTo>
                  <a:lnTo>
                    <a:pt x="2498" y="4"/>
                  </a:lnTo>
                  <a:lnTo>
                    <a:pt x="2462" y="3"/>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1" name="Freeform 9"/>
            <p:cNvSpPr>
              <a:spLocks/>
            </p:cNvSpPr>
            <p:nvPr/>
          </p:nvSpPr>
          <p:spPr bwMode="auto">
            <a:xfrm>
              <a:off x="4067944" y="1628800"/>
              <a:ext cx="4255635" cy="4262473"/>
            </a:xfrm>
            <a:custGeom>
              <a:avLst/>
              <a:gdLst>
                <a:gd name="T0" fmla="*/ 2147483647 w 2489"/>
                <a:gd name="T1" fmla="*/ 0 h 2493"/>
                <a:gd name="T2" fmla="*/ 2147483647 w 2489"/>
                <a:gd name="T3" fmla="*/ 2147483647 h 2493"/>
                <a:gd name="T4" fmla="*/ 2147483647 w 2489"/>
                <a:gd name="T5" fmla="*/ 2147483647 h 2493"/>
                <a:gd name="T6" fmla="*/ 2147483647 w 2489"/>
                <a:gd name="T7" fmla="*/ 2147483647 h 2493"/>
                <a:gd name="T8" fmla="*/ 2147483647 w 2489"/>
                <a:gd name="T9" fmla="*/ 2147483647 h 2493"/>
                <a:gd name="T10" fmla="*/ 2147483647 w 2489"/>
                <a:gd name="T11" fmla="*/ 2147483647 h 2493"/>
                <a:gd name="T12" fmla="*/ 2147483647 w 2489"/>
                <a:gd name="T13" fmla="*/ 2147483647 h 2493"/>
                <a:gd name="T14" fmla="*/ 2147483647 w 2489"/>
                <a:gd name="T15" fmla="*/ 2147483647 h 2493"/>
                <a:gd name="T16" fmla="*/ 0 w 2489"/>
                <a:gd name="T17" fmla="*/ 2147483647 h 2493"/>
                <a:gd name="T18" fmla="*/ 0 w 2489"/>
                <a:gd name="T19" fmla="*/ 2147483647 h 2493"/>
                <a:gd name="T20" fmla="*/ 0 w 2489"/>
                <a:gd name="T21" fmla="*/ 2147483647 h 2493"/>
                <a:gd name="T22" fmla="*/ 2147483647 w 2489"/>
                <a:gd name="T23" fmla="*/ 2147483647 h 2493"/>
                <a:gd name="T24" fmla="*/ 2147483647 w 2489"/>
                <a:gd name="T25" fmla="*/ 2147483647 h 2493"/>
                <a:gd name="T26" fmla="*/ 2147483647 w 2489"/>
                <a:gd name="T27" fmla="*/ 2147483647 h 2493"/>
                <a:gd name="T28" fmla="*/ 2147483647 w 2489"/>
                <a:gd name="T29" fmla="*/ 2147483647 h 2493"/>
                <a:gd name="T30" fmla="*/ 2147483647 w 2489"/>
                <a:gd name="T31" fmla="*/ 2147483647 h 2493"/>
                <a:gd name="T32" fmla="*/ 2147483647 w 2489"/>
                <a:gd name="T33" fmla="*/ 2147483647 h 2493"/>
                <a:gd name="T34" fmla="*/ 2147483647 w 2489"/>
                <a:gd name="T35" fmla="*/ 2147483647 h 2493"/>
                <a:gd name="T36" fmla="*/ 2147483647 w 2489"/>
                <a:gd name="T37" fmla="*/ 2147483647 h 2493"/>
                <a:gd name="T38" fmla="*/ 2147483647 w 2489"/>
                <a:gd name="T39" fmla="*/ 2147483647 h 2493"/>
                <a:gd name="T40" fmla="*/ 2147483647 w 2489"/>
                <a:gd name="T41" fmla="*/ 2147483647 h 2493"/>
                <a:gd name="T42" fmla="*/ 2147483647 w 2489"/>
                <a:gd name="T43" fmla="*/ 2147483647 h 2493"/>
                <a:gd name="T44" fmla="*/ 2147483647 w 2489"/>
                <a:gd name="T45" fmla="*/ 2147483647 h 2493"/>
                <a:gd name="T46" fmla="*/ 2147483647 w 2489"/>
                <a:gd name="T47" fmla="*/ 2147483647 h 2493"/>
                <a:gd name="T48" fmla="*/ 2147483647 w 2489"/>
                <a:gd name="T49" fmla="*/ 2147483647 h 2493"/>
                <a:gd name="T50" fmla="*/ 2147483647 w 2489"/>
                <a:gd name="T51" fmla="*/ 2147483647 h 2493"/>
                <a:gd name="T52" fmla="*/ 2147483647 w 2489"/>
                <a:gd name="T53" fmla="*/ 2147483647 h 2493"/>
                <a:gd name="T54" fmla="*/ 2147483647 w 2489"/>
                <a:gd name="T55" fmla="*/ 2147483647 h 2493"/>
                <a:gd name="T56" fmla="*/ 2147483647 w 2489"/>
                <a:gd name="T57" fmla="*/ 2147483647 h 2493"/>
                <a:gd name="T58" fmla="*/ 2147483647 w 2489"/>
                <a:gd name="T59" fmla="*/ 2147483647 h 2493"/>
                <a:gd name="T60" fmla="*/ 2147483647 w 2489"/>
                <a:gd name="T61" fmla="*/ 2147483647 h 2493"/>
                <a:gd name="T62" fmla="*/ 2147483647 w 2489"/>
                <a:gd name="T63" fmla="*/ 2147483647 h 2493"/>
                <a:gd name="T64" fmla="*/ 2147483647 w 2489"/>
                <a:gd name="T65" fmla="*/ 2147483647 h 2493"/>
                <a:gd name="T66" fmla="*/ 2147483647 w 2489"/>
                <a:gd name="T67" fmla="*/ 2147483647 h 2493"/>
                <a:gd name="T68" fmla="*/ 2147483647 w 2489"/>
                <a:gd name="T69" fmla="*/ 2147483647 h 2493"/>
                <a:gd name="T70" fmla="*/ 2147483647 w 2489"/>
                <a:gd name="T71" fmla="*/ 2147483647 h 2493"/>
                <a:gd name="T72" fmla="*/ 2147483647 w 2489"/>
                <a:gd name="T73" fmla="*/ 2147483647 h 2493"/>
                <a:gd name="T74" fmla="*/ 2147483647 w 2489"/>
                <a:gd name="T75" fmla="*/ 0 h 24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89" h="2493">
                  <a:moveTo>
                    <a:pt x="2186" y="0"/>
                  </a:moveTo>
                  <a:lnTo>
                    <a:pt x="301" y="0"/>
                  </a:lnTo>
                  <a:lnTo>
                    <a:pt x="271" y="2"/>
                  </a:lnTo>
                  <a:lnTo>
                    <a:pt x="242" y="6"/>
                  </a:lnTo>
                  <a:lnTo>
                    <a:pt x="215" y="13"/>
                  </a:lnTo>
                  <a:lnTo>
                    <a:pt x="188" y="23"/>
                  </a:lnTo>
                  <a:lnTo>
                    <a:pt x="163" y="35"/>
                  </a:lnTo>
                  <a:lnTo>
                    <a:pt x="139" y="49"/>
                  </a:lnTo>
                  <a:lnTo>
                    <a:pt x="116" y="65"/>
                  </a:lnTo>
                  <a:lnTo>
                    <a:pt x="95" y="84"/>
                  </a:lnTo>
                  <a:lnTo>
                    <a:pt x="76" y="104"/>
                  </a:lnTo>
                  <a:lnTo>
                    <a:pt x="59" y="125"/>
                  </a:lnTo>
                  <a:lnTo>
                    <a:pt x="43" y="148"/>
                  </a:lnTo>
                  <a:lnTo>
                    <a:pt x="30" y="172"/>
                  </a:lnTo>
                  <a:lnTo>
                    <a:pt x="19" y="198"/>
                  </a:lnTo>
                  <a:lnTo>
                    <a:pt x="10" y="225"/>
                  </a:lnTo>
                  <a:lnTo>
                    <a:pt x="3" y="254"/>
                  </a:lnTo>
                  <a:lnTo>
                    <a:pt x="0" y="283"/>
                  </a:lnTo>
                  <a:lnTo>
                    <a:pt x="0" y="581"/>
                  </a:lnTo>
                  <a:lnTo>
                    <a:pt x="0" y="1237"/>
                  </a:lnTo>
                  <a:lnTo>
                    <a:pt x="0" y="1894"/>
                  </a:lnTo>
                  <a:lnTo>
                    <a:pt x="0" y="2193"/>
                  </a:lnTo>
                  <a:lnTo>
                    <a:pt x="1" y="2222"/>
                  </a:lnTo>
                  <a:lnTo>
                    <a:pt x="6" y="2251"/>
                  </a:lnTo>
                  <a:lnTo>
                    <a:pt x="13" y="2278"/>
                  </a:lnTo>
                  <a:lnTo>
                    <a:pt x="23" y="2305"/>
                  </a:lnTo>
                  <a:lnTo>
                    <a:pt x="34" y="2331"/>
                  </a:lnTo>
                  <a:lnTo>
                    <a:pt x="49" y="2354"/>
                  </a:lnTo>
                  <a:lnTo>
                    <a:pt x="64" y="2377"/>
                  </a:lnTo>
                  <a:lnTo>
                    <a:pt x="83" y="2398"/>
                  </a:lnTo>
                  <a:lnTo>
                    <a:pt x="103" y="2417"/>
                  </a:lnTo>
                  <a:lnTo>
                    <a:pt x="125" y="2434"/>
                  </a:lnTo>
                  <a:lnTo>
                    <a:pt x="148" y="2450"/>
                  </a:lnTo>
                  <a:lnTo>
                    <a:pt x="172" y="2463"/>
                  </a:lnTo>
                  <a:lnTo>
                    <a:pt x="198" y="2474"/>
                  </a:lnTo>
                  <a:lnTo>
                    <a:pt x="225" y="2483"/>
                  </a:lnTo>
                  <a:lnTo>
                    <a:pt x="254" y="2490"/>
                  </a:lnTo>
                  <a:lnTo>
                    <a:pt x="282" y="2493"/>
                  </a:lnTo>
                  <a:lnTo>
                    <a:pt x="2206" y="2490"/>
                  </a:lnTo>
                  <a:lnTo>
                    <a:pt x="2234" y="2487"/>
                  </a:lnTo>
                  <a:lnTo>
                    <a:pt x="2263" y="2480"/>
                  </a:lnTo>
                  <a:lnTo>
                    <a:pt x="2290" y="2471"/>
                  </a:lnTo>
                  <a:lnTo>
                    <a:pt x="2316" y="2460"/>
                  </a:lnTo>
                  <a:lnTo>
                    <a:pt x="2340" y="2447"/>
                  </a:lnTo>
                  <a:lnTo>
                    <a:pt x="2363" y="2431"/>
                  </a:lnTo>
                  <a:lnTo>
                    <a:pt x="2385" y="2414"/>
                  </a:lnTo>
                  <a:lnTo>
                    <a:pt x="2405" y="2395"/>
                  </a:lnTo>
                  <a:lnTo>
                    <a:pt x="2423" y="2374"/>
                  </a:lnTo>
                  <a:lnTo>
                    <a:pt x="2439" y="2351"/>
                  </a:lnTo>
                  <a:lnTo>
                    <a:pt x="2454" y="2328"/>
                  </a:lnTo>
                  <a:lnTo>
                    <a:pt x="2465" y="2302"/>
                  </a:lnTo>
                  <a:lnTo>
                    <a:pt x="2475" y="2275"/>
                  </a:lnTo>
                  <a:lnTo>
                    <a:pt x="2482" y="2248"/>
                  </a:lnTo>
                  <a:lnTo>
                    <a:pt x="2487" y="2219"/>
                  </a:lnTo>
                  <a:lnTo>
                    <a:pt x="2488" y="2190"/>
                  </a:lnTo>
                  <a:lnTo>
                    <a:pt x="2488" y="2189"/>
                  </a:lnTo>
                  <a:lnTo>
                    <a:pt x="2489" y="2189"/>
                  </a:lnTo>
                  <a:lnTo>
                    <a:pt x="2489" y="2188"/>
                  </a:lnTo>
                  <a:lnTo>
                    <a:pt x="2489" y="283"/>
                  </a:lnTo>
                  <a:lnTo>
                    <a:pt x="2487" y="254"/>
                  </a:lnTo>
                  <a:lnTo>
                    <a:pt x="2479" y="225"/>
                  </a:lnTo>
                  <a:lnTo>
                    <a:pt x="2471" y="198"/>
                  </a:lnTo>
                  <a:lnTo>
                    <a:pt x="2459" y="172"/>
                  </a:lnTo>
                  <a:lnTo>
                    <a:pt x="2446" y="148"/>
                  </a:lnTo>
                  <a:lnTo>
                    <a:pt x="2431" y="124"/>
                  </a:lnTo>
                  <a:lnTo>
                    <a:pt x="2413" y="102"/>
                  </a:lnTo>
                  <a:lnTo>
                    <a:pt x="2393" y="82"/>
                  </a:lnTo>
                  <a:lnTo>
                    <a:pt x="2372" y="65"/>
                  </a:lnTo>
                  <a:lnTo>
                    <a:pt x="2349" y="48"/>
                  </a:lnTo>
                  <a:lnTo>
                    <a:pt x="2325" y="35"/>
                  </a:lnTo>
                  <a:lnTo>
                    <a:pt x="2299" y="22"/>
                  </a:lnTo>
                  <a:lnTo>
                    <a:pt x="2272" y="13"/>
                  </a:lnTo>
                  <a:lnTo>
                    <a:pt x="2244" y="6"/>
                  </a:lnTo>
                  <a:lnTo>
                    <a:pt x="2216" y="2"/>
                  </a:lnTo>
                  <a:lnTo>
                    <a:pt x="2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2" name="Freeform 10"/>
            <p:cNvSpPr>
              <a:spLocks/>
            </p:cNvSpPr>
            <p:nvPr/>
          </p:nvSpPr>
          <p:spPr bwMode="auto">
            <a:xfrm>
              <a:off x="6907008" y="3112294"/>
              <a:ext cx="1181100" cy="1358900"/>
            </a:xfrm>
            <a:custGeom>
              <a:avLst/>
              <a:gdLst>
                <a:gd name="T0" fmla="*/ 2147483647 w 744"/>
                <a:gd name="T1" fmla="*/ 2147483647 h 856"/>
                <a:gd name="T2" fmla="*/ 2147483647 w 744"/>
                <a:gd name="T3" fmla="*/ 2147483647 h 856"/>
                <a:gd name="T4" fmla="*/ 2147483647 w 744"/>
                <a:gd name="T5" fmla="*/ 2147483647 h 856"/>
                <a:gd name="T6" fmla="*/ 2147483647 w 744"/>
                <a:gd name="T7" fmla="*/ 2147483647 h 856"/>
                <a:gd name="T8" fmla="*/ 2147483647 w 744"/>
                <a:gd name="T9" fmla="*/ 2147483647 h 856"/>
                <a:gd name="T10" fmla="*/ 2147483647 w 744"/>
                <a:gd name="T11" fmla="*/ 2147483647 h 856"/>
                <a:gd name="T12" fmla="*/ 2147483647 w 744"/>
                <a:gd name="T13" fmla="*/ 0 h 856"/>
                <a:gd name="T14" fmla="*/ 2147483647 w 744"/>
                <a:gd name="T15" fmla="*/ 2147483647 h 856"/>
                <a:gd name="T16" fmla="*/ 2147483647 w 744"/>
                <a:gd name="T17" fmla="*/ 2147483647 h 856"/>
                <a:gd name="T18" fmla="*/ 2147483647 w 744"/>
                <a:gd name="T19" fmla="*/ 2147483647 h 856"/>
                <a:gd name="T20" fmla="*/ 2147483647 w 744"/>
                <a:gd name="T21" fmla="*/ 2147483647 h 856"/>
                <a:gd name="T22" fmla="*/ 2147483647 w 744"/>
                <a:gd name="T23" fmla="*/ 2147483647 h 856"/>
                <a:gd name="T24" fmla="*/ 2147483647 w 744"/>
                <a:gd name="T25" fmla="*/ 2147483647 h 856"/>
                <a:gd name="T26" fmla="*/ 2147483647 w 744"/>
                <a:gd name="T27" fmla="*/ 2147483647 h 856"/>
                <a:gd name="T28" fmla="*/ 2147483647 w 744"/>
                <a:gd name="T29" fmla="*/ 2147483647 h 856"/>
                <a:gd name="T30" fmla="*/ 2147483647 w 744"/>
                <a:gd name="T31" fmla="*/ 2147483647 h 856"/>
                <a:gd name="T32" fmla="*/ 2147483647 w 744"/>
                <a:gd name="T33" fmla="*/ 2147483647 h 856"/>
                <a:gd name="T34" fmla="*/ 2147483647 w 744"/>
                <a:gd name="T35" fmla="*/ 2147483647 h 856"/>
                <a:gd name="T36" fmla="*/ 2147483647 w 744"/>
                <a:gd name="T37" fmla="*/ 2147483647 h 856"/>
                <a:gd name="T38" fmla="*/ 2147483647 w 744"/>
                <a:gd name="T39" fmla="*/ 2147483647 h 856"/>
                <a:gd name="T40" fmla="*/ 2147483647 w 744"/>
                <a:gd name="T41" fmla="*/ 2147483647 h 856"/>
                <a:gd name="T42" fmla="*/ 0 w 744"/>
                <a:gd name="T43" fmla="*/ 2147483647 h 856"/>
                <a:gd name="T44" fmla="*/ 2147483647 w 744"/>
                <a:gd name="T45" fmla="*/ 2147483647 h 856"/>
                <a:gd name="T46" fmla="*/ 2147483647 w 744"/>
                <a:gd name="T47" fmla="*/ 2147483647 h 856"/>
                <a:gd name="T48" fmla="*/ 2147483647 w 744"/>
                <a:gd name="T49" fmla="*/ 2147483647 h 856"/>
                <a:gd name="T50" fmla="*/ 2147483647 w 744"/>
                <a:gd name="T51" fmla="*/ 2147483647 h 856"/>
                <a:gd name="T52" fmla="*/ 2147483647 w 744"/>
                <a:gd name="T53" fmla="*/ 2147483647 h 856"/>
                <a:gd name="T54" fmla="*/ 2147483647 w 744"/>
                <a:gd name="T55" fmla="*/ 2147483647 h 856"/>
                <a:gd name="T56" fmla="*/ 2147483647 w 744"/>
                <a:gd name="T57" fmla="*/ 2147483647 h 856"/>
                <a:gd name="T58" fmla="*/ 2147483647 w 744"/>
                <a:gd name="T59" fmla="*/ 2147483647 h 856"/>
                <a:gd name="T60" fmla="*/ 2147483647 w 744"/>
                <a:gd name="T61" fmla="*/ 2147483647 h 856"/>
                <a:gd name="T62" fmla="*/ 2147483647 w 744"/>
                <a:gd name="T63" fmla="*/ 2147483647 h 856"/>
                <a:gd name="T64" fmla="*/ 2147483647 w 744"/>
                <a:gd name="T65" fmla="*/ 2147483647 h 856"/>
                <a:gd name="T66" fmla="*/ 2147483647 w 744"/>
                <a:gd name="T67" fmla="*/ 2147483647 h 856"/>
                <a:gd name="T68" fmla="*/ 2147483647 w 744"/>
                <a:gd name="T69" fmla="*/ 2147483647 h 856"/>
                <a:gd name="T70" fmla="*/ 2147483647 w 744"/>
                <a:gd name="T71" fmla="*/ 2147483647 h 856"/>
                <a:gd name="T72" fmla="*/ 2147483647 w 744"/>
                <a:gd name="T73" fmla="*/ 2147483647 h 856"/>
                <a:gd name="T74" fmla="*/ 2147483647 w 744"/>
                <a:gd name="T75" fmla="*/ 2147483647 h 856"/>
                <a:gd name="T76" fmla="*/ 2147483647 w 744"/>
                <a:gd name="T77" fmla="*/ 2147483647 h 856"/>
                <a:gd name="T78" fmla="*/ 2147483647 w 744"/>
                <a:gd name="T79" fmla="*/ 2147483647 h 856"/>
                <a:gd name="T80" fmla="*/ 2147483647 w 744"/>
                <a:gd name="T81" fmla="*/ 2147483647 h 856"/>
                <a:gd name="T82" fmla="*/ 2147483647 w 744"/>
                <a:gd name="T83" fmla="*/ 2147483647 h 856"/>
                <a:gd name="T84" fmla="*/ 2147483647 w 744"/>
                <a:gd name="T85" fmla="*/ 2147483647 h 856"/>
                <a:gd name="T86" fmla="*/ 2147483647 w 744"/>
                <a:gd name="T87" fmla="*/ 2147483647 h 856"/>
                <a:gd name="T88" fmla="*/ 2147483647 w 744"/>
                <a:gd name="T89" fmla="*/ 2147483647 h 856"/>
                <a:gd name="T90" fmla="*/ 2147483647 w 744"/>
                <a:gd name="T91" fmla="*/ 2147483647 h 856"/>
                <a:gd name="T92" fmla="*/ 2147483647 w 744"/>
                <a:gd name="T93" fmla="*/ 2147483647 h 856"/>
                <a:gd name="T94" fmla="*/ 2147483647 w 744"/>
                <a:gd name="T95" fmla="*/ 2147483647 h 856"/>
                <a:gd name="T96" fmla="*/ 2147483647 w 744"/>
                <a:gd name="T97" fmla="*/ 2147483647 h 856"/>
                <a:gd name="T98" fmla="*/ 2147483647 w 744"/>
                <a:gd name="T99" fmla="*/ 2147483647 h 856"/>
                <a:gd name="T100" fmla="*/ 2147483647 w 744"/>
                <a:gd name="T101" fmla="*/ 2147483647 h 856"/>
                <a:gd name="T102" fmla="*/ 2147483647 w 744"/>
                <a:gd name="T103" fmla="*/ 2147483647 h 856"/>
                <a:gd name="T104" fmla="*/ 2147483647 w 744"/>
                <a:gd name="T105" fmla="*/ 2147483647 h 856"/>
                <a:gd name="T106" fmla="*/ 2147483647 w 744"/>
                <a:gd name="T107" fmla="*/ 2147483647 h 856"/>
                <a:gd name="T108" fmla="*/ 2147483647 w 744"/>
                <a:gd name="T109" fmla="*/ 2147483647 h 856"/>
                <a:gd name="T110" fmla="*/ 2147483647 w 744"/>
                <a:gd name="T111" fmla="*/ 2147483647 h 856"/>
                <a:gd name="T112" fmla="*/ 2147483647 w 744"/>
                <a:gd name="T113" fmla="*/ 2147483647 h 8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44" h="856">
                  <a:moveTo>
                    <a:pt x="744" y="594"/>
                  </a:moveTo>
                  <a:lnTo>
                    <a:pt x="744" y="592"/>
                  </a:lnTo>
                  <a:lnTo>
                    <a:pt x="744" y="591"/>
                  </a:lnTo>
                  <a:lnTo>
                    <a:pt x="744" y="590"/>
                  </a:lnTo>
                  <a:lnTo>
                    <a:pt x="741" y="590"/>
                  </a:lnTo>
                  <a:lnTo>
                    <a:pt x="427" y="0"/>
                  </a:lnTo>
                  <a:lnTo>
                    <a:pt x="390" y="18"/>
                  </a:lnTo>
                  <a:lnTo>
                    <a:pt x="695" y="590"/>
                  </a:lnTo>
                  <a:lnTo>
                    <a:pt x="49" y="590"/>
                  </a:lnTo>
                  <a:lnTo>
                    <a:pt x="102" y="491"/>
                  </a:lnTo>
                  <a:lnTo>
                    <a:pt x="351" y="19"/>
                  </a:lnTo>
                  <a:lnTo>
                    <a:pt x="345" y="19"/>
                  </a:lnTo>
                  <a:lnTo>
                    <a:pt x="341" y="18"/>
                  </a:lnTo>
                  <a:lnTo>
                    <a:pt x="335" y="18"/>
                  </a:lnTo>
                  <a:lnTo>
                    <a:pt x="330" y="16"/>
                  </a:lnTo>
                  <a:lnTo>
                    <a:pt x="324" y="16"/>
                  </a:lnTo>
                  <a:lnTo>
                    <a:pt x="320" y="15"/>
                  </a:lnTo>
                  <a:lnTo>
                    <a:pt x="314" y="15"/>
                  </a:lnTo>
                  <a:lnTo>
                    <a:pt x="308" y="13"/>
                  </a:lnTo>
                  <a:lnTo>
                    <a:pt x="44" y="511"/>
                  </a:lnTo>
                  <a:lnTo>
                    <a:pt x="0" y="592"/>
                  </a:lnTo>
                  <a:lnTo>
                    <a:pt x="1" y="594"/>
                  </a:lnTo>
                  <a:lnTo>
                    <a:pt x="4" y="621"/>
                  </a:lnTo>
                  <a:lnTo>
                    <a:pt x="10" y="647"/>
                  </a:lnTo>
                  <a:lnTo>
                    <a:pt x="19" y="671"/>
                  </a:lnTo>
                  <a:lnTo>
                    <a:pt x="32" y="696"/>
                  </a:lnTo>
                  <a:lnTo>
                    <a:pt x="47" y="718"/>
                  </a:lnTo>
                  <a:lnTo>
                    <a:pt x="66" y="740"/>
                  </a:lnTo>
                  <a:lnTo>
                    <a:pt x="87" y="760"/>
                  </a:lnTo>
                  <a:lnTo>
                    <a:pt x="112" y="779"/>
                  </a:lnTo>
                  <a:lnTo>
                    <a:pt x="138" y="796"/>
                  </a:lnTo>
                  <a:lnTo>
                    <a:pt x="166" y="812"/>
                  </a:lnTo>
                  <a:lnTo>
                    <a:pt x="196" y="825"/>
                  </a:lnTo>
                  <a:lnTo>
                    <a:pt x="229" y="836"/>
                  </a:lnTo>
                  <a:lnTo>
                    <a:pt x="264" y="845"/>
                  </a:lnTo>
                  <a:lnTo>
                    <a:pt x="298" y="850"/>
                  </a:lnTo>
                  <a:lnTo>
                    <a:pt x="335" y="855"/>
                  </a:lnTo>
                  <a:lnTo>
                    <a:pt x="373" y="856"/>
                  </a:lnTo>
                  <a:lnTo>
                    <a:pt x="410" y="855"/>
                  </a:lnTo>
                  <a:lnTo>
                    <a:pt x="446" y="850"/>
                  </a:lnTo>
                  <a:lnTo>
                    <a:pt x="482" y="845"/>
                  </a:lnTo>
                  <a:lnTo>
                    <a:pt x="516" y="836"/>
                  </a:lnTo>
                  <a:lnTo>
                    <a:pt x="547" y="825"/>
                  </a:lnTo>
                  <a:lnTo>
                    <a:pt x="578" y="812"/>
                  </a:lnTo>
                  <a:lnTo>
                    <a:pt x="606" y="797"/>
                  </a:lnTo>
                  <a:lnTo>
                    <a:pt x="632" y="780"/>
                  </a:lnTo>
                  <a:lnTo>
                    <a:pt x="656" y="761"/>
                  </a:lnTo>
                  <a:lnTo>
                    <a:pt x="678" y="741"/>
                  </a:lnTo>
                  <a:lnTo>
                    <a:pt x="697" y="720"/>
                  </a:lnTo>
                  <a:lnTo>
                    <a:pt x="712" y="697"/>
                  </a:lnTo>
                  <a:lnTo>
                    <a:pt x="725" y="673"/>
                  </a:lnTo>
                  <a:lnTo>
                    <a:pt x="735" y="648"/>
                  </a:lnTo>
                  <a:lnTo>
                    <a:pt x="741" y="622"/>
                  </a:lnTo>
                  <a:lnTo>
                    <a:pt x="744" y="595"/>
                  </a:lnTo>
                  <a:lnTo>
                    <a:pt x="744" y="594"/>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3" name="Freeform 11"/>
            <p:cNvSpPr>
              <a:spLocks/>
            </p:cNvSpPr>
            <p:nvPr/>
          </p:nvSpPr>
          <p:spPr bwMode="auto">
            <a:xfrm>
              <a:off x="4327321" y="3109119"/>
              <a:ext cx="1182688" cy="1360487"/>
            </a:xfrm>
            <a:custGeom>
              <a:avLst/>
              <a:gdLst>
                <a:gd name="T0" fmla="*/ 2147483647 w 745"/>
                <a:gd name="T1" fmla="*/ 2147483647 h 857"/>
                <a:gd name="T2" fmla="*/ 2147483647 w 745"/>
                <a:gd name="T3" fmla="*/ 2147483647 h 857"/>
                <a:gd name="T4" fmla="*/ 2147483647 w 745"/>
                <a:gd name="T5" fmla="*/ 2147483647 h 857"/>
                <a:gd name="T6" fmla="*/ 2147483647 w 745"/>
                <a:gd name="T7" fmla="*/ 2147483647 h 857"/>
                <a:gd name="T8" fmla="*/ 2147483647 w 745"/>
                <a:gd name="T9" fmla="*/ 2147483647 h 857"/>
                <a:gd name="T10" fmla="*/ 2147483647 w 745"/>
                <a:gd name="T11" fmla="*/ 2147483647 h 857"/>
                <a:gd name="T12" fmla="*/ 2147483647 w 745"/>
                <a:gd name="T13" fmla="*/ 2147483647 h 857"/>
                <a:gd name="T14" fmla="*/ 2147483647 w 745"/>
                <a:gd name="T15" fmla="*/ 2147483647 h 857"/>
                <a:gd name="T16" fmla="*/ 2147483647 w 745"/>
                <a:gd name="T17" fmla="*/ 2147483647 h 857"/>
                <a:gd name="T18" fmla="*/ 2147483647 w 745"/>
                <a:gd name="T19" fmla="*/ 2147483647 h 857"/>
                <a:gd name="T20" fmla="*/ 2147483647 w 745"/>
                <a:gd name="T21" fmla="*/ 0 h 857"/>
                <a:gd name="T22" fmla="*/ 2147483647 w 745"/>
                <a:gd name="T23" fmla="*/ 2147483647 h 857"/>
                <a:gd name="T24" fmla="*/ 2147483647 w 745"/>
                <a:gd name="T25" fmla="*/ 2147483647 h 857"/>
                <a:gd name="T26" fmla="*/ 2147483647 w 745"/>
                <a:gd name="T27" fmla="*/ 2147483647 h 857"/>
                <a:gd name="T28" fmla="*/ 2147483647 w 745"/>
                <a:gd name="T29" fmla="*/ 2147483647 h 857"/>
                <a:gd name="T30" fmla="*/ 2147483647 w 745"/>
                <a:gd name="T31" fmla="*/ 2147483647 h 857"/>
                <a:gd name="T32" fmla="*/ 2147483647 w 745"/>
                <a:gd name="T33" fmla="*/ 2147483647 h 857"/>
                <a:gd name="T34" fmla="*/ 2147483647 w 745"/>
                <a:gd name="T35" fmla="*/ 2147483647 h 857"/>
                <a:gd name="T36" fmla="*/ 2147483647 w 745"/>
                <a:gd name="T37" fmla="*/ 2147483647 h 857"/>
                <a:gd name="T38" fmla="*/ 2147483647 w 745"/>
                <a:gd name="T39" fmla="*/ 2147483647 h 857"/>
                <a:gd name="T40" fmla="*/ 2147483647 w 745"/>
                <a:gd name="T41" fmla="*/ 2147483647 h 857"/>
                <a:gd name="T42" fmla="*/ 2147483647 w 745"/>
                <a:gd name="T43" fmla="*/ 2147483647 h 857"/>
                <a:gd name="T44" fmla="*/ 2147483647 w 745"/>
                <a:gd name="T45" fmla="*/ 2147483647 h 857"/>
                <a:gd name="T46" fmla="*/ 2147483647 w 745"/>
                <a:gd name="T47" fmla="*/ 2147483647 h 857"/>
                <a:gd name="T48" fmla="*/ 2147483647 w 745"/>
                <a:gd name="T49" fmla="*/ 2147483647 h 857"/>
                <a:gd name="T50" fmla="*/ 2147483647 w 745"/>
                <a:gd name="T51" fmla="*/ 2147483647 h 857"/>
                <a:gd name="T52" fmla="*/ 2147483647 w 745"/>
                <a:gd name="T53" fmla="*/ 2147483647 h 857"/>
                <a:gd name="T54" fmla="*/ 2147483647 w 745"/>
                <a:gd name="T55" fmla="*/ 2147483647 h 857"/>
                <a:gd name="T56" fmla="*/ 2147483647 w 745"/>
                <a:gd name="T57" fmla="*/ 2147483647 h 857"/>
                <a:gd name="T58" fmla="*/ 2147483647 w 745"/>
                <a:gd name="T59" fmla="*/ 2147483647 h 857"/>
                <a:gd name="T60" fmla="*/ 2147483647 w 745"/>
                <a:gd name="T61" fmla="*/ 2147483647 h 857"/>
                <a:gd name="T62" fmla="*/ 2147483647 w 745"/>
                <a:gd name="T63" fmla="*/ 2147483647 h 857"/>
                <a:gd name="T64" fmla="*/ 2147483647 w 745"/>
                <a:gd name="T65" fmla="*/ 2147483647 h 8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5" h="857">
                  <a:moveTo>
                    <a:pt x="745" y="594"/>
                  </a:moveTo>
                  <a:lnTo>
                    <a:pt x="745" y="593"/>
                  </a:lnTo>
                  <a:lnTo>
                    <a:pt x="745" y="592"/>
                  </a:lnTo>
                  <a:lnTo>
                    <a:pt x="745" y="590"/>
                  </a:lnTo>
                  <a:lnTo>
                    <a:pt x="742" y="590"/>
                  </a:lnTo>
                  <a:lnTo>
                    <a:pt x="531" y="194"/>
                  </a:lnTo>
                  <a:lnTo>
                    <a:pt x="435" y="14"/>
                  </a:lnTo>
                  <a:lnTo>
                    <a:pt x="430" y="14"/>
                  </a:lnTo>
                  <a:lnTo>
                    <a:pt x="424" y="15"/>
                  </a:lnTo>
                  <a:lnTo>
                    <a:pt x="418" y="15"/>
                  </a:lnTo>
                  <a:lnTo>
                    <a:pt x="413" y="17"/>
                  </a:lnTo>
                  <a:lnTo>
                    <a:pt x="408" y="18"/>
                  </a:lnTo>
                  <a:lnTo>
                    <a:pt x="402" y="18"/>
                  </a:lnTo>
                  <a:lnTo>
                    <a:pt x="397" y="20"/>
                  </a:lnTo>
                  <a:lnTo>
                    <a:pt x="392" y="20"/>
                  </a:lnTo>
                  <a:lnTo>
                    <a:pt x="570" y="354"/>
                  </a:lnTo>
                  <a:lnTo>
                    <a:pt x="696" y="590"/>
                  </a:lnTo>
                  <a:lnTo>
                    <a:pt x="626" y="590"/>
                  </a:lnTo>
                  <a:lnTo>
                    <a:pt x="48" y="590"/>
                  </a:lnTo>
                  <a:lnTo>
                    <a:pt x="354" y="17"/>
                  </a:lnTo>
                  <a:lnTo>
                    <a:pt x="317" y="0"/>
                  </a:lnTo>
                  <a:lnTo>
                    <a:pt x="0" y="593"/>
                  </a:lnTo>
                  <a:lnTo>
                    <a:pt x="1" y="594"/>
                  </a:lnTo>
                  <a:lnTo>
                    <a:pt x="4" y="622"/>
                  </a:lnTo>
                  <a:lnTo>
                    <a:pt x="10" y="647"/>
                  </a:lnTo>
                  <a:lnTo>
                    <a:pt x="18" y="672"/>
                  </a:lnTo>
                  <a:lnTo>
                    <a:pt x="31" y="696"/>
                  </a:lnTo>
                  <a:lnTo>
                    <a:pt x="47" y="719"/>
                  </a:lnTo>
                  <a:lnTo>
                    <a:pt x="66" y="741"/>
                  </a:lnTo>
                  <a:lnTo>
                    <a:pt x="87" y="761"/>
                  </a:lnTo>
                  <a:lnTo>
                    <a:pt x="112" y="779"/>
                  </a:lnTo>
                  <a:lnTo>
                    <a:pt x="139" y="796"/>
                  </a:lnTo>
                  <a:lnTo>
                    <a:pt x="166" y="812"/>
                  </a:lnTo>
                  <a:lnTo>
                    <a:pt x="198" y="825"/>
                  </a:lnTo>
                  <a:lnTo>
                    <a:pt x="229" y="837"/>
                  </a:lnTo>
                  <a:lnTo>
                    <a:pt x="263" y="845"/>
                  </a:lnTo>
                  <a:lnTo>
                    <a:pt x="299" y="851"/>
                  </a:lnTo>
                  <a:lnTo>
                    <a:pt x="337" y="855"/>
                  </a:lnTo>
                  <a:lnTo>
                    <a:pt x="374" y="857"/>
                  </a:lnTo>
                  <a:lnTo>
                    <a:pt x="395" y="857"/>
                  </a:lnTo>
                  <a:lnTo>
                    <a:pt x="417" y="855"/>
                  </a:lnTo>
                  <a:lnTo>
                    <a:pt x="438" y="852"/>
                  </a:lnTo>
                  <a:lnTo>
                    <a:pt x="460" y="849"/>
                  </a:lnTo>
                  <a:lnTo>
                    <a:pt x="480" y="845"/>
                  </a:lnTo>
                  <a:lnTo>
                    <a:pt x="500" y="841"/>
                  </a:lnTo>
                  <a:lnTo>
                    <a:pt x="519" y="835"/>
                  </a:lnTo>
                  <a:lnTo>
                    <a:pt x="539" y="829"/>
                  </a:lnTo>
                  <a:lnTo>
                    <a:pt x="556" y="822"/>
                  </a:lnTo>
                  <a:lnTo>
                    <a:pt x="574" y="814"/>
                  </a:lnTo>
                  <a:lnTo>
                    <a:pt x="592" y="806"/>
                  </a:lnTo>
                  <a:lnTo>
                    <a:pt x="607" y="796"/>
                  </a:lnTo>
                  <a:lnTo>
                    <a:pt x="623" y="788"/>
                  </a:lnTo>
                  <a:lnTo>
                    <a:pt x="638" y="776"/>
                  </a:lnTo>
                  <a:lnTo>
                    <a:pt x="652" y="766"/>
                  </a:lnTo>
                  <a:lnTo>
                    <a:pt x="665" y="755"/>
                  </a:lnTo>
                  <a:lnTo>
                    <a:pt x="682" y="738"/>
                  </a:lnTo>
                  <a:lnTo>
                    <a:pt x="698" y="719"/>
                  </a:lnTo>
                  <a:lnTo>
                    <a:pt x="711" y="700"/>
                  </a:lnTo>
                  <a:lnTo>
                    <a:pt x="722" y="682"/>
                  </a:lnTo>
                  <a:lnTo>
                    <a:pt x="731" y="660"/>
                  </a:lnTo>
                  <a:lnTo>
                    <a:pt x="738" y="640"/>
                  </a:lnTo>
                  <a:lnTo>
                    <a:pt x="742" y="619"/>
                  </a:lnTo>
                  <a:lnTo>
                    <a:pt x="745" y="596"/>
                  </a:lnTo>
                  <a:lnTo>
                    <a:pt x="745" y="594"/>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4" name="Freeform 12"/>
            <p:cNvSpPr>
              <a:spLocks/>
            </p:cNvSpPr>
            <p:nvPr/>
          </p:nvSpPr>
          <p:spPr bwMode="auto">
            <a:xfrm>
              <a:off x="6418058" y="2923381"/>
              <a:ext cx="1281113" cy="254000"/>
            </a:xfrm>
            <a:custGeom>
              <a:avLst/>
              <a:gdLst>
                <a:gd name="T0" fmla="*/ 2147483647 w 807"/>
                <a:gd name="T1" fmla="*/ 2147483647 h 160"/>
                <a:gd name="T2" fmla="*/ 2147483647 w 807"/>
                <a:gd name="T3" fmla="*/ 2147483647 h 160"/>
                <a:gd name="T4" fmla="*/ 2147483647 w 807"/>
                <a:gd name="T5" fmla="*/ 2147483647 h 160"/>
                <a:gd name="T6" fmla="*/ 2147483647 w 807"/>
                <a:gd name="T7" fmla="*/ 2147483647 h 160"/>
                <a:gd name="T8" fmla="*/ 2147483647 w 807"/>
                <a:gd name="T9" fmla="*/ 2147483647 h 160"/>
                <a:gd name="T10" fmla="*/ 2147483647 w 807"/>
                <a:gd name="T11" fmla="*/ 2147483647 h 160"/>
                <a:gd name="T12" fmla="*/ 2147483647 w 807"/>
                <a:gd name="T13" fmla="*/ 2147483647 h 160"/>
                <a:gd name="T14" fmla="*/ 2147483647 w 807"/>
                <a:gd name="T15" fmla="*/ 2147483647 h 160"/>
                <a:gd name="T16" fmla="*/ 2147483647 w 807"/>
                <a:gd name="T17" fmla="*/ 2147483647 h 160"/>
                <a:gd name="T18" fmla="*/ 2147483647 w 807"/>
                <a:gd name="T19" fmla="*/ 2147483647 h 160"/>
                <a:gd name="T20" fmla="*/ 2147483647 w 807"/>
                <a:gd name="T21" fmla="*/ 2147483647 h 160"/>
                <a:gd name="T22" fmla="*/ 2147483647 w 807"/>
                <a:gd name="T23" fmla="*/ 2147483647 h 160"/>
                <a:gd name="T24" fmla="*/ 2147483647 w 807"/>
                <a:gd name="T25" fmla="*/ 2147483647 h 160"/>
                <a:gd name="T26" fmla="*/ 2147483647 w 807"/>
                <a:gd name="T27" fmla="*/ 2147483647 h 160"/>
                <a:gd name="T28" fmla="*/ 2147483647 w 807"/>
                <a:gd name="T29" fmla="*/ 2147483647 h 160"/>
                <a:gd name="T30" fmla="*/ 2147483647 w 807"/>
                <a:gd name="T31" fmla="*/ 2147483647 h 160"/>
                <a:gd name="T32" fmla="*/ 2147483647 w 807"/>
                <a:gd name="T33" fmla="*/ 2147483647 h 160"/>
                <a:gd name="T34" fmla="*/ 2147483647 w 807"/>
                <a:gd name="T35" fmla="*/ 2147483647 h 160"/>
                <a:gd name="T36" fmla="*/ 2147483647 w 807"/>
                <a:gd name="T37" fmla="*/ 2147483647 h 160"/>
                <a:gd name="T38" fmla="*/ 2147483647 w 807"/>
                <a:gd name="T39" fmla="*/ 2147483647 h 160"/>
                <a:gd name="T40" fmla="*/ 2147483647 w 807"/>
                <a:gd name="T41" fmla="*/ 2147483647 h 160"/>
                <a:gd name="T42" fmla="*/ 2147483647 w 807"/>
                <a:gd name="T43" fmla="*/ 2147483647 h 160"/>
                <a:gd name="T44" fmla="*/ 2147483647 w 807"/>
                <a:gd name="T45" fmla="*/ 2147483647 h 160"/>
                <a:gd name="T46" fmla="*/ 2147483647 w 807"/>
                <a:gd name="T47" fmla="*/ 2147483647 h 160"/>
                <a:gd name="T48" fmla="*/ 2147483647 w 807"/>
                <a:gd name="T49" fmla="*/ 2147483647 h 160"/>
                <a:gd name="T50" fmla="*/ 2147483647 w 807"/>
                <a:gd name="T51" fmla="*/ 2147483647 h 160"/>
                <a:gd name="T52" fmla="*/ 2147483647 w 807"/>
                <a:gd name="T53" fmla="*/ 2147483647 h 160"/>
                <a:gd name="T54" fmla="*/ 2147483647 w 807"/>
                <a:gd name="T55" fmla="*/ 2147483647 h 160"/>
                <a:gd name="T56" fmla="*/ 2147483647 w 807"/>
                <a:gd name="T57" fmla="*/ 2147483647 h 160"/>
                <a:gd name="T58" fmla="*/ 2147483647 w 807"/>
                <a:gd name="T59" fmla="*/ 2147483647 h 160"/>
                <a:gd name="T60" fmla="*/ 2147483647 w 807"/>
                <a:gd name="T61" fmla="*/ 2147483647 h 160"/>
                <a:gd name="T62" fmla="*/ 2147483647 w 807"/>
                <a:gd name="T63" fmla="*/ 2147483647 h 160"/>
                <a:gd name="T64" fmla="*/ 2147483647 w 807"/>
                <a:gd name="T65" fmla="*/ 2147483647 h 160"/>
                <a:gd name="T66" fmla="*/ 2147483647 w 807"/>
                <a:gd name="T67" fmla="*/ 2147483647 h 160"/>
                <a:gd name="T68" fmla="*/ 2147483647 w 807"/>
                <a:gd name="T69" fmla="*/ 2147483647 h 160"/>
                <a:gd name="T70" fmla="*/ 2147483647 w 807"/>
                <a:gd name="T71" fmla="*/ 2147483647 h 160"/>
                <a:gd name="T72" fmla="*/ 2147483647 w 807"/>
                <a:gd name="T73" fmla="*/ 2147483647 h 160"/>
                <a:gd name="T74" fmla="*/ 2147483647 w 807"/>
                <a:gd name="T75" fmla="*/ 2147483647 h 160"/>
                <a:gd name="T76" fmla="*/ 2147483647 w 807"/>
                <a:gd name="T77" fmla="*/ 2147483647 h 160"/>
                <a:gd name="T78" fmla="*/ 2147483647 w 807"/>
                <a:gd name="T79" fmla="*/ 2147483647 h 160"/>
                <a:gd name="T80" fmla="*/ 2147483647 w 807"/>
                <a:gd name="T81" fmla="*/ 2147483647 h 160"/>
                <a:gd name="T82" fmla="*/ 2147483647 w 807"/>
                <a:gd name="T83" fmla="*/ 2147483647 h 160"/>
                <a:gd name="T84" fmla="*/ 2147483647 w 807"/>
                <a:gd name="T85" fmla="*/ 2147483647 h 160"/>
                <a:gd name="T86" fmla="*/ 2147483647 w 807"/>
                <a:gd name="T87" fmla="*/ 2147483647 h 1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07" h="160">
                  <a:moveTo>
                    <a:pt x="691" y="32"/>
                  </a:moveTo>
                  <a:lnTo>
                    <a:pt x="688" y="33"/>
                  </a:lnTo>
                  <a:lnTo>
                    <a:pt x="685" y="33"/>
                  </a:lnTo>
                  <a:lnTo>
                    <a:pt x="682" y="33"/>
                  </a:lnTo>
                  <a:lnTo>
                    <a:pt x="679" y="35"/>
                  </a:lnTo>
                  <a:lnTo>
                    <a:pt x="665" y="38"/>
                  </a:lnTo>
                  <a:lnTo>
                    <a:pt x="651" y="41"/>
                  </a:lnTo>
                  <a:lnTo>
                    <a:pt x="635" y="45"/>
                  </a:lnTo>
                  <a:lnTo>
                    <a:pt x="619" y="48"/>
                  </a:lnTo>
                  <a:lnTo>
                    <a:pt x="603" y="51"/>
                  </a:lnTo>
                  <a:lnTo>
                    <a:pt x="586" y="54"/>
                  </a:lnTo>
                  <a:lnTo>
                    <a:pt x="569" y="56"/>
                  </a:lnTo>
                  <a:lnTo>
                    <a:pt x="552" y="58"/>
                  </a:lnTo>
                  <a:lnTo>
                    <a:pt x="534" y="61"/>
                  </a:lnTo>
                  <a:lnTo>
                    <a:pt x="516" y="64"/>
                  </a:lnTo>
                  <a:lnTo>
                    <a:pt x="497" y="65"/>
                  </a:lnTo>
                  <a:lnTo>
                    <a:pt x="479" y="66"/>
                  </a:lnTo>
                  <a:lnTo>
                    <a:pt x="458" y="68"/>
                  </a:lnTo>
                  <a:lnTo>
                    <a:pt x="440" y="68"/>
                  </a:lnTo>
                  <a:lnTo>
                    <a:pt x="420" y="69"/>
                  </a:lnTo>
                  <a:lnTo>
                    <a:pt x="400" y="69"/>
                  </a:lnTo>
                  <a:lnTo>
                    <a:pt x="364" y="69"/>
                  </a:lnTo>
                  <a:lnTo>
                    <a:pt x="329" y="66"/>
                  </a:lnTo>
                  <a:lnTo>
                    <a:pt x="295" y="64"/>
                  </a:lnTo>
                  <a:lnTo>
                    <a:pt x="262" y="61"/>
                  </a:lnTo>
                  <a:lnTo>
                    <a:pt x="231" y="56"/>
                  </a:lnTo>
                  <a:lnTo>
                    <a:pt x="199" y="51"/>
                  </a:lnTo>
                  <a:lnTo>
                    <a:pt x="170" y="45"/>
                  </a:lnTo>
                  <a:lnTo>
                    <a:pt x="142" y="39"/>
                  </a:lnTo>
                  <a:lnTo>
                    <a:pt x="116" y="33"/>
                  </a:lnTo>
                  <a:lnTo>
                    <a:pt x="92" y="28"/>
                  </a:lnTo>
                  <a:lnTo>
                    <a:pt x="70" y="22"/>
                  </a:lnTo>
                  <a:lnTo>
                    <a:pt x="51" y="16"/>
                  </a:lnTo>
                  <a:lnTo>
                    <a:pt x="34" y="12"/>
                  </a:lnTo>
                  <a:lnTo>
                    <a:pt x="20" y="8"/>
                  </a:lnTo>
                  <a:lnTo>
                    <a:pt x="8" y="3"/>
                  </a:lnTo>
                  <a:lnTo>
                    <a:pt x="0" y="0"/>
                  </a:lnTo>
                  <a:lnTo>
                    <a:pt x="13" y="21"/>
                  </a:lnTo>
                  <a:lnTo>
                    <a:pt x="23" y="43"/>
                  </a:lnTo>
                  <a:lnTo>
                    <a:pt x="29" y="68"/>
                  </a:lnTo>
                  <a:lnTo>
                    <a:pt x="31" y="94"/>
                  </a:lnTo>
                  <a:lnTo>
                    <a:pt x="30" y="111"/>
                  </a:lnTo>
                  <a:lnTo>
                    <a:pt x="27" y="128"/>
                  </a:lnTo>
                  <a:lnTo>
                    <a:pt x="23" y="144"/>
                  </a:lnTo>
                  <a:lnTo>
                    <a:pt x="16" y="160"/>
                  </a:lnTo>
                  <a:lnTo>
                    <a:pt x="29" y="157"/>
                  </a:lnTo>
                  <a:lnTo>
                    <a:pt x="43" y="154"/>
                  </a:lnTo>
                  <a:lnTo>
                    <a:pt x="61" y="151"/>
                  </a:lnTo>
                  <a:lnTo>
                    <a:pt x="80" y="148"/>
                  </a:lnTo>
                  <a:lnTo>
                    <a:pt x="102" y="144"/>
                  </a:lnTo>
                  <a:lnTo>
                    <a:pt x="123" y="141"/>
                  </a:lnTo>
                  <a:lnTo>
                    <a:pt x="147" y="137"/>
                  </a:lnTo>
                  <a:lnTo>
                    <a:pt x="173" y="134"/>
                  </a:lnTo>
                  <a:lnTo>
                    <a:pt x="199" y="129"/>
                  </a:lnTo>
                  <a:lnTo>
                    <a:pt x="226" y="127"/>
                  </a:lnTo>
                  <a:lnTo>
                    <a:pt x="254" y="124"/>
                  </a:lnTo>
                  <a:lnTo>
                    <a:pt x="281" y="121"/>
                  </a:lnTo>
                  <a:lnTo>
                    <a:pt x="309" y="119"/>
                  </a:lnTo>
                  <a:lnTo>
                    <a:pt x="338" y="118"/>
                  </a:lnTo>
                  <a:lnTo>
                    <a:pt x="367" y="117"/>
                  </a:lnTo>
                  <a:lnTo>
                    <a:pt x="394" y="117"/>
                  </a:lnTo>
                  <a:lnTo>
                    <a:pt x="421" y="117"/>
                  </a:lnTo>
                  <a:lnTo>
                    <a:pt x="448" y="118"/>
                  </a:lnTo>
                  <a:lnTo>
                    <a:pt x="477" y="119"/>
                  </a:lnTo>
                  <a:lnTo>
                    <a:pt x="506" y="121"/>
                  </a:lnTo>
                  <a:lnTo>
                    <a:pt x="534" y="124"/>
                  </a:lnTo>
                  <a:lnTo>
                    <a:pt x="562" y="127"/>
                  </a:lnTo>
                  <a:lnTo>
                    <a:pt x="589" y="129"/>
                  </a:lnTo>
                  <a:lnTo>
                    <a:pt x="616" y="132"/>
                  </a:lnTo>
                  <a:lnTo>
                    <a:pt x="622" y="134"/>
                  </a:lnTo>
                  <a:lnTo>
                    <a:pt x="628" y="134"/>
                  </a:lnTo>
                  <a:lnTo>
                    <a:pt x="632" y="135"/>
                  </a:lnTo>
                  <a:lnTo>
                    <a:pt x="638" y="135"/>
                  </a:lnTo>
                  <a:lnTo>
                    <a:pt x="643" y="137"/>
                  </a:lnTo>
                  <a:lnTo>
                    <a:pt x="649" y="137"/>
                  </a:lnTo>
                  <a:lnTo>
                    <a:pt x="653" y="138"/>
                  </a:lnTo>
                  <a:lnTo>
                    <a:pt x="659" y="138"/>
                  </a:lnTo>
                  <a:lnTo>
                    <a:pt x="662" y="140"/>
                  </a:lnTo>
                  <a:lnTo>
                    <a:pt x="663" y="140"/>
                  </a:lnTo>
                  <a:lnTo>
                    <a:pt x="666" y="140"/>
                  </a:lnTo>
                  <a:lnTo>
                    <a:pt x="669" y="140"/>
                  </a:lnTo>
                  <a:lnTo>
                    <a:pt x="673" y="141"/>
                  </a:lnTo>
                  <a:lnTo>
                    <a:pt x="678" y="141"/>
                  </a:lnTo>
                  <a:lnTo>
                    <a:pt x="682" y="142"/>
                  </a:lnTo>
                  <a:lnTo>
                    <a:pt x="686" y="142"/>
                  </a:lnTo>
                  <a:lnTo>
                    <a:pt x="698" y="137"/>
                  </a:lnTo>
                  <a:lnTo>
                    <a:pt x="735" y="119"/>
                  </a:lnTo>
                  <a:lnTo>
                    <a:pt x="807" y="86"/>
                  </a:lnTo>
                  <a:lnTo>
                    <a:pt x="691" y="32"/>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5" name="Freeform 13"/>
            <p:cNvSpPr>
              <a:spLocks/>
            </p:cNvSpPr>
            <p:nvPr/>
          </p:nvSpPr>
          <p:spPr bwMode="auto">
            <a:xfrm>
              <a:off x="4721021" y="2920206"/>
              <a:ext cx="1284288" cy="252412"/>
            </a:xfrm>
            <a:custGeom>
              <a:avLst/>
              <a:gdLst>
                <a:gd name="T0" fmla="*/ 2147483647 w 809"/>
                <a:gd name="T1" fmla="*/ 2147483647 h 159"/>
                <a:gd name="T2" fmla="*/ 2147483647 w 809"/>
                <a:gd name="T3" fmla="*/ 2147483647 h 159"/>
                <a:gd name="T4" fmla="*/ 2147483647 w 809"/>
                <a:gd name="T5" fmla="*/ 2147483647 h 159"/>
                <a:gd name="T6" fmla="*/ 2147483647 w 809"/>
                <a:gd name="T7" fmla="*/ 2147483647 h 159"/>
                <a:gd name="T8" fmla="*/ 2147483647 w 809"/>
                <a:gd name="T9" fmla="*/ 2147483647 h 159"/>
                <a:gd name="T10" fmla="*/ 2147483647 w 809"/>
                <a:gd name="T11" fmla="*/ 2147483647 h 159"/>
                <a:gd name="T12" fmla="*/ 2147483647 w 809"/>
                <a:gd name="T13" fmla="*/ 2147483647 h 159"/>
                <a:gd name="T14" fmla="*/ 2147483647 w 809"/>
                <a:gd name="T15" fmla="*/ 2147483647 h 159"/>
                <a:gd name="T16" fmla="*/ 2147483647 w 809"/>
                <a:gd name="T17" fmla="*/ 2147483647 h 159"/>
                <a:gd name="T18" fmla="*/ 2147483647 w 809"/>
                <a:gd name="T19" fmla="*/ 2147483647 h 159"/>
                <a:gd name="T20" fmla="*/ 2147483647 w 809"/>
                <a:gd name="T21" fmla="*/ 2147483647 h 159"/>
                <a:gd name="T22" fmla="*/ 2147483647 w 809"/>
                <a:gd name="T23" fmla="*/ 2147483647 h 159"/>
                <a:gd name="T24" fmla="*/ 2147483647 w 809"/>
                <a:gd name="T25" fmla="*/ 2147483647 h 159"/>
                <a:gd name="T26" fmla="*/ 2147483647 w 809"/>
                <a:gd name="T27" fmla="*/ 2147483647 h 159"/>
                <a:gd name="T28" fmla="*/ 2147483647 w 809"/>
                <a:gd name="T29" fmla="*/ 2147483647 h 159"/>
                <a:gd name="T30" fmla="*/ 2147483647 w 809"/>
                <a:gd name="T31" fmla="*/ 2147483647 h 159"/>
                <a:gd name="T32" fmla="*/ 0 w 809"/>
                <a:gd name="T33" fmla="*/ 2147483647 h 159"/>
                <a:gd name="T34" fmla="*/ 2147483647 w 809"/>
                <a:gd name="T35" fmla="*/ 2147483647 h 159"/>
                <a:gd name="T36" fmla="*/ 2147483647 w 809"/>
                <a:gd name="T37" fmla="*/ 2147483647 h 159"/>
                <a:gd name="T38" fmla="*/ 2147483647 w 809"/>
                <a:gd name="T39" fmla="*/ 2147483647 h 159"/>
                <a:gd name="T40" fmla="*/ 2147483647 w 809"/>
                <a:gd name="T41" fmla="*/ 2147483647 h 159"/>
                <a:gd name="T42" fmla="*/ 2147483647 w 809"/>
                <a:gd name="T43" fmla="*/ 2147483647 h 159"/>
                <a:gd name="T44" fmla="*/ 2147483647 w 809"/>
                <a:gd name="T45" fmla="*/ 2147483647 h 159"/>
                <a:gd name="T46" fmla="*/ 2147483647 w 809"/>
                <a:gd name="T47" fmla="*/ 2147483647 h 159"/>
                <a:gd name="T48" fmla="*/ 2147483647 w 809"/>
                <a:gd name="T49" fmla="*/ 2147483647 h 159"/>
                <a:gd name="T50" fmla="*/ 2147483647 w 809"/>
                <a:gd name="T51" fmla="*/ 2147483647 h 159"/>
                <a:gd name="T52" fmla="*/ 2147483647 w 809"/>
                <a:gd name="T53" fmla="*/ 2147483647 h 159"/>
                <a:gd name="T54" fmla="*/ 2147483647 w 809"/>
                <a:gd name="T55" fmla="*/ 2147483647 h 159"/>
                <a:gd name="T56" fmla="*/ 2147483647 w 809"/>
                <a:gd name="T57" fmla="*/ 2147483647 h 159"/>
                <a:gd name="T58" fmla="*/ 2147483647 w 809"/>
                <a:gd name="T59" fmla="*/ 2147483647 h 159"/>
                <a:gd name="T60" fmla="*/ 2147483647 w 809"/>
                <a:gd name="T61" fmla="*/ 2147483647 h 159"/>
                <a:gd name="T62" fmla="*/ 2147483647 w 809"/>
                <a:gd name="T63" fmla="*/ 2147483647 h 159"/>
                <a:gd name="T64" fmla="*/ 2147483647 w 809"/>
                <a:gd name="T65" fmla="*/ 2147483647 h 159"/>
                <a:gd name="T66" fmla="*/ 2147483647 w 809"/>
                <a:gd name="T67" fmla="*/ 2147483647 h 159"/>
                <a:gd name="T68" fmla="*/ 2147483647 w 809"/>
                <a:gd name="T69" fmla="*/ 2147483647 h 159"/>
                <a:gd name="T70" fmla="*/ 2147483647 w 809"/>
                <a:gd name="T71" fmla="*/ 2147483647 h 159"/>
                <a:gd name="T72" fmla="*/ 2147483647 w 809"/>
                <a:gd name="T73" fmla="*/ 2147483647 h 159"/>
                <a:gd name="T74" fmla="*/ 2147483647 w 809"/>
                <a:gd name="T75" fmla="*/ 2147483647 h 159"/>
                <a:gd name="T76" fmla="*/ 2147483647 w 809"/>
                <a:gd name="T77" fmla="*/ 2147483647 h 159"/>
                <a:gd name="T78" fmla="*/ 2147483647 w 809"/>
                <a:gd name="T79" fmla="*/ 2147483647 h 159"/>
                <a:gd name="T80" fmla="*/ 2147483647 w 809"/>
                <a:gd name="T81" fmla="*/ 2147483647 h 159"/>
                <a:gd name="T82" fmla="*/ 2147483647 w 809"/>
                <a:gd name="T83" fmla="*/ 2147483647 h 159"/>
                <a:gd name="T84" fmla="*/ 2147483647 w 809"/>
                <a:gd name="T85" fmla="*/ 2147483647 h 159"/>
                <a:gd name="T86" fmla="*/ 2147483647 w 809"/>
                <a:gd name="T87" fmla="*/ 2147483647 h 1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09" h="159">
                  <a:moveTo>
                    <a:pt x="809" y="0"/>
                  </a:moveTo>
                  <a:lnTo>
                    <a:pt x="799" y="4"/>
                  </a:lnTo>
                  <a:lnTo>
                    <a:pt x="782" y="8"/>
                  </a:lnTo>
                  <a:lnTo>
                    <a:pt x="759" y="15"/>
                  </a:lnTo>
                  <a:lnTo>
                    <a:pt x="732" y="23"/>
                  </a:lnTo>
                  <a:lnTo>
                    <a:pt x="701" y="31"/>
                  </a:lnTo>
                  <a:lnTo>
                    <a:pt x="665" y="40"/>
                  </a:lnTo>
                  <a:lnTo>
                    <a:pt x="626" y="47"/>
                  </a:lnTo>
                  <a:lnTo>
                    <a:pt x="584" y="54"/>
                  </a:lnTo>
                  <a:lnTo>
                    <a:pt x="564" y="57"/>
                  </a:lnTo>
                  <a:lnTo>
                    <a:pt x="543" y="60"/>
                  </a:lnTo>
                  <a:lnTo>
                    <a:pt x="520" y="63"/>
                  </a:lnTo>
                  <a:lnTo>
                    <a:pt x="498" y="64"/>
                  </a:lnTo>
                  <a:lnTo>
                    <a:pt x="476" y="66"/>
                  </a:lnTo>
                  <a:lnTo>
                    <a:pt x="453" y="67"/>
                  </a:lnTo>
                  <a:lnTo>
                    <a:pt x="430" y="68"/>
                  </a:lnTo>
                  <a:lnTo>
                    <a:pt x="407" y="68"/>
                  </a:lnTo>
                  <a:lnTo>
                    <a:pt x="382" y="68"/>
                  </a:lnTo>
                  <a:lnTo>
                    <a:pt x="358" y="67"/>
                  </a:lnTo>
                  <a:lnTo>
                    <a:pt x="335" y="66"/>
                  </a:lnTo>
                  <a:lnTo>
                    <a:pt x="311" y="64"/>
                  </a:lnTo>
                  <a:lnTo>
                    <a:pt x="288" y="63"/>
                  </a:lnTo>
                  <a:lnTo>
                    <a:pt x="265" y="60"/>
                  </a:lnTo>
                  <a:lnTo>
                    <a:pt x="243" y="56"/>
                  </a:lnTo>
                  <a:lnTo>
                    <a:pt x="222" y="53"/>
                  </a:lnTo>
                  <a:lnTo>
                    <a:pt x="208" y="50"/>
                  </a:lnTo>
                  <a:lnTo>
                    <a:pt x="193" y="48"/>
                  </a:lnTo>
                  <a:lnTo>
                    <a:pt x="179" y="45"/>
                  </a:lnTo>
                  <a:lnTo>
                    <a:pt x="166" y="43"/>
                  </a:lnTo>
                  <a:lnTo>
                    <a:pt x="153" y="41"/>
                  </a:lnTo>
                  <a:lnTo>
                    <a:pt x="140" y="38"/>
                  </a:lnTo>
                  <a:lnTo>
                    <a:pt x="127" y="35"/>
                  </a:lnTo>
                  <a:lnTo>
                    <a:pt x="116" y="33"/>
                  </a:lnTo>
                  <a:lnTo>
                    <a:pt x="0" y="86"/>
                  </a:lnTo>
                  <a:lnTo>
                    <a:pt x="69" y="119"/>
                  </a:lnTo>
                  <a:lnTo>
                    <a:pt x="106" y="136"/>
                  </a:lnTo>
                  <a:lnTo>
                    <a:pt x="119" y="143"/>
                  </a:lnTo>
                  <a:lnTo>
                    <a:pt x="126" y="142"/>
                  </a:lnTo>
                  <a:lnTo>
                    <a:pt x="132" y="140"/>
                  </a:lnTo>
                  <a:lnTo>
                    <a:pt x="139" y="140"/>
                  </a:lnTo>
                  <a:lnTo>
                    <a:pt x="144" y="139"/>
                  </a:lnTo>
                  <a:lnTo>
                    <a:pt x="149" y="139"/>
                  </a:lnTo>
                  <a:lnTo>
                    <a:pt x="154" y="137"/>
                  </a:lnTo>
                  <a:lnTo>
                    <a:pt x="160" y="137"/>
                  </a:lnTo>
                  <a:lnTo>
                    <a:pt x="165" y="136"/>
                  </a:lnTo>
                  <a:lnTo>
                    <a:pt x="170" y="134"/>
                  </a:lnTo>
                  <a:lnTo>
                    <a:pt x="176" y="134"/>
                  </a:lnTo>
                  <a:lnTo>
                    <a:pt x="182" y="133"/>
                  </a:lnTo>
                  <a:lnTo>
                    <a:pt x="187" y="133"/>
                  </a:lnTo>
                  <a:lnTo>
                    <a:pt x="195" y="131"/>
                  </a:lnTo>
                  <a:lnTo>
                    <a:pt x="200" y="131"/>
                  </a:lnTo>
                  <a:lnTo>
                    <a:pt x="208" y="130"/>
                  </a:lnTo>
                  <a:lnTo>
                    <a:pt x="213" y="130"/>
                  </a:lnTo>
                  <a:lnTo>
                    <a:pt x="220" y="129"/>
                  </a:lnTo>
                  <a:lnTo>
                    <a:pt x="226" y="129"/>
                  </a:lnTo>
                  <a:lnTo>
                    <a:pt x="233" y="127"/>
                  </a:lnTo>
                  <a:lnTo>
                    <a:pt x="239" y="127"/>
                  </a:lnTo>
                  <a:lnTo>
                    <a:pt x="261" y="124"/>
                  </a:lnTo>
                  <a:lnTo>
                    <a:pt x="282" y="123"/>
                  </a:lnTo>
                  <a:lnTo>
                    <a:pt x="305" y="120"/>
                  </a:lnTo>
                  <a:lnTo>
                    <a:pt x="326" y="119"/>
                  </a:lnTo>
                  <a:lnTo>
                    <a:pt x="348" y="117"/>
                  </a:lnTo>
                  <a:lnTo>
                    <a:pt x="371" y="117"/>
                  </a:lnTo>
                  <a:lnTo>
                    <a:pt x="392" y="116"/>
                  </a:lnTo>
                  <a:lnTo>
                    <a:pt x="414" y="116"/>
                  </a:lnTo>
                  <a:lnTo>
                    <a:pt x="434" y="116"/>
                  </a:lnTo>
                  <a:lnTo>
                    <a:pt x="454" y="117"/>
                  </a:lnTo>
                  <a:lnTo>
                    <a:pt x="474" y="117"/>
                  </a:lnTo>
                  <a:lnTo>
                    <a:pt x="496" y="119"/>
                  </a:lnTo>
                  <a:lnTo>
                    <a:pt x="516" y="120"/>
                  </a:lnTo>
                  <a:lnTo>
                    <a:pt x="536" y="121"/>
                  </a:lnTo>
                  <a:lnTo>
                    <a:pt x="556" y="124"/>
                  </a:lnTo>
                  <a:lnTo>
                    <a:pt x="576" y="126"/>
                  </a:lnTo>
                  <a:lnTo>
                    <a:pt x="610" y="130"/>
                  </a:lnTo>
                  <a:lnTo>
                    <a:pt x="642" y="134"/>
                  </a:lnTo>
                  <a:lnTo>
                    <a:pt x="673" y="139"/>
                  </a:lnTo>
                  <a:lnTo>
                    <a:pt x="702" y="143"/>
                  </a:lnTo>
                  <a:lnTo>
                    <a:pt x="729" y="147"/>
                  </a:lnTo>
                  <a:lnTo>
                    <a:pt x="752" y="152"/>
                  </a:lnTo>
                  <a:lnTo>
                    <a:pt x="772" y="156"/>
                  </a:lnTo>
                  <a:lnTo>
                    <a:pt x="789" y="159"/>
                  </a:lnTo>
                  <a:lnTo>
                    <a:pt x="784" y="143"/>
                  </a:lnTo>
                  <a:lnTo>
                    <a:pt x="779" y="127"/>
                  </a:lnTo>
                  <a:lnTo>
                    <a:pt x="778" y="111"/>
                  </a:lnTo>
                  <a:lnTo>
                    <a:pt x="776" y="96"/>
                  </a:lnTo>
                  <a:lnTo>
                    <a:pt x="778" y="70"/>
                  </a:lnTo>
                  <a:lnTo>
                    <a:pt x="785" y="44"/>
                  </a:lnTo>
                  <a:lnTo>
                    <a:pt x="795" y="21"/>
                  </a:lnTo>
                  <a:lnTo>
                    <a:pt x="809" y="0"/>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6" name="Rectangle 14"/>
            <p:cNvSpPr>
              <a:spLocks noChangeArrowheads="1"/>
            </p:cNvSpPr>
            <p:nvPr/>
          </p:nvSpPr>
          <p:spPr bwMode="auto">
            <a:xfrm>
              <a:off x="4886121" y="2978944"/>
              <a:ext cx="1588" cy="1587"/>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sp>
          <p:nvSpPr>
            <p:cNvPr id="23567" name="Freeform 15"/>
            <p:cNvSpPr>
              <a:spLocks/>
            </p:cNvSpPr>
            <p:nvPr/>
          </p:nvSpPr>
          <p:spPr bwMode="auto">
            <a:xfrm>
              <a:off x="6135483" y="2723356"/>
              <a:ext cx="127000" cy="112712"/>
            </a:xfrm>
            <a:custGeom>
              <a:avLst/>
              <a:gdLst>
                <a:gd name="T0" fmla="*/ 2147483647 w 80"/>
                <a:gd name="T1" fmla="*/ 2147483647 h 71"/>
                <a:gd name="T2" fmla="*/ 2147483647 w 80"/>
                <a:gd name="T3" fmla="*/ 2147483647 h 71"/>
                <a:gd name="T4" fmla="*/ 2147483647 w 80"/>
                <a:gd name="T5" fmla="*/ 2147483647 h 71"/>
                <a:gd name="T6" fmla="*/ 2147483647 w 80"/>
                <a:gd name="T7" fmla="*/ 2147483647 h 71"/>
                <a:gd name="T8" fmla="*/ 2147483647 w 80"/>
                <a:gd name="T9" fmla="*/ 2147483647 h 71"/>
                <a:gd name="T10" fmla="*/ 2147483647 w 80"/>
                <a:gd name="T11" fmla="*/ 2147483647 h 71"/>
                <a:gd name="T12" fmla="*/ 2147483647 w 80"/>
                <a:gd name="T13" fmla="*/ 2147483647 h 71"/>
                <a:gd name="T14" fmla="*/ 2147483647 w 80"/>
                <a:gd name="T15" fmla="*/ 2147483647 h 71"/>
                <a:gd name="T16" fmla="*/ 2147483647 w 80"/>
                <a:gd name="T17" fmla="*/ 2147483647 h 71"/>
                <a:gd name="T18" fmla="*/ 2147483647 w 80"/>
                <a:gd name="T19" fmla="*/ 2147483647 h 71"/>
                <a:gd name="T20" fmla="*/ 2147483647 w 80"/>
                <a:gd name="T21" fmla="*/ 2147483647 h 71"/>
                <a:gd name="T22" fmla="*/ 2147483647 w 80"/>
                <a:gd name="T23" fmla="*/ 2147483647 h 71"/>
                <a:gd name="T24" fmla="*/ 0 w 80"/>
                <a:gd name="T25" fmla="*/ 0 h 71"/>
                <a:gd name="T26" fmla="*/ 0 w 80"/>
                <a:gd name="T27" fmla="*/ 2147483647 h 71"/>
                <a:gd name="T28" fmla="*/ 2147483647 w 80"/>
                <a:gd name="T29" fmla="*/ 2147483647 h 71"/>
                <a:gd name="T30" fmla="*/ 2147483647 w 80"/>
                <a:gd name="T31" fmla="*/ 2147483647 h 71"/>
                <a:gd name="T32" fmla="*/ 2147483647 w 80"/>
                <a:gd name="T33" fmla="*/ 2147483647 h 71"/>
                <a:gd name="T34" fmla="*/ 2147483647 w 80"/>
                <a:gd name="T35" fmla="*/ 2147483647 h 71"/>
                <a:gd name="T36" fmla="*/ 2147483647 w 80"/>
                <a:gd name="T37" fmla="*/ 2147483647 h 71"/>
                <a:gd name="T38" fmla="*/ 2147483647 w 80"/>
                <a:gd name="T39" fmla="*/ 2147483647 h 71"/>
                <a:gd name="T40" fmla="*/ 2147483647 w 80"/>
                <a:gd name="T41" fmla="*/ 2147483647 h 71"/>
                <a:gd name="T42" fmla="*/ 2147483647 w 80"/>
                <a:gd name="T43" fmla="*/ 2147483647 h 71"/>
                <a:gd name="T44" fmla="*/ 2147483647 w 80"/>
                <a:gd name="T45" fmla="*/ 2147483647 h 71"/>
                <a:gd name="T46" fmla="*/ 2147483647 w 80"/>
                <a:gd name="T47" fmla="*/ 2147483647 h 71"/>
                <a:gd name="T48" fmla="*/ 2147483647 w 80"/>
                <a:gd name="T49" fmla="*/ 2147483647 h 71"/>
                <a:gd name="T50" fmla="*/ 2147483647 w 80"/>
                <a:gd name="T51" fmla="*/ 2147483647 h 71"/>
                <a:gd name="T52" fmla="*/ 2147483647 w 80"/>
                <a:gd name="T53" fmla="*/ 2147483647 h 71"/>
                <a:gd name="T54" fmla="*/ 2147483647 w 80"/>
                <a:gd name="T55" fmla="*/ 2147483647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2147483647 w 80"/>
                <a:gd name="T65" fmla="*/ 2147483647 h 71"/>
                <a:gd name="T66" fmla="*/ 2147483647 w 80"/>
                <a:gd name="T67" fmla="*/ 2147483647 h 71"/>
                <a:gd name="T68" fmla="*/ 2147483647 w 80"/>
                <a:gd name="T69" fmla="*/ 2147483647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0" h="71">
                  <a:moveTo>
                    <a:pt x="57" y="8"/>
                  </a:moveTo>
                  <a:lnTo>
                    <a:pt x="55" y="8"/>
                  </a:lnTo>
                  <a:lnTo>
                    <a:pt x="50" y="8"/>
                  </a:lnTo>
                  <a:lnTo>
                    <a:pt x="47" y="8"/>
                  </a:lnTo>
                  <a:lnTo>
                    <a:pt x="43" y="8"/>
                  </a:lnTo>
                  <a:lnTo>
                    <a:pt x="37" y="8"/>
                  </a:lnTo>
                  <a:lnTo>
                    <a:pt x="33" y="8"/>
                  </a:lnTo>
                  <a:lnTo>
                    <a:pt x="27" y="6"/>
                  </a:lnTo>
                  <a:lnTo>
                    <a:pt x="22" y="6"/>
                  </a:lnTo>
                  <a:lnTo>
                    <a:pt x="16" y="5"/>
                  </a:lnTo>
                  <a:lnTo>
                    <a:pt x="12" y="3"/>
                  </a:lnTo>
                  <a:lnTo>
                    <a:pt x="6" y="2"/>
                  </a:lnTo>
                  <a:lnTo>
                    <a:pt x="0" y="0"/>
                  </a:lnTo>
                  <a:lnTo>
                    <a:pt x="0" y="71"/>
                  </a:lnTo>
                  <a:lnTo>
                    <a:pt x="6" y="69"/>
                  </a:lnTo>
                  <a:lnTo>
                    <a:pt x="12" y="68"/>
                  </a:lnTo>
                  <a:lnTo>
                    <a:pt x="17" y="66"/>
                  </a:lnTo>
                  <a:lnTo>
                    <a:pt x="23" y="65"/>
                  </a:lnTo>
                  <a:lnTo>
                    <a:pt x="29" y="65"/>
                  </a:lnTo>
                  <a:lnTo>
                    <a:pt x="35" y="63"/>
                  </a:lnTo>
                  <a:lnTo>
                    <a:pt x="42" y="63"/>
                  </a:lnTo>
                  <a:lnTo>
                    <a:pt x="47" y="63"/>
                  </a:lnTo>
                  <a:lnTo>
                    <a:pt x="50" y="63"/>
                  </a:lnTo>
                  <a:lnTo>
                    <a:pt x="52" y="63"/>
                  </a:lnTo>
                  <a:lnTo>
                    <a:pt x="55" y="63"/>
                  </a:lnTo>
                  <a:lnTo>
                    <a:pt x="56" y="63"/>
                  </a:lnTo>
                  <a:lnTo>
                    <a:pt x="62" y="65"/>
                  </a:lnTo>
                  <a:lnTo>
                    <a:pt x="69" y="65"/>
                  </a:lnTo>
                  <a:lnTo>
                    <a:pt x="75" y="65"/>
                  </a:lnTo>
                  <a:lnTo>
                    <a:pt x="80" y="66"/>
                  </a:lnTo>
                  <a:lnTo>
                    <a:pt x="80" y="3"/>
                  </a:lnTo>
                  <a:lnTo>
                    <a:pt x="75" y="5"/>
                  </a:lnTo>
                  <a:lnTo>
                    <a:pt x="69" y="5"/>
                  </a:lnTo>
                  <a:lnTo>
                    <a:pt x="63" y="6"/>
                  </a:lnTo>
                  <a:lnTo>
                    <a:pt x="57" y="8"/>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8" name="Freeform 16"/>
            <p:cNvSpPr>
              <a:spLocks/>
            </p:cNvSpPr>
            <p:nvPr/>
          </p:nvSpPr>
          <p:spPr bwMode="auto">
            <a:xfrm>
              <a:off x="5952921" y="2823369"/>
              <a:ext cx="514350" cy="493712"/>
            </a:xfrm>
            <a:custGeom>
              <a:avLst/>
              <a:gdLst>
                <a:gd name="T0" fmla="*/ 2147483647 w 324"/>
                <a:gd name="T1" fmla="*/ 2147483647 h 311"/>
                <a:gd name="T2" fmla="*/ 2147483647 w 324"/>
                <a:gd name="T3" fmla="*/ 2147483647 h 311"/>
                <a:gd name="T4" fmla="*/ 2147483647 w 324"/>
                <a:gd name="T5" fmla="*/ 2147483647 h 311"/>
                <a:gd name="T6" fmla="*/ 2147483647 w 324"/>
                <a:gd name="T7" fmla="*/ 2147483647 h 311"/>
                <a:gd name="T8" fmla="*/ 2147483647 w 324"/>
                <a:gd name="T9" fmla="*/ 2147483647 h 311"/>
                <a:gd name="T10" fmla="*/ 2147483647 w 324"/>
                <a:gd name="T11" fmla="*/ 2147483647 h 311"/>
                <a:gd name="T12" fmla="*/ 2147483647 w 324"/>
                <a:gd name="T13" fmla="*/ 0 h 311"/>
                <a:gd name="T14" fmla="*/ 2147483647 w 324"/>
                <a:gd name="T15" fmla="*/ 0 h 311"/>
                <a:gd name="T16" fmla="*/ 2147483647 w 324"/>
                <a:gd name="T17" fmla="*/ 0 h 311"/>
                <a:gd name="T18" fmla="*/ 2147483647 w 324"/>
                <a:gd name="T19" fmla="*/ 2147483647 h 311"/>
                <a:gd name="T20" fmla="*/ 2147483647 w 324"/>
                <a:gd name="T21" fmla="*/ 2147483647 h 311"/>
                <a:gd name="T22" fmla="*/ 2147483647 w 324"/>
                <a:gd name="T23" fmla="*/ 2147483647 h 311"/>
                <a:gd name="T24" fmla="*/ 2147483647 w 324"/>
                <a:gd name="T25" fmla="*/ 2147483647 h 311"/>
                <a:gd name="T26" fmla="*/ 2147483647 w 324"/>
                <a:gd name="T27" fmla="*/ 2147483647 h 311"/>
                <a:gd name="T28" fmla="*/ 2147483647 w 324"/>
                <a:gd name="T29" fmla="*/ 2147483647 h 311"/>
                <a:gd name="T30" fmla="*/ 2147483647 w 324"/>
                <a:gd name="T31" fmla="*/ 2147483647 h 311"/>
                <a:gd name="T32" fmla="*/ 2147483647 w 324"/>
                <a:gd name="T33" fmla="*/ 2147483647 h 311"/>
                <a:gd name="T34" fmla="*/ 2147483647 w 324"/>
                <a:gd name="T35" fmla="*/ 2147483647 h 311"/>
                <a:gd name="T36" fmla="*/ 2147483647 w 324"/>
                <a:gd name="T37" fmla="*/ 2147483647 h 311"/>
                <a:gd name="T38" fmla="*/ 2147483647 w 324"/>
                <a:gd name="T39" fmla="*/ 2147483647 h 311"/>
                <a:gd name="T40" fmla="*/ 2147483647 w 324"/>
                <a:gd name="T41" fmla="*/ 2147483647 h 311"/>
                <a:gd name="T42" fmla="*/ 2147483647 w 324"/>
                <a:gd name="T43" fmla="*/ 2147483647 h 311"/>
                <a:gd name="T44" fmla="*/ 2147483647 w 324"/>
                <a:gd name="T45" fmla="*/ 2147483647 h 311"/>
                <a:gd name="T46" fmla="*/ 2147483647 w 324"/>
                <a:gd name="T47" fmla="*/ 2147483647 h 311"/>
                <a:gd name="T48" fmla="*/ 2147483647 w 324"/>
                <a:gd name="T49" fmla="*/ 2147483647 h 311"/>
                <a:gd name="T50" fmla="*/ 2147483647 w 324"/>
                <a:gd name="T51" fmla="*/ 2147483647 h 311"/>
                <a:gd name="T52" fmla="*/ 2147483647 w 324"/>
                <a:gd name="T53" fmla="*/ 2147483647 h 311"/>
                <a:gd name="T54" fmla="*/ 2147483647 w 324"/>
                <a:gd name="T55" fmla="*/ 2147483647 h 311"/>
                <a:gd name="T56" fmla="*/ 2147483647 w 324"/>
                <a:gd name="T57" fmla="*/ 2147483647 h 311"/>
                <a:gd name="T58" fmla="*/ 2147483647 w 324"/>
                <a:gd name="T59" fmla="*/ 2147483647 h 311"/>
                <a:gd name="T60" fmla="*/ 2147483647 w 324"/>
                <a:gd name="T61" fmla="*/ 2147483647 h 311"/>
                <a:gd name="T62" fmla="*/ 2147483647 w 324"/>
                <a:gd name="T63" fmla="*/ 2147483647 h 311"/>
                <a:gd name="T64" fmla="*/ 2147483647 w 324"/>
                <a:gd name="T65" fmla="*/ 2147483647 h 311"/>
                <a:gd name="T66" fmla="*/ 2147483647 w 324"/>
                <a:gd name="T67" fmla="*/ 2147483647 h 311"/>
                <a:gd name="T68" fmla="*/ 2147483647 w 324"/>
                <a:gd name="T69" fmla="*/ 2147483647 h 311"/>
                <a:gd name="T70" fmla="*/ 2147483647 w 324"/>
                <a:gd name="T71" fmla="*/ 2147483647 h 311"/>
                <a:gd name="T72" fmla="*/ 2147483647 w 324"/>
                <a:gd name="T73" fmla="*/ 2147483647 h 311"/>
                <a:gd name="T74" fmla="*/ 2147483647 w 324"/>
                <a:gd name="T75" fmla="*/ 2147483647 h 311"/>
                <a:gd name="T76" fmla="*/ 2147483647 w 324"/>
                <a:gd name="T77" fmla="*/ 2147483647 h 311"/>
                <a:gd name="T78" fmla="*/ 2147483647 w 324"/>
                <a:gd name="T79" fmla="*/ 2147483647 h 311"/>
                <a:gd name="T80" fmla="*/ 2147483647 w 324"/>
                <a:gd name="T81" fmla="*/ 2147483647 h 311"/>
                <a:gd name="T82" fmla="*/ 2147483647 w 324"/>
                <a:gd name="T83" fmla="*/ 2147483647 h 3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4" h="311">
                  <a:moveTo>
                    <a:pt x="293" y="63"/>
                  </a:moveTo>
                  <a:lnTo>
                    <a:pt x="283" y="52"/>
                  </a:lnTo>
                  <a:lnTo>
                    <a:pt x="273" y="42"/>
                  </a:lnTo>
                  <a:lnTo>
                    <a:pt x="261" y="33"/>
                  </a:lnTo>
                  <a:lnTo>
                    <a:pt x="250" y="25"/>
                  </a:lnTo>
                  <a:lnTo>
                    <a:pt x="237" y="18"/>
                  </a:lnTo>
                  <a:lnTo>
                    <a:pt x="224" y="12"/>
                  </a:lnTo>
                  <a:lnTo>
                    <a:pt x="210" y="8"/>
                  </a:lnTo>
                  <a:lnTo>
                    <a:pt x="195" y="3"/>
                  </a:lnTo>
                  <a:lnTo>
                    <a:pt x="190" y="2"/>
                  </a:lnTo>
                  <a:lnTo>
                    <a:pt x="184" y="2"/>
                  </a:lnTo>
                  <a:lnTo>
                    <a:pt x="177" y="2"/>
                  </a:lnTo>
                  <a:lnTo>
                    <a:pt x="171" y="0"/>
                  </a:lnTo>
                  <a:lnTo>
                    <a:pt x="170" y="0"/>
                  </a:lnTo>
                  <a:lnTo>
                    <a:pt x="167" y="0"/>
                  </a:lnTo>
                  <a:lnTo>
                    <a:pt x="165" y="0"/>
                  </a:lnTo>
                  <a:lnTo>
                    <a:pt x="162" y="0"/>
                  </a:lnTo>
                  <a:lnTo>
                    <a:pt x="157" y="0"/>
                  </a:lnTo>
                  <a:lnTo>
                    <a:pt x="150" y="0"/>
                  </a:lnTo>
                  <a:lnTo>
                    <a:pt x="144" y="2"/>
                  </a:lnTo>
                  <a:lnTo>
                    <a:pt x="138" y="2"/>
                  </a:lnTo>
                  <a:lnTo>
                    <a:pt x="132" y="3"/>
                  </a:lnTo>
                  <a:lnTo>
                    <a:pt x="127" y="5"/>
                  </a:lnTo>
                  <a:lnTo>
                    <a:pt x="121" y="6"/>
                  </a:lnTo>
                  <a:lnTo>
                    <a:pt x="115" y="8"/>
                  </a:lnTo>
                  <a:lnTo>
                    <a:pt x="104" y="12"/>
                  </a:lnTo>
                  <a:lnTo>
                    <a:pt x="92" y="16"/>
                  </a:lnTo>
                  <a:lnTo>
                    <a:pt x="81" y="22"/>
                  </a:lnTo>
                  <a:lnTo>
                    <a:pt x="71" y="28"/>
                  </a:lnTo>
                  <a:lnTo>
                    <a:pt x="61" y="35"/>
                  </a:lnTo>
                  <a:lnTo>
                    <a:pt x="51" y="43"/>
                  </a:lnTo>
                  <a:lnTo>
                    <a:pt x="42" y="52"/>
                  </a:lnTo>
                  <a:lnTo>
                    <a:pt x="33" y="61"/>
                  </a:lnTo>
                  <a:lnTo>
                    <a:pt x="19" y="82"/>
                  </a:lnTo>
                  <a:lnTo>
                    <a:pt x="9" y="105"/>
                  </a:lnTo>
                  <a:lnTo>
                    <a:pt x="2" y="131"/>
                  </a:lnTo>
                  <a:lnTo>
                    <a:pt x="0" y="157"/>
                  </a:lnTo>
                  <a:lnTo>
                    <a:pt x="2" y="172"/>
                  </a:lnTo>
                  <a:lnTo>
                    <a:pt x="3" y="188"/>
                  </a:lnTo>
                  <a:lnTo>
                    <a:pt x="8" y="204"/>
                  </a:lnTo>
                  <a:lnTo>
                    <a:pt x="13" y="220"/>
                  </a:lnTo>
                  <a:lnTo>
                    <a:pt x="19" y="230"/>
                  </a:lnTo>
                  <a:lnTo>
                    <a:pt x="25" y="240"/>
                  </a:lnTo>
                  <a:lnTo>
                    <a:pt x="31" y="248"/>
                  </a:lnTo>
                  <a:lnTo>
                    <a:pt x="38" y="257"/>
                  </a:lnTo>
                  <a:lnTo>
                    <a:pt x="45" y="266"/>
                  </a:lnTo>
                  <a:lnTo>
                    <a:pt x="54" y="273"/>
                  </a:lnTo>
                  <a:lnTo>
                    <a:pt x="62" y="280"/>
                  </a:lnTo>
                  <a:lnTo>
                    <a:pt x="72" y="286"/>
                  </a:lnTo>
                  <a:lnTo>
                    <a:pt x="82" y="291"/>
                  </a:lnTo>
                  <a:lnTo>
                    <a:pt x="92" y="297"/>
                  </a:lnTo>
                  <a:lnTo>
                    <a:pt x="102" y="301"/>
                  </a:lnTo>
                  <a:lnTo>
                    <a:pt x="114" y="304"/>
                  </a:lnTo>
                  <a:lnTo>
                    <a:pt x="125" y="307"/>
                  </a:lnTo>
                  <a:lnTo>
                    <a:pt x="137" y="310"/>
                  </a:lnTo>
                  <a:lnTo>
                    <a:pt x="148" y="311"/>
                  </a:lnTo>
                  <a:lnTo>
                    <a:pt x="161" y="311"/>
                  </a:lnTo>
                  <a:lnTo>
                    <a:pt x="162" y="311"/>
                  </a:lnTo>
                  <a:lnTo>
                    <a:pt x="175" y="311"/>
                  </a:lnTo>
                  <a:lnTo>
                    <a:pt x="187" y="310"/>
                  </a:lnTo>
                  <a:lnTo>
                    <a:pt x="198" y="307"/>
                  </a:lnTo>
                  <a:lnTo>
                    <a:pt x="210" y="304"/>
                  </a:lnTo>
                  <a:lnTo>
                    <a:pt x="221" y="301"/>
                  </a:lnTo>
                  <a:lnTo>
                    <a:pt x="231" y="297"/>
                  </a:lnTo>
                  <a:lnTo>
                    <a:pt x="241" y="291"/>
                  </a:lnTo>
                  <a:lnTo>
                    <a:pt x="251" y="286"/>
                  </a:lnTo>
                  <a:lnTo>
                    <a:pt x="261" y="280"/>
                  </a:lnTo>
                  <a:lnTo>
                    <a:pt x="270" y="273"/>
                  </a:lnTo>
                  <a:lnTo>
                    <a:pt x="277" y="266"/>
                  </a:lnTo>
                  <a:lnTo>
                    <a:pt x="284" y="258"/>
                  </a:lnTo>
                  <a:lnTo>
                    <a:pt x="291" y="250"/>
                  </a:lnTo>
                  <a:lnTo>
                    <a:pt x="297" y="241"/>
                  </a:lnTo>
                  <a:lnTo>
                    <a:pt x="303" y="233"/>
                  </a:lnTo>
                  <a:lnTo>
                    <a:pt x="309" y="223"/>
                  </a:lnTo>
                  <a:lnTo>
                    <a:pt x="316" y="207"/>
                  </a:lnTo>
                  <a:lnTo>
                    <a:pt x="320" y="191"/>
                  </a:lnTo>
                  <a:lnTo>
                    <a:pt x="323" y="174"/>
                  </a:lnTo>
                  <a:lnTo>
                    <a:pt x="324" y="157"/>
                  </a:lnTo>
                  <a:lnTo>
                    <a:pt x="322" y="131"/>
                  </a:lnTo>
                  <a:lnTo>
                    <a:pt x="316" y="106"/>
                  </a:lnTo>
                  <a:lnTo>
                    <a:pt x="306" y="84"/>
                  </a:lnTo>
                  <a:lnTo>
                    <a:pt x="293" y="63"/>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69" name="Freeform 17"/>
            <p:cNvSpPr>
              <a:spLocks/>
            </p:cNvSpPr>
            <p:nvPr/>
          </p:nvSpPr>
          <p:spPr bwMode="auto">
            <a:xfrm>
              <a:off x="6025946" y="2899569"/>
              <a:ext cx="360363" cy="346075"/>
            </a:xfrm>
            <a:custGeom>
              <a:avLst/>
              <a:gdLst>
                <a:gd name="T0" fmla="*/ 2147483647 w 227"/>
                <a:gd name="T1" fmla="*/ 2147483647 h 218"/>
                <a:gd name="T2" fmla="*/ 2147483647 w 227"/>
                <a:gd name="T3" fmla="*/ 2147483647 h 218"/>
                <a:gd name="T4" fmla="*/ 2147483647 w 227"/>
                <a:gd name="T5" fmla="*/ 2147483647 h 218"/>
                <a:gd name="T6" fmla="*/ 2147483647 w 227"/>
                <a:gd name="T7" fmla="*/ 2147483647 h 218"/>
                <a:gd name="T8" fmla="*/ 2147483647 w 227"/>
                <a:gd name="T9" fmla="*/ 2147483647 h 218"/>
                <a:gd name="T10" fmla="*/ 2147483647 w 227"/>
                <a:gd name="T11" fmla="*/ 2147483647 h 218"/>
                <a:gd name="T12" fmla="*/ 2147483647 w 227"/>
                <a:gd name="T13" fmla="*/ 2147483647 h 218"/>
                <a:gd name="T14" fmla="*/ 2147483647 w 227"/>
                <a:gd name="T15" fmla="*/ 2147483647 h 218"/>
                <a:gd name="T16" fmla="*/ 2147483647 w 227"/>
                <a:gd name="T17" fmla="*/ 2147483647 h 218"/>
                <a:gd name="T18" fmla="*/ 2147483647 w 227"/>
                <a:gd name="T19" fmla="*/ 2147483647 h 218"/>
                <a:gd name="T20" fmla="*/ 2147483647 w 227"/>
                <a:gd name="T21" fmla="*/ 2147483647 h 218"/>
                <a:gd name="T22" fmla="*/ 2147483647 w 227"/>
                <a:gd name="T23" fmla="*/ 2147483647 h 218"/>
                <a:gd name="T24" fmla="*/ 2147483647 w 227"/>
                <a:gd name="T25" fmla="*/ 2147483647 h 218"/>
                <a:gd name="T26" fmla="*/ 2147483647 w 227"/>
                <a:gd name="T27" fmla="*/ 2147483647 h 218"/>
                <a:gd name="T28" fmla="*/ 2147483647 w 227"/>
                <a:gd name="T29" fmla="*/ 2147483647 h 218"/>
                <a:gd name="T30" fmla="*/ 2147483647 w 227"/>
                <a:gd name="T31" fmla="*/ 2147483647 h 218"/>
                <a:gd name="T32" fmla="*/ 2147483647 w 227"/>
                <a:gd name="T33" fmla="*/ 2147483647 h 218"/>
                <a:gd name="T34" fmla="*/ 2147483647 w 227"/>
                <a:gd name="T35" fmla="*/ 2147483647 h 218"/>
                <a:gd name="T36" fmla="*/ 2147483647 w 227"/>
                <a:gd name="T37" fmla="*/ 2147483647 h 218"/>
                <a:gd name="T38" fmla="*/ 2147483647 w 227"/>
                <a:gd name="T39" fmla="*/ 2147483647 h 218"/>
                <a:gd name="T40" fmla="*/ 2147483647 w 227"/>
                <a:gd name="T41" fmla="*/ 2147483647 h 218"/>
                <a:gd name="T42" fmla="*/ 2147483647 w 227"/>
                <a:gd name="T43" fmla="*/ 0 h 218"/>
                <a:gd name="T44" fmla="*/ 2147483647 w 227"/>
                <a:gd name="T45" fmla="*/ 0 h 218"/>
                <a:gd name="T46" fmla="*/ 2147483647 w 227"/>
                <a:gd name="T47" fmla="*/ 0 h 218"/>
                <a:gd name="T48" fmla="*/ 2147483647 w 227"/>
                <a:gd name="T49" fmla="*/ 2147483647 h 218"/>
                <a:gd name="T50" fmla="*/ 2147483647 w 227"/>
                <a:gd name="T51" fmla="*/ 2147483647 h 218"/>
                <a:gd name="T52" fmla="*/ 2147483647 w 227"/>
                <a:gd name="T53" fmla="*/ 2147483647 h 218"/>
                <a:gd name="T54" fmla="*/ 2147483647 w 227"/>
                <a:gd name="T55" fmla="*/ 2147483647 h 218"/>
                <a:gd name="T56" fmla="*/ 2147483647 w 227"/>
                <a:gd name="T57" fmla="*/ 2147483647 h 218"/>
                <a:gd name="T58" fmla="*/ 2147483647 w 227"/>
                <a:gd name="T59" fmla="*/ 2147483647 h 218"/>
                <a:gd name="T60" fmla="*/ 2147483647 w 227"/>
                <a:gd name="T61" fmla="*/ 2147483647 h 218"/>
                <a:gd name="T62" fmla="*/ 2147483647 w 227"/>
                <a:gd name="T63" fmla="*/ 2147483647 h 218"/>
                <a:gd name="T64" fmla="*/ 2147483647 w 227"/>
                <a:gd name="T65" fmla="*/ 2147483647 h 218"/>
                <a:gd name="T66" fmla="*/ 2147483647 w 227"/>
                <a:gd name="T67" fmla="*/ 2147483647 h 2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18">
                  <a:moveTo>
                    <a:pt x="174" y="200"/>
                  </a:moveTo>
                  <a:lnTo>
                    <a:pt x="167" y="203"/>
                  </a:lnTo>
                  <a:lnTo>
                    <a:pt x="161" y="208"/>
                  </a:lnTo>
                  <a:lnTo>
                    <a:pt x="154" y="210"/>
                  </a:lnTo>
                  <a:lnTo>
                    <a:pt x="147" y="212"/>
                  </a:lnTo>
                  <a:lnTo>
                    <a:pt x="139" y="215"/>
                  </a:lnTo>
                  <a:lnTo>
                    <a:pt x="132" y="216"/>
                  </a:lnTo>
                  <a:lnTo>
                    <a:pt x="125" y="216"/>
                  </a:lnTo>
                  <a:lnTo>
                    <a:pt x="116" y="218"/>
                  </a:lnTo>
                  <a:lnTo>
                    <a:pt x="115" y="218"/>
                  </a:lnTo>
                  <a:lnTo>
                    <a:pt x="114" y="218"/>
                  </a:lnTo>
                  <a:lnTo>
                    <a:pt x="105" y="218"/>
                  </a:lnTo>
                  <a:lnTo>
                    <a:pt x="98" y="216"/>
                  </a:lnTo>
                  <a:lnTo>
                    <a:pt x="89" y="215"/>
                  </a:lnTo>
                  <a:lnTo>
                    <a:pt x="82" y="213"/>
                  </a:lnTo>
                  <a:lnTo>
                    <a:pt x="75" y="210"/>
                  </a:lnTo>
                  <a:lnTo>
                    <a:pt x="68" y="208"/>
                  </a:lnTo>
                  <a:lnTo>
                    <a:pt x="61" y="205"/>
                  </a:lnTo>
                  <a:lnTo>
                    <a:pt x="53" y="200"/>
                  </a:lnTo>
                  <a:lnTo>
                    <a:pt x="42" y="193"/>
                  </a:lnTo>
                  <a:lnTo>
                    <a:pt x="32" y="183"/>
                  </a:lnTo>
                  <a:lnTo>
                    <a:pt x="23" y="173"/>
                  </a:lnTo>
                  <a:lnTo>
                    <a:pt x="15" y="162"/>
                  </a:lnTo>
                  <a:lnTo>
                    <a:pt x="9" y="150"/>
                  </a:lnTo>
                  <a:lnTo>
                    <a:pt x="5" y="137"/>
                  </a:lnTo>
                  <a:lnTo>
                    <a:pt x="2" y="123"/>
                  </a:lnTo>
                  <a:lnTo>
                    <a:pt x="0" y="109"/>
                  </a:lnTo>
                  <a:lnTo>
                    <a:pt x="2" y="91"/>
                  </a:lnTo>
                  <a:lnTo>
                    <a:pt x="6" y="76"/>
                  </a:lnTo>
                  <a:lnTo>
                    <a:pt x="12" y="61"/>
                  </a:lnTo>
                  <a:lnTo>
                    <a:pt x="20" y="47"/>
                  </a:lnTo>
                  <a:lnTo>
                    <a:pt x="30" y="36"/>
                  </a:lnTo>
                  <a:lnTo>
                    <a:pt x="42" y="24"/>
                  </a:lnTo>
                  <a:lnTo>
                    <a:pt x="55" y="15"/>
                  </a:lnTo>
                  <a:lnTo>
                    <a:pt x="69" y="8"/>
                  </a:lnTo>
                  <a:lnTo>
                    <a:pt x="75" y="7"/>
                  </a:lnTo>
                  <a:lnTo>
                    <a:pt x="81" y="4"/>
                  </a:lnTo>
                  <a:lnTo>
                    <a:pt x="85" y="3"/>
                  </a:lnTo>
                  <a:lnTo>
                    <a:pt x="91" y="1"/>
                  </a:lnTo>
                  <a:lnTo>
                    <a:pt x="96" y="1"/>
                  </a:lnTo>
                  <a:lnTo>
                    <a:pt x="102" y="0"/>
                  </a:lnTo>
                  <a:lnTo>
                    <a:pt x="108" y="0"/>
                  </a:lnTo>
                  <a:lnTo>
                    <a:pt x="114" y="0"/>
                  </a:lnTo>
                  <a:lnTo>
                    <a:pt x="116" y="0"/>
                  </a:lnTo>
                  <a:lnTo>
                    <a:pt x="119" y="0"/>
                  </a:lnTo>
                  <a:lnTo>
                    <a:pt x="121" y="0"/>
                  </a:lnTo>
                  <a:lnTo>
                    <a:pt x="124" y="0"/>
                  </a:lnTo>
                  <a:lnTo>
                    <a:pt x="131" y="1"/>
                  </a:lnTo>
                  <a:lnTo>
                    <a:pt x="136" y="3"/>
                  </a:lnTo>
                  <a:lnTo>
                    <a:pt x="144" y="4"/>
                  </a:lnTo>
                  <a:lnTo>
                    <a:pt x="149" y="5"/>
                  </a:lnTo>
                  <a:lnTo>
                    <a:pt x="165" y="11"/>
                  </a:lnTo>
                  <a:lnTo>
                    <a:pt x="181" y="20"/>
                  </a:lnTo>
                  <a:lnTo>
                    <a:pt x="194" y="31"/>
                  </a:lnTo>
                  <a:lnTo>
                    <a:pt x="205" y="44"/>
                  </a:lnTo>
                  <a:lnTo>
                    <a:pt x="214" y="58"/>
                  </a:lnTo>
                  <a:lnTo>
                    <a:pt x="221" y="74"/>
                  </a:lnTo>
                  <a:lnTo>
                    <a:pt x="225" y="91"/>
                  </a:lnTo>
                  <a:lnTo>
                    <a:pt x="227" y="109"/>
                  </a:lnTo>
                  <a:lnTo>
                    <a:pt x="225" y="123"/>
                  </a:lnTo>
                  <a:lnTo>
                    <a:pt x="222" y="137"/>
                  </a:lnTo>
                  <a:lnTo>
                    <a:pt x="218" y="150"/>
                  </a:lnTo>
                  <a:lnTo>
                    <a:pt x="212" y="162"/>
                  </a:lnTo>
                  <a:lnTo>
                    <a:pt x="204" y="173"/>
                  </a:lnTo>
                  <a:lnTo>
                    <a:pt x="195" y="183"/>
                  </a:lnTo>
                  <a:lnTo>
                    <a:pt x="185" y="193"/>
                  </a:lnTo>
                  <a:lnTo>
                    <a:pt x="17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70" name="Freeform 18"/>
            <p:cNvSpPr>
              <a:spLocks/>
            </p:cNvSpPr>
            <p:nvPr/>
          </p:nvSpPr>
          <p:spPr bwMode="auto">
            <a:xfrm>
              <a:off x="5987846" y="3277394"/>
              <a:ext cx="447675" cy="1514475"/>
            </a:xfrm>
            <a:custGeom>
              <a:avLst/>
              <a:gdLst>
                <a:gd name="T0" fmla="*/ 2147483647 w 282"/>
                <a:gd name="T1" fmla="*/ 2147483647 h 954"/>
                <a:gd name="T2" fmla="*/ 2147483647 w 282"/>
                <a:gd name="T3" fmla="*/ 0 h 954"/>
                <a:gd name="T4" fmla="*/ 2147483647 w 282"/>
                <a:gd name="T5" fmla="*/ 2147483647 h 954"/>
                <a:gd name="T6" fmla="*/ 2147483647 w 282"/>
                <a:gd name="T7" fmla="*/ 2147483647 h 954"/>
                <a:gd name="T8" fmla="*/ 2147483647 w 282"/>
                <a:gd name="T9" fmla="*/ 2147483647 h 954"/>
                <a:gd name="T10" fmla="*/ 2147483647 w 282"/>
                <a:gd name="T11" fmla="*/ 2147483647 h 954"/>
                <a:gd name="T12" fmla="*/ 2147483647 w 282"/>
                <a:gd name="T13" fmla="*/ 2147483647 h 954"/>
                <a:gd name="T14" fmla="*/ 2147483647 w 282"/>
                <a:gd name="T15" fmla="*/ 2147483647 h 954"/>
                <a:gd name="T16" fmla="*/ 2147483647 w 282"/>
                <a:gd name="T17" fmla="*/ 2147483647 h 954"/>
                <a:gd name="T18" fmla="*/ 2147483647 w 282"/>
                <a:gd name="T19" fmla="*/ 2147483647 h 954"/>
                <a:gd name="T20" fmla="*/ 2147483647 w 282"/>
                <a:gd name="T21" fmla="*/ 2147483647 h 954"/>
                <a:gd name="T22" fmla="*/ 2147483647 w 282"/>
                <a:gd name="T23" fmla="*/ 2147483647 h 954"/>
                <a:gd name="T24" fmla="*/ 2147483647 w 282"/>
                <a:gd name="T25" fmla="*/ 2147483647 h 954"/>
                <a:gd name="T26" fmla="*/ 2147483647 w 282"/>
                <a:gd name="T27" fmla="*/ 2147483647 h 954"/>
                <a:gd name="T28" fmla="*/ 2147483647 w 282"/>
                <a:gd name="T29" fmla="*/ 2147483647 h 954"/>
                <a:gd name="T30" fmla="*/ 2147483647 w 282"/>
                <a:gd name="T31" fmla="*/ 2147483647 h 954"/>
                <a:gd name="T32" fmla="*/ 2147483647 w 282"/>
                <a:gd name="T33" fmla="*/ 2147483647 h 954"/>
                <a:gd name="T34" fmla="*/ 2147483647 w 282"/>
                <a:gd name="T35" fmla="*/ 2147483647 h 954"/>
                <a:gd name="T36" fmla="*/ 2147483647 w 282"/>
                <a:gd name="T37" fmla="*/ 2147483647 h 954"/>
                <a:gd name="T38" fmla="*/ 2147483647 w 282"/>
                <a:gd name="T39" fmla="*/ 2147483647 h 954"/>
                <a:gd name="T40" fmla="*/ 2147483647 w 282"/>
                <a:gd name="T41" fmla="*/ 2147483647 h 954"/>
                <a:gd name="T42" fmla="*/ 2147483647 w 282"/>
                <a:gd name="T43" fmla="*/ 0 h 954"/>
                <a:gd name="T44" fmla="*/ 2147483647 w 282"/>
                <a:gd name="T45" fmla="*/ 2147483647 h 954"/>
                <a:gd name="T46" fmla="*/ 0 w 282"/>
                <a:gd name="T47" fmla="*/ 2147483647 h 954"/>
                <a:gd name="T48" fmla="*/ 2147483647 w 282"/>
                <a:gd name="T49" fmla="*/ 2147483647 h 954"/>
                <a:gd name="T50" fmla="*/ 2147483647 w 282"/>
                <a:gd name="T51" fmla="*/ 2147483647 h 954"/>
                <a:gd name="T52" fmla="*/ 2147483647 w 282"/>
                <a:gd name="T53" fmla="*/ 2147483647 h 954"/>
                <a:gd name="T54" fmla="*/ 2147483647 w 282"/>
                <a:gd name="T55" fmla="*/ 2147483647 h 954"/>
                <a:gd name="T56" fmla="*/ 2147483647 w 282"/>
                <a:gd name="T57" fmla="*/ 2147483647 h 954"/>
                <a:gd name="T58" fmla="*/ 2147483647 w 282"/>
                <a:gd name="T59" fmla="*/ 2147483647 h 954"/>
                <a:gd name="T60" fmla="*/ 2147483647 w 282"/>
                <a:gd name="T61" fmla="*/ 2147483647 h 954"/>
                <a:gd name="T62" fmla="*/ 2147483647 w 282"/>
                <a:gd name="T63" fmla="*/ 2147483647 h 954"/>
                <a:gd name="T64" fmla="*/ 2147483647 w 282"/>
                <a:gd name="T65" fmla="*/ 2147483647 h 954"/>
                <a:gd name="T66" fmla="*/ 2147483647 w 282"/>
                <a:gd name="T67" fmla="*/ 2147483647 h 954"/>
                <a:gd name="T68" fmla="*/ 2147483647 w 282"/>
                <a:gd name="T69" fmla="*/ 2147483647 h 954"/>
                <a:gd name="T70" fmla="*/ 2147483647 w 282"/>
                <a:gd name="T71" fmla="*/ 2147483647 h 954"/>
                <a:gd name="T72" fmla="*/ 2147483647 w 282"/>
                <a:gd name="T73" fmla="*/ 2147483647 h 954"/>
                <a:gd name="T74" fmla="*/ 2147483647 w 282"/>
                <a:gd name="T75" fmla="*/ 2147483647 h 954"/>
                <a:gd name="T76" fmla="*/ 2147483647 w 282"/>
                <a:gd name="T77" fmla="*/ 2147483647 h 954"/>
                <a:gd name="T78" fmla="*/ 2147483647 w 282"/>
                <a:gd name="T79" fmla="*/ 2147483647 h 954"/>
                <a:gd name="T80" fmla="*/ 2147483647 w 282"/>
                <a:gd name="T81" fmla="*/ 2147483647 h 954"/>
                <a:gd name="T82" fmla="*/ 2147483647 w 282"/>
                <a:gd name="T83" fmla="*/ 2147483647 h 954"/>
                <a:gd name="T84" fmla="*/ 2147483647 w 282"/>
                <a:gd name="T85" fmla="*/ 2147483647 h 954"/>
                <a:gd name="T86" fmla="*/ 2147483647 w 282"/>
                <a:gd name="T87" fmla="*/ 2147483647 h 954"/>
                <a:gd name="T88" fmla="*/ 2147483647 w 282"/>
                <a:gd name="T89" fmla="*/ 2147483647 h 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2" h="954">
                  <a:moveTo>
                    <a:pt x="259" y="529"/>
                  </a:moveTo>
                  <a:lnTo>
                    <a:pt x="229" y="0"/>
                  </a:lnTo>
                  <a:lnTo>
                    <a:pt x="219" y="5"/>
                  </a:lnTo>
                  <a:lnTo>
                    <a:pt x="209" y="11"/>
                  </a:lnTo>
                  <a:lnTo>
                    <a:pt x="199" y="15"/>
                  </a:lnTo>
                  <a:lnTo>
                    <a:pt x="188" y="18"/>
                  </a:lnTo>
                  <a:lnTo>
                    <a:pt x="176" y="21"/>
                  </a:lnTo>
                  <a:lnTo>
                    <a:pt x="165" y="24"/>
                  </a:lnTo>
                  <a:lnTo>
                    <a:pt x="153" y="25"/>
                  </a:lnTo>
                  <a:lnTo>
                    <a:pt x="140" y="25"/>
                  </a:lnTo>
                  <a:lnTo>
                    <a:pt x="139" y="25"/>
                  </a:lnTo>
                  <a:lnTo>
                    <a:pt x="126" y="25"/>
                  </a:lnTo>
                  <a:lnTo>
                    <a:pt x="115" y="24"/>
                  </a:lnTo>
                  <a:lnTo>
                    <a:pt x="103" y="21"/>
                  </a:lnTo>
                  <a:lnTo>
                    <a:pt x="92" y="18"/>
                  </a:lnTo>
                  <a:lnTo>
                    <a:pt x="80" y="15"/>
                  </a:lnTo>
                  <a:lnTo>
                    <a:pt x="70" y="11"/>
                  </a:lnTo>
                  <a:lnTo>
                    <a:pt x="60" y="5"/>
                  </a:lnTo>
                  <a:lnTo>
                    <a:pt x="50" y="0"/>
                  </a:lnTo>
                  <a:lnTo>
                    <a:pt x="17" y="609"/>
                  </a:lnTo>
                  <a:lnTo>
                    <a:pt x="0" y="953"/>
                  </a:lnTo>
                  <a:lnTo>
                    <a:pt x="13" y="950"/>
                  </a:lnTo>
                  <a:lnTo>
                    <a:pt x="26" y="947"/>
                  </a:lnTo>
                  <a:lnTo>
                    <a:pt x="39" y="946"/>
                  </a:lnTo>
                  <a:lnTo>
                    <a:pt x="53" y="943"/>
                  </a:lnTo>
                  <a:lnTo>
                    <a:pt x="67" y="941"/>
                  </a:lnTo>
                  <a:lnTo>
                    <a:pt x="82" y="940"/>
                  </a:lnTo>
                  <a:lnTo>
                    <a:pt x="97" y="940"/>
                  </a:lnTo>
                  <a:lnTo>
                    <a:pt x="112" y="938"/>
                  </a:lnTo>
                  <a:lnTo>
                    <a:pt x="119" y="938"/>
                  </a:lnTo>
                  <a:lnTo>
                    <a:pt x="125" y="938"/>
                  </a:lnTo>
                  <a:lnTo>
                    <a:pt x="132" y="938"/>
                  </a:lnTo>
                  <a:lnTo>
                    <a:pt x="139" y="938"/>
                  </a:lnTo>
                  <a:lnTo>
                    <a:pt x="158" y="938"/>
                  </a:lnTo>
                  <a:lnTo>
                    <a:pt x="178" y="940"/>
                  </a:lnTo>
                  <a:lnTo>
                    <a:pt x="196" y="941"/>
                  </a:lnTo>
                  <a:lnTo>
                    <a:pt x="214" y="943"/>
                  </a:lnTo>
                  <a:lnTo>
                    <a:pt x="232" y="944"/>
                  </a:lnTo>
                  <a:lnTo>
                    <a:pt x="249" y="947"/>
                  </a:lnTo>
                  <a:lnTo>
                    <a:pt x="267" y="951"/>
                  </a:lnTo>
                  <a:lnTo>
                    <a:pt x="282" y="954"/>
                  </a:lnTo>
                  <a:lnTo>
                    <a:pt x="259" y="529"/>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71" name="Freeform 19"/>
            <p:cNvSpPr>
              <a:spLocks/>
            </p:cNvSpPr>
            <p:nvPr/>
          </p:nvSpPr>
          <p:spPr bwMode="auto">
            <a:xfrm>
              <a:off x="6014833" y="2396331"/>
              <a:ext cx="377825" cy="339725"/>
            </a:xfrm>
            <a:custGeom>
              <a:avLst/>
              <a:gdLst>
                <a:gd name="T0" fmla="*/ 2147483647 w 238"/>
                <a:gd name="T1" fmla="*/ 2147483647 h 214"/>
                <a:gd name="T2" fmla="*/ 2147483647 w 238"/>
                <a:gd name="T3" fmla="*/ 0 h 214"/>
                <a:gd name="T4" fmla="*/ 2147483647 w 238"/>
                <a:gd name="T5" fmla="*/ 0 h 214"/>
                <a:gd name="T6" fmla="*/ 2147483647 w 238"/>
                <a:gd name="T7" fmla="*/ 0 h 214"/>
                <a:gd name="T8" fmla="*/ 2147483647 w 238"/>
                <a:gd name="T9" fmla="*/ 0 h 214"/>
                <a:gd name="T10" fmla="*/ 2147483647 w 238"/>
                <a:gd name="T11" fmla="*/ 2147483647 h 214"/>
                <a:gd name="T12" fmla="*/ 2147483647 w 238"/>
                <a:gd name="T13" fmla="*/ 2147483647 h 214"/>
                <a:gd name="T14" fmla="*/ 2147483647 w 238"/>
                <a:gd name="T15" fmla="*/ 2147483647 h 214"/>
                <a:gd name="T16" fmla="*/ 2147483647 w 238"/>
                <a:gd name="T17" fmla="*/ 2147483647 h 214"/>
                <a:gd name="T18" fmla="*/ 2147483647 w 238"/>
                <a:gd name="T19" fmla="*/ 2147483647 h 214"/>
                <a:gd name="T20" fmla="*/ 2147483647 w 238"/>
                <a:gd name="T21" fmla="*/ 2147483647 h 214"/>
                <a:gd name="T22" fmla="*/ 2147483647 w 238"/>
                <a:gd name="T23" fmla="*/ 2147483647 h 214"/>
                <a:gd name="T24" fmla="*/ 0 w 238"/>
                <a:gd name="T25" fmla="*/ 2147483647 h 214"/>
                <a:gd name="T26" fmla="*/ 2147483647 w 238"/>
                <a:gd name="T27" fmla="*/ 2147483647 h 214"/>
                <a:gd name="T28" fmla="*/ 2147483647 w 238"/>
                <a:gd name="T29" fmla="*/ 2147483647 h 214"/>
                <a:gd name="T30" fmla="*/ 2147483647 w 238"/>
                <a:gd name="T31" fmla="*/ 2147483647 h 214"/>
                <a:gd name="T32" fmla="*/ 2147483647 w 238"/>
                <a:gd name="T33" fmla="*/ 2147483647 h 214"/>
                <a:gd name="T34" fmla="*/ 2147483647 w 238"/>
                <a:gd name="T35" fmla="*/ 2147483647 h 214"/>
                <a:gd name="T36" fmla="*/ 2147483647 w 238"/>
                <a:gd name="T37" fmla="*/ 2147483647 h 214"/>
                <a:gd name="T38" fmla="*/ 2147483647 w 238"/>
                <a:gd name="T39" fmla="*/ 2147483647 h 214"/>
                <a:gd name="T40" fmla="*/ 2147483647 w 238"/>
                <a:gd name="T41" fmla="*/ 2147483647 h 214"/>
                <a:gd name="T42" fmla="*/ 2147483647 w 238"/>
                <a:gd name="T43" fmla="*/ 2147483647 h 214"/>
                <a:gd name="T44" fmla="*/ 2147483647 w 238"/>
                <a:gd name="T45" fmla="*/ 2147483647 h 214"/>
                <a:gd name="T46" fmla="*/ 2147483647 w 238"/>
                <a:gd name="T47" fmla="*/ 2147483647 h 214"/>
                <a:gd name="T48" fmla="*/ 2147483647 w 238"/>
                <a:gd name="T49" fmla="*/ 2147483647 h 214"/>
                <a:gd name="T50" fmla="*/ 2147483647 w 238"/>
                <a:gd name="T51" fmla="*/ 2147483647 h 214"/>
                <a:gd name="T52" fmla="*/ 2147483647 w 238"/>
                <a:gd name="T53" fmla="*/ 2147483647 h 214"/>
                <a:gd name="T54" fmla="*/ 2147483647 w 238"/>
                <a:gd name="T55" fmla="*/ 2147483647 h 214"/>
                <a:gd name="T56" fmla="*/ 2147483647 w 238"/>
                <a:gd name="T57" fmla="*/ 2147483647 h 214"/>
                <a:gd name="T58" fmla="*/ 2147483647 w 238"/>
                <a:gd name="T59" fmla="*/ 2147483647 h 214"/>
                <a:gd name="T60" fmla="*/ 2147483647 w 238"/>
                <a:gd name="T61" fmla="*/ 2147483647 h 214"/>
                <a:gd name="T62" fmla="*/ 2147483647 w 238"/>
                <a:gd name="T63" fmla="*/ 2147483647 h 214"/>
                <a:gd name="T64" fmla="*/ 2147483647 w 238"/>
                <a:gd name="T65" fmla="*/ 2147483647 h 214"/>
                <a:gd name="T66" fmla="*/ 2147483647 w 238"/>
                <a:gd name="T67" fmla="*/ 2147483647 h 214"/>
                <a:gd name="T68" fmla="*/ 2147483647 w 238"/>
                <a:gd name="T69" fmla="*/ 2147483647 h 214"/>
                <a:gd name="T70" fmla="*/ 2147483647 w 238"/>
                <a:gd name="T71" fmla="*/ 2147483647 h 214"/>
                <a:gd name="T72" fmla="*/ 2147483647 w 238"/>
                <a:gd name="T73" fmla="*/ 2147483647 h 214"/>
                <a:gd name="T74" fmla="*/ 2147483647 w 238"/>
                <a:gd name="T75" fmla="*/ 2147483647 h 214"/>
                <a:gd name="T76" fmla="*/ 2147483647 w 238"/>
                <a:gd name="T77" fmla="*/ 2147483647 h 214"/>
                <a:gd name="T78" fmla="*/ 2147483647 w 238"/>
                <a:gd name="T79" fmla="*/ 2147483647 h 214"/>
                <a:gd name="T80" fmla="*/ 2147483647 w 238"/>
                <a:gd name="T81" fmla="*/ 2147483647 h 214"/>
                <a:gd name="T82" fmla="*/ 2147483647 w 238"/>
                <a:gd name="T83" fmla="*/ 2147483647 h 214"/>
                <a:gd name="T84" fmla="*/ 2147483647 w 238"/>
                <a:gd name="T85" fmla="*/ 2147483647 h 214"/>
                <a:gd name="T86" fmla="*/ 2147483647 w 238"/>
                <a:gd name="T87" fmla="*/ 2147483647 h 214"/>
                <a:gd name="T88" fmla="*/ 2147483647 w 238"/>
                <a:gd name="T89" fmla="*/ 2147483647 h 214"/>
                <a:gd name="T90" fmla="*/ 2147483647 w 238"/>
                <a:gd name="T91" fmla="*/ 2147483647 h 214"/>
                <a:gd name="T92" fmla="*/ 2147483647 w 238"/>
                <a:gd name="T93" fmla="*/ 2147483647 h 214"/>
                <a:gd name="T94" fmla="*/ 2147483647 w 238"/>
                <a:gd name="T95" fmla="*/ 2147483647 h 214"/>
                <a:gd name="T96" fmla="*/ 2147483647 w 238"/>
                <a:gd name="T97" fmla="*/ 2147483647 h 214"/>
                <a:gd name="T98" fmla="*/ 2147483647 w 238"/>
                <a:gd name="T99" fmla="*/ 2147483647 h 214"/>
                <a:gd name="T100" fmla="*/ 2147483647 w 238"/>
                <a:gd name="T101" fmla="*/ 2147483647 h 214"/>
                <a:gd name="T102" fmla="*/ 2147483647 w 238"/>
                <a:gd name="T103" fmla="*/ 2147483647 h 214"/>
                <a:gd name="T104" fmla="*/ 2147483647 w 238"/>
                <a:gd name="T105" fmla="*/ 2147483647 h 2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8" h="214">
                  <a:moveTo>
                    <a:pt x="141" y="1"/>
                  </a:moveTo>
                  <a:lnTo>
                    <a:pt x="135" y="0"/>
                  </a:lnTo>
                  <a:lnTo>
                    <a:pt x="131" y="0"/>
                  </a:lnTo>
                  <a:lnTo>
                    <a:pt x="125" y="0"/>
                  </a:lnTo>
                  <a:lnTo>
                    <a:pt x="119" y="0"/>
                  </a:lnTo>
                  <a:lnTo>
                    <a:pt x="95" y="1"/>
                  </a:lnTo>
                  <a:lnTo>
                    <a:pt x="73" y="9"/>
                  </a:lnTo>
                  <a:lnTo>
                    <a:pt x="53" y="19"/>
                  </a:lnTo>
                  <a:lnTo>
                    <a:pt x="35" y="31"/>
                  </a:lnTo>
                  <a:lnTo>
                    <a:pt x="20" y="47"/>
                  </a:lnTo>
                  <a:lnTo>
                    <a:pt x="10" y="64"/>
                  </a:lnTo>
                  <a:lnTo>
                    <a:pt x="3" y="85"/>
                  </a:lnTo>
                  <a:lnTo>
                    <a:pt x="0" y="106"/>
                  </a:lnTo>
                  <a:lnTo>
                    <a:pt x="2" y="123"/>
                  </a:lnTo>
                  <a:lnTo>
                    <a:pt x="6" y="139"/>
                  </a:lnTo>
                  <a:lnTo>
                    <a:pt x="13" y="155"/>
                  </a:lnTo>
                  <a:lnTo>
                    <a:pt x="22" y="168"/>
                  </a:lnTo>
                  <a:lnTo>
                    <a:pt x="33" y="181"/>
                  </a:lnTo>
                  <a:lnTo>
                    <a:pt x="46" y="191"/>
                  </a:lnTo>
                  <a:lnTo>
                    <a:pt x="60" y="199"/>
                  </a:lnTo>
                  <a:lnTo>
                    <a:pt x="76" y="206"/>
                  </a:lnTo>
                  <a:lnTo>
                    <a:pt x="82" y="208"/>
                  </a:lnTo>
                  <a:lnTo>
                    <a:pt x="88" y="209"/>
                  </a:lnTo>
                  <a:lnTo>
                    <a:pt x="92" y="211"/>
                  </a:lnTo>
                  <a:lnTo>
                    <a:pt x="98" y="212"/>
                  </a:lnTo>
                  <a:lnTo>
                    <a:pt x="103" y="212"/>
                  </a:lnTo>
                  <a:lnTo>
                    <a:pt x="109" y="214"/>
                  </a:lnTo>
                  <a:lnTo>
                    <a:pt x="113" y="214"/>
                  </a:lnTo>
                  <a:lnTo>
                    <a:pt x="119" y="214"/>
                  </a:lnTo>
                  <a:lnTo>
                    <a:pt x="123" y="214"/>
                  </a:lnTo>
                  <a:lnTo>
                    <a:pt x="126" y="214"/>
                  </a:lnTo>
                  <a:lnTo>
                    <a:pt x="131" y="214"/>
                  </a:lnTo>
                  <a:lnTo>
                    <a:pt x="133" y="214"/>
                  </a:lnTo>
                  <a:lnTo>
                    <a:pt x="139" y="212"/>
                  </a:lnTo>
                  <a:lnTo>
                    <a:pt x="145" y="211"/>
                  </a:lnTo>
                  <a:lnTo>
                    <a:pt x="151" y="211"/>
                  </a:lnTo>
                  <a:lnTo>
                    <a:pt x="156" y="209"/>
                  </a:lnTo>
                  <a:lnTo>
                    <a:pt x="174" y="202"/>
                  </a:lnTo>
                  <a:lnTo>
                    <a:pt x="189" y="193"/>
                  </a:lnTo>
                  <a:lnTo>
                    <a:pt x="204" y="183"/>
                  </a:lnTo>
                  <a:lnTo>
                    <a:pt x="215" y="171"/>
                  </a:lnTo>
                  <a:lnTo>
                    <a:pt x="225" y="156"/>
                  </a:lnTo>
                  <a:lnTo>
                    <a:pt x="232" y="140"/>
                  </a:lnTo>
                  <a:lnTo>
                    <a:pt x="237" y="123"/>
                  </a:lnTo>
                  <a:lnTo>
                    <a:pt x="238" y="106"/>
                  </a:lnTo>
                  <a:lnTo>
                    <a:pt x="237" y="87"/>
                  </a:lnTo>
                  <a:lnTo>
                    <a:pt x="231" y="69"/>
                  </a:lnTo>
                  <a:lnTo>
                    <a:pt x="222" y="53"/>
                  </a:lnTo>
                  <a:lnTo>
                    <a:pt x="211" y="37"/>
                  </a:lnTo>
                  <a:lnTo>
                    <a:pt x="197" y="24"/>
                  </a:lnTo>
                  <a:lnTo>
                    <a:pt x="179" y="14"/>
                  </a:lnTo>
                  <a:lnTo>
                    <a:pt x="161" y="6"/>
                  </a:lnTo>
                  <a:lnTo>
                    <a:pt x="141" y="1"/>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72" name="Freeform 20"/>
            <p:cNvSpPr>
              <a:spLocks/>
            </p:cNvSpPr>
            <p:nvPr/>
          </p:nvSpPr>
          <p:spPr bwMode="auto">
            <a:xfrm>
              <a:off x="6081508" y="2455069"/>
              <a:ext cx="246063" cy="220662"/>
            </a:xfrm>
            <a:custGeom>
              <a:avLst/>
              <a:gdLst>
                <a:gd name="T0" fmla="*/ 2147483647 w 155"/>
                <a:gd name="T1" fmla="*/ 2147483647 h 139"/>
                <a:gd name="T2" fmla="*/ 2147483647 w 155"/>
                <a:gd name="T3" fmla="*/ 2147483647 h 139"/>
                <a:gd name="T4" fmla="*/ 2147483647 w 155"/>
                <a:gd name="T5" fmla="*/ 2147483647 h 139"/>
                <a:gd name="T6" fmla="*/ 2147483647 w 155"/>
                <a:gd name="T7" fmla="*/ 2147483647 h 139"/>
                <a:gd name="T8" fmla="*/ 2147483647 w 155"/>
                <a:gd name="T9" fmla="*/ 2147483647 h 139"/>
                <a:gd name="T10" fmla="*/ 2147483647 w 155"/>
                <a:gd name="T11" fmla="*/ 2147483647 h 139"/>
                <a:gd name="T12" fmla="*/ 2147483647 w 155"/>
                <a:gd name="T13" fmla="*/ 2147483647 h 139"/>
                <a:gd name="T14" fmla="*/ 2147483647 w 155"/>
                <a:gd name="T15" fmla="*/ 2147483647 h 139"/>
                <a:gd name="T16" fmla="*/ 2147483647 w 155"/>
                <a:gd name="T17" fmla="*/ 2147483647 h 139"/>
                <a:gd name="T18" fmla="*/ 2147483647 w 155"/>
                <a:gd name="T19" fmla="*/ 2147483647 h 139"/>
                <a:gd name="T20" fmla="*/ 2147483647 w 155"/>
                <a:gd name="T21" fmla="*/ 2147483647 h 139"/>
                <a:gd name="T22" fmla="*/ 2147483647 w 155"/>
                <a:gd name="T23" fmla="*/ 2147483647 h 139"/>
                <a:gd name="T24" fmla="*/ 0 w 155"/>
                <a:gd name="T25" fmla="*/ 2147483647 h 139"/>
                <a:gd name="T26" fmla="*/ 2147483647 w 155"/>
                <a:gd name="T27" fmla="*/ 2147483647 h 139"/>
                <a:gd name="T28" fmla="*/ 2147483647 w 155"/>
                <a:gd name="T29" fmla="*/ 2147483647 h 139"/>
                <a:gd name="T30" fmla="*/ 2147483647 w 155"/>
                <a:gd name="T31" fmla="*/ 2147483647 h 139"/>
                <a:gd name="T32" fmla="*/ 2147483647 w 155"/>
                <a:gd name="T33" fmla="*/ 2147483647 h 139"/>
                <a:gd name="T34" fmla="*/ 2147483647 w 155"/>
                <a:gd name="T35" fmla="*/ 2147483647 h 139"/>
                <a:gd name="T36" fmla="*/ 2147483647 w 155"/>
                <a:gd name="T37" fmla="*/ 2147483647 h 139"/>
                <a:gd name="T38" fmla="*/ 2147483647 w 155"/>
                <a:gd name="T39" fmla="*/ 2147483647 h 139"/>
                <a:gd name="T40" fmla="*/ 2147483647 w 155"/>
                <a:gd name="T41" fmla="*/ 0 h 139"/>
                <a:gd name="T42" fmla="*/ 2147483647 w 155"/>
                <a:gd name="T43" fmla="*/ 0 h 139"/>
                <a:gd name="T44" fmla="*/ 2147483647 w 155"/>
                <a:gd name="T45" fmla="*/ 0 h 139"/>
                <a:gd name="T46" fmla="*/ 2147483647 w 155"/>
                <a:gd name="T47" fmla="*/ 0 h 139"/>
                <a:gd name="T48" fmla="*/ 2147483647 w 155"/>
                <a:gd name="T49" fmla="*/ 2147483647 h 139"/>
                <a:gd name="T50" fmla="*/ 2147483647 w 155"/>
                <a:gd name="T51" fmla="*/ 2147483647 h 139"/>
                <a:gd name="T52" fmla="*/ 2147483647 w 155"/>
                <a:gd name="T53" fmla="*/ 2147483647 h 139"/>
                <a:gd name="T54" fmla="*/ 2147483647 w 155"/>
                <a:gd name="T55" fmla="*/ 2147483647 h 139"/>
                <a:gd name="T56" fmla="*/ 2147483647 w 155"/>
                <a:gd name="T57" fmla="*/ 2147483647 h 139"/>
                <a:gd name="T58" fmla="*/ 2147483647 w 155"/>
                <a:gd name="T59" fmla="*/ 2147483647 h 139"/>
                <a:gd name="T60" fmla="*/ 2147483647 w 155"/>
                <a:gd name="T61" fmla="*/ 2147483647 h 139"/>
                <a:gd name="T62" fmla="*/ 2147483647 w 155"/>
                <a:gd name="T63" fmla="*/ 2147483647 h 139"/>
                <a:gd name="T64" fmla="*/ 2147483647 w 155"/>
                <a:gd name="T65" fmla="*/ 2147483647 h 139"/>
                <a:gd name="T66" fmla="*/ 2147483647 w 155"/>
                <a:gd name="T67" fmla="*/ 2147483647 h 139"/>
                <a:gd name="T68" fmla="*/ 2147483647 w 155"/>
                <a:gd name="T69" fmla="*/ 2147483647 h 139"/>
                <a:gd name="T70" fmla="*/ 2147483647 w 155"/>
                <a:gd name="T71" fmla="*/ 2147483647 h 139"/>
                <a:gd name="T72" fmla="*/ 2147483647 w 155"/>
                <a:gd name="T73" fmla="*/ 2147483647 h 139"/>
                <a:gd name="T74" fmla="*/ 2147483647 w 155"/>
                <a:gd name="T75" fmla="*/ 2147483647 h 139"/>
                <a:gd name="T76" fmla="*/ 2147483647 w 155"/>
                <a:gd name="T77" fmla="*/ 2147483647 h 139"/>
                <a:gd name="T78" fmla="*/ 2147483647 w 155"/>
                <a:gd name="T79" fmla="*/ 2147483647 h 139"/>
                <a:gd name="T80" fmla="*/ 2147483647 w 155"/>
                <a:gd name="T81" fmla="*/ 2147483647 h 1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5" h="139">
                  <a:moveTo>
                    <a:pt x="93" y="138"/>
                  </a:moveTo>
                  <a:lnTo>
                    <a:pt x="90" y="139"/>
                  </a:lnTo>
                  <a:lnTo>
                    <a:pt x="86" y="139"/>
                  </a:lnTo>
                  <a:lnTo>
                    <a:pt x="81" y="139"/>
                  </a:lnTo>
                  <a:lnTo>
                    <a:pt x="77" y="139"/>
                  </a:lnTo>
                  <a:lnTo>
                    <a:pt x="61" y="138"/>
                  </a:lnTo>
                  <a:lnTo>
                    <a:pt x="47" y="134"/>
                  </a:lnTo>
                  <a:lnTo>
                    <a:pt x="34" y="128"/>
                  </a:lnTo>
                  <a:lnTo>
                    <a:pt x="23" y="119"/>
                  </a:lnTo>
                  <a:lnTo>
                    <a:pt x="13" y="108"/>
                  </a:lnTo>
                  <a:lnTo>
                    <a:pt x="5" y="96"/>
                  </a:lnTo>
                  <a:lnTo>
                    <a:pt x="1" y="83"/>
                  </a:lnTo>
                  <a:lnTo>
                    <a:pt x="0" y="69"/>
                  </a:lnTo>
                  <a:lnTo>
                    <a:pt x="1" y="55"/>
                  </a:lnTo>
                  <a:lnTo>
                    <a:pt x="5" y="43"/>
                  </a:lnTo>
                  <a:lnTo>
                    <a:pt x="13" y="30"/>
                  </a:lnTo>
                  <a:lnTo>
                    <a:pt x="23" y="20"/>
                  </a:lnTo>
                  <a:lnTo>
                    <a:pt x="34" y="12"/>
                  </a:lnTo>
                  <a:lnTo>
                    <a:pt x="47" y="6"/>
                  </a:lnTo>
                  <a:lnTo>
                    <a:pt x="61" y="2"/>
                  </a:lnTo>
                  <a:lnTo>
                    <a:pt x="77" y="0"/>
                  </a:lnTo>
                  <a:lnTo>
                    <a:pt x="83" y="0"/>
                  </a:lnTo>
                  <a:lnTo>
                    <a:pt x="87" y="0"/>
                  </a:lnTo>
                  <a:lnTo>
                    <a:pt x="93" y="0"/>
                  </a:lnTo>
                  <a:lnTo>
                    <a:pt x="97" y="2"/>
                  </a:lnTo>
                  <a:lnTo>
                    <a:pt x="109" y="6"/>
                  </a:lnTo>
                  <a:lnTo>
                    <a:pt x="120" y="12"/>
                  </a:lnTo>
                  <a:lnTo>
                    <a:pt x="130" y="19"/>
                  </a:lnTo>
                  <a:lnTo>
                    <a:pt x="139" y="26"/>
                  </a:lnTo>
                  <a:lnTo>
                    <a:pt x="144" y="36"/>
                  </a:lnTo>
                  <a:lnTo>
                    <a:pt x="150" y="46"/>
                  </a:lnTo>
                  <a:lnTo>
                    <a:pt x="153" y="58"/>
                  </a:lnTo>
                  <a:lnTo>
                    <a:pt x="155" y="69"/>
                  </a:lnTo>
                  <a:lnTo>
                    <a:pt x="153" y="82"/>
                  </a:lnTo>
                  <a:lnTo>
                    <a:pt x="150" y="93"/>
                  </a:lnTo>
                  <a:lnTo>
                    <a:pt x="144" y="105"/>
                  </a:lnTo>
                  <a:lnTo>
                    <a:pt x="137" y="113"/>
                  </a:lnTo>
                  <a:lnTo>
                    <a:pt x="129" y="122"/>
                  </a:lnTo>
                  <a:lnTo>
                    <a:pt x="117" y="129"/>
                  </a:lnTo>
                  <a:lnTo>
                    <a:pt x="106" y="135"/>
                  </a:lnTo>
                  <a:lnTo>
                    <a:pt x="93"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3573" name="Freeform 21"/>
            <p:cNvSpPr>
              <a:spLocks/>
            </p:cNvSpPr>
            <p:nvPr/>
          </p:nvSpPr>
          <p:spPr bwMode="auto">
            <a:xfrm>
              <a:off x="5492546" y="4766469"/>
              <a:ext cx="1416050" cy="333375"/>
            </a:xfrm>
            <a:custGeom>
              <a:avLst/>
              <a:gdLst>
                <a:gd name="T0" fmla="*/ 2147483647 w 892"/>
                <a:gd name="T1" fmla="*/ 2147483647 h 210"/>
                <a:gd name="T2" fmla="*/ 2147483647 w 892"/>
                <a:gd name="T3" fmla="*/ 2147483647 h 210"/>
                <a:gd name="T4" fmla="*/ 2147483647 w 892"/>
                <a:gd name="T5" fmla="*/ 2147483647 h 210"/>
                <a:gd name="T6" fmla="*/ 2147483647 w 892"/>
                <a:gd name="T7" fmla="*/ 2147483647 h 210"/>
                <a:gd name="T8" fmla="*/ 2147483647 w 892"/>
                <a:gd name="T9" fmla="*/ 2147483647 h 210"/>
                <a:gd name="T10" fmla="*/ 2147483647 w 892"/>
                <a:gd name="T11" fmla="*/ 2147483647 h 210"/>
                <a:gd name="T12" fmla="*/ 2147483647 w 892"/>
                <a:gd name="T13" fmla="*/ 2147483647 h 210"/>
                <a:gd name="T14" fmla="*/ 2147483647 w 892"/>
                <a:gd name="T15" fmla="*/ 2147483647 h 210"/>
                <a:gd name="T16" fmla="*/ 2147483647 w 892"/>
                <a:gd name="T17" fmla="*/ 2147483647 h 210"/>
                <a:gd name="T18" fmla="*/ 2147483647 w 892"/>
                <a:gd name="T19" fmla="*/ 2147483647 h 210"/>
                <a:gd name="T20" fmla="*/ 2147483647 w 892"/>
                <a:gd name="T21" fmla="*/ 2147483647 h 210"/>
                <a:gd name="T22" fmla="*/ 2147483647 w 892"/>
                <a:gd name="T23" fmla="*/ 2147483647 h 210"/>
                <a:gd name="T24" fmla="*/ 2147483647 w 892"/>
                <a:gd name="T25" fmla="*/ 2147483647 h 210"/>
                <a:gd name="T26" fmla="*/ 2147483647 w 892"/>
                <a:gd name="T27" fmla="*/ 2147483647 h 210"/>
                <a:gd name="T28" fmla="*/ 2147483647 w 892"/>
                <a:gd name="T29" fmla="*/ 2147483647 h 210"/>
                <a:gd name="T30" fmla="*/ 2147483647 w 892"/>
                <a:gd name="T31" fmla="*/ 0 h 210"/>
                <a:gd name="T32" fmla="*/ 2147483647 w 892"/>
                <a:gd name="T33" fmla="*/ 0 h 210"/>
                <a:gd name="T34" fmla="*/ 2147483647 w 892"/>
                <a:gd name="T35" fmla="*/ 0 h 210"/>
                <a:gd name="T36" fmla="*/ 2147483647 w 892"/>
                <a:gd name="T37" fmla="*/ 0 h 210"/>
                <a:gd name="T38" fmla="*/ 2147483647 w 892"/>
                <a:gd name="T39" fmla="*/ 0 h 210"/>
                <a:gd name="T40" fmla="*/ 2147483647 w 892"/>
                <a:gd name="T41" fmla="*/ 0 h 210"/>
                <a:gd name="T42" fmla="*/ 2147483647 w 892"/>
                <a:gd name="T43" fmla="*/ 2147483647 h 210"/>
                <a:gd name="T44" fmla="*/ 2147483647 w 892"/>
                <a:gd name="T45" fmla="*/ 2147483647 h 210"/>
                <a:gd name="T46" fmla="*/ 2147483647 w 892"/>
                <a:gd name="T47" fmla="*/ 2147483647 h 210"/>
                <a:gd name="T48" fmla="*/ 2147483647 w 892"/>
                <a:gd name="T49" fmla="*/ 2147483647 h 210"/>
                <a:gd name="T50" fmla="*/ 2147483647 w 892"/>
                <a:gd name="T51" fmla="*/ 2147483647 h 210"/>
                <a:gd name="T52" fmla="*/ 2147483647 w 892"/>
                <a:gd name="T53" fmla="*/ 2147483647 h 210"/>
                <a:gd name="T54" fmla="*/ 2147483647 w 892"/>
                <a:gd name="T55" fmla="*/ 2147483647 h 210"/>
                <a:gd name="T56" fmla="*/ 2147483647 w 892"/>
                <a:gd name="T57" fmla="*/ 2147483647 h 210"/>
                <a:gd name="T58" fmla="*/ 2147483647 w 892"/>
                <a:gd name="T59" fmla="*/ 2147483647 h 210"/>
                <a:gd name="T60" fmla="*/ 2147483647 w 892"/>
                <a:gd name="T61" fmla="*/ 2147483647 h 210"/>
                <a:gd name="T62" fmla="*/ 2147483647 w 892"/>
                <a:gd name="T63" fmla="*/ 2147483647 h 210"/>
                <a:gd name="T64" fmla="*/ 2147483647 w 892"/>
                <a:gd name="T65" fmla="*/ 2147483647 h 210"/>
                <a:gd name="T66" fmla="*/ 2147483647 w 892"/>
                <a:gd name="T67" fmla="*/ 2147483647 h 210"/>
                <a:gd name="T68" fmla="*/ 2147483647 w 892"/>
                <a:gd name="T69" fmla="*/ 2147483647 h 210"/>
                <a:gd name="T70" fmla="*/ 2147483647 w 892"/>
                <a:gd name="T71" fmla="*/ 2147483647 h 210"/>
                <a:gd name="T72" fmla="*/ 2147483647 w 892"/>
                <a:gd name="T73" fmla="*/ 2147483647 h 210"/>
                <a:gd name="T74" fmla="*/ 2147483647 w 892"/>
                <a:gd name="T75" fmla="*/ 2147483647 h 210"/>
                <a:gd name="T76" fmla="*/ 2147483647 w 892"/>
                <a:gd name="T77" fmla="*/ 2147483647 h 210"/>
                <a:gd name="T78" fmla="*/ 2147483647 w 892"/>
                <a:gd name="T79" fmla="*/ 2147483647 h 210"/>
                <a:gd name="T80" fmla="*/ 2147483647 w 892"/>
                <a:gd name="T81" fmla="*/ 2147483647 h 210"/>
                <a:gd name="T82" fmla="*/ 2147483647 w 892"/>
                <a:gd name="T83" fmla="*/ 2147483647 h 210"/>
                <a:gd name="T84" fmla="*/ 2147483647 w 892"/>
                <a:gd name="T85" fmla="*/ 2147483647 h 210"/>
                <a:gd name="T86" fmla="*/ 2147483647 w 892"/>
                <a:gd name="T87" fmla="*/ 2147483647 h 210"/>
                <a:gd name="T88" fmla="*/ 0 w 892"/>
                <a:gd name="T89" fmla="*/ 2147483647 h 210"/>
                <a:gd name="T90" fmla="*/ 2147483647 w 892"/>
                <a:gd name="T91" fmla="*/ 2147483647 h 210"/>
                <a:gd name="T92" fmla="*/ 2147483647 w 892"/>
                <a:gd name="T93" fmla="*/ 2147483647 h 210"/>
                <a:gd name="T94" fmla="*/ 2147483647 w 892"/>
                <a:gd name="T95" fmla="*/ 2147483647 h 210"/>
                <a:gd name="T96" fmla="*/ 2147483647 w 892"/>
                <a:gd name="T97" fmla="*/ 2147483647 h 210"/>
                <a:gd name="T98" fmla="*/ 2147483647 w 892"/>
                <a:gd name="T99" fmla="*/ 2147483647 h 210"/>
                <a:gd name="T100" fmla="*/ 2147483647 w 892"/>
                <a:gd name="T101" fmla="*/ 2147483647 h 210"/>
                <a:gd name="T102" fmla="*/ 2147483647 w 892"/>
                <a:gd name="T103" fmla="*/ 2147483647 h 210"/>
                <a:gd name="T104" fmla="*/ 2147483647 w 892"/>
                <a:gd name="T105" fmla="*/ 2147483647 h 210"/>
                <a:gd name="T106" fmla="*/ 2147483647 w 892"/>
                <a:gd name="T107" fmla="*/ 2147483647 h 210"/>
                <a:gd name="T108" fmla="*/ 2147483647 w 892"/>
                <a:gd name="T109" fmla="*/ 2147483647 h 2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92" h="210">
                  <a:moveTo>
                    <a:pt x="749" y="129"/>
                  </a:moveTo>
                  <a:lnTo>
                    <a:pt x="746" y="111"/>
                  </a:lnTo>
                  <a:lnTo>
                    <a:pt x="738" y="95"/>
                  </a:lnTo>
                  <a:lnTo>
                    <a:pt x="725" y="78"/>
                  </a:lnTo>
                  <a:lnTo>
                    <a:pt x="706" y="63"/>
                  </a:lnTo>
                  <a:lnTo>
                    <a:pt x="683" y="49"/>
                  </a:lnTo>
                  <a:lnTo>
                    <a:pt x="657" y="36"/>
                  </a:lnTo>
                  <a:lnTo>
                    <a:pt x="627" y="26"/>
                  </a:lnTo>
                  <a:lnTo>
                    <a:pt x="594" y="16"/>
                  </a:lnTo>
                  <a:lnTo>
                    <a:pt x="579" y="13"/>
                  </a:lnTo>
                  <a:lnTo>
                    <a:pt x="561" y="9"/>
                  </a:lnTo>
                  <a:lnTo>
                    <a:pt x="544" y="6"/>
                  </a:lnTo>
                  <a:lnTo>
                    <a:pt x="526" y="5"/>
                  </a:lnTo>
                  <a:lnTo>
                    <a:pt x="508" y="3"/>
                  </a:lnTo>
                  <a:lnTo>
                    <a:pt x="490" y="2"/>
                  </a:lnTo>
                  <a:lnTo>
                    <a:pt x="470" y="0"/>
                  </a:lnTo>
                  <a:lnTo>
                    <a:pt x="451" y="0"/>
                  </a:lnTo>
                  <a:lnTo>
                    <a:pt x="444" y="0"/>
                  </a:lnTo>
                  <a:lnTo>
                    <a:pt x="437" y="0"/>
                  </a:lnTo>
                  <a:lnTo>
                    <a:pt x="431" y="0"/>
                  </a:lnTo>
                  <a:lnTo>
                    <a:pt x="424" y="0"/>
                  </a:lnTo>
                  <a:lnTo>
                    <a:pt x="409" y="2"/>
                  </a:lnTo>
                  <a:lnTo>
                    <a:pt x="394" y="2"/>
                  </a:lnTo>
                  <a:lnTo>
                    <a:pt x="379" y="3"/>
                  </a:lnTo>
                  <a:lnTo>
                    <a:pt x="365" y="5"/>
                  </a:lnTo>
                  <a:lnTo>
                    <a:pt x="351" y="8"/>
                  </a:lnTo>
                  <a:lnTo>
                    <a:pt x="338" y="9"/>
                  </a:lnTo>
                  <a:lnTo>
                    <a:pt x="325" y="12"/>
                  </a:lnTo>
                  <a:lnTo>
                    <a:pt x="312" y="15"/>
                  </a:lnTo>
                  <a:lnTo>
                    <a:pt x="278" y="25"/>
                  </a:lnTo>
                  <a:lnTo>
                    <a:pt x="247" y="35"/>
                  </a:lnTo>
                  <a:lnTo>
                    <a:pt x="220" y="48"/>
                  </a:lnTo>
                  <a:lnTo>
                    <a:pt x="197" y="62"/>
                  </a:lnTo>
                  <a:lnTo>
                    <a:pt x="177" y="78"/>
                  </a:lnTo>
                  <a:lnTo>
                    <a:pt x="164" y="94"/>
                  </a:lnTo>
                  <a:lnTo>
                    <a:pt x="154" y="111"/>
                  </a:lnTo>
                  <a:lnTo>
                    <a:pt x="151" y="129"/>
                  </a:lnTo>
                  <a:lnTo>
                    <a:pt x="108" y="139"/>
                  </a:lnTo>
                  <a:lnTo>
                    <a:pt x="74" y="151"/>
                  </a:lnTo>
                  <a:lnTo>
                    <a:pt x="47" y="162"/>
                  </a:lnTo>
                  <a:lnTo>
                    <a:pt x="28" y="174"/>
                  </a:lnTo>
                  <a:lnTo>
                    <a:pt x="14" y="184"/>
                  </a:lnTo>
                  <a:lnTo>
                    <a:pt x="5" y="194"/>
                  </a:lnTo>
                  <a:lnTo>
                    <a:pt x="1" y="203"/>
                  </a:lnTo>
                  <a:lnTo>
                    <a:pt x="0" y="210"/>
                  </a:lnTo>
                  <a:lnTo>
                    <a:pt x="417" y="210"/>
                  </a:lnTo>
                  <a:lnTo>
                    <a:pt x="892" y="210"/>
                  </a:lnTo>
                  <a:lnTo>
                    <a:pt x="891" y="203"/>
                  </a:lnTo>
                  <a:lnTo>
                    <a:pt x="887" y="194"/>
                  </a:lnTo>
                  <a:lnTo>
                    <a:pt x="878" y="184"/>
                  </a:lnTo>
                  <a:lnTo>
                    <a:pt x="864" y="174"/>
                  </a:lnTo>
                  <a:lnTo>
                    <a:pt x="845" y="162"/>
                  </a:lnTo>
                  <a:lnTo>
                    <a:pt x="821" y="151"/>
                  </a:lnTo>
                  <a:lnTo>
                    <a:pt x="789" y="139"/>
                  </a:lnTo>
                  <a:lnTo>
                    <a:pt x="749" y="129"/>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sp>
        <p:nvSpPr>
          <p:cNvPr id="23555" name="Rectangle 4"/>
          <p:cNvSpPr>
            <a:spLocks noGrp="1" noChangeArrowheads="1"/>
          </p:cNvSpPr>
          <p:nvPr>
            <p:ph type="title" idx="4294967295"/>
          </p:nvPr>
        </p:nvSpPr>
        <p:spPr>
          <a:xfrm>
            <a:off x="890588" y="188913"/>
            <a:ext cx="7659687" cy="1066800"/>
          </a:xfrm>
        </p:spPr>
        <p:txBody>
          <a:bodyPr/>
          <a:lstStyle/>
          <a:p>
            <a:pPr eaLnBrk="1" hangingPunct="1"/>
            <a:r>
              <a:rPr lang="en-GB" altLang="nl-NL" smtClean="0"/>
              <a:t>Multidisciplinary Optimization: finding the right* balance</a:t>
            </a:r>
          </a:p>
        </p:txBody>
      </p:sp>
      <p:pic>
        <p:nvPicPr>
          <p:cNvPr id="23556" name="Picture 5"/>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940425" y="2270125"/>
            <a:ext cx="19494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21013" y="2454275"/>
            <a:ext cx="18542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8" name="TextBox 21"/>
          <p:cNvSpPr txBox="1">
            <a:spLocks noChangeArrowheads="1"/>
          </p:cNvSpPr>
          <p:nvPr/>
        </p:nvSpPr>
        <p:spPr bwMode="auto">
          <a:xfrm>
            <a:off x="223838" y="4994275"/>
            <a:ext cx="2825750" cy="954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2800" b="1" i="1"/>
              <a:t>*..but what is right?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1"/>
          <p:cNvGrpSpPr>
            <a:grpSpLocks/>
          </p:cNvGrpSpPr>
          <p:nvPr/>
        </p:nvGrpSpPr>
        <p:grpSpPr bwMode="auto">
          <a:xfrm>
            <a:off x="2743200" y="1533525"/>
            <a:ext cx="3754438" cy="3590925"/>
            <a:chOff x="2483768" y="1515598"/>
            <a:chExt cx="4527550" cy="4516437"/>
          </a:xfrm>
        </p:grpSpPr>
        <p:sp>
          <p:nvSpPr>
            <p:cNvPr id="24589" name="AutoShape 6"/>
            <p:cNvSpPr>
              <a:spLocks noChangeAspect="1" noChangeArrowheads="1" noTextEdit="1"/>
            </p:cNvSpPr>
            <p:nvPr/>
          </p:nvSpPr>
          <p:spPr bwMode="auto">
            <a:xfrm>
              <a:off x="2483768" y="1515598"/>
              <a:ext cx="45275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590" name="Freeform 10"/>
            <p:cNvSpPr>
              <a:spLocks/>
            </p:cNvSpPr>
            <p:nvPr/>
          </p:nvSpPr>
          <p:spPr bwMode="auto">
            <a:xfrm>
              <a:off x="5446043" y="3118973"/>
              <a:ext cx="1181100" cy="1358900"/>
            </a:xfrm>
            <a:custGeom>
              <a:avLst/>
              <a:gdLst>
                <a:gd name="T0" fmla="*/ 2147483647 w 744"/>
                <a:gd name="T1" fmla="*/ 2147483647 h 856"/>
                <a:gd name="T2" fmla="*/ 2147483647 w 744"/>
                <a:gd name="T3" fmla="*/ 2147483647 h 856"/>
                <a:gd name="T4" fmla="*/ 2147483647 w 744"/>
                <a:gd name="T5" fmla="*/ 2147483647 h 856"/>
                <a:gd name="T6" fmla="*/ 2147483647 w 744"/>
                <a:gd name="T7" fmla="*/ 2147483647 h 856"/>
                <a:gd name="T8" fmla="*/ 2147483647 w 744"/>
                <a:gd name="T9" fmla="*/ 2147483647 h 856"/>
                <a:gd name="T10" fmla="*/ 2147483647 w 744"/>
                <a:gd name="T11" fmla="*/ 2147483647 h 856"/>
                <a:gd name="T12" fmla="*/ 2147483647 w 744"/>
                <a:gd name="T13" fmla="*/ 0 h 856"/>
                <a:gd name="T14" fmla="*/ 2147483647 w 744"/>
                <a:gd name="T15" fmla="*/ 2147483647 h 856"/>
                <a:gd name="T16" fmla="*/ 2147483647 w 744"/>
                <a:gd name="T17" fmla="*/ 2147483647 h 856"/>
                <a:gd name="T18" fmla="*/ 2147483647 w 744"/>
                <a:gd name="T19" fmla="*/ 2147483647 h 856"/>
                <a:gd name="T20" fmla="*/ 2147483647 w 744"/>
                <a:gd name="T21" fmla="*/ 2147483647 h 856"/>
                <a:gd name="T22" fmla="*/ 2147483647 w 744"/>
                <a:gd name="T23" fmla="*/ 2147483647 h 856"/>
                <a:gd name="T24" fmla="*/ 2147483647 w 744"/>
                <a:gd name="T25" fmla="*/ 2147483647 h 856"/>
                <a:gd name="T26" fmla="*/ 2147483647 w 744"/>
                <a:gd name="T27" fmla="*/ 2147483647 h 856"/>
                <a:gd name="T28" fmla="*/ 2147483647 w 744"/>
                <a:gd name="T29" fmla="*/ 2147483647 h 856"/>
                <a:gd name="T30" fmla="*/ 2147483647 w 744"/>
                <a:gd name="T31" fmla="*/ 2147483647 h 856"/>
                <a:gd name="T32" fmla="*/ 2147483647 w 744"/>
                <a:gd name="T33" fmla="*/ 2147483647 h 856"/>
                <a:gd name="T34" fmla="*/ 2147483647 w 744"/>
                <a:gd name="T35" fmla="*/ 2147483647 h 856"/>
                <a:gd name="T36" fmla="*/ 2147483647 w 744"/>
                <a:gd name="T37" fmla="*/ 2147483647 h 856"/>
                <a:gd name="T38" fmla="*/ 2147483647 w 744"/>
                <a:gd name="T39" fmla="*/ 2147483647 h 856"/>
                <a:gd name="T40" fmla="*/ 2147483647 w 744"/>
                <a:gd name="T41" fmla="*/ 2147483647 h 856"/>
                <a:gd name="T42" fmla="*/ 0 w 744"/>
                <a:gd name="T43" fmla="*/ 2147483647 h 856"/>
                <a:gd name="T44" fmla="*/ 2147483647 w 744"/>
                <a:gd name="T45" fmla="*/ 2147483647 h 856"/>
                <a:gd name="T46" fmla="*/ 2147483647 w 744"/>
                <a:gd name="T47" fmla="*/ 2147483647 h 856"/>
                <a:gd name="T48" fmla="*/ 2147483647 w 744"/>
                <a:gd name="T49" fmla="*/ 2147483647 h 856"/>
                <a:gd name="T50" fmla="*/ 2147483647 w 744"/>
                <a:gd name="T51" fmla="*/ 2147483647 h 856"/>
                <a:gd name="T52" fmla="*/ 2147483647 w 744"/>
                <a:gd name="T53" fmla="*/ 2147483647 h 856"/>
                <a:gd name="T54" fmla="*/ 2147483647 w 744"/>
                <a:gd name="T55" fmla="*/ 2147483647 h 856"/>
                <a:gd name="T56" fmla="*/ 2147483647 w 744"/>
                <a:gd name="T57" fmla="*/ 2147483647 h 856"/>
                <a:gd name="T58" fmla="*/ 2147483647 w 744"/>
                <a:gd name="T59" fmla="*/ 2147483647 h 856"/>
                <a:gd name="T60" fmla="*/ 2147483647 w 744"/>
                <a:gd name="T61" fmla="*/ 2147483647 h 856"/>
                <a:gd name="T62" fmla="*/ 2147483647 w 744"/>
                <a:gd name="T63" fmla="*/ 2147483647 h 856"/>
                <a:gd name="T64" fmla="*/ 2147483647 w 744"/>
                <a:gd name="T65" fmla="*/ 2147483647 h 856"/>
                <a:gd name="T66" fmla="*/ 2147483647 w 744"/>
                <a:gd name="T67" fmla="*/ 2147483647 h 856"/>
                <a:gd name="T68" fmla="*/ 2147483647 w 744"/>
                <a:gd name="T69" fmla="*/ 2147483647 h 856"/>
                <a:gd name="T70" fmla="*/ 2147483647 w 744"/>
                <a:gd name="T71" fmla="*/ 2147483647 h 856"/>
                <a:gd name="T72" fmla="*/ 2147483647 w 744"/>
                <a:gd name="T73" fmla="*/ 2147483647 h 856"/>
                <a:gd name="T74" fmla="*/ 2147483647 w 744"/>
                <a:gd name="T75" fmla="*/ 2147483647 h 856"/>
                <a:gd name="T76" fmla="*/ 2147483647 w 744"/>
                <a:gd name="T77" fmla="*/ 2147483647 h 856"/>
                <a:gd name="T78" fmla="*/ 2147483647 w 744"/>
                <a:gd name="T79" fmla="*/ 2147483647 h 856"/>
                <a:gd name="T80" fmla="*/ 2147483647 w 744"/>
                <a:gd name="T81" fmla="*/ 2147483647 h 856"/>
                <a:gd name="T82" fmla="*/ 2147483647 w 744"/>
                <a:gd name="T83" fmla="*/ 2147483647 h 856"/>
                <a:gd name="T84" fmla="*/ 2147483647 w 744"/>
                <a:gd name="T85" fmla="*/ 2147483647 h 856"/>
                <a:gd name="T86" fmla="*/ 2147483647 w 744"/>
                <a:gd name="T87" fmla="*/ 2147483647 h 856"/>
                <a:gd name="T88" fmla="*/ 2147483647 w 744"/>
                <a:gd name="T89" fmla="*/ 2147483647 h 856"/>
                <a:gd name="T90" fmla="*/ 2147483647 w 744"/>
                <a:gd name="T91" fmla="*/ 2147483647 h 856"/>
                <a:gd name="T92" fmla="*/ 2147483647 w 744"/>
                <a:gd name="T93" fmla="*/ 2147483647 h 856"/>
                <a:gd name="T94" fmla="*/ 2147483647 w 744"/>
                <a:gd name="T95" fmla="*/ 2147483647 h 856"/>
                <a:gd name="T96" fmla="*/ 2147483647 w 744"/>
                <a:gd name="T97" fmla="*/ 2147483647 h 856"/>
                <a:gd name="T98" fmla="*/ 2147483647 w 744"/>
                <a:gd name="T99" fmla="*/ 2147483647 h 856"/>
                <a:gd name="T100" fmla="*/ 2147483647 w 744"/>
                <a:gd name="T101" fmla="*/ 2147483647 h 856"/>
                <a:gd name="T102" fmla="*/ 2147483647 w 744"/>
                <a:gd name="T103" fmla="*/ 2147483647 h 856"/>
                <a:gd name="T104" fmla="*/ 2147483647 w 744"/>
                <a:gd name="T105" fmla="*/ 2147483647 h 856"/>
                <a:gd name="T106" fmla="*/ 2147483647 w 744"/>
                <a:gd name="T107" fmla="*/ 2147483647 h 856"/>
                <a:gd name="T108" fmla="*/ 2147483647 w 744"/>
                <a:gd name="T109" fmla="*/ 2147483647 h 856"/>
                <a:gd name="T110" fmla="*/ 2147483647 w 744"/>
                <a:gd name="T111" fmla="*/ 2147483647 h 856"/>
                <a:gd name="T112" fmla="*/ 2147483647 w 744"/>
                <a:gd name="T113" fmla="*/ 2147483647 h 8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44" h="856">
                  <a:moveTo>
                    <a:pt x="744" y="594"/>
                  </a:moveTo>
                  <a:lnTo>
                    <a:pt x="744" y="592"/>
                  </a:lnTo>
                  <a:lnTo>
                    <a:pt x="744" y="591"/>
                  </a:lnTo>
                  <a:lnTo>
                    <a:pt x="744" y="590"/>
                  </a:lnTo>
                  <a:lnTo>
                    <a:pt x="741" y="590"/>
                  </a:lnTo>
                  <a:lnTo>
                    <a:pt x="427" y="0"/>
                  </a:lnTo>
                  <a:lnTo>
                    <a:pt x="390" y="18"/>
                  </a:lnTo>
                  <a:lnTo>
                    <a:pt x="695" y="590"/>
                  </a:lnTo>
                  <a:lnTo>
                    <a:pt x="49" y="590"/>
                  </a:lnTo>
                  <a:lnTo>
                    <a:pt x="102" y="491"/>
                  </a:lnTo>
                  <a:lnTo>
                    <a:pt x="351" y="19"/>
                  </a:lnTo>
                  <a:lnTo>
                    <a:pt x="345" y="19"/>
                  </a:lnTo>
                  <a:lnTo>
                    <a:pt x="341" y="18"/>
                  </a:lnTo>
                  <a:lnTo>
                    <a:pt x="335" y="18"/>
                  </a:lnTo>
                  <a:lnTo>
                    <a:pt x="330" y="16"/>
                  </a:lnTo>
                  <a:lnTo>
                    <a:pt x="324" y="16"/>
                  </a:lnTo>
                  <a:lnTo>
                    <a:pt x="320" y="15"/>
                  </a:lnTo>
                  <a:lnTo>
                    <a:pt x="314" y="15"/>
                  </a:lnTo>
                  <a:lnTo>
                    <a:pt x="308" y="13"/>
                  </a:lnTo>
                  <a:lnTo>
                    <a:pt x="44" y="511"/>
                  </a:lnTo>
                  <a:lnTo>
                    <a:pt x="0" y="592"/>
                  </a:lnTo>
                  <a:lnTo>
                    <a:pt x="1" y="594"/>
                  </a:lnTo>
                  <a:lnTo>
                    <a:pt x="4" y="621"/>
                  </a:lnTo>
                  <a:lnTo>
                    <a:pt x="10" y="647"/>
                  </a:lnTo>
                  <a:lnTo>
                    <a:pt x="19" y="671"/>
                  </a:lnTo>
                  <a:lnTo>
                    <a:pt x="32" y="696"/>
                  </a:lnTo>
                  <a:lnTo>
                    <a:pt x="47" y="718"/>
                  </a:lnTo>
                  <a:lnTo>
                    <a:pt x="66" y="740"/>
                  </a:lnTo>
                  <a:lnTo>
                    <a:pt x="87" y="760"/>
                  </a:lnTo>
                  <a:lnTo>
                    <a:pt x="112" y="779"/>
                  </a:lnTo>
                  <a:lnTo>
                    <a:pt x="138" y="796"/>
                  </a:lnTo>
                  <a:lnTo>
                    <a:pt x="166" y="812"/>
                  </a:lnTo>
                  <a:lnTo>
                    <a:pt x="196" y="825"/>
                  </a:lnTo>
                  <a:lnTo>
                    <a:pt x="229" y="836"/>
                  </a:lnTo>
                  <a:lnTo>
                    <a:pt x="264" y="845"/>
                  </a:lnTo>
                  <a:lnTo>
                    <a:pt x="298" y="850"/>
                  </a:lnTo>
                  <a:lnTo>
                    <a:pt x="335" y="855"/>
                  </a:lnTo>
                  <a:lnTo>
                    <a:pt x="373" y="856"/>
                  </a:lnTo>
                  <a:lnTo>
                    <a:pt x="410" y="855"/>
                  </a:lnTo>
                  <a:lnTo>
                    <a:pt x="446" y="850"/>
                  </a:lnTo>
                  <a:lnTo>
                    <a:pt x="482" y="845"/>
                  </a:lnTo>
                  <a:lnTo>
                    <a:pt x="516" y="836"/>
                  </a:lnTo>
                  <a:lnTo>
                    <a:pt x="547" y="825"/>
                  </a:lnTo>
                  <a:lnTo>
                    <a:pt x="578" y="812"/>
                  </a:lnTo>
                  <a:lnTo>
                    <a:pt x="606" y="797"/>
                  </a:lnTo>
                  <a:lnTo>
                    <a:pt x="632" y="780"/>
                  </a:lnTo>
                  <a:lnTo>
                    <a:pt x="656" y="761"/>
                  </a:lnTo>
                  <a:lnTo>
                    <a:pt x="678" y="741"/>
                  </a:lnTo>
                  <a:lnTo>
                    <a:pt x="697" y="720"/>
                  </a:lnTo>
                  <a:lnTo>
                    <a:pt x="712" y="697"/>
                  </a:lnTo>
                  <a:lnTo>
                    <a:pt x="725" y="673"/>
                  </a:lnTo>
                  <a:lnTo>
                    <a:pt x="735" y="648"/>
                  </a:lnTo>
                  <a:lnTo>
                    <a:pt x="741" y="622"/>
                  </a:lnTo>
                  <a:lnTo>
                    <a:pt x="744" y="595"/>
                  </a:lnTo>
                  <a:lnTo>
                    <a:pt x="744" y="594"/>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1" name="Freeform 11"/>
            <p:cNvSpPr>
              <a:spLocks/>
            </p:cNvSpPr>
            <p:nvPr/>
          </p:nvSpPr>
          <p:spPr bwMode="auto">
            <a:xfrm>
              <a:off x="2866356" y="3115798"/>
              <a:ext cx="1182688" cy="1360487"/>
            </a:xfrm>
            <a:custGeom>
              <a:avLst/>
              <a:gdLst>
                <a:gd name="T0" fmla="*/ 2147483647 w 745"/>
                <a:gd name="T1" fmla="*/ 2147483647 h 857"/>
                <a:gd name="T2" fmla="*/ 2147483647 w 745"/>
                <a:gd name="T3" fmla="*/ 2147483647 h 857"/>
                <a:gd name="T4" fmla="*/ 2147483647 w 745"/>
                <a:gd name="T5" fmla="*/ 2147483647 h 857"/>
                <a:gd name="T6" fmla="*/ 2147483647 w 745"/>
                <a:gd name="T7" fmla="*/ 2147483647 h 857"/>
                <a:gd name="T8" fmla="*/ 2147483647 w 745"/>
                <a:gd name="T9" fmla="*/ 2147483647 h 857"/>
                <a:gd name="T10" fmla="*/ 2147483647 w 745"/>
                <a:gd name="T11" fmla="*/ 2147483647 h 857"/>
                <a:gd name="T12" fmla="*/ 2147483647 w 745"/>
                <a:gd name="T13" fmla="*/ 2147483647 h 857"/>
                <a:gd name="T14" fmla="*/ 2147483647 w 745"/>
                <a:gd name="T15" fmla="*/ 2147483647 h 857"/>
                <a:gd name="T16" fmla="*/ 2147483647 w 745"/>
                <a:gd name="T17" fmla="*/ 2147483647 h 857"/>
                <a:gd name="T18" fmla="*/ 2147483647 w 745"/>
                <a:gd name="T19" fmla="*/ 2147483647 h 857"/>
                <a:gd name="T20" fmla="*/ 2147483647 w 745"/>
                <a:gd name="T21" fmla="*/ 0 h 857"/>
                <a:gd name="T22" fmla="*/ 2147483647 w 745"/>
                <a:gd name="T23" fmla="*/ 2147483647 h 857"/>
                <a:gd name="T24" fmla="*/ 2147483647 w 745"/>
                <a:gd name="T25" fmla="*/ 2147483647 h 857"/>
                <a:gd name="T26" fmla="*/ 2147483647 w 745"/>
                <a:gd name="T27" fmla="*/ 2147483647 h 857"/>
                <a:gd name="T28" fmla="*/ 2147483647 w 745"/>
                <a:gd name="T29" fmla="*/ 2147483647 h 857"/>
                <a:gd name="T30" fmla="*/ 2147483647 w 745"/>
                <a:gd name="T31" fmla="*/ 2147483647 h 857"/>
                <a:gd name="T32" fmla="*/ 2147483647 w 745"/>
                <a:gd name="T33" fmla="*/ 2147483647 h 857"/>
                <a:gd name="T34" fmla="*/ 2147483647 w 745"/>
                <a:gd name="T35" fmla="*/ 2147483647 h 857"/>
                <a:gd name="T36" fmla="*/ 2147483647 w 745"/>
                <a:gd name="T37" fmla="*/ 2147483647 h 857"/>
                <a:gd name="T38" fmla="*/ 2147483647 w 745"/>
                <a:gd name="T39" fmla="*/ 2147483647 h 857"/>
                <a:gd name="T40" fmla="*/ 2147483647 w 745"/>
                <a:gd name="T41" fmla="*/ 2147483647 h 857"/>
                <a:gd name="T42" fmla="*/ 2147483647 w 745"/>
                <a:gd name="T43" fmla="*/ 2147483647 h 857"/>
                <a:gd name="T44" fmla="*/ 2147483647 w 745"/>
                <a:gd name="T45" fmla="*/ 2147483647 h 857"/>
                <a:gd name="T46" fmla="*/ 2147483647 w 745"/>
                <a:gd name="T47" fmla="*/ 2147483647 h 857"/>
                <a:gd name="T48" fmla="*/ 2147483647 w 745"/>
                <a:gd name="T49" fmla="*/ 2147483647 h 857"/>
                <a:gd name="T50" fmla="*/ 2147483647 w 745"/>
                <a:gd name="T51" fmla="*/ 2147483647 h 857"/>
                <a:gd name="T52" fmla="*/ 2147483647 w 745"/>
                <a:gd name="T53" fmla="*/ 2147483647 h 857"/>
                <a:gd name="T54" fmla="*/ 2147483647 w 745"/>
                <a:gd name="T55" fmla="*/ 2147483647 h 857"/>
                <a:gd name="T56" fmla="*/ 2147483647 w 745"/>
                <a:gd name="T57" fmla="*/ 2147483647 h 857"/>
                <a:gd name="T58" fmla="*/ 2147483647 w 745"/>
                <a:gd name="T59" fmla="*/ 2147483647 h 857"/>
                <a:gd name="T60" fmla="*/ 2147483647 w 745"/>
                <a:gd name="T61" fmla="*/ 2147483647 h 857"/>
                <a:gd name="T62" fmla="*/ 2147483647 w 745"/>
                <a:gd name="T63" fmla="*/ 2147483647 h 857"/>
                <a:gd name="T64" fmla="*/ 2147483647 w 745"/>
                <a:gd name="T65" fmla="*/ 2147483647 h 8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5" h="857">
                  <a:moveTo>
                    <a:pt x="745" y="594"/>
                  </a:moveTo>
                  <a:lnTo>
                    <a:pt x="745" y="593"/>
                  </a:lnTo>
                  <a:lnTo>
                    <a:pt x="745" y="592"/>
                  </a:lnTo>
                  <a:lnTo>
                    <a:pt x="745" y="590"/>
                  </a:lnTo>
                  <a:lnTo>
                    <a:pt x="742" y="590"/>
                  </a:lnTo>
                  <a:lnTo>
                    <a:pt x="531" y="194"/>
                  </a:lnTo>
                  <a:lnTo>
                    <a:pt x="435" y="14"/>
                  </a:lnTo>
                  <a:lnTo>
                    <a:pt x="430" y="14"/>
                  </a:lnTo>
                  <a:lnTo>
                    <a:pt x="424" y="15"/>
                  </a:lnTo>
                  <a:lnTo>
                    <a:pt x="418" y="15"/>
                  </a:lnTo>
                  <a:lnTo>
                    <a:pt x="413" y="17"/>
                  </a:lnTo>
                  <a:lnTo>
                    <a:pt x="408" y="18"/>
                  </a:lnTo>
                  <a:lnTo>
                    <a:pt x="402" y="18"/>
                  </a:lnTo>
                  <a:lnTo>
                    <a:pt x="397" y="20"/>
                  </a:lnTo>
                  <a:lnTo>
                    <a:pt x="392" y="20"/>
                  </a:lnTo>
                  <a:lnTo>
                    <a:pt x="570" y="354"/>
                  </a:lnTo>
                  <a:lnTo>
                    <a:pt x="696" y="590"/>
                  </a:lnTo>
                  <a:lnTo>
                    <a:pt x="626" y="590"/>
                  </a:lnTo>
                  <a:lnTo>
                    <a:pt x="48" y="590"/>
                  </a:lnTo>
                  <a:lnTo>
                    <a:pt x="354" y="17"/>
                  </a:lnTo>
                  <a:lnTo>
                    <a:pt x="317" y="0"/>
                  </a:lnTo>
                  <a:lnTo>
                    <a:pt x="0" y="593"/>
                  </a:lnTo>
                  <a:lnTo>
                    <a:pt x="1" y="594"/>
                  </a:lnTo>
                  <a:lnTo>
                    <a:pt x="4" y="622"/>
                  </a:lnTo>
                  <a:lnTo>
                    <a:pt x="10" y="647"/>
                  </a:lnTo>
                  <a:lnTo>
                    <a:pt x="18" y="672"/>
                  </a:lnTo>
                  <a:lnTo>
                    <a:pt x="31" y="696"/>
                  </a:lnTo>
                  <a:lnTo>
                    <a:pt x="47" y="719"/>
                  </a:lnTo>
                  <a:lnTo>
                    <a:pt x="66" y="741"/>
                  </a:lnTo>
                  <a:lnTo>
                    <a:pt x="87" y="761"/>
                  </a:lnTo>
                  <a:lnTo>
                    <a:pt x="112" y="779"/>
                  </a:lnTo>
                  <a:lnTo>
                    <a:pt x="139" y="796"/>
                  </a:lnTo>
                  <a:lnTo>
                    <a:pt x="166" y="812"/>
                  </a:lnTo>
                  <a:lnTo>
                    <a:pt x="198" y="825"/>
                  </a:lnTo>
                  <a:lnTo>
                    <a:pt x="229" y="837"/>
                  </a:lnTo>
                  <a:lnTo>
                    <a:pt x="263" y="845"/>
                  </a:lnTo>
                  <a:lnTo>
                    <a:pt x="299" y="851"/>
                  </a:lnTo>
                  <a:lnTo>
                    <a:pt x="337" y="855"/>
                  </a:lnTo>
                  <a:lnTo>
                    <a:pt x="374" y="857"/>
                  </a:lnTo>
                  <a:lnTo>
                    <a:pt x="395" y="857"/>
                  </a:lnTo>
                  <a:lnTo>
                    <a:pt x="417" y="855"/>
                  </a:lnTo>
                  <a:lnTo>
                    <a:pt x="438" y="852"/>
                  </a:lnTo>
                  <a:lnTo>
                    <a:pt x="460" y="849"/>
                  </a:lnTo>
                  <a:lnTo>
                    <a:pt x="480" y="845"/>
                  </a:lnTo>
                  <a:lnTo>
                    <a:pt x="500" y="841"/>
                  </a:lnTo>
                  <a:lnTo>
                    <a:pt x="519" y="835"/>
                  </a:lnTo>
                  <a:lnTo>
                    <a:pt x="539" y="829"/>
                  </a:lnTo>
                  <a:lnTo>
                    <a:pt x="556" y="822"/>
                  </a:lnTo>
                  <a:lnTo>
                    <a:pt x="574" y="814"/>
                  </a:lnTo>
                  <a:lnTo>
                    <a:pt x="592" y="806"/>
                  </a:lnTo>
                  <a:lnTo>
                    <a:pt x="607" y="796"/>
                  </a:lnTo>
                  <a:lnTo>
                    <a:pt x="623" y="788"/>
                  </a:lnTo>
                  <a:lnTo>
                    <a:pt x="638" y="776"/>
                  </a:lnTo>
                  <a:lnTo>
                    <a:pt x="652" y="766"/>
                  </a:lnTo>
                  <a:lnTo>
                    <a:pt x="665" y="755"/>
                  </a:lnTo>
                  <a:lnTo>
                    <a:pt x="682" y="738"/>
                  </a:lnTo>
                  <a:lnTo>
                    <a:pt x="698" y="719"/>
                  </a:lnTo>
                  <a:lnTo>
                    <a:pt x="711" y="700"/>
                  </a:lnTo>
                  <a:lnTo>
                    <a:pt x="722" y="682"/>
                  </a:lnTo>
                  <a:lnTo>
                    <a:pt x="731" y="660"/>
                  </a:lnTo>
                  <a:lnTo>
                    <a:pt x="738" y="640"/>
                  </a:lnTo>
                  <a:lnTo>
                    <a:pt x="742" y="619"/>
                  </a:lnTo>
                  <a:lnTo>
                    <a:pt x="745" y="596"/>
                  </a:lnTo>
                  <a:lnTo>
                    <a:pt x="745" y="594"/>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2" name="Freeform 12"/>
            <p:cNvSpPr>
              <a:spLocks/>
            </p:cNvSpPr>
            <p:nvPr/>
          </p:nvSpPr>
          <p:spPr bwMode="auto">
            <a:xfrm>
              <a:off x="4957093" y="2930060"/>
              <a:ext cx="1281113" cy="254000"/>
            </a:xfrm>
            <a:custGeom>
              <a:avLst/>
              <a:gdLst>
                <a:gd name="T0" fmla="*/ 2147483647 w 807"/>
                <a:gd name="T1" fmla="*/ 2147483647 h 160"/>
                <a:gd name="T2" fmla="*/ 2147483647 w 807"/>
                <a:gd name="T3" fmla="*/ 2147483647 h 160"/>
                <a:gd name="T4" fmla="*/ 2147483647 w 807"/>
                <a:gd name="T5" fmla="*/ 2147483647 h 160"/>
                <a:gd name="T6" fmla="*/ 2147483647 w 807"/>
                <a:gd name="T7" fmla="*/ 2147483647 h 160"/>
                <a:gd name="T8" fmla="*/ 2147483647 w 807"/>
                <a:gd name="T9" fmla="*/ 2147483647 h 160"/>
                <a:gd name="T10" fmla="*/ 2147483647 w 807"/>
                <a:gd name="T11" fmla="*/ 2147483647 h 160"/>
                <a:gd name="T12" fmla="*/ 2147483647 w 807"/>
                <a:gd name="T13" fmla="*/ 2147483647 h 160"/>
                <a:gd name="T14" fmla="*/ 2147483647 w 807"/>
                <a:gd name="T15" fmla="*/ 2147483647 h 160"/>
                <a:gd name="T16" fmla="*/ 2147483647 w 807"/>
                <a:gd name="T17" fmla="*/ 2147483647 h 160"/>
                <a:gd name="T18" fmla="*/ 2147483647 w 807"/>
                <a:gd name="T19" fmla="*/ 2147483647 h 160"/>
                <a:gd name="T20" fmla="*/ 2147483647 w 807"/>
                <a:gd name="T21" fmla="*/ 2147483647 h 160"/>
                <a:gd name="T22" fmla="*/ 2147483647 w 807"/>
                <a:gd name="T23" fmla="*/ 2147483647 h 160"/>
                <a:gd name="T24" fmla="*/ 2147483647 w 807"/>
                <a:gd name="T25" fmla="*/ 2147483647 h 160"/>
                <a:gd name="T26" fmla="*/ 2147483647 w 807"/>
                <a:gd name="T27" fmla="*/ 2147483647 h 160"/>
                <a:gd name="T28" fmla="*/ 2147483647 w 807"/>
                <a:gd name="T29" fmla="*/ 2147483647 h 160"/>
                <a:gd name="T30" fmla="*/ 2147483647 w 807"/>
                <a:gd name="T31" fmla="*/ 2147483647 h 160"/>
                <a:gd name="T32" fmla="*/ 2147483647 w 807"/>
                <a:gd name="T33" fmla="*/ 2147483647 h 160"/>
                <a:gd name="T34" fmla="*/ 2147483647 w 807"/>
                <a:gd name="T35" fmla="*/ 2147483647 h 160"/>
                <a:gd name="T36" fmla="*/ 2147483647 w 807"/>
                <a:gd name="T37" fmla="*/ 2147483647 h 160"/>
                <a:gd name="T38" fmla="*/ 2147483647 w 807"/>
                <a:gd name="T39" fmla="*/ 2147483647 h 160"/>
                <a:gd name="T40" fmla="*/ 2147483647 w 807"/>
                <a:gd name="T41" fmla="*/ 2147483647 h 160"/>
                <a:gd name="T42" fmla="*/ 2147483647 w 807"/>
                <a:gd name="T43" fmla="*/ 2147483647 h 160"/>
                <a:gd name="T44" fmla="*/ 2147483647 w 807"/>
                <a:gd name="T45" fmla="*/ 2147483647 h 160"/>
                <a:gd name="T46" fmla="*/ 2147483647 w 807"/>
                <a:gd name="T47" fmla="*/ 2147483647 h 160"/>
                <a:gd name="T48" fmla="*/ 2147483647 w 807"/>
                <a:gd name="T49" fmla="*/ 2147483647 h 160"/>
                <a:gd name="T50" fmla="*/ 2147483647 w 807"/>
                <a:gd name="T51" fmla="*/ 2147483647 h 160"/>
                <a:gd name="T52" fmla="*/ 2147483647 w 807"/>
                <a:gd name="T53" fmla="*/ 2147483647 h 160"/>
                <a:gd name="T54" fmla="*/ 2147483647 w 807"/>
                <a:gd name="T55" fmla="*/ 2147483647 h 160"/>
                <a:gd name="T56" fmla="*/ 2147483647 w 807"/>
                <a:gd name="T57" fmla="*/ 2147483647 h 160"/>
                <a:gd name="T58" fmla="*/ 2147483647 w 807"/>
                <a:gd name="T59" fmla="*/ 2147483647 h 160"/>
                <a:gd name="T60" fmla="*/ 2147483647 w 807"/>
                <a:gd name="T61" fmla="*/ 2147483647 h 160"/>
                <a:gd name="T62" fmla="*/ 2147483647 w 807"/>
                <a:gd name="T63" fmla="*/ 2147483647 h 160"/>
                <a:gd name="T64" fmla="*/ 2147483647 w 807"/>
                <a:gd name="T65" fmla="*/ 2147483647 h 160"/>
                <a:gd name="T66" fmla="*/ 2147483647 w 807"/>
                <a:gd name="T67" fmla="*/ 2147483647 h 160"/>
                <a:gd name="T68" fmla="*/ 2147483647 w 807"/>
                <a:gd name="T69" fmla="*/ 2147483647 h 160"/>
                <a:gd name="T70" fmla="*/ 2147483647 w 807"/>
                <a:gd name="T71" fmla="*/ 2147483647 h 160"/>
                <a:gd name="T72" fmla="*/ 2147483647 w 807"/>
                <a:gd name="T73" fmla="*/ 2147483647 h 160"/>
                <a:gd name="T74" fmla="*/ 2147483647 w 807"/>
                <a:gd name="T75" fmla="*/ 2147483647 h 160"/>
                <a:gd name="T76" fmla="*/ 2147483647 w 807"/>
                <a:gd name="T77" fmla="*/ 2147483647 h 160"/>
                <a:gd name="T78" fmla="*/ 2147483647 w 807"/>
                <a:gd name="T79" fmla="*/ 2147483647 h 160"/>
                <a:gd name="T80" fmla="*/ 2147483647 w 807"/>
                <a:gd name="T81" fmla="*/ 2147483647 h 160"/>
                <a:gd name="T82" fmla="*/ 2147483647 w 807"/>
                <a:gd name="T83" fmla="*/ 2147483647 h 160"/>
                <a:gd name="T84" fmla="*/ 2147483647 w 807"/>
                <a:gd name="T85" fmla="*/ 2147483647 h 160"/>
                <a:gd name="T86" fmla="*/ 2147483647 w 807"/>
                <a:gd name="T87" fmla="*/ 2147483647 h 1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07" h="160">
                  <a:moveTo>
                    <a:pt x="691" y="32"/>
                  </a:moveTo>
                  <a:lnTo>
                    <a:pt x="688" y="33"/>
                  </a:lnTo>
                  <a:lnTo>
                    <a:pt x="685" y="33"/>
                  </a:lnTo>
                  <a:lnTo>
                    <a:pt x="682" y="33"/>
                  </a:lnTo>
                  <a:lnTo>
                    <a:pt x="679" y="35"/>
                  </a:lnTo>
                  <a:lnTo>
                    <a:pt x="665" y="38"/>
                  </a:lnTo>
                  <a:lnTo>
                    <a:pt x="651" y="41"/>
                  </a:lnTo>
                  <a:lnTo>
                    <a:pt x="635" y="45"/>
                  </a:lnTo>
                  <a:lnTo>
                    <a:pt x="619" y="48"/>
                  </a:lnTo>
                  <a:lnTo>
                    <a:pt x="603" y="51"/>
                  </a:lnTo>
                  <a:lnTo>
                    <a:pt x="586" y="54"/>
                  </a:lnTo>
                  <a:lnTo>
                    <a:pt x="569" y="56"/>
                  </a:lnTo>
                  <a:lnTo>
                    <a:pt x="552" y="58"/>
                  </a:lnTo>
                  <a:lnTo>
                    <a:pt x="534" y="61"/>
                  </a:lnTo>
                  <a:lnTo>
                    <a:pt x="516" y="64"/>
                  </a:lnTo>
                  <a:lnTo>
                    <a:pt x="497" y="65"/>
                  </a:lnTo>
                  <a:lnTo>
                    <a:pt x="479" y="66"/>
                  </a:lnTo>
                  <a:lnTo>
                    <a:pt x="458" y="68"/>
                  </a:lnTo>
                  <a:lnTo>
                    <a:pt x="440" y="68"/>
                  </a:lnTo>
                  <a:lnTo>
                    <a:pt x="420" y="69"/>
                  </a:lnTo>
                  <a:lnTo>
                    <a:pt x="400" y="69"/>
                  </a:lnTo>
                  <a:lnTo>
                    <a:pt x="364" y="69"/>
                  </a:lnTo>
                  <a:lnTo>
                    <a:pt x="329" y="66"/>
                  </a:lnTo>
                  <a:lnTo>
                    <a:pt x="295" y="64"/>
                  </a:lnTo>
                  <a:lnTo>
                    <a:pt x="262" y="61"/>
                  </a:lnTo>
                  <a:lnTo>
                    <a:pt x="231" y="56"/>
                  </a:lnTo>
                  <a:lnTo>
                    <a:pt x="199" y="51"/>
                  </a:lnTo>
                  <a:lnTo>
                    <a:pt x="170" y="45"/>
                  </a:lnTo>
                  <a:lnTo>
                    <a:pt x="142" y="39"/>
                  </a:lnTo>
                  <a:lnTo>
                    <a:pt x="116" y="33"/>
                  </a:lnTo>
                  <a:lnTo>
                    <a:pt x="92" y="28"/>
                  </a:lnTo>
                  <a:lnTo>
                    <a:pt x="70" y="22"/>
                  </a:lnTo>
                  <a:lnTo>
                    <a:pt x="51" y="16"/>
                  </a:lnTo>
                  <a:lnTo>
                    <a:pt x="34" y="12"/>
                  </a:lnTo>
                  <a:lnTo>
                    <a:pt x="20" y="8"/>
                  </a:lnTo>
                  <a:lnTo>
                    <a:pt x="8" y="3"/>
                  </a:lnTo>
                  <a:lnTo>
                    <a:pt x="0" y="0"/>
                  </a:lnTo>
                  <a:lnTo>
                    <a:pt x="13" y="21"/>
                  </a:lnTo>
                  <a:lnTo>
                    <a:pt x="23" y="43"/>
                  </a:lnTo>
                  <a:lnTo>
                    <a:pt x="29" y="68"/>
                  </a:lnTo>
                  <a:lnTo>
                    <a:pt x="31" y="94"/>
                  </a:lnTo>
                  <a:lnTo>
                    <a:pt x="30" y="111"/>
                  </a:lnTo>
                  <a:lnTo>
                    <a:pt x="27" y="128"/>
                  </a:lnTo>
                  <a:lnTo>
                    <a:pt x="23" y="144"/>
                  </a:lnTo>
                  <a:lnTo>
                    <a:pt x="16" y="160"/>
                  </a:lnTo>
                  <a:lnTo>
                    <a:pt x="29" y="157"/>
                  </a:lnTo>
                  <a:lnTo>
                    <a:pt x="43" y="154"/>
                  </a:lnTo>
                  <a:lnTo>
                    <a:pt x="61" y="151"/>
                  </a:lnTo>
                  <a:lnTo>
                    <a:pt x="80" y="148"/>
                  </a:lnTo>
                  <a:lnTo>
                    <a:pt x="102" y="144"/>
                  </a:lnTo>
                  <a:lnTo>
                    <a:pt x="123" y="141"/>
                  </a:lnTo>
                  <a:lnTo>
                    <a:pt x="147" y="137"/>
                  </a:lnTo>
                  <a:lnTo>
                    <a:pt x="173" y="134"/>
                  </a:lnTo>
                  <a:lnTo>
                    <a:pt x="199" y="129"/>
                  </a:lnTo>
                  <a:lnTo>
                    <a:pt x="226" y="127"/>
                  </a:lnTo>
                  <a:lnTo>
                    <a:pt x="254" y="124"/>
                  </a:lnTo>
                  <a:lnTo>
                    <a:pt x="281" y="121"/>
                  </a:lnTo>
                  <a:lnTo>
                    <a:pt x="309" y="119"/>
                  </a:lnTo>
                  <a:lnTo>
                    <a:pt x="338" y="118"/>
                  </a:lnTo>
                  <a:lnTo>
                    <a:pt x="367" y="117"/>
                  </a:lnTo>
                  <a:lnTo>
                    <a:pt x="394" y="117"/>
                  </a:lnTo>
                  <a:lnTo>
                    <a:pt x="421" y="117"/>
                  </a:lnTo>
                  <a:lnTo>
                    <a:pt x="448" y="118"/>
                  </a:lnTo>
                  <a:lnTo>
                    <a:pt x="477" y="119"/>
                  </a:lnTo>
                  <a:lnTo>
                    <a:pt x="506" y="121"/>
                  </a:lnTo>
                  <a:lnTo>
                    <a:pt x="534" y="124"/>
                  </a:lnTo>
                  <a:lnTo>
                    <a:pt x="562" y="127"/>
                  </a:lnTo>
                  <a:lnTo>
                    <a:pt x="589" y="129"/>
                  </a:lnTo>
                  <a:lnTo>
                    <a:pt x="616" y="132"/>
                  </a:lnTo>
                  <a:lnTo>
                    <a:pt x="622" y="134"/>
                  </a:lnTo>
                  <a:lnTo>
                    <a:pt x="628" y="134"/>
                  </a:lnTo>
                  <a:lnTo>
                    <a:pt x="632" y="135"/>
                  </a:lnTo>
                  <a:lnTo>
                    <a:pt x="638" y="135"/>
                  </a:lnTo>
                  <a:lnTo>
                    <a:pt x="643" y="137"/>
                  </a:lnTo>
                  <a:lnTo>
                    <a:pt x="649" y="137"/>
                  </a:lnTo>
                  <a:lnTo>
                    <a:pt x="653" y="138"/>
                  </a:lnTo>
                  <a:lnTo>
                    <a:pt x="659" y="138"/>
                  </a:lnTo>
                  <a:lnTo>
                    <a:pt x="662" y="140"/>
                  </a:lnTo>
                  <a:lnTo>
                    <a:pt x="663" y="140"/>
                  </a:lnTo>
                  <a:lnTo>
                    <a:pt x="666" y="140"/>
                  </a:lnTo>
                  <a:lnTo>
                    <a:pt x="669" y="140"/>
                  </a:lnTo>
                  <a:lnTo>
                    <a:pt x="673" y="141"/>
                  </a:lnTo>
                  <a:lnTo>
                    <a:pt x="678" y="141"/>
                  </a:lnTo>
                  <a:lnTo>
                    <a:pt x="682" y="142"/>
                  </a:lnTo>
                  <a:lnTo>
                    <a:pt x="686" y="142"/>
                  </a:lnTo>
                  <a:lnTo>
                    <a:pt x="698" y="137"/>
                  </a:lnTo>
                  <a:lnTo>
                    <a:pt x="735" y="119"/>
                  </a:lnTo>
                  <a:lnTo>
                    <a:pt x="807" y="86"/>
                  </a:lnTo>
                  <a:lnTo>
                    <a:pt x="691" y="32"/>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3" name="Freeform 13"/>
            <p:cNvSpPr>
              <a:spLocks/>
            </p:cNvSpPr>
            <p:nvPr/>
          </p:nvSpPr>
          <p:spPr bwMode="auto">
            <a:xfrm>
              <a:off x="3260056" y="2926885"/>
              <a:ext cx="1284288" cy="252412"/>
            </a:xfrm>
            <a:custGeom>
              <a:avLst/>
              <a:gdLst>
                <a:gd name="T0" fmla="*/ 2147483647 w 809"/>
                <a:gd name="T1" fmla="*/ 2147483647 h 159"/>
                <a:gd name="T2" fmla="*/ 2147483647 w 809"/>
                <a:gd name="T3" fmla="*/ 2147483647 h 159"/>
                <a:gd name="T4" fmla="*/ 2147483647 w 809"/>
                <a:gd name="T5" fmla="*/ 2147483647 h 159"/>
                <a:gd name="T6" fmla="*/ 2147483647 w 809"/>
                <a:gd name="T7" fmla="*/ 2147483647 h 159"/>
                <a:gd name="T8" fmla="*/ 2147483647 w 809"/>
                <a:gd name="T9" fmla="*/ 2147483647 h 159"/>
                <a:gd name="T10" fmla="*/ 2147483647 w 809"/>
                <a:gd name="T11" fmla="*/ 2147483647 h 159"/>
                <a:gd name="T12" fmla="*/ 2147483647 w 809"/>
                <a:gd name="T13" fmla="*/ 2147483647 h 159"/>
                <a:gd name="T14" fmla="*/ 2147483647 w 809"/>
                <a:gd name="T15" fmla="*/ 2147483647 h 159"/>
                <a:gd name="T16" fmla="*/ 2147483647 w 809"/>
                <a:gd name="T17" fmla="*/ 2147483647 h 159"/>
                <a:gd name="T18" fmla="*/ 2147483647 w 809"/>
                <a:gd name="T19" fmla="*/ 2147483647 h 159"/>
                <a:gd name="T20" fmla="*/ 2147483647 w 809"/>
                <a:gd name="T21" fmla="*/ 2147483647 h 159"/>
                <a:gd name="T22" fmla="*/ 2147483647 w 809"/>
                <a:gd name="T23" fmla="*/ 2147483647 h 159"/>
                <a:gd name="T24" fmla="*/ 2147483647 w 809"/>
                <a:gd name="T25" fmla="*/ 2147483647 h 159"/>
                <a:gd name="T26" fmla="*/ 2147483647 w 809"/>
                <a:gd name="T27" fmla="*/ 2147483647 h 159"/>
                <a:gd name="T28" fmla="*/ 2147483647 w 809"/>
                <a:gd name="T29" fmla="*/ 2147483647 h 159"/>
                <a:gd name="T30" fmla="*/ 2147483647 w 809"/>
                <a:gd name="T31" fmla="*/ 2147483647 h 159"/>
                <a:gd name="T32" fmla="*/ 0 w 809"/>
                <a:gd name="T33" fmla="*/ 2147483647 h 159"/>
                <a:gd name="T34" fmla="*/ 2147483647 w 809"/>
                <a:gd name="T35" fmla="*/ 2147483647 h 159"/>
                <a:gd name="T36" fmla="*/ 2147483647 w 809"/>
                <a:gd name="T37" fmla="*/ 2147483647 h 159"/>
                <a:gd name="T38" fmla="*/ 2147483647 w 809"/>
                <a:gd name="T39" fmla="*/ 2147483647 h 159"/>
                <a:gd name="T40" fmla="*/ 2147483647 w 809"/>
                <a:gd name="T41" fmla="*/ 2147483647 h 159"/>
                <a:gd name="T42" fmla="*/ 2147483647 w 809"/>
                <a:gd name="T43" fmla="*/ 2147483647 h 159"/>
                <a:gd name="T44" fmla="*/ 2147483647 w 809"/>
                <a:gd name="T45" fmla="*/ 2147483647 h 159"/>
                <a:gd name="T46" fmla="*/ 2147483647 w 809"/>
                <a:gd name="T47" fmla="*/ 2147483647 h 159"/>
                <a:gd name="T48" fmla="*/ 2147483647 w 809"/>
                <a:gd name="T49" fmla="*/ 2147483647 h 159"/>
                <a:gd name="T50" fmla="*/ 2147483647 w 809"/>
                <a:gd name="T51" fmla="*/ 2147483647 h 159"/>
                <a:gd name="T52" fmla="*/ 2147483647 w 809"/>
                <a:gd name="T53" fmla="*/ 2147483647 h 159"/>
                <a:gd name="T54" fmla="*/ 2147483647 w 809"/>
                <a:gd name="T55" fmla="*/ 2147483647 h 159"/>
                <a:gd name="T56" fmla="*/ 2147483647 w 809"/>
                <a:gd name="T57" fmla="*/ 2147483647 h 159"/>
                <a:gd name="T58" fmla="*/ 2147483647 w 809"/>
                <a:gd name="T59" fmla="*/ 2147483647 h 159"/>
                <a:gd name="T60" fmla="*/ 2147483647 w 809"/>
                <a:gd name="T61" fmla="*/ 2147483647 h 159"/>
                <a:gd name="T62" fmla="*/ 2147483647 w 809"/>
                <a:gd name="T63" fmla="*/ 2147483647 h 159"/>
                <a:gd name="T64" fmla="*/ 2147483647 w 809"/>
                <a:gd name="T65" fmla="*/ 2147483647 h 159"/>
                <a:gd name="T66" fmla="*/ 2147483647 w 809"/>
                <a:gd name="T67" fmla="*/ 2147483647 h 159"/>
                <a:gd name="T68" fmla="*/ 2147483647 w 809"/>
                <a:gd name="T69" fmla="*/ 2147483647 h 159"/>
                <a:gd name="T70" fmla="*/ 2147483647 w 809"/>
                <a:gd name="T71" fmla="*/ 2147483647 h 159"/>
                <a:gd name="T72" fmla="*/ 2147483647 w 809"/>
                <a:gd name="T73" fmla="*/ 2147483647 h 159"/>
                <a:gd name="T74" fmla="*/ 2147483647 w 809"/>
                <a:gd name="T75" fmla="*/ 2147483647 h 159"/>
                <a:gd name="T76" fmla="*/ 2147483647 w 809"/>
                <a:gd name="T77" fmla="*/ 2147483647 h 159"/>
                <a:gd name="T78" fmla="*/ 2147483647 w 809"/>
                <a:gd name="T79" fmla="*/ 2147483647 h 159"/>
                <a:gd name="T80" fmla="*/ 2147483647 w 809"/>
                <a:gd name="T81" fmla="*/ 2147483647 h 159"/>
                <a:gd name="T82" fmla="*/ 2147483647 w 809"/>
                <a:gd name="T83" fmla="*/ 2147483647 h 159"/>
                <a:gd name="T84" fmla="*/ 2147483647 w 809"/>
                <a:gd name="T85" fmla="*/ 2147483647 h 159"/>
                <a:gd name="T86" fmla="*/ 2147483647 w 809"/>
                <a:gd name="T87" fmla="*/ 2147483647 h 1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09" h="159">
                  <a:moveTo>
                    <a:pt x="809" y="0"/>
                  </a:moveTo>
                  <a:lnTo>
                    <a:pt x="799" y="4"/>
                  </a:lnTo>
                  <a:lnTo>
                    <a:pt x="782" y="8"/>
                  </a:lnTo>
                  <a:lnTo>
                    <a:pt x="759" y="15"/>
                  </a:lnTo>
                  <a:lnTo>
                    <a:pt x="732" y="23"/>
                  </a:lnTo>
                  <a:lnTo>
                    <a:pt x="701" y="31"/>
                  </a:lnTo>
                  <a:lnTo>
                    <a:pt x="665" y="40"/>
                  </a:lnTo>
                  <a:lnTo>
                    <a:pt x="626" y="47"/>
                  </a:lnTo>
                  <a:lnTo>
                    <a:pt x="584" y="54"/>
                  </a:lnTo>
                  <a:lnTo>
                    <a:pt x="564" y="57"/>
                  </a:lnTo>
                  <a:lnTo>
                    <a:pt x="543" y="60"/>
                  </a:lnTo>
                  <a:lnTo>
                    <a:pt x="520" y="63"/>
                  </a:lnTo>
                  <a:lnTo>
                    <a:pt x="498" y="64"/>
                  </a:lnTo>
                  <a:lnTo>
                    <a:pt x="476" y="66"/>
                  </a:lnTo>
                  <a:lnTo>
                    <a:pt x="453" y="67"/>
                  </a:lnTo>
                  <a:lnTo>
                    <a:pt x="430" y="68"/>
                  </a:lnTo>
                  <a:lnTo>
                    <a:pt x="407" y="68"/>
                  </a:lnTo>
                  <a:lnTo>
                    <a:pt x="382" y="68"/>
                  </a:lnTo>
                  <a:lnTo>
                    <a:pt x="358" y="67"/>
                  </a:lnTo>
                  <a:lnTo>
                    <a:pt x="335" y="66"/>
                  </a:lnTo>
                  <a:lnTo>
                    <a:pt x="311" y="64"/>
                  </a:lnTo>
                  <a:lnTo>
                    <a:pt x="288" y="63"/>
                  </a:lnTo>
                  <a:lnTo>
                    <a:pt x="265" y="60"/>
                  </a:lnTo>
                  <a:lnTo>
                    <a:pt x="243" y="56"/>
                  </a:lnTo>
                  <a:lnTo>
                    <a:pt x="222" y="53"/>
                  </a:lnTo>
                  <a:lnTo>
                    <a:pt x="208" y="50"/>
                  </a:lnTo>
                  <a:lnTo>
                    <a:pt x="193" y="48"/>
                  </a:lnTo>
                  <a:lnTo>
                    <a:pt x="179" y="45"/>
                  </a:lnTo>
                  <a:lnTo>
                    <a:pt x="166" y="43"/>
                  </a:lnTo>
                  <a:lnTo>
                    <a:pt x="153" y="41"/>
                  </a:lnTo>
                  <a:lnTo>
                    <a:pt x="140" y="38"/>
                  </a:lnTo>
                  <a:lnTo>
                    <a:pt x="127" y="35"/>
                  </a:lnTo>
                  <a:lnTo>
                    <a:pt x="116" y="33"/>
                  </a:lnTo>
                  <a:lnTo>
                    <a:pt x="0" y="86"/>
                  </a:lnTo>
                  <a:lnTo>
                    <a:pt x="69" y="119"/>
                  </a:lnTo>
                  <a:lnTo>
                    <a:pt x="106" y="136"/>
                  </a:lnTo>
                  <a:lnTo>
                    <a:pt x="119" y="143"/>
                  </a:lnTo>
                  <a:lnTo>
                    <a:pt x="126" y="142"/>
                  </a:lnTo>
                  <a:lnTo>
                    <a:pt x="132" y="140"/>
                  </a:lnTo>
                  <a:lnTo>
                    <a:pt x="139" y="140"/>
                  </a:lnTo>
                  <a:lnTo>
                    <a:pt x="144" y="139"/>
                  </a:lnTo>
                  <a:lnTo>
                    <a:pt x="149" y="139"/>
                  </a:lnTo>
                  <a:lnTo>
                    <a:pt x="154" y="137"/>
                  </a:lnTo>
                  <a:lnTo>
                    <a:pt x="160" y="137"/>
                  </a:lnTo>
                  <a:lnTo>
                    <a:pt x="165" y="136"/>
                  </a:lnTo>
                  <a:lnTo>
                    <a:pt x="170" y="134"/>
                  </a:lnTo>
                  <a:lnTo>
                    <a:pt x="176" y="134"/>
                  </a:lnTo>
                  <a:lnTo>
                    <a:pt x="182" y="133"/>
                  </a:lnTo>
                  <a:lnTo>
                    <a:pt x="187" y="133"/>
                  </a:lnTo>
                  <a:lnTo>
                    <a:pt x="195" y="131"/>
                  </a:lnTo>
                  <a:lnTo>
                    <a:pt x="200" y="131"/>
                  </a:lnTo>
                  <a:lnTo>
                    <a:pt x="208" y="130"/>
                  </a:lnTo>
                  <a:lnTo>
                    <a:pt x="213" y="130"/>
                  </a:lnTo>
                  <a:lnTo>
                    <a:pt x="220" y="129"/>
                  </a:lnTo>
                  <a:lnTo>
                    <a:pt x="226" y="129"/>
                  </a:lnTo>
                  <a:lnTo>
                    <a:pt x="233" y="127"/>
                  </a:lnTo>
                  <a:lnTo>
                    <a:pt x="239" y="127"/>
                  </a:lnTo>
                  <a:lnTo>
                    <a:pt x="261" y="124"/>
                  </a:lnTo>
                  <a:lnTo>
                    <a:pt x="282" y="123"/>
                  </a:lnTo>
                  <a:lnTo>
                    <a:pt x="305" y="120"/>
                  </a:lnTo>
                  <a:lnTo>
                    <a:pt x="326" y="119"/>
                  </a:lnTo>
                  <a:lnTo>
                    <a:pt x="348" y="117"/>
                  </a:lnTo>
                  <a:lnTo>
                    <a:pt x="371" y="117"/>
                  </a:lnTo>
                  <a:lnTo>
                    <a:pt x="392" y="116"/>
                  </a:lnTo>
                  <a:lnTo>
                    <a:pt x="414" y="116"/>
                  </a:lnTo>
                  <a:lnTo>
                    <a:pt x="434" y="116"/>
                  </a:lnTo>
                  <a:lnTo>
                    <a:pt x="454" y="117"/>
                  </a:lnTo>
                  <a:lnTo>
                    <a:pt x="474" y="117"/>
                  </a:lnTo>
                  <a:lnTo>
                    <a:pt x="496" y="119"/>
                  </a:lnTo>
                  <a:lnTo>
                    <a:pt x="516" y="120"/>
                  </a:lnTo>
                  <a:lnTo>
                    <a:pt x="536" y="121"/>
                  </a:lnTo>
                  <a:lnTo>
                    <a:pt x="556" y="124"/>
                  </a:lnTo>
                  <a:lnTo>
                    <a:pt x="576" y="126"/>
                  </a:lnTo>
                  <a:lnTo>
                    <a:pt x="610" y="130"/>
                  </a:lnTo>
                  <a:lnTo>
                    <a:pt x="642" y="134"/>
                  </a:lnTo>
                  <a:lnTo>
                    <a:pt x="673" y="139"/>
                  </a:lnTo>
                  <a:lnTo>
                    <a:pt x="702" y="143"/>
                  </a:lnTo>
                  <a:lnTo>
                    <a:pt x="729" y="147"/>
                  </a:lnTo>
                  <a:lnTo>
                    <a:pt x="752" y="152"/>
                  </a:lnTo>
                  <a:lnTo>
                    <a:pt x="772" y="156"/>
                  </a:lnTo>
                  <a:lnTo>
                    <a:pt x="789" y="159"/>
                  </a:lnTo>
                  <a:lnTo>
                    <a:pt x="784" y="143"/>
                  </a:lnTo>
                  <a:lnTo>
                    <a:pt x="779" y="127"/>
                  </a:lnTo>
                  <a:lnTo>
                    <a:pt x="778" y="111"/>
                  </a:lnTo>
                  <a:lnTo>
                    <a:pt x="776" y="96"/>
                  </a:lnTo>
                  <a:lnTo>
                    <a:pt x="778" y="70"/>
                  </a:lnTo>
                  <a:lnTo>
                    <a:pt x="785" y="44"/>
                  </a:lnTo>
                  <a:lnTo>
                    <a:pt x="795" y="21"/>
                  </a:lnTo>
                  <a:lnTo>
                    <a:pt x="809" y="0"/>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4" name="Rectangle 14"/>
            <p:cNvSpPr>
              <a:spLocks noChangeArrowheads="1"/>
            </p:cNvSpPr>
            <p:nvPr/>
          </p:nvSpPr>
          <p:spPr bwMode="auto">
            <a:xfrm>
              <a:off x="3425156" y="2985623"/>
              <a:ext cx="1588" cy="1587"/>
            </a:xfrm>
            <a:prstGeom prst="rect">
              <a:avLst/>
            </a:prstGeom>
            <a:solidFill>
              <a:srgbClr val="FF9E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sp>
          <p:nvSpPr>
            <p:cNvPr id="24595" name="Freeform 15"/>
            <p:cNvSpPr>
              <a:spLocks/>
            </p:cNvSpPr>
            <p:nvPr/>
          </p:nvSpPr>
          <p:spPr bwMode="auto">
            <a:xfrm>
              <a:off x="4674518" y="2730035"/>
              <a:ext cx="127000" cy="112712"/>
            </a:xfrm>
            <a:custGeom>
              <a:avLst/>
              <a:gdLst>
                <a:gd name="T0" fmla="*/ 2147483647 w 80"/>
                <a:gd name="T1" fmla="*/ 2147483647 h 71"/>
                <a:gd name="T2" fmla="*/ 2147483647 w 80"/>
                <a:gd name="T3" fmla="*/ 2147483647 h 71"/>
                <a:gd name="T4" fmla="*/ 2147483647 w 80"/>
                <a:gd name="T5" fmla="*/ 2147483647 h 71"/>
                <a:gd name="T6" fmla="*/ 2147483647 w 80"/>
                <a:gd name="T7" fmla="*/ 2147483647 h 71"/>
                <a:gd name="T8" fmla="*/ 2147483647 w 80"/>
                <a:gd name="T9" fmla="*/ 2147483647 h 71"/>
                <a:gd name="T10" fmla="*/ 2147483647 w 80"/>
                <a:gd name="T11" fmla="*/ 2147483647 h 71"/>
                <a:gd name="T12" fmla="*/ 2147483647 w 80"/>
                <a:gd name="T13" fmla="*/ 2147483647 h 71"/>
                <a:gd name="T14" fmla="*/ 2147483647 w 80"/>
                <a:gd name="T15" fmla="*/ 2147483647 h 71"/>
                <a:gd name="T16" fmla="*/ 2147483647 w 80"/>
                <a:gd name="T17" fmla="*/ 2147483647 h 71"/>
                <a:gd name="T18" fmla="*/ 2147483647 w 80"/>
                <a:gd name="T19" fmla="*/ 2147483647 h 71"/>
                <a:gd name="T20" fmla="*/ 2147483647 w 80"/>
                <a:gd name="T21" fmla="*/ 2147483647 h 71"/>
                <a:gd name="T22" fmla="*/ 2147483647 w 80"/>
                <a:gd name="T23" fmla="*/ 2147483647 h 71"/>
                <a:gd name="T24" fmla="*/ 0 w 80"/>
                <a:gd name="T25" fmla="*/ 0 h 71"/>
                <a:gd name="T26" fmla="*/ 0 w 80"/>
                <a:gd name="T27" fmla="*/ 2147483647 h 71"/>
                <a:gd name="T28" fmla="*/ 2147483647 w 80"/>
                <a:gd name="T29" fmla="*/ 2147483647 h 71"/>
                <a:gd name="T30" fmla="*/ 2147483647 w 80"/>
                <a:gd name="T31" fmla="*/ 2147483647 h 71"/>
                <a:gd name="T32" fmla="*/ 2147483647 w 80"/>
                <a:gd name="T33" fmla="*/ 2147483647 h 71"/>
                <a:gd name="T34" fmla="*/ 2147483647 w 80"/>
                <a:gd name="T35" fmla="*/ 2147483647 h 71"/>
                <a:gd name="T36" fmla="*/ 2147483647 w 80"/>
                <a:gd name="T37" fmla="*/ 2147483647 h 71"/>
                <a:gd name="T38" fmla="*/ 2147483647 w 80"/>
                <a:gd name="T39" fmla="*/ 2147483647 h 71"/>
                <a:gd name="T40" fmla="*/ 2147483647 w 80"/>
                <a:gd name="T41" fmla="*/ 2147483647 h 71"/>
                <a:gd name="T42" fmla="*/ 2147483647 w 80"/>
                <a:gd name="T43" fmla="*/ 2147483647 h 71"/>
                <a:gd name="T44" fmla="*/ 2147483647 w 80"/>
                <a:gd name="T45" fmla="*/ 2147483647 h 71"/>
                <a:gd name="T46" fmla="*/ 2147483647 w 80"/>
                <a:gd name="T47" fmla="*/ 2147483647 h 71"/>
                <a:gd name="T48" fmla="*/ 2147483647 w 80"/>
                <a:gd name="T49" fmla="*/ 2147483647 h 71"/>
                <a:gd name="T50" fmla="*/ 2147483647 w 80"/>
                <a:gd name="T51" fmla="*/ 2147483647 h 71"/>
                <a:gd name="T52" fmla="*/ 2147483647 w 80"/>
                <a:gd name="T53" fmla="*/ 2147483647 h 71"/>
                <a:gd name="T54" fmla="*/ 2147483647 w 80"/>
                <a:gd name="T55" fmla="*/ 2147483647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2147483647 w 80"/>
                <a:gd name="T65" fmla="*/ 2147483647 h 71"/>
                <a:gd name="T66" fmla="*/ 2147483647 w 80"/>
                <a:gd name="T67" fmla="*/ 2147483647 h 71"/>
                <a:gd name="T68" fmla="*/ 2147483647 w 80"/>
                <a:gd name="T69" fmla="*/ 2147483647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0" h="71">
                  <a:moveTo>
                    <a:pt x="57" y="8"/>
                  </a:moveTo>
                  <a:lnTo>
                    <a:pt x="55" y="8"/>
                  </a:lnTo>
                  <a:lnTo>
                    <a:pt x="50" y="8"/>
                  </a:lnTo>
                  <a:lnTo>
                    <a:pt x="47" y="8"/>
                  </a:lnTo>
                  <a:lnTo>
                    <a:pt x="43" y="8"/>
                  </a:lnTo>
                  <a:lnTo>
                    <a:pt x="37" y="8"/>
                  </a:lnTo>
                  <a:lnTo>
                    <a:pt x="33" y="8"/>
                  </a:lnTo>
                  <a:lnTo>
                    <a:pt x="27" y="6"/>
                  </a:lnTo>
                  <a:lnTo>
                    <a:pt x="22" y="6"/>
                  </a:lnTo>
                  <a:lnTo>
                    <a:pt x="16" y="5"/>
                  </a:lnTo>
                  <a:lnTo>
                    <a:pt x="12" y="3"/>
                  </a:lnTo>
                  <a:lnTo>
                    <a:pt x="6" y="2"/>
                  </a:lnTo>
                  <a:lnTo>
                    <a:pt x="0" y="0"/>
                  </a:lnTo>
                  <a:lnTo>
                    <a:pt x="0" y="71"/>
                  </a:lnTo>
                  <a:lnTo>
                    <a:pt x="6" y="69"/>
                  </a:lnTo>
                  <a:lnTo>
                    <a:pt x="12" y="68"/>
                  </a:lnTo>
                  <a:lnTo>
                    <a:pt x="17" y="66"/>
                  </a:lnTo>
                  <a:lnTo>
                    <a:pt x="23" y="65"/>
                  </a:lnTo>
                  <a:lnTo>
                    <a:pt x="29" y="65"/>
                  </a:lnTo>
                  <a:lnTo>
                    <a:pt x="35" y="63"/>
                  </a:lnTo>
                  <a:lnTo>
                    <a:pt x="42" y="63"/>
                  </a:lnTo>
                  <a:lnTo>
                    <a:pt x="47" y="63"/>
                  </a:lnTo>
                  <a:lnTo>
                    <a:pt x="50" y="63"/>
                  </a:lnTo>
                  <a:lnTo>
                    <a:pt x="52" y="63"/>
                  </a:lnTo>
                  <a:lnTo>
                    <a:pt x="55" y="63"/>
                  </a:lnTo>
                  <a:lnTo>
                    <a:pt x="56" y="63"/>
                  </a:lnTo>
                  <a:lnTo>
                    <a:pt x="62" y="65"/>
                  </a:lnTo>
                  <a:lnTo>
                    <a:pt x="69" y="65"/>
                  </a:lnTo>
                  <a:lnTo>
                    <a:pt x="75" y="65"/>
                  </a:lnTo>
                  <a:lnTo>
                    <a:pt x="80" y="66"/>
                  </a:lnTo>
                  <a:lnTo>
                    <a:pt x="80" y="3"/>
                  </a:lnTo>
                  <a:lnTo>
                    <a:pt x="75" y="5"/>
                  </a:lnTo>
                  <a:lnTo>
                    <a:pt x="69" y="5"/>
                  </a:lnTo>
                  <a:lnTo>
                    <a:pt x="63" y="6"/>
                  </a:lnTo>
                  <a:lnTo>
                    <a:pt x="57" y="8"/>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6" name="Freeform 16"/>
            <p:cNvSpPr>
              <a:spLocks/>
            </p:cNvSpPr>
            <p:nvPr/>
          </p:nvSpPr>
          <p:spPr bwMode="auto">
            <a:xfrm>
              <a:off x="4491956" y="2830048"/>
              <a:ext cx="514350" cy="493712"/>
            </a:xfrm>
            <a:custGeom>
              <a:avLst/>
              <a:gdLst>
                <a:gd name="T0" fmla="*/ 2147483647 w 324"/>
                <a:gd name="T1" fmla="*/ 2147483647 h 311"/>
                <a:gd name="T2" fmla="*/ 2147483647 w 324"/>
                <a:gd name="T3" fmla="*/ 2147483647 h 311"/>
                <a:gd name="T4" fmla="*/ 2147483647 w 324"/>
                <a:gd name="T5" fmla="*/ 2147483647 h 311"/>
                <a:gd name="T6" fmla="*/ 2147483647 w 324"/>
                <a:gd name="T7" fmla="*/ 2147483647 h 311"/>
                <a:gd name="T8" fmla="*/ 2147483647 w 324"/>
                <a:gd name="T9" fmla="*/ 2147483647 h 311"/>
                <a:gd name="T10" fmla="*/ 2147483647 w 324"/>
                <a:gd name="T11" fmla="*/ 2147483647 h 311"/>
                <a:gd name="T12" fmla="*/ 2147483647 w 324"/>
                <a:gd name="T13" fmla="*/ 0 h 311"/>
                <a:gd name="T14" fmla="*/ 2147483647 w 324"/>
                <a:gd name="T15" fmla="*/ 0 h 311"/>
                <a:gd name="T16" fmla="*/ 2147483647 w 324"/>
                <a:gd name="T17" fmla="*/ 0 h 311"/>
                <a:gd name="T18" fmla="*/ 2147483647 w 324"/>
                <a:gd name="T19" fmla="*/ 2147483647 h 311"/>
                <a:gd name="T20" fmla="*/ 2147483647 w 324"/>
                <a:gd name="T21" fmla="*/ 2147483647 h 311"/>
                <a:gd name="T22" fmla="*/ 2147483647 w 324"/>
                <a:gd name="T23" fmla="*/ 2147483647 h 311"/>
                <a:gd name="T24" fmla="*/ 2147483647 w 324"/>
                <a:gd name="T25" fmla="*/ 2147483647 h 311"/>
                <a:gd name="T26" fmla="*/ 2147483647 w 324"/>
                <a:gd name="T27" fmla="*/ 2147483647 h 311"/>
                <a:gd name="T28" fmla="*/ 2147483647 w 324"/>
                <a:gd name="T29" fmla="*/ 2147483647 h 311"/>
                <a:gd name="T30" fmla="*/ 2147483647 w 324"/>
                <a:gd name="T31" fmla="*/ 2147483647 h 311"/>
                <a:gd name="T32" fmla="*/ 2147483647 w 324"/>
                <a:gd name="T33" fmla="*/ 2147483647 h 311"/>
                <a:gd name="T34" fmla="*/ 2147483647 w 324"/>
                <a:gd name="T35" fmla="*/ 2147483647 h 311"/>
                <a:gd name="T36" fmla="*/ 2147483647 w 324"/>
                <a:gd name="T37" fmla="*/ 2147483647 h 311"/>
                <a:gd name="T38" fmla="*/ 2147483647 w 324"/>
                <a:gd name="T39" fmla="*/ 2147483647 h 311"/>
                <a:gd name="T40" fmla="*/ 2147483647 w 324"/>
                <a:gd name="T41" fmla="*/ 2147483647 h 311"/>
                <a:gd name="T42" fmla="*/ 2147483647 w 324"/>
                <a:gd name="T43" fmla="*/ 2147483647 h 311"/>
                <a:gd name="T44" fmla="*/ 2147483647 w 324"/>
                <a:gd name="T45" fmla="*/ 2147483647 h 311"/>
                <a:gd name="T46" fmla="*/ 2147483647 w 324"/>
                <a:gd name="T47" fmla="*/ 2147483647 h 311"/>
                <a:gd name="T48" fmla="*/ 2147483647 w 324"/>
                <a:gd name="T49" fmla="*/ 2147483647 h 311"/>
                <a:gd name="T50" fmla="*/ 2147483647 w 324"/>
                <a:gd name="T51" fmla="*/ 2147483647 h 311"/>
                <a:gd name="T52" fmla="*/ 2147483647 w 324"/>
                <a:gd name="T53" fmla="*/ 2147483647 h 311"/>
                <a:gd name="T54" fmla="*/ 2147483647 w 324"/>
                <a:gd name="T55" fmla="*/ 2147483647 h 311"/>
                <a:gd name="T56" fmla="*/ 2147483647 w 324"/>
                <a:gd name="T57" fmla="*/ 2147483647 h 311"/>
                <a:gd name="T58" fmla="*/ 2147483647 w 324"/>
                <a:gd name="T59" fmla="*/ 2147483647 h 311"/>
                <a:gd name="T60" fmla="*/ 2147483647 w 324"/>
                <a:gd name="T61" fmla="*/ 2147483647 h 311"/>
                <a:gd name="T62" fmla="*/ 2147483647 w 324"/>
                <a:gd name="T63" fmla="*/ 2147483647 h 311"/>
                <a:gd name="T64" fmla="*/ 2147483647 w 324"/>
                <a:gd name="T65" fmla="*/ 2147483647 h 311"/>
                <a:gd name="T66" fmla="*/ 2147483647 w 324"/>
                <a:gd name="T67" fmla="*/ 2147483647 h 311"/>
                <a:gd name="T68" fmla="*/ 2147483647 w 324"/>
                <a:gd name="T69" fmla="*/ 2147483647 h 311"/>
                <a:gd name="T70" fmla="*/ 2147483647 w 324"/>
                <a:gd name="T71" fmla="*/ 2147483647 h 311"/>
                <a:gd name="T72" fmla="*/ 2147483647 w 324"/>
                <a:gd name="T73" fmla="*/ 2147483647 h 311"/>
                <a:gd name="T74" fmla="*/ 2147483647 w 324"/>
                <a:gd name="T75" fmla="*/ 2147483647 h 311"/>
                <a:gd name="T76" fmla="*/ 2147483647 w 324"/>
                <a:gd name="T77" fmla="*/ 2147483647 h 311"/>
                <a:gd name="T78" fmla="*/ 2147483647 w 324"/>
                <a:gd name="T79" fmla="*/ 2147483647 h 311"/>
                <a:gd name="T80" fmla="*/ 2147483647 w 324"/>
                <a:gd name="T81" fmla="*/ 2147483647 h 311"/>
                <a:gd name="T82" fmla="*/ 2147483647 w 324"/>
                <a:gd name="T83" fmla="*/ 2147483647 h 3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24" h="311">
                  <a:moveTo>
                    <a:pt x="293" y="63"/>
                  </a:moveTo>
                  <a:lnTo>
                    <a:pt x="283" y="52"/>
                  </a:lnTo>
                  <a:lnTo>
                    <a:pt x="273" y="42"/>
                  </a:lnTo>
                  <a:lnTo>
                    <a:pt x="261" y="33"/>
                  </a:lnTo>
                  <a:lnTo>
                    <a:pt x="250" y="25"/>
                  </a:lnTo>
                  <a:lnTo>
                    <a:pt x="237" y="18"/>
                  </a:lnTo>
                  <a:lnTo>
                    <a:pt x="224" y="12"/>
                  </a:lnTo>
                  <a:lnTo>
                    <a:pt x="210" y="8"/>
                  </a:lnTo>
                  <a:lnTo>
                    <a:pt x="195" y="3"/>
                  </a:lnTo>
                  <a:lnTo>
                    <a:pt x="190" y="2"/>
                  </a:lnTo>
                  <a:lnTo>
                    <a:pt x="184" y="2"/>
                  </a:lnTo>
                  <a:lnTo>
                    <a:pt x="177" y="2"/>
                  </a:lnTo>
                  <a:lnTo>
                    <a:pt x="171" y="0"/>
                  </a:lnTo>
                  <a:lnTo>
                    <a:pt x="170" y="0"/>
                  </a:lnTo>
                  <a:lnTo>
                    <a:pt x="167" y="0"/>
                  </a:lnTo>
                  <a:lnTo>
                    <a:pt x="165" y="0"/>
                  </a:lnTo>
                  <a:lnTo>
                    <a:pt x="162" y="0"/>
                  </a:lnTo>
                  <a:lnTo>
                    <a:pt x="157" y="0"/>
                  </a:lnTo>
                  <a:lnTo>
                    <a:pt x="150" y="0"/>
                  </a:lnTo>
                  <a:lnTo>
                    <a:pt x="144" y="2"/>
                  </a:lnTo>
                  <a:lnTo>
                    <a:pt x="138" y="2"/>
                  </a:lnTo>
                  <a:lnTo>
                    <a:pt x="132" y="3"/>
                  </a:lnTo>
                  <a:lnTo>
                    <a:pt x="127" y="5"/>
                  </a:lnTo>
                  <a:lnTo>
                    <a:pt x="121" y="6"/>
                  </a:lnTo>
                  <a:lnTo>
                    <a:pt x="115" y="8"/>
                  </a:lnTo>
                  <a:lnTo>
                    <a:pt x="104" y="12"/>
                  </a:lnTo>
                  <a:lnTo>
                    <a:pt x="92" y="16"/>
                  </a:lnTo>
                  <a:lnTo>
                    <a:pt x="81" y="22"/>
                  </a:lnTo>
                  <a:lnTo>
                    <a:pt x="71" y="28"/>
                  </a:lnTo>
                  <a:lnTo>
                    <a:pt x="61" y="35"/>
                  </a:lnTo>
                  <a:lnTo>
                    <a:pt x="51" y="43"/>
                  </a:lnTo>
                  <a:lnTo>
                    <a:pt x="42" y="52"/>
                  </a:lnTo>
                  <a:lnTo>
                    <a:pt x="33" y="61"/>
                  </a:lnTo>
                  <a:lnTo>
                    <a:pt x="19" y="82"/>
                  </a:lnTo>
                  <a:lnTo>
                    <a:pt x="9" y="105"/>
                  </a:lnTo>
                  <a:lnTo>
                    <a:pt x="2" y="131"/>
                  </a:lnTo>
                  <a:lnTo>
                    <a:pt x="0" y="157"/>
                  </a:lnTo>
                  <a:lnTo>
                    <a:pt x="2" y="172"/>
                  </a:lnTo>
                  <a:lnTo>
                    <a:pt x="3" y="188"/>
                  </a:lnTo>
                  <a:lnTo>
                    <a:pt x="8" y="204"/>
                  </a:lnTo>
                  <a:lnTo>
                    <a:pt x="13" y="220"/>
                  </a:lnTo>
                  <a:lnTo>
                    <a:pt x="19" y="230"/>
                  </a:lnTo>
                  <a:lnTo>
                    <a:pt x="25" y="240"/>
                  </a:lnTo>
                  <a:lnTo>
                    <a:pt x="31" y="248"/>
                  </a:lnTo>
                  <a:lnTo>
                    <a:pt x="38" y="257"/>
                  </a:lnTo>
                  <a:lnTo>
                    <a:pt x="45" y="266"/>
                  </a:lnTo>
                  <a:lnTo>
                    <a:pt x="54" y="273"/>
                  </a:lnTo>
                  <a:lnTo>
                    <a:pt x="62" y="280"/>
                  </a:lnTo>
                  <a:lnTo>
                    <a:pt x="72" y="286"/>
                  </a:lnTo>
                  <a:lnTo>
                    <a:pt x="82" y="291"/>
                  </a:lnTo>
                  <a:lnTo>
                    <a:pt x="92" y="297"/>
                  </a:lnTo>
                  <a:lnTo>
                    <a:pt x="102" y="301"/>
                  </a:lnTo>
                  <a:lnTo>
                    <a:pt x="114" y="304"/>
                  </a:lnTo>
                  <a:lnTo>
                    <a:pt x="125" y="307"/>
                  </a:lnTo>
                  <a:lnTo>
                    <a:pt x="137" y="310"/>
                  </a:lnTo>
                  <a:lnTo>
                    <a:pt x="148" y="311"/>
                  </a:lnTo>
                  <a:lnTo>
                    <a:pt x="161" y="311"/>
                  </a:lnTo>
                  <a:lnTo>
                    <a:pt x="162" y="311"/>
                  </a:lnTo>
                  <a:lnTo>
                    <a:pt x="175" y="311"/>
                  </a:lnTo>
                  <a:lnTo>
                    <a:pt x="187" y="310"/>
                  </a:lnTo>
                  <a:lnTo>
                    <a:pt x="198" y="307"/>
                  </a:lnTo>
                  <a:lnTo>
                    <a:pt x="210" y="304"/>
                  </a:lnTo>
                  <a:lnTo>
                    <a:pt x="221" y="301"/>
                  </a:lnTo>
                  <a:lnTo>
                    <a:pt x="231" y="297"/>
                  </a:lnTo>
                  <a:lnTo>
                    <a:pt x="241" y="291"/>
                  </a:lnTo>
                  <a:lnTo>
                    <a:pt x="251" y="286"/>
                  </a:lnTo>
                  <a:lnTo>
                    <a:pt x="261" y="280"/>
                  </a:lnTo>
                  <a:lnTo>
                    <a:pt x="270" y="273"/>
                  </a:lnTo>
                  <a:lnTo>
                    <a:pt x="277" y="266"/>
                  </a:lnTo>
                  <a:lnTo>
                    <a:pt x="284" y="258"/>
                  </a:lnTo>
                  <a:lnTo>
                    <a:pt x="291" y="250"/>
                  </a:lnTo>
                  <a:lnTo>
                    <a:pt x="297" y="241"/>
                  </a:lnTo>
                  <a:lnTo>
                    <a:pt x="303" y="233"/>
                  </a:lnTo>
                  <a:lnTo>
                    <a:pt x="309" y="223"/>
                  </a:lnTo>
                  <a:lnTo>
                    <a:pt x="316" y="207"/>
                  </a:lnTo>
                  <a:lnTo>
                    <a:pt x="320" y="191"/>
                  </a:lnTo>
                  <a:lnTo>
                    <a:pt x="323" y="174"/>
                  </a:lnTo>
                  <a:lnTo>
                    <a:pt x="324" y="157"/>
                  </a:lnTo>
                  <a:lnTo>
                    <a:pt x="322" y="131"/>
                  </a:lnTo>
                  <a:lnTo>
                    <a:pt x="316" y="106"/>
                  </a:lnTo>
                  <a:lnTo>
                    <a:pt x="306" y="84"/>
                  </a:lnTo>
                  <a:lnTo>
                    <a:pt x="293" y="63"/>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7" name="Freeform 17"/>
            <p:cNvSpPr>
              <a:spLocks/>
            </p:cNvSpPr>
            <p:nvPr/>
          </p:nvSpPr>
          <p:spPr bwMode="auto">
            <a:xfrm>
              <a:off x="4564981" y="2906248"/>
              <a:ext cx="360363" cy="346075"/>
            </a:xfrm>
            <a:custGeom>
              <a:avLst/>
              <a:gdLst>
                <a:gd name="T0" fmla="*/ 2147483647 w 227"/>
                <a:gd name="T1" fmla="*/ 2147483647 h 218"/>
                <a:gd name="T2" fmla="*/ 2147483647 w 227"/>
                <a:gd name="T3" fmla="*/ 2147483647 h 218"/>
                <a:gd name="T4" fmla="*/ 2147483647 w 227"/>
                <a:gd name="T5" fmla="*/ 2147483647 h 218"/>
                <a:gd name="T6" fmla="*/ 2147483647 w 227"/>
                <a:gd name="T7" fmla="*/ 2147483647 h 218"/>
                <a:gd name="T8" fmla="*/ 2147483647 w 227"/>
                <a:gd name="T9" fmla="*/ 2147483647 h 218"/>
                <a:gd name="T10" fmla="*/ 2147483647 w 227"/>
                <a:gd name="T11" fmla="*/ 2147483647 h 218"/>
                <a:gd name="T12" fmla="*/ 2147483647 w 227"/>
                <a:gd name="T13" fmla="*/ 2147483647 h 218"/>
                <a:gd name="T14" fmla="*/ 2147483647 w 227"/>
                <a:gd name="T15" fmla="*/ 2147483647 h 218"/>
                <a:gd name="T16" fmla="*/ 2147483647 w 227"/>
                <a:gd name="T17" fmla="*/ 2147483647 h 218"/>
                <a:gd name="T18" fmla="*/ 2147483647 w 227"/>
                <a:gd name="T19" fmla="*/ 2147483647 h 218"/>
                <a:gd name="T20" fmla="*/ 2147483647 w 227"/>
                <a:gd name="T21" fmla="*/ 2147483647 h 218"/>
                <a:gd name="T22" fmla="*/ 2147483647 w 227"/>
                <a:gd name="T23" fmla="*/ 2147483647 h 218"/>
                <a:gd name="T24" fmla="*/ 2147483647 w 227"/>
                <a:gd name="T25" fmla="*/ 2147483647 h 218"/>
                <a:gd name="T26" fmla="*/ 2147483647 w 227"/>
                <a:gd name="T27" fmla="*/ 2147483647 h 218"/>
                <a:gd name="T28" fmla="*/ 2147483647 w 227"/>
                <a:gd name="T29" fmla="*/ 2147483647 h 218"/>
                <a:gd name="T30" fmla="*/ 2147483647 w 227"/>
                <a:gd name="T31" fmla="*/ 2147483647 h 218"/>
                <a:gd name="T32" fmla="*/ 2147483647 w 227"/>
                <a:gd name="T33" fmla="*/ 2147483647 h 218"/>
                <a:gd name="T34" fmla="*/ 2147483647 w 227"/>
                <a:gd name="T35" fmla="*/ 2147483647 h 218"/>
                <a:gd name="T36" fmla="*/ 2147483647 w 227"/>
                <a:gd name="T37" fmla="*/ 2147483647 h 218"/>
                <a:gd name="T38" fmla="*/ 2147483647 w 227"/>
                <a:gd name="T39" fmla="*/ 2147483647 h 218"/>
                <a:gd name="T40" fmla="*/ 2147483647 w 227"/>
                <a:gd name="T41" fmla="*/ 2147483647 h 218"/>
                <a:gd name="T42" fmla="*/ 2147483647 w 227"/>
                <a:gd name="T43" fmla="*/ 0 h 218"/>
                <a:gd name="T44" fmla="*/ 2147483647 w 227"/>
                <a:gd name="T45" fmla="*/ 0 h 218"/>
                <a:gd name="T46" fmla="*/ 2147483647 w 227"/>
                <a:gd name="T47" fmla="*/ 0 h 218"/>
                <a:gd name="T48" fmla="*/ 2147483647 w 227"/>
                <a:gd name="T49" fmla="*/ 2147483647 h 218"/>
                <a:gd name="T50" fmla="*/ 2147483647 w 227"/>
                <a:gd name="T51" fmla="*/ 2147483647 h 218"/>
                <a:gd name="T52" fmla="*/ 2147483647 w 227"/>
                <a:gd name="T53" fmla="*/ 2147483647 h 218"/>
                <a:gd name="T54" fmla="*/ 2147483647 w 227"/>
                <a:gd name="T55" fmla="*/ 2147483647 h 218"/>
                <a:gd name="T56" fmla="*/ 2147483647 w 227"/>
                <a:gd name="T57" fmla="*/ 2147483647 h 218"/>
                <a:gd name="T58" fmla="*/ 2147483647 w 227"/>
                <a:gd name="T59" fmla="*/ 2147483647 h 218"/>
                <a:gd name="T60" fmla="*/ 2147483647 w 227"/>
                <a:gd name="T61" fmla="*/ 2147483647 h 218"/>
                <a:gd name="T62" fmla="*/ 2147483647 w 227"/>
                <a:gd name="T63" fmla="*/ 2147483647 h 218"/>
                <a:gd name="T64" fmla="*/ 2147483647 w 227"/>
                <a:gd name="T65" fmla="*/ 2147483647 h 218"/>
                <a:gd name="T66" fmla="*/ 2147483647 w 227"/>
                <a:gd name="T67" fmla="*/ 2147483647 h 2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 h="218">
                  <a:moveTo>
                    <a:pt x="174" y="200"/>
                  </a:moveTo>
                  <a:lnTo>
                    <a:pt x="167" y="203"/>
                  </a:lnTo>
                  <a:lnTo>
                    <a:pt x="161" y="208"/>
                  </a:lnTo>
                  <a:lnTo>
                    <a:pt x="154" y="210"/>
                  </a:lnTo>
                  <a:lnTo>
                    <a:pt x="147" y="212"/>
                  </a:lnTo>
                  <a:lnTo>
                    <a:pt x="139" y="215"/>
                  </a:lnTo>
                  <a:lnTo>
                    <a:pt x="132" y="216"/>
                  </a:lnTo>
                  <a:lnTo>
                    <a:pt x="125" y="216"/>
                  </a:lnTo>
                  <a:lnTo>
                    <a:pt x="116" y="218"/>
                  </a:lnTo>
                  <a:lnTo>
                    <a:pt x="115" y="218"/>
                  </a:lnTo>
                  <a:lnTo>
                    <a:pt x="114" y="218"/>
                  </a:lnTo>
                  <a:lnTo>
                    <a:pt x="105" y="218"/>
                  </a:lnTo>
                  <a:lnTo>
                    <a:pt x="98" y="216"/>
                  </a:lnTo>
                  <a:lnTo>
                    <a:pt x="89" y="215"/>
                  </a:lnTo>
                  <a:lnTo>
                    <a:pt x="82" y="213"/>
                  </a:lnTo>
                  <a:lnTo>
                    <a:pt x="75" y="210"/>
                  </a:lnTo>
                  <a:lnTo>
                    <a:pt x="68" y="208"/>
                  </a:lnTo>
                  <a:lnTo>
                    <a:pt x="61" y="205"/>
                  </a:lnTo>
                  <a:lnTo>
                    <a:pt x="53" y="200"/>
                  </a:lnTo>
                  <a:lnTo>
                    <a:pt x="42" y="193"/>
                  </a:lnTo>
                  <a:lnTo>
                    <a:pt x="32" y="183"/>
                  </a:lnTo>
                  <a:lnTo>
                    <a:pt x="23" y="173"/>
                  </a:lnTo>
                  <a:lnTo>
                    <a:pt x="15" y="162"/>
                  </a:lnTo>
                  <a:lnTo>
                    <a:pt x="9" y="150"/>
                  </a:lnTo>
                  <a:lnTo>
                    <a:pt x="5" y="137"/>
                  </a:lnTo>
                  <a:lnTo>
                    <a:pt x="2" y="123"/>
                  </a:lnTo>
                  <a:lnTo>
                    <a:pt x="0" y="109"/>
                  </a:lnTo>
                  <a:lnTo>
                    <a:pt x="2" y="91"/>
                  </a:lnTo>
                  <a:lnTo>
                    <a:pt x="6" y="76"/>
                  </a:lnTo>
                  <a:lnTo>
                    <a:pt x="12" y="61"/>
                  </a:lnTo>
                  <a:lnTo>
                    <a:pt x="20" y="47"/>
                  </a:lnTo>
                  <a:lnTo>
                    <a:pt x="30" y="36"/>
                  </a:lnTo>
                  <a:lnTo>
                    <a:pt x="42" y="24"/>
                  </a:lnTo>
                  <a:lnTo>
                    <a:pt x="55" y="15"/>
                  </a:lnTo>
                  <a:lnTo>
                    <a:pt x="69" y="8"/>
                  </a:lnTo>
                  <a:lnTo>
                    <a:pt x="75" y="7"/>
                  </a:lnTo>
                  <a:lnTo>
                    <a:pt x="81" y="4"/>
                  </a:lnTo>
                  <a:lnTo>
                    <a:pt x="85" y="3"/>
                  </a:lnTo>
                  <a:lnTo>
                    <a:pt x="91" y="1"/>
                  </a:lnTo>
                  <a:lnTo>
                    <a:pt x="96" y="1"/>
                  </a:lnTo>
                  <a:lnTo>
                    <a:pt x="102" y="0"/>
                  </a:lnTo>
                  <a:lnTo>
                    <a:pt x="108" y="0"/>
                  </a:lnTo>
                  <a:lnTo>
                    <a:pt x="114" y="0"/>
                  </a:lnTo>
                  <a:lnTo>
                    <a:pt x="116" y="0"/>
                  </a:lnTo>
                  <a:lnTo>
                    <a:pt x="119" y="0"/>
                  </a:lnTo>
                  <a:lnTo>
                    <a:pt x="121" y="0"/>
                  </a:lnTo>
                  <a:lnTo>
                    <a:pt x="124" y="0"/>
                  </a:lnTo>
                  <a:lnTo>
                    <a:pt x="131" y="1"/>
                  </a:lnTo>
                  <a:lnTo>
                    <a:pt x="136" y="3"/>
                  </a:lnTo>
                  <a:lnTo>
                    <a:pt x="144" y="4"/>
                  </a:lnTo>
                  <a:lnTo>
                    <a:pt x="149" y="5"/>
                  </a:lnTo>
                  <a:lnTo>
                    <a:pt x="165" y="11"/>
                  </a:lnTo>
                  <a:lnTo>
                    <a:pt x="181" y="20"/>
                  </a:lnTo>
                  <a:lnTo>
                    <a:pt x="194" y="31"/>
                  </a:lnTo>
                  <a:lnTo>
                    <a:pt x="205" y="44"/>
                  </a:lnTo>
                  <a:lnTo>
                    <a:pt x="214" y="58"/>
                  </a:lnTo>
                  <a:lnTo>
                    <a:pt x="221" y="74"/>
                  </a:lnTo>
                  <a:lnTo>
                    <a:pt x="225" y="91"/>
                  </a:lnTo>
                  <a:lnTo>
                    <a:pt x="227" y="109"/>
                  </a:lnTo>
                  <a:lnTo>
                    <a:pt x="225" y="123"/>
                  </a:lnTo>
                  <a:lnTo>
                    <a:pt x="222" y="137"/>
                  </a:lnTo>
                  <a:lnTo>
                    <a:pt x="218" y="150"/>
                  </a:lnTo>
                  <a:lnTo>
                    <a:pt x="212" y="162"/>
                  </a:lnTo>
                  <a:lnTo>
                    <a:pt x="204" y="173"/>
                  </a:lnTo>
                  <a:lnTo>
                    <a:pt x="195" y="183"/>
                  </a:lnTo>
                  <a:lnTo>
                    <a:pt x="185" y="193"/>
                  </a:lnTo>
                  <a:lnTo>
                    <a:pt x="17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8" name="Freeform 18"/>
            <p:cNvSpPr>
              <a:spLocks/>
            </p:cNvSpPr>
            <p:nvPr/>
          </p:nvSpPr>
          <p:spPr bwMode="auto">
            <a:xfrm>
              <a:off x="4526881" y="3284073"/>
              <a:ext cx="447675" cy="1514475"/>
            </a:xfrm>
            <a:custGeom>
              <a:avLst/>
              <a:gdLst>
                <a:gd name="T0" fmla="*/ 2147483647 w 282"/>
                <a:gd name="T1" fmla="*/ 2147483647 h 954"/>
                <a:gd name="T2" fmla="*/ 2147483647 w 282"/>
                <a:gd name="T3" fmla="*/ 0 h 954"/>
                <a:gd name="T4" fmla="*/ 2147483647 w 282"/>
                <a:gd name="T5" fmla="*/ 2147483647 h 954"/>
                <a:gd name="T6" fmla="*/ 2147483647 w 282"/>
                <a:gd name="T7" fmla="*/ 2147483647 h 954"/>
                <a:gd name="T8" fmla="*/ 2147483647 w 282"/>
                <a:gd name="T9" fmla="*/ 2147483647 h 954"/>
                <a:gd name="T10" fmla="*/ 2147483647 w 282"/>
                <a:gd name="T11" fmla="*/ 2147483647 h 954"/>
                <a:gd name="T12" fmla="*/ 2147483647 w 282"/>
                <a:gd name="T13" fmla="*/ 2147483647 h 954"/>
                <a:gd name="T14" fmla="*/ 2147483647 w 282"/>
                <a:gd name="T15" fmla="*/ 2147483647 h 954"/>
                <a:gd name="T16" fmla="*/ 2147483647 w 282"/>
                <a:gd name="T17" fmla="*/ 2147483647 h 954"/>
                <a:gd name="T18" fmla="*/ 2147483647 w 282"/>
                <a:gd name="T19" fmla="*/ 2147483647 h 954"/>
                <a:gd name="T20" fmla="*/ 2147483647 w 282"/>
                <a:gd name="T21" fmla="*/ 2147483647 h 954"/>
                <a:gd name="T22" fmla="*/ 2147483647 w 282"/>
                <a:gd name="T23" fmla="*/ 2147483647 h 954"/>
                <a:gd name="T24" fmla="*/ 2147483647 w 282"/>
                <a:gd name="T25" fmla="*/ 2147483647 h 954"/>
                <a:gd name="T26" fmla="*/ 2147483647 w 282"/>
                <a:gd name="T27" fmla="*/ 2147483647 h 954"/>
                <a:gd name="T28" fmla="*/ 2147483647 w 282"/>
                <a:gd name="T29" fmla="*/ 2147483647 h 954"/>
                <a:gd name="T30" fmla="*/ 2147483647 w 282"/>
                <a:gd name="T31" fmla="*/ 2147483647 h 954"/>
                <a:gd name="T32" fmla="*/ 2147483647 w 282"/>
                <a:gd name="T33" fmla="*/ 2147483647 h 954"/>
                <a:gd name="T34" fmla="*/ 2147483647 w 282"/>
                <a:gd name="T35" fmla="*/ 2147483647 h 954"/>
                <a:gd name="T36" fmla="*/ 2147483647 w 282"/>
                <a:gd name="T37" fmla="*/ 2147483647 h 954"/>
                <a:gd name="T38" fmla="*/ 2147483647 w 282"/>
                <a:gd name="T39" fmla="*/ 2147483647 h 954"/>
                <a:gd name="T40" fmla="*/ 2147483647 w 282"/>
                <a:gd name="T41" fmla="*/ 2147483647 h 954"/>
                <a:gd name="T42" fmla="*/ 2147483647 w 282"/>
                <a:gd name="T43" fmla="*/ 0 h 954"/>
                <a:gd name="T44" fmla="*/ 2147483647 w 282"/>
                <a:gd name="T45" fmla="*/ 2147483647 h 954"/>
                <a:gd name="T46" fmla="*/ 0 w 282"/>
                <a:gd name="T47" fmla="*/ 2147483647 h 954"/>
                <a:gd name="T48" fmla="*/ 2147483647 w 282"/>
                <a:gd name="T49" fmla="*/ 2147483647 h 954"/>
                <a:gd name="T50" fmla="*/ 2147483647 w 282"/>
                <a:gd name="T51" fmla="*/ 2147483647 h 954"/>
                <a:gd name="T52" fmla="*/ 2147483647 w 282"/>
                <a:gd name="T53" fmla="*/ 2147483647 h 954"/>
                <a:gd name="T54" fmla="*/ 2147483647 w 282"/>
                <a:gd name="T55" fmla="*/ 2147483647 h 954"/>
                <a:gd name="T56" fmla="*/ 2147483647 w 282"/>
                <a:gd name="T57" fmla="*/ 2147483647 h 954"/>
                <a:gd name="T58" fmla="*/ 2147483647 w 282"/>
                <a:gd name="T59" fmla="*/ 2147483647 h 954"/>
                <a:gd name="T60" fmla="*/ 2147483647 w 282"/>
                <a:gd name="T61" fmla="*/ 2147483647 h 954"/>
                <a:gd name="T62" fmla="*/ 2147483647 w 282"/>
                <a:gd name="T63" fmla="*/ 2147483647 h 954"/>
                <a:gd name="T64" fmla="*/ 2147483647 w 282"/>
                <a:gd name="T65" fmla="*/ 2147483647 h 954"/>
                <a:gd name="T66" fmla="*/ 2147483647 w 282"/>
                <a:gd name="T67" fmla="*/ 2147483647 h 954"/>
                <a:gd name="T68" fmla="*/ 2147483647 w 282"/>
                <a:gd name="T69" fmla="*/ 2147483647 h 954"/>
                <a:gd name="T70" fmla="*/ 2147483647 w 282"/>
                <a:gd name="T71" fmla="*/ 2147483647 h 954"/>
                <a:gd name="T72" fmla="*/ 2147483647 w 282"/>
                <a:gd name="T73" fmla="*/ 2147483647 h 954"/>
                <a:gd name="T74" fmla="*/ 2147483647 w 282"/>
                <a:gd name="T75" fmla="*/ 2147483647 h 954"/>
                <a:gd name="T76" fmla="*/ 2147483647 w 282"/>
                <a:gd name="T77" fmla="*/ 2147483647 h 954"/>
                <a:gd name="T78" fmla="*/ 2147483647 w 282"/>
                <a:gd name="T79" fmla="*/ 2147483647 h 954"/>
                <a:gd name="T80" fmla="*/ 2147483647 w 282"/>
                <a:gd name="T81" fmla="*/ 2147483647 h 954"/>
                <a:gd name="T82" fmla="*/ 2147483647 w 282"/>
                <a:gd name="T83" fmla="*/ 2147483647 h 954"/>
                <a:gd name="T84" fmla="*/ 2147483647 w 282"/>
                <a:gd name="T85" fmla="*/ 2147483647 h 954"/>
                <a:gd name="T86" fmla="*/ 2147483647 w 282"/>
                <a:gd name="T87" fmla="*/ 2147483647 h 954"/>
                <a:gd name="T88" fmla="*/ 2147483647 w 282"/>
                <a:gd name="T89" fmla="*/ 2147483647 h 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2" h="954">
                  <a:moveTo>
                    <a:pt x="259" y="529"/>
                  </a:moveTo>
                  <a:lnTo>
                    <a:pt x="229" y="0"/>
                  </a:lnTo>
                  <a:lnTo>
                    <a:pt x="219" y="5"/>
                  </a:lnTo>
                  <a:lnTo>
                    <a:pt x="209" y="11"/>
                  </a:lnTo>
                  <a:lnTo>
                    <a:pt x="199" y="15"/>
                  </a:lnTo>
                  <a:lnTo>
                    <a:pt x="188" y="18"/>
                  </a:lnTo>
                  <a:lnTo>
                    <a:pt x="176" y="21"/>
                  </a:lnTo>
                  <a:lnTo>
                    <a:pt x="165" y="24"/>
                  </a:lnTo>
                  <a:lnTo>
                    <a:pt x="153" y="25"/>
                  </a:lnTo>
                  <a:lnTo>
                    <a:pt x="140" y="25"/>
                  </a:lnTo>
                  <a:lnTo>
                    <a:pt x="139" y="25"/>
                  </a:lnTo>
                  <a:lnTo>
                    <a:pt x="126" y="25"/>
                  </a:lnTo>
                  <a:lnTo>
                    <a:pt x="115" y="24"/>
                  </a:lnTo>
                  <a:lnTo>
                    <a:pt x="103" y="21"/>
                  </a:lnTo>
                  <a:lnTo>
                    <a:pt x="92" y="18"/>
                  </a:lnTo>
                  <a:lnTo>
                    <a:pt x="80" y="15"/>
                  </a:lnTo>
                  <a:lnTo>
                    <a:pt x="70" y="11"/>
                  </a:lnTo>
                  <a:lnTo>
                    <a:pt x="60" y="5"/>
                  </a:lnTo>
                  <a:lnTo>
                    <a:pt x="50" y="0"/>
                  </a:lnTo>
                  <a:lnTo>
                    <a:pt x="17" y="609"/>
                  </a:lnTo>
                  <a:lnTo>
                    <a:pt x="0" y="953"/>
                  </a:lnTo>
                  <a:lnTo>
                    <a:pt x="13" y="950"/>
                  </a:lnTo>
                  <a:lnTo>
                    <a:pt x="26" y="947"/>
                  </a:lnTo>
                  <a:lnTo>
                    <a:pt x="39" y="946"/>
                  </a:lnTo>
                  <a:lnTo>
                    <a:pt x="53" y="943"/>
                  </a:lnTo>
                  <a:lnTo>
                    <a:pt x="67" y="941"/>
                  </a:lnTo>
                  <a:lnTo>
                    <a:pt x="82" y="940"/>
                  </a:lnTo>
                  <a:lnTo>
                    <a:pt x="97" y="940"/>
                  </a:lnTo>
                  <a:lnTo>
                    <a:pt x="112" y="938"/>
                  </a:lnTo>
                  <a:lnTo>
                    <a:pt x="119" y="938"/>
                  </a:lnTo>
                  <a:lnTo>
                    <a:pt x="125" y="938"/>
                  </a:lnTo>
                  <a:lnTo>
                    <a:pt x="132" y="938"/>
                  </a:lnTo>
                  <a:lnTo>
                    <a:pt x="139" y="938"/>
                  </a:lnTo>
                  <a:lnTo>
                    <a:pt x="158" y="938"/>
                  </a:lnTo>
                  <a:lnTo>
                    <a:pt x="178" y="940"/>
                  </a:lnTo>
                  <a:lnTo>
                    <a:pt x="196" y="941"/>
                  </a:lnTo>
                  <a:lnTo>
                    <a:pt x="214" y="943"/>
                  </a:lnTo>
                  <a:lnTo>
                    <a:pt x="232" y="944"/>
                  </a:lnTo>
                  <a:lnTo>
                    <a:pt x="249" y="947"/>
                  </a:lnTo>
                  <a:lnTo>
                    <a:pt x="267" y="951"/>
                  </a:lnTo>
                  <a:lnTo>
                    <a:pt x="282" y="954"/>
                  </a:lnTo>
                  <a:lnTo>
                    <a:pt x="259" y="529"/>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599" name="Freeform 19"/>
            <p:cNvSpPr>
              <a:spLocks/>
            </p:cNvSpPr>
            <p:nvPr/>
          </p:nvSpPr>
          <p:spPr bwMode="auto">
            <a:xfrm>
              <a:off x="4553868" y="2403010"/>
              <a:ext cx="377825" cy="339725"/>
            </a:xfrm>
            <a:custGeom>
              <a:avLst/>
              <a:gdLst>
                <a:gd name="T0" fmla="*/ 2147483647 w 238"/>
                <a:gd name="T1" fmla="*/ 2147483647 h 214"/>
                <a:gd name="T2" fmla="*/ 2147483647 w 238"/>
                <a:gd name="T3" fmla="*/ 0 h 214"/>
                <a:gd name="T4" fmla="*/ 2147483647 w 238"/>
                <a:gd name="T5" fmla="*/ 0 h 214"/>
                <a:gd name="T6" fmla="*/ 2147483647 w 238"/>
                <a:gd name="T7" fmla="*/ 0 h 214"/>
                <a:gd name="T8" fmla="*/ 2147483647 w 238"/>
                <a:gd name="T9" fmla="*/ 0 h 214"/>
                <a:gd name="T10" fmla="*/ 2147483647 w 238"/>
                <a:gd name="T11" fmla="*/ 2147483647 h 214"/>
                <a:gd name="T12" fmla="*/ 2147483647 w 238"/>
                <a:gd name="T13" fmla="*/ 2147483647 h 214"/>
                <a:gd name="T14" fmla="*/ 2147483647 w 238"/>
                <a:gd name="T15" fmla="*/ 2147483647 h 214"/>
                <a:gd name="T16" fmla="*/ 2147483647 w 238"/>
                <a:gd name="T17" fmla="*/ 2147483647 h 214"/>
                <a:gd name="T18" fmla="*/ 2147483647 w 238"/>
                <a:gd name="T19" fmla="*/ 2147483647 h 214"/>
                <a:gd name="T20" fmla="*/ 2147483647 w 238"/>
                <a:gd name="T21" fmla="*/ 2147483647 h 214"/>
                <a:gd name="T22" fmla="*/ 2147483647 w 238"/>
                <a:gd name="T23" fmla="*/ 2147483647 h 214"/>
                <a:gd name="T24" fmla="*/ 0 w 238"/>
                <a:gd name="T25" fmla="*/ 2147483647 h 214"/>
                <a:gd name="T26" fmla="*/ 2147483647 w 238"/>
                <a:gd name="T27" fmla="*/ 2147483647 h 214"/>
                <a:gd name="T28" fmla="*/ 2147483647 w 238"/>
                <a:gd name="T29" fmla="*/ 2147483647 h 214"/>
                <a:gd name="T30" fmla="*/ 2147483647 w 238"/>
                <a:gd name="T31" fmla="*/ 2147483647 h 214"/>
                <a:gd name="T32" fmla="*/ 2147483647 w 238"/>
                <a:gd name="T33" fmla="*/ 2147483647 h 214"/>
                <a:gd name="T34" fmla="*/ 2147483647 w 238"/>
                <a:gd name="T35" fmla="*/ 2147483647 h 214"/>
                <a:gd name="T36" fmla="*/ 2147483647 w 238"/>
                <a:gd name="T37" fmla="*/ 2147483647 h 214"/>
                <a:gd name="T38" fmla="*/ 2147483647 w 238"/>
                <a:gd name="T39" fmla="*/ 2147483647 h 214"/>
                <a:gd name="T40" fmla="*/ 2147483647 w 238"/>
                <a:gd name="T41" fmla="*/ 2147483647 h 214"/>
                <a:gd name="T42" fmla="*/ 2147483647 w 238"/>
                <a:gd name="T43" fmla="*/ 2147483647 h 214"/>
                <a:gd name="T44" fmla="*/ 2147483647 w 238"/>
                <a:gd name="T45" fmla="*/ 2147483647 h 214"/>
                <a:gd name="T46" fmla="*/ 2147483647 w 238"/>
                <a:gd name="T47" fmla="*/ 2147483647 h 214"/>
                <a:gd name="T48" fmla="*/ 2147483647 w 238"/>
                <a:gd name="T49" fmla="*/ 2147483647 h 214"/>
                <a:gd name="T50" fmla="*/ 2147483647 w 238"/>
                <a:gd name="T51" fmla="*/ 2147483647 h 214"/>
                <a:gd name="T52" fmla="*/ 2147483647 w 238"/>
                <a:gd name="T53" fmla="*/ 2147483647 h 214"/>
                <a:gd name="T54" fmla="*/ 2147483647 w 238"/>
                <a:gd name="T55" fmla="*/ 2147483647 h 214"/>
                <a:gd name="T56" fmla="*/ 2147483647 w 238"/>
                <a:gd name="T57" fmla="*/ 2147483647 h 214"/>
                <a:gd name="T58" fmla="*/ 2147483647 w 238"/>
                <a:gd name="T59" fmla="*/ 2147483647 h 214"/>
                <a:gd name="T60" fmla="*/ 2147483647 w 238"/>
                <a:gd name="T61" fmla="*/ 2147483647 h 214"/>
                <a:gd name="T62" fmla="*/ 2147483647 w 238"/>
                <a:gd name="T63" fmla="*/ 2147483647 h 214"/>
                <a:gd name="T64" fmla="*/ 2147483647 w 238"/>
                <a:gd name="T65" fmla="*/ 2147483647 h 214"/>
                <a:gd name="T66" fmla="*/ 2147483647 w 238"/>
                <a:gd name="T67" fmla="*/ 2147483647 h 214"/>
                <a:gd name="T68" fmla="*/ 2147483647 w 238"/>
                <a:gd name="T69" fmla="*/ 2147483647 h 214"/>
                <a:gd name="T70" fmla="*/ 2147483647 w 238"/>
                <a:gd name="T71" fmla="*/ 2147483647 h 214"/>
                <a:gd name="T72" fmla="*/ 2147483647 w 238"/>
                <a:gd name="T73" fmla="*/ 2147483647 h 214"/>
                <a:gd name="T74" fmla="*/ 2147483647 w 238"/>
                <a:gd name="T75" fmla="*/ 2147483647 h 214"/>
                <a:gd name="T76" fmla="*/ 2147483647 w 238"/>
                <a:gd name="T77" fmla="*/ 2147483647 h 214"/>
                <a:gd name="T78" fmla="*/ 2147483647 w 238"/>
                <a:gd name="T79" fmla="*/ 2147483647 h 214"/>
                <a:gd name="T80" fmla="*/ 2147483647 w 238"/>
                <a:gd name="T81" fmla="*/ 2147483647 h 214"/>
                <a:gd name="T82" fmla="*/ 2147483647 w 238"/>
                <a:gd name="T83" fmla="*/ 2147483647 h 214"/>
                <a:gd name="T84" fmla="*/ 2147483647 w 238"/>
                <a:gd name="T85" fmla="*/ 2147483647 h 214"/>
                <a:gd name="T86" fmla="*/ 2147483647 w 238"/>
                <a:gd name="T87" fmla="*/ 2147483647 h 214"/>
                <a:gd name="T88" fmla="*/ 2147483647 w 238"/>
                <a:gd name="T89" fmla="*/ 2147483647 h 214"/>
                <a:gd name="T90" fmla="*/ 2147483647 w 238"/>
                <a:gd name="T91" fmla="*/ 2147483647 h 214"/>
                <a:gd name="T92" fmla="*/ 2147483647 w 238"/>
                <a:gd name="T93" fmla="*/ 2147483647 h 214"/>
                <a:gd name="T94" fmla="*/ 2147483647 w 238"/>
                <a:gd name="T95" fmla="*/ 2147483647 h 214"/>
                <a:gd name="T96" fmla="*/ 2147483647 w 238"/>
                <a:gd name="T97" fmla="*/ 2147483647 h 214"/>
                <a:gd name="T98" fmla="*/ 2147483647 w 238"/>
                <a:gd name="T99" fmla="*/ 2147483647 h 214"/>
                <a:gd name="T100" fmla="*/ 2147483647 w 238"/>
                <a:gd name="T101" fmla="*/ 2147483647 h 214"/>
                <a:gd name="T102" fmla="*/ 2147483647 w 238"/>
                <a:gd name="T103" fmla="*/ 2147483647 h 214"/>
                <a:gd name="T104" fmla="*/ 2147483647 w 238"/>
                <a:gd name="T105" fmla="*/ 2147483647 h 2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8" h="214">
                  <a:moveTo>
                    <a:pt x="141" y="1"/>
                  </a:moveTo>
                  <a:lnTo>
                    <a:pt x="135" y="0"/>
                  </a:lnTo>
                  <a:lnTo>
                    <a:pt x="131" y="0"/>
                  </a:lnTo>
                  <a:lnTo>
                    <a:pt x="125" y="0"/>
                  </a:lnTo>
                  <a:lnTo>
                    <a:pt x="119" y="0"/>
                  </a:lnTo>
                  <a:lnTo>
                    <a:pt x="95" y="1"/>
                  </a:lnTo>
                  <a:lnTo>
                    <a:pt x="73" y="9"/>
                  </a:lnTo>
                  <a:lnTo>
                    <a:pt x="53" y="19"/>
                  </a:lnTo>
                  <a:lnTo>
                    <a:pt x="35" y="31"/>
                  </a:lnTo>
                  <a:lnTo>
                    <a:pt x="20" y="47"/>
                  </a:lnTo>
                  <a:lnTo>
                    <a:pt x="10" y="64"/>
                  </a:lnTo>
                  <a:lnTo>
                    <a:pt x="3" y="85"/>
                  </a:lnTo>
                  <a:lnTo>
                    <a:pt x="0" y="106"/>
                  </a:lnTo>
                  <a:lnTo>
                    <a:pt x="2" y="123"/>
                  </a:lnTo>
                  <a:lnTo>
                    <a:pt x="6" y="139"/>
                  </a:lnTo>
                  <a:lnTo>
                    <a:pt x="13" y="155"/>
                  </a:lnTo>
                  <a:lnTo>
                    <a:pt x="22" y="168"/>
                  </a:lnTo>
                  <a:lnTo>
                    <a:pt x="33" y="181"/>
                  </a:lnTo>
                  <a:lnTo>
                    <a:pt x="46" y="191"/>
                  </a:lnTo>
                  <a:lnTo>
                    <a:pt x="60" y="199"/>
                  </a:lnTo>
                  <a:lnTo>
                    <a:pt x="76" y="206"/>
                  </a:lnTo>
                  <a:lnTo>
                    <a:pt x="82" y="208"/>
                  </a:lnTo>
                  <a:lnTo>
                    <a:pt x="88" y="209"/>
                  </a:lnTo>
                  <a:lnTo>
                    <a:pt x="92" y="211"/>
                  </a:lnTo>
                  <a:lnTo>
                    <a:pt x="98" y="212"/>
                  </a:lnTo>
                  <a:lnTo>
                    <a:pt x="103" y="212"/>
                  </a:lnTo>
                  <a:lnTo>
                    <a:pt x="109" y="214"/>
                  </a:lnTo>
                  <a:lnTo>
                    <a:pt x="113" y="214"/>
                  </a:lnTo>
                  <a:lnTo>
                    <a:pt x="119" y="214"/>
                  </a:lnTo>
                  <a:lnTo>
                    <a:pt x="123" y="214"/>
                  </a:lnTo>
                  <a:lnTo>
                    <a:pt x="126" y="214"/>
                  </a:lnTo>
                  <a:lnTo>
                    <a:pt x="131" y="214"/>
                  </a:lnTo>
                  <a:lnTo>
                    <a:pt x="133" y="214"/>
                  </a:lnTo>
                  <a:lnTo>
                    <a:pt x="139" y="212"/>
                  </a:lnTo>
                  <a:lnTo>
                    <a:pt x="145" y="211"/>
                  </a:lnTo>
                  <a:lnTo>
                    <a:pt x="151" y="211"/>
                  </a:lnTo>
                  <a:lnTo>
                    <a:pt x="156" y="209"/>
                  </a:lnTo>
                  <a:lnTo>
                    <a:pt x="174" y="202"/>
                  </a:lnTo>
                  <a:lnTo>
                    <a:pt x="189" y="193"/>
                  </a:lnTo>
                  <a:lnTo>
                    <a:pt x="204" y="183"/>
                  </a:lnTo>
                  <a:lnTo>
                    <a:pt x="215" y="171"/>
                  </a:lnTo>
                  <a:lnTo>
                    <a:pt x="225" y="156"/>
                  </a:lnTo>
                  <a:lnTo>
                    <a:pt x="232" y="140"/>
                  </a:lnTo>
                  <a:lnTo>
                    <a:pt x="237" y="123"/>
                  </a:lnTo>
                  <a:lnTo>
                    <a:pt x="238" y="106"/>
                  </a:lnTo>
                  <a:lnTo>
                    <a:pt x="237" y="87"/>
                  </a:lnTo>
                  <a:lnTo>
                    <a:pt x="231" y="69"/>
                  </a:lnTo>
                  <a:lnTo>
                    <a:pt x="222" y="53"/>
                  </a:lnTo>
                  <a:lnTo>
                    <a:pt x="211" y="37"/>
                  </a:lnTo>
                  <a:lnTo>
                    <a:pt x="197" y="24"/>
                  </a:lnTo>
                  <a:lnTo>
                    <a:pt x="179" y="14"/>
                  </a:lnTo>
                  <a:lnTo>
                    <a:pt x="161" y="6"/>
                  </a:lnTo>
                  <a:lnTo>
                    <a:pt x="141" y="1"/>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00" name="Freeform 20"/>
            <p:cNvSpPr>
              <a:spLocks/>
            </p:cNvSpPr>
            <p:nvPr/>
          </p:nvSpPr>
          <p:spPr bwMode="auto">
            <a:xfrm>
              <a:off x="4620543" y="2461748"/>
              <a:ext cx="246063" cy="220662"/>
            </a:xfrm>
            <a:custGeom>
              <a:avLst/>
              <a:gdLst>
                <a:gd name="T0" fmla="*/ 2147483647 w 155"/>
                <a:gd name="T1" fmla="*/ 2147483647 h 139"/>
                <a:gd name="T2" fmla="*/ 2147483647 w 155"/>
                <a:gd name="T3" fmla="*/ 2147483647 h 139"/>
                <a:gd name="T4" fmla="*/ 2147483647 w 155"/>
                <a:gd name="T5" fmla="*/ 2147483647 h 139"/>
                <a:gd name="T6" fmla="*/ 2147483647 w 155"/>
                <a:gd name="T7" fmla="*/ 2147483647 h 139"/>
                <a:gd name="T8" fmla="*/ 2147483647 w 155"/>
                <a:gd name="T9" fmla="*/ 2147483647 h 139"/>
                <a:gd name="T10" fmla="*/ 2147483647 w 155"/>
                <a:gd name="T11" fmla="*/ 2147483647 h 139"/>
                <a:gd name="T12" fmla="*/ 2147483647 w 155"/>
                <a:gd name="T13" fmla="*/ 2147483647 h 139"/>
                <a:gd name="T14" fmla="*/ 2147483647 w 155"/>
                <a:gd name="T15" fmla="*/ 2147483647 h 139"/>
                <a:gd name="T16" fmla="*/ 2147483647 w 155"/>
                <a:gd name="T17" fmla="*/ 2147483647 h 139"/>
                <a:gd name="T18" fmla="*/ 2147483647 w 155"/>
                <a:gd name="T19" fmla="*/ 2147483647 h 139"/>
                <a:gd name="T20" fmla="*/ 2147483647 w 155"/>
                <a:gd name="T21" fmla="*/ 2147483647 h 139"/>
                <a:gd name="T22" fmla="*/ 2147483647 w 155"/>
                <a:gd name="T23" fmla="*/ 2147483647 h 139"/>
                <a:gd name="T24" fmla="*/ 0 w 155"/>
                <a:gd name="T25" fmla="*/ 2147483647 h 139"/>
                <a:gd name="T26" fmla="*/ 2147483647 w 155"/>
                <a:gd name="T27" fmla="*/ 2147483647 h 139"/>
                <a:gd name="T28" fmla="*/ 2147483647 w 155"/>
                <a:gd name="T29" fmla="*/ 2147483647 h 139"/>
                <a:gd name="T30" fmla="*/ 2147483647 w 155"/>
                <a:gd name="T31" fmla="*/ 2147483647 h 139"/>
                <a:gd name="T32" fmla="*/ 2147483647 w 155"/>
                <a:gd name="T33" fmla="*/ 2147483647 h 139"/>
                <a:gd name="T34" fmla="*/ 2147483647 w 155"/>
                <a:gd name="T35" fmla="*/ 2147483647 h 139"/>
                <a:gd name="T36" fmla="*/ 2147483647 w 155"/>
                <a:gd name="T37" fmla="*/ 2147483647 h 139"/>
                <a:gd name="T38" fmla="*/ 2147483647 w 155"/>
                <a:gd name="T39" fmla="*/ 2147483647 h 139"/>
                <a:gd name="T40" fmla="*/ 2147483647 w 155"/>
                <a:gd name="T41" fmla="*/ 0 h 139"/>
                <a:gd name="T42" fmla="*/ 2147483647 w 155"/>
                <a:gd name="T43" fmla="*/ 0 h 139"/>
                <a:gd name="T44" fmla="*/ 2147483647 w 155"/>
                <a:gd name="T45" fmla="*/ 0 h 139"/>
                <a:gd name="T46" fmla="*/ 2147483647 w 155"/>
                <a:gd name="T47" fmla="*/ 0 h 139"/>
                <a:gd name="T48" fmla="*/ 2147483647 w 155"/>
                <a:gd name="T49" fmla="*/ 2147483647 h 139"/>
                <a:gd name="T50" fmla="*/ 2147483647 w 155"/>
                <a:gd name="T51" fmla="*/ 2147483647 h 139"/>
                <a:gd name="T52" fmla="*/ 2147483647 w 155"/>
                <a:gd name="T53" fmla="*/ 2147483647 h 139"/>
                <a:gd name="T54" fmla="*/ 2147483647 w 155"/>
                <a:gd name="T55" fmla="*/ 2147483647 h 139"/>
                <a:gd name="T56" fmla="*/ 2147483647 w 155"/>
                <a:gd name="T57" fmla="*/ 2147483647 h 139"/>
                <a:gd name="T58" fmla="*/ 2147483647 w 155"/>
                <a:gd name="T59" fmla="*/ 2147483647 h 139"/>
                <a:gd name="T60" fmla="*/ 2147483647 w 155"/>
                <a:gd name="T61" fmla="*/ 2147483647 h 139"/>
                <a:gd name="T62" fmla="*/ 2147483647 w 155"/>
                <a:gd name="T63" fmla="*/ 2147483647 h 139"/>
                <a:gd name="T64" fmla="*/ 2147483647 w 155"/>
                <a:gd name="T65" fmla="*/ 2147483647 h 139"/>
                <a:gd name="T66" fmla="*/ 2147483647 w 155"/>
                <a:gd name="T67" fmla="*/ 2147483647 h 139"/>
                <a:gd name="T68" fmla="*/ 2147483647 w 155"/>
                <a:gd name="T69" fmla="*/ 2147483647 h 139"/>
                <a:gd name="T70" fmla="*/ 2147483647 w 155"/>
                <a:gd name="T71" fmla="*/ 2147483647 h 139"/>
                <a:gd name="T72" fmla="*/ 2147483647 w 155"/>
                <a:gd name="T73" fmla="*/ 2147483647 h 139"/>
                <a:gd name="T74" fmla="*/ 2147483647 w 155"/>
                <a:gd name="T75" fmla="*/ 2147483647 h 139"/>
                <a:gd name="T76" fmla="*/ 2147483647 w 155"/>
                <a:gd name="T77" fmla="*/ 2147483647 h 139"/>
                <a:gd name="T78" fmla="*/ 2147483647 w 155"/>
                <a:gd name="T79" fmla="*/ 2147483647 h 139"/>
                <a:gd name="T80" fmla="*/ 2147483647 w 155"/>
                <a:gd name="T81" fmla="*/ 2147483647 h 1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5" h="139">
                  <a:moveTo>
                    <a:pt x="93" y="138"/>
                  </a:moveTo>
                  <a:lnTo>
                    <a:pt x="90" y="139"/>
                  </a:lnTo>
                  <a:lnTo>
                    <a:pt x="86" y="139"/>
                  </a:lnTo>
                  <a:lnTo>
                    <a:pt x="81" y="139"/>
                  </a:lnTo>
                  <a:lnTo>
                    <a:pt x="77" y="139"/>
                  </a:lnTo>
                  <a:lnTo>
                    <a:pt x="61" y="138"/>
                  </a:lnTo>
                  <a:lnTo>
                    <a:pt x="47" y="134"/>
                  </a:lnTo>
                  <a:lnTo>
                    <a:pt x="34" y="128"/>
                  </a:lnTo>
                  <a:lnTo>
                    <a:pt x="23" y="119"/>
                  </a:lnTo>
                  <a:lnTo>
                    <a:pt x="13" y="108"/>
                  </a:lnTo>
                  <a:lnTo>
                    <a:pt x="5" y="96"/>
                  </a:lnTo>
                  <a:lnTo>
                    <a:pt x="1" y="83"/>
                  </a:lnTo>
                  <a:lnTo>
                    <a:pt x="0" y="69"/>
                  </a:lnTo>
                  <a:lnTo>
                    <a:pt x="1" y="55"/>
                  </a:lnTo>
                  <a:lnTo>
                    <a:pt x="5" y="43"/>
                  </a:lnTo>
                  <a:lnTo>
                    <a:pt x="13" y="30"/>
                  </a:lnTo>
                  <a:lnTo>
                    <a:pt x="23" y="20"/>
                  </a:lnTo>
                  <a:lnTo>
                    <a:pt x="34" y="12"/>
                  </a:lnTo>
                  <a:lnTo>
                    <a:pt x="47" y="6"/>
                  </a:lnTo>
                  <a:lnTo>
                    <a:pt x="61" y="2"/>
                  </a:lnTo>
                  <a:lnTo>
                    <a:pt x="77" y="0"/>
                  </a:lnTo>
                  <a:lnTo>
                    <a:pt x="83" y="0"/>
                  </a:lnTo>
                  <a:lnTo>
                    <a:pt x="87" y="0"/>
                  </a:lnTo>
                  <a:lnTo>
                    <a:pt x="93" y="0"/>
                  </a:lnTo>
                  <a:lnTo>
                    <a:pt x="97" y="2"/>
                  </a:lnTo>
                  <a:lnTo>
                    <a:pt x="109" y="6"/>
                  </a:lnTo>
                  <a:lnTo>
                    <a:pt x="120" y="12"/>
                  </a:lnTo>
                  <a:lnTo>
                    <a:pt x="130" y="19"/>
                  </a:lnTo>
                  <a:lnTo>
                    <a:pt x="139" y="26"/>
                  </a:lnTo>
                  <a:lnTo>
                    <a:pt x="144" y="36"/>
                  </a:lnTo>
                  <a:lnTo>
                    <a:pt x="150" y="46"/>
                  </a:lnTo>
                  <a:lnTo>
                    <a:pt x="153" y="58"/>
                  </a:lnTo>
                  <a:lnTo>
                    <a:pt x="155" y="69"/>
                  </a:lnTo>
                  <a:lnTo>
                    <a:pt x="153" y="82"/>
                  </a:lnTo>
                  <a:lnTo>
                    <a:pt x="150" y="93"/>
                  </a:lnTo>
                  <a:lnTo>
                    <a:pt x="144" y="105"/>
                  </a:lnTo>
                  <a:lnTo>
                    <a:pt x="137" y="113"/>
                  </a:lnTo>
                  <a:lnTo>
                    <a:pt x="129" y="122"/>
                  </a:lnTo>
                  <a:lnTo>
                    <a:pt x="117" y="129"/>
                  </a:lnTo>
                  <a:lnTo>
                    <a:pt x="106" y="135"/>
                  </a:lnTo>
                  <a:lnTo>
                    <a:pt x="93"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sp>
          <p:nvSpPr>
            <p:cNvPr id="24601" name="Freeform 21"/>
            <p:cNvSpPr>
              <a:spLocks/>
            </p:cNvSpPr>
            <p:nvPr/>
          </p:nvSpPr>
          <p:spPr bwMode="auto">
            <a:xfrm>
              <a:off x="4031581" y="4773148"/>
              <a:ext cx="1416050" cy="333375"/>
            </a:xfrm>
            <a:custGeom>
              <a:avLst/>
              <a:gdLst>
                <a:gd name="T0" fmla="*/ 2147483647 w 892"/>
                <a:gd name="T1" fmla="*/ 2147483647 h 210"/>
                <a:gd name="T2" fmla="*/ 2147483647 w 892"/>
                <a:gd name="T3" fmla="*/ 2147483647 h 210"/>
                <a:gd name="T4" fmla="*/ 2147483647 w 892"/>
                <a:gd name="T5" fmla="*/ 2147483647 h 210"/>
                <a:gd name="T6" fmla="*/ 2147483647 w 892"/>
                <a:gd name="T7" fmla="*/ 2147483647 h 210"/>
                <a:gd name="T8" fmla="*/ 2147483647 w 892"/>
                <a:gd name="T9" fmla="*/ 2147483647 h 210"/>
                <a:gd name="T10" fmla="*/ 2147483647 w 892"/>
                <a:gd name="T11" fmla="*/ 2147483647 h 210"/>
                <a:gd name="T12" fmla="*/ 2147483647 w 892"/>
                <a:gd name="T13" fmla="*/ 2147483647 h 210"/>
                <a:gd name="T14" fmla="*/ 2147483647 w 892"/>
                <a:gd name="T15" fmla="*/ 2147483647 h 210"/>
                <a:gd name="T16" fmla="*/ 2147483647 w 892"/>
                <a:gd name="T17" fmla="*/ 2147483647 h 210"/>
                <a:gd name="T18" fmla="*/ 2147483647 w 892"/>
                <a:gd name="T19" fmla="*/ 2147483647 h 210"/>
                <a:gd name="T20" fmla="*/ 2147483647 w 892"/>
                <a:gd name="T21" fmla="*/ 2147483647 h 210"/>
                <a:gd name="T22" fmla="*/ 2147483647 w 892"/>
                <a:gd name="T23" fmla="*/ 2147483647 h 210"/>
                <a:gd name="T24" fmla="*/ 2147483647 w 892"/>
                <a:gd name="T25" fmla="*/ 2147483647 h 210"/>
                <a:gd name="T26" fmla="*/ 2147483647 w 892"/>
                <a:gd name="T27" fmla="*/ 2147483647 h 210"/>
                <a:gd name="T28" fmla="*/ 2147483647 w 892"/>
                <a:gd name="T29" fmla="*/ 2147483647 h 210"/>
                <a:gd name="T30" fmla="*/ 2147483647 w 892"/>
                <a:gd name="T31" fmla="*/ 0 h 210"/>
                <a:gd name="T32" fmla="*/ 2147483647 w 892"/>
                <a:gd name="T33" fmla="*/ 0 h 210"/>
                <a:gd name="T34" fmla="*/ 2147483647 w 892"/>
                <a:gd name="T35" fmla="*/ 0 h 210"/>
                <a:gd name="T36" fmla="*/ 2147483647 w 892"/>
                <a:gd name="T37" fmla="*/ 0 h 210"/>
                <a:gd name="T38" fmla="*/ 2147483647 w 892"/>
                <a:gd name="T39" fmla="*/ 0 h 210"/>
                <a:gd name="T40" fmla="*/ 2147483647 w 892"/>
                <a:gd name="T41" fmla="*/ 0 h 210"/>
                <a:gd name="T42" fmla="*/ 2147483647 w 892"/>
                <a:gd name="T43" fmla="*/ 2147483647 h 210"/>
                <a:gd name="T44" fmla="*/ 2147483647 w 892"/>
                <a:gd name="T45" fmla="*/ 2147483647 h 210"/>
                <a:gd name="T46" fmla="*/ 2147483647 w 892"/>
                <a:gd name="T47" fmla="*/ 2147483647 h 210"/>
                <a:gd name="T48" fmla="*/ 2147483647 w 892"/>
                <a:gd name="T49" fmla="*/ 2147483647 h 210"/>
                <a:gd name="T50" fmla="*/ 2147483647 w 892"/>
                <a:gd name="T51" fmla="*/ 2147483647 h 210"/>
                <a:gd name="T52" fmla="*/ 2147483647 w 892"/>
                <a:gd name="T53" fmla="*/ 2147483647 h 210"/>
                <a:gd name="T54" fmla="*/ 2147483647 w 892"/>
                <a:gd name="T55" fmla="*/ 2147483647 h 210"/>
                <a:gd name="T56" fmla="*/ 2147483647 w 892"/>
                <a:gd name="T57" fmla="*/ 2147483647 h 210"/>
                <a:gd name="T58" fmla="*/ 2147483647 w 892"/>
                <a:gd name="T59" fmla="*/ 2147483647 h 210"/>
                <a:gd name="T60" fmla="*/ 2147483647 w 892"/>
                <a:gd name="T61" fmla="*/ 2147483647 h 210"/>
                <a:gd name="T62" fmla="*/ 2147483647 w 892"/>
                <a:gd name="T63" fmla="*/ 2147483647 h 210"/>
                <a:gd name="T64" fmla="*/ 2147483647 w 892"/>
                <a:gd name="T65" fmla="*/ 2147483647 h 210"/>
                <a:gd name="T66" fmla="*/ 2147483647 w 892"/>
                <a:gd name="T67" fmla="*/ 2147483647 h 210"/>
                <a:gd name="T68" fmla="*/ 2147483647 w 892"/>
                <a:gd name="T69" fmla="*/ 2147483647 h 210"/>
                <a:gd name="T70" fmla="*/ 2147483647 w 892"/>
                <a:gd name="T71" fmla="*/ 2147483647 h 210"/>
                <a:gd name="T72" fmla="*/ 2147483647 w 892"/>
                <a:gd name="T73" fmla="*/ 2147483647 h 210"/>
                <a:gd name="T74" fmla="*/ 2147483647 w 892"/>
                <a:gd name="T75" fmla="*/ 2147483647 h 210"/>
                <a:gd name="T76" fmla="*/ 2147483647 w 892"/>
                <a:gd name="T77" fmla="*/ 2147483647 h 210"/>
                <a:gd name="T78" fmla="*/ 2147483647 w 892"/>
                <a:gd name="T79" fmla="*/ 2147483647 h 210"/>
                <a:gd name="T80" fmla="*/ 2147483647 w 892"/>
                <a:gd name="T81" fmla="*/ 2147483647 h 210"/>
                <a:gd name="T82" fmla="*/ 2147483647 w 892"/>
                <a:gd name="T83" fmla="*/ 2147483647 h 210"/>
                <a:gd name="T84" fmla="*/ 2147483647 w 892"/>
                <a:gd name="T85" fmla="*/ 2147483647 h 210"/>
                <a:gd name="T86" fmla="*/ 2147483647 w 892"/>
                <a:gd name="T87" fmla="*/ 2147483647 h 210"/>
                <a:gd name="T88" fmla="*/ 0 w 892"/>
                <a:gd name="T89" fmla="*/ 2147483647 h 210"/>
                <a:gd name="T90" fmla="*/ 2147483647 w 892"/>
                <a:gd name="T91" fmla="*/ 2147483647 h 210"/>
                <a:gd name="T92" fmla="*/ 2147483647 w 892"/>
                <a:gd name="T93" fmla="*/ 2147483647 h 210"/>
                <a:gd name="T94" fmla="*/ 2147483647 w 892"/>
                <a:gd name="T95" fmla="*/ 2147483647 h 210"/>
                <a:gd name="T96" fmla="*/ 2147483647 w 892"/>
                <a:gd name="T97" fmla="*/ 2147483647 h 210"/>
                <a:gd name="T98" fmla="*/ 2147483647 w 892"/>
                <a:gd name="T99" fmla="*/ 2147483647 h 210"/>
                <a:gd name="T100" fmla="*/ 2147483647 w 892"/>
                <a:gd name="T101" fmla="*/ 2147483647 h 210"/>
                <a:gd name="T102" fmla="*/ 2147483647 w 892"/>
                <a:gd name="T103" fmla="*/ 2147483647 h 210"/>
                <a:gd name="T104" fmla="*/ 2147483647 w 892"/>
                <a:gd name="T105" fmla="*/ 2147483647 h 210"/>
                <a:gd name="T106" fmla="*/ 2147483647 w 892"/>
                <a:gd name="T107" fmla="*/ 2147483647 h 210"/>
                <a:gd name="T108" fmla="*/ 2147483647 w 892"/>
                <a:gd name="T109" fmla="*/ 2147483647 h 2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92" h="210">
                  <a:moveTo>
                    <a:pt x="749" y="129"/>
                  </a:moveTo>
                  <a:lnTo>
                    <a:pt x="746" y="111"/>
                  </a:lnTo>
                  <a:lnTo>
                    <a:pt x="738" y="95"/>
                  </a:lnTo>
                  <a:lnTo>
                    <a:pt x="725" y="78"/>
                  </a:lnTo>
                  <a:lnTo>
                    <a:pt x="706" y="63"/>
                  </a:lnTo>
                  <a:lnTo>
                    <a:pt x="683" y="49"/>
                  </a:lnTo>
                  <a:lnTo>
                    <a:pt x="657" y="36"/>
                  </a:lnTo>
                  <a:lnTo>
                    <a:pt x="627" y="26"/>
                  </a:lnTo>
                  <a:lnTo>
                    <a:pt x="594" y="16"/>
                  </a:lnTo>
                  <a:lnTo>
                    <a:pt x="579" y="13"/>
                  </a:lnTo>
                  <a:lnTo>
                    <a:pt x="561" y="9"/>
                  </a:lnTo>
                  <a:lnTo>
                    <a:pt x="544" y="6"/>
                  </a:lnTo>
                  <a:lnTo>
                    <a:pt x="526" y="5"/>
                  </a:lnTo>
                  <a:lnTo>
                    <a:pt x="508" y="3"/>
                  </a:lnTo>
                  <a:lnTo>
                    <a:pt x="490" y="2"/>
                  </a:lnTo>
                  <a:lnTo>
                    <a:pt x="470" y="0"/>
                  </a:lnTo>
                  <a:lnTo>
                    <a:pt x="451" y="0"/>
                  </a:lnTo>
                  <a:lnTo>
                    <a:pt x="444" y="0"/>
                  </a:lnTo>
                  <a:lnTo>
                    <a:pt x="437" y="0"/>
                  </a:lnTo>
                  <a:lnTo>
                    <a:pt x="431" y="0"/>
                  </a:lnTo>
                  <a:lnTo>
                    <a:pt x="424" y="0"/>
                  </a:lnTo>
                  <a:lnTo>
                    <a:pt x="409" y="2"/>
                  </a:lnTo>
                  <a:lnTo>
                    <a:pt x="394" y="2"/>
                  </a:lnTo>
                  <a:lnTo>
                    <a:pt x="379" y="3"/>
                  </a:lnTo>
                  <a:lnTo>
                    <a:pt x="365" y="5"/>
                  </a:lnTo>
                  <a:lnTo>
                    <a:pt x="351" y="8"/>
                  </a:lnTo>
                  <a:lnTo>
                    <a:pt x="338" y="9"/>
                  </a:lnTo>
                  <a:lnTo>
                    <a:pt x="325" y="12"/>
                  </a:lnTo>
                  <a:lnTo>
                    <a:pt x="312" y="15"/>
                  </a:lnTo>
                  <a:lnTo>
                    <a:pt x="278" y="25"/>
                  </a:lnTo>
                  <a:lnTo>
                    <a:pt x="247" y="35"/>
                  </a:lnTo>
                  <a:lnTo>
                    <a:pt x="220" y="48"/>
                  </a:lnTo>
                  <a:lnTo>
                    <a:pt x="197" y="62"/>
                  </a:lnTo>
                  <a:lnTo>
                    <a:pt x="177" y="78"/>
                  </a:lnTo>
                  <a:lnTo>
                    <a:pt x="164" y="94"/>
                  </a:lnTo>
                  <a:lnTo>
                    <a:pt x="154" y="111"/>
                  </a:lnTo>
                  <a:lnTo>
                    <a:pt x="151" y="129"/>
                  </a:lnTo>
                  <a:lnTo>
                    <a:pt x="108" y="139"/>
                  </a:lnTo>
                  <a:lnTo>
                    <a:pt x="74" y="151"/>
                  </a:lnTo>
                  <a:lnTo>
                    <a:pt x="47" y="162"/>
                  </a:lnTo>
                  <a:lnTo>
                    <a:pt x="28" y="174"/>
                  </a:lnTo>
                  <a:lnTo>
                    <a:pt x="14" y="184"/>
                  </a:lnTo>
                  <a:lnTo>
                    <a:pt x="5" y="194"/>
                  </a:lnTo>
                  <a:lnTo>
                    <a:pt x="1" y="203"/>
                  </a:lnTo>
                  <a:lnTo>
                    <a:pt x="0" y="210"/>
                  </a:lnTo>
                  <a:lnTo>
                    <a:pt x="417" y="210"/>
                  </a:lnTo>
                  <a:lnTo>
                    <a:pt x="892" y="210"/>
                  </a:lnTo>
                  <a:lnTo>
                    <a:pt x="891" y="203"/>
                  </a:lnTo>
                  <a:lnTo>
                    <a:pt x="887" y="194"/>
                  </a:lnTo>
                  <a:lnTo>
                    <a:pt x="878" y="184"/>
                  </a:lnTo>
                  <a:lnTo>
                    <a:pt x="864" y="174"/>
                  </a:lnTo>
                  <a:lnTo>
                    <a:pt x="845" y="162"/>
                  </a:lnTo>
                  <a:lnTo>
                    <a:pt x="821" y="151"/>
                  </a:lnTo>
                  <a:lnTo>
                    <a:pt x="789" y="139"/>
                  </a:lnTo>
                  <a:lnTo>
                    <a:pt x="749" y="129"/>
                  </a:lnTo>
                  <a:close/>
                </a:path>
              </a:pathLst>
            </a:custGeom>
            <a:solidFill>
              <a:srgbClr val="A0A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grpSp>
      <p:pic>
        <p:nvPicPr>
          <p:cNvPr id="245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990725"/>
            <a:ext cx="245586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8"/>
          <p:cNvPicPr>
            <a:picLocks noChangeAspect="1" noChangeArrowheads="1"/>
          </p:cNvPicPr>
          <p:nvPr/>
        </p:nvPicPr>
        <p:blipFill>
          <a:blip r:embed="rId4">
            <a:extLst>
              <a:ext uri="{28A0092B-C50C-407E-A947-70E740481C1C}">
                <a14:useLocalDpi xmlns:a14="http://schemas.microsoft.com/office/drawing/2010/main" val="0"/>
              </a:ext>
            </a:extLst>
          </a:blip>
          <a:srcRect b="12685"/>
          <a:stretch>
            <a:fillRect/>
          </a:stretch>
        </p:blipFill>
        <p:spPr bwMode="auto">
          <a:xfrm>
            <a:off x="3378200" y="4581525"/>
            <a:ext cx="2362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1" name="Right Arrow 2"/>
          <p:cNvSpPr>
            <a:spLocks noChangeArrowheads="1"/>
          </p:cNvSpPr>
          <p:nvPr/>
        </p:nvSpPr>
        <p:spPr bwMode="auto">
          <a:xfrm rot="-2096876">
            <a:off x="5818188" y="2828925"/>
            <a:ext cx="598487" cy="469900"/>
          </a:xfrm>
          <a:prstGeom prst="rightArrow">
            <a:avLst>
              <a:gd name="adj1" fmla="val 50000"/>
              <a:gd name="adj2" fmla="val 49997"/>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4582" name="Rectangle 3"/>
          <p:cNvSpPr>
            <a:spLocks noChangeArrowheads="1"/>
          </p:cNvSpPr>
          <p:nvPr/>
        </p:nvSpPr>
        <p:spPr bwMode="auto">
          <a:xfrm>
            <a:off x="6440488" y="3557588"/>
            <a:ext cx="215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sz="2400"/>
              <a:t>Very high AR for high L/D</a:t>
            </a:r>
            <a:endParaRPr lang="en-US" altLang="nl-NL" sz="2400"/>
          </a:p>
        </p:txBody>
      </p:sp>
      <p:sp>
        <p:nvSpPr>
          <p:cNvPr id="24583" name="Rectangle 4"/>
          <p:cNvSpPr>
            <a:spLocks noChangeArrowheads="1"/>
          </p:cNvSpPr>
          <p:nvPr/>
        </p:nvSpPr>
        <p:spPr bwMode="auto">
          <a:xfrm>
            <a:off x="534988" y="3471863"/>
            <a:ext cx="2381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sz="2400"/>
              <a:t>Very low AR for low wing weight</a:t>
            </a:r>
            <a:endParaRPr lang="en-US" altLang="nl-NL" sz="2400"/>
          </a:p>
        </p:txBody>
      </p:sp>
      <p:sp>
        <p:nvSpPr>
          <p:cNvPr id="24584" name="Rectangle 29"/>
          <p:cNvSpPr>
            <a:spLocks noChangeArrowheads="1"/>
          </p:cNvSpPr>
          <p:nvPr/>
        </p:nvSpPr>
        <p:spPr bwMode="auto">
          <a:xfrm>
            <a:off x="5881688" y="5108575"/>
            <a:ext cx="2159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sz="2400"/>
              <a:t>A compromise solution</a:t>
            </a:r>
            <a:endParaRPr lang="en-US" altLang="nl-NL" sz="2400"/>
          </a:p>
        </p:txBody>
      </p:sp>
      <p:pic>
        <p:nvPicPr>
          <p:cNvPr id="2458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5925" y="1281113"/>
            <a:ext cx="1508125"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6" name="Right Arrow 31"/>
          <p:cNvSpPr>
            <a:spLocks noChangeArrowheads="1"/>
          </p:cNvSpPr>
          <p:nvPr/>
        </p:nvSpPr>
        <p:spPr bwMode="auto">
          <a:xfrm rot="-8868058">
            <a:off x="2941638" y="2762250"/>
            <a:ext cx="598487" cy="469900"/>
          </a:xfrm>
          <a:prstGeom prst="rightArrow">
            <a:avLst>
              <a:gd name="adj1" fmla="val 50000"/>
              <a:gd name="adj2" fmla="val 49997"/>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4587" name="Right Arrow 32"/>
          <p:cNvSpPr>
            <a:spLocks noChangeArrowheads="1"/>
          </p:cNvSpPr>
          <p:nvPr/>
        </p:nvSpPr>
        <p:spPr bwMode="auto">
          <a:xfrm rot="5400000">
            <a:off x="4323556" y="4207669"/>
            <a:ext cx="598488" cy="469900"/>
          </a:xfrm>
          <a:prstGeom prst="rightArrow">
            <a:avLst>
              <a:gd name="adj1" fmla="val 50000"/>
              <a:gd name="adj2" fmla="val 49997"/>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4588" name="Rectangle 4"/>
          <p:cNvSpPr>
            <a:spLocks noGrp="1" noChangeArrowheads="1"/>
          </p:cNvSpPr>
          <p:nvPr>
            <p:ph type="title" idx="4294967295"/>
          </p:nvPr>
        </p:nvSpPr>
        <p:spPr>
          <a:xfrm>
            <a:off x="890588" y="188913"/>
            <a:ext cx="7659687" cy="1066800"/>
          </a:xfrm>
        </p:spPr>
        <p:txBody>
          <a:bodyPr/>
          <a:lstStyle/>
          <a:p>
            <a:pPr eaLnBrk="1" hangingPunct="1"/>
            <a:r>
              <a:rPr lang="en-GB" altLang="nl-NL" smtClean="0"/>
              <a:t>Multidisciplinary Optimization: finding the right balance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idx="4294967295"/>
          </p:nvPr>
        </p:nvSpPr>
        <p:spPr>
          <a:xfrm>
            <a:off x="890588" y="188913"/>
            <a:ext cx="7659687" cy="1066800"/>
          </a:xfrm>
        </p:spPr>
        <p:txBody>
          <a:bodyPr/>
          <a:lstStyle/>
          <a:p>
            <a:pPr eaLnBrk="1" hangingPunct="1"/>
            <a:r>
              <a:rPr lang="en-GB" altLang="nl-NL" smtClean="0"/>
              <a:t>Multidisciplinary Optimization: finding the right* balance</a:t>
            </a:r>
          </a:p>
        </p:txBody>
      </p:sp>
      <p:sp>
        <p:nvSpPr>
          <p:cNvPr id="2" name="TextBox 1"/>
          <p:cNvSpPr txBox="1">
            <a:spLocks noChangeArrowheads="1"/>
          </p:cNvSpPr>
          <p:nvPr/>
        </p:nvSpPr>
        <p:spPr bwMode="auto">
          <a:xfrm>
            <a:off x="28575" y="5710238"/>
            <a:ext cx="911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a:t>*= the solution that minimizes the set objective, while satisfying all constraints</a:t>
            </a:r>
          </a:p>
        </p:txBody>
      </p:sp>
      <p:grpSp>
        <p:nvGrpSpPr>
          <p:cNvPr id="25604" name="Group 3"/>
          <p:cNvGrpSpPr>
            <a:grpSpLocks/>
          </p:cNvGrpSpPr>
          <p:nvPr/>
        </p:nvGrpSpPr>
        <p:grpSpPr bwMode="auto">
          <a:xfrm>
            <a:off x="373063" y="1520825"/>
            <a:ext cx="2462212" cy="4025900"/>
            <a:chOff x="393939" y="1968889"/>
            <a:chExt cx="2461782" cy="4026123"/>
          </a:xfrm>
        </p:grpSpPr>
        <p:sp>
          <p:nvSpPr>
            <p:cNvPr id="25616" name="AutoShape 5"/>
            <p:cNvSpPr>
              <a:spLocks noChangeArrowheads="1"/>
            </p:cNvSpPr>
            <p:nvPr/>
          </p:nvSpPr>
          <p:spPr bwMode="auto">
            <a:xfrm>
              <a:off x="611560" y="1968889"/>
              <a:ext cx="2223570" cy="184137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sp>
          <p:nvSpPr>
            <p:cNvPr id="25617" name="Text Box 6"/>
            <p:cNvSpPr txBox="1">
              <a:spLocks noChangeArrowheads="1"/>
            </p:cNvSpPr>
            <p:nvPr/>
          </p:nvSpPr>
          <p:spPr bwMode="auto">
            <a:xfrm>
              <a:off x="611559" y="2004422"/>
              <a:ext cx="2244162" cy="155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spcBef>
                  <a:spcPct val="50000"/>
                </a:spcBef>
                <a:buClrTx/>
                <a:buFontTx/>
                <a:buNone/>
              </a:pPr>
              <a:r>
                <a:rPr lang="en-GB" altLang="nl-NL" sz="2400"/>
                <a:t>Min{C</a:t>
              </a:r>
              <a:r>
                <a:rPr lang="en-GB" altLang="nl-NL" sz="2400" baseline="-25000"/>
                <a:t>D</a:t>
              </a:r>
              <a:r>
                <a:rPr lang="en-GB" altLang="nl-NL" sz="2400"/>
                <a:t>/C</a:t>
              </a:r>
              <a:r>
                <a:rPr lang="en-GB" altLang="nl-NL" sz="2400" baseline="-25000"/>
                <a:t>L</a:t>
              </a:r>
              <a:r>
                <a:rPr lang="en-GB" altLang="nl-NL" sz="2400"/>
                <a:t>(x)}</a:t>
              </a:r>
            </a:p>
            <a:p>
              <a:pPr algn="ctr">
                <a:lnSpc>
                  <a:spcPct val="100000"/>
                </a:lnSpc>
                <a:spcBef>
                  <a:spcPct val="50000"/>
                </a:spcBef>
                <a:buClrTx/>
                <a:buFontTx/>
                <a:buNone/>
              </a:pPr>
              <a:r>
                <a:rPr lang="en-GB" altLang="nl-NL" sz="2400"/>
                <a:t>h</a:t>
              </a:r>
              <a:r>
                <a:rPr lang="en-GB" altLang="nl-NL" sz="2400" baseline="-25000"/>
                <a:t>i</a:t>
              </a:r>
              <a:r>
                <a:rPr lang="en-GB" altLang="nl-NL" sz="2400"/>
                <a:t> &lt; 0</a:t>
              </a:r>
            </a:p>
            <a:p>
              <a:pPr algn="ctr">
                <a:lnSpc>
                  <a:spcPct val="100000"/>
                </a:lnSpc>
                <a:spcBef>
                  <a:spcPct val="50000"/>
                </a:spcBef>
                <a:buClrTx/>
                <a:buFontTx/>
                <a:buNone/>
              </a:pPr>
              <a:r>
                <a:rPr lang="en-GB" altLang="nl-NL" sz="2400"/>
                <a:t>gi &lt; 0</a:t>
              </a:r>
            </a:p>
          </p:txBody>
        </p:sp>
        <p:pic>
          <p:nvPicPr>
            <p:cNvPr id="256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39" y="4401344"/>
              <a:ext cx="2385070" cy="159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9" name="Down Arrow 2"/>
            <p:cNvSpPr>
              <a:spLocks noChangeArrowheads="1"/>
            </p:cNvSpPr>
            <p:nvPr/>
          </p:nvSpPr>
          <p:spPr bwMode="auto">
            <a:xfrm>
              <a:off x="1331640" y="3933056"/>
              <a:ext cx="648072" cy="288032"/>
            </a:xfrm>
            <a:prstGeom prst="downArrow">
              <a:avLst>
                <a:gd name="adj1" fmla="val 50000"/>
                <a:gd name="adj2" fmla="val 50000"/>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grpSp>
      <p:grpSp>
        <p:nvGrpSpPr>
          <p:cNvPr id="5" name="Group 4"/>
          <p:cNvGrpSpPr>
            <a:grpSpLocks/>
          </p:cNvGrpSpPr>
          <p:nvPr/>
        </p:nvGrpSpPr>
        <p:grpSpPr bwMode="auto">
          <a:xfrm>
            <a:off x="2933700" y="1538288"/>
            <a:ext cx="2986088" cy="4008437"/>
            <a:chOff x="2948377" y="1986265"/>
            <a:chExt cx="2985896" cy="4008747"/>
          </a:xfrm>
        </p:grpSpPr>
        <p:grpSp>
          <p:nvGrpSpPr>
            <p:cNvPr id="25611" name="Group 4"/>
            <p:cNvGrpSpPr>
              <a:grpSpLocks/>
            </p:cNvGrpSpPr>
            <p:nvPr/>
          </p:nvGrpSpPr>
          <p:grpSpPr bwMode="auto">
            <a:xfrm>
              <a:off x="3345785" y="1986265"/>
              <a:ext cx="2240483" cy="1824000"/>
              <a:chOff x="1585" y="1904"/>
              <a:chExt cx="1814" cy="1407"/>
            </a:xfrm>
          </p:grpSpPr>
          <p:sp>
            <p:nvSpPr>
              <p:cNvPr id="25614" name="AutoShape 5"/>
              <p:cNvSpPr>
                <a:spLocks noChangeArrowheads="1"/>
              </p:cNvSpPr>
              <p:nvPr/>
            </p:nvSpPr>
            <p:spPr bwMode="auto">
              <a:xfrm>
                <a:off x="1585" y="1904"/>
                <a:ext cx="1814" cy="140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sp>
            <p:nvSpPr>
              <p:cNvPr id="25615" name="Text Box 6"/>
              <p:cNvSpPr txBox="1">
                <a:spLocks noChangeArrowheads="1"/>
              </p:cNvSpPr>
              <p:nvPr/>
            </p:nvSpPr>
            <p:spPr bwMode="auto">
              <a:xfrm>
                <a:off x="1837" y="2069"/>
                <a:ext cx="1315"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spcBef>
                    <a:spcPct val="50000"/>
                  </a:spcBef>
                  <a:buClrTx/>
                  <a:buFontTx/>
                  <a:buNone/>
                </a:pPr>
                <a:r>
                  <a:rPr lang="en-GB" altLang="nl-NL" sz="2400"/>
                  <a:t>Min{W(x)}</a:t>
                </a:r>
              </a:p>
              <a:p>
                <a:pPr algn="ctr" eaLnBrk="1" hangingPunct="1">
                  <a:lnSpc>
                    <a:spcPct val="100000"/>
                  </a:lnSpc>
                  <a:buClrTx/>
                  <a:buFontTx/>
                  <a:buNone/>
                </a:pPr>
                <a:r>
                  <a:rPr lang="en-GB" altLang="nl-NL" sz="2400">
                    <a:latin typeface="Arial" pitchFamily="34" charset="0"/>
                  </a:rPr>
                  <a:t>h</a:t>
                </a:r>
                <a:r>
                  <a:rPr lang="en-GB" altLang="nl-NL" sz="2400" baseline="-25000">
                    <a:latin typeface="Arial" pitchFamily="34" charset="0"/>
                  </a:rPr>
                  <a:t>i</a:t>
                </a:r>
                <a:r>
                  <a:rPr lang="en-GB" altLang="nl-NL" sz="2400">
                    <a:latin typeface="Arial" pitchFamily="34" charset="0"/>
                  </a:rPr>
                  <a:t> &lt; 0</a:t>
                </a:r>
              </a:p>
              <a:p>
                <a:pPr algn="ctr" eaLnBrk="1" hangingPunct="1">
                  <a:lnSpc>
                    <a:spcPct val="100000"/>
                  </a:lnSpc>
                  <a:buClrTx/>
                  <a:buFontTx/>
                  <a:buNone/>
                </a:pPr>
                <a:r>
                  <a:rPr lang="en-GB" altLang="nl-NL" sz="2400">
                    <a:latin typeface="Arial" pitchFamily="34" charset="0"/>
                  </a:rPr>
                  <a:t>g</a:t>
                </a:r>
                <a:r>
                  <a:rPr lang="en-GB" altLang="nl-NL" sz="2400" baseline="-25000">
                    <a:latin typeface="Arial" pitchFamily="34" charset="0"/>
                  </a:rPr>
                  <a:t>i</a:t>
                </a:r>
                <a:r>
                  <a:rPr lang="en-GB" altLang="nl-NL" sz="2400">
                    <a:latin typeface="Arial" pitchFamily="34" charset="0"/>
                  </a:rPr>
                  <a:t> &lt; 0</a:t>
                </a:r>
                <a:endParaRPr lang="en-GB" altLang="nl-NL" sz="2400"/>
              </a:p>
            </p:txBody>
          </p:sp>
        </p:grpSp>
        <p:pic>
          <p:nvPicPr>
            <p:cNvPr id="256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377" y="4427050"/>
              <a:ext cx="2985896" cy="156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3" name="Down Arrow 21"/>
            <p:cNvSpPr>
              <a:spLocks noChangeArrowheads="1"/>
            </p:cNvSpPr>
            <p:nvPr/>
          </p:nvSpPr>
          <p:spPr bwMode="auto">
            <a:xfrm>
              <a:off x="4186269" y="3941440"/>
              <a:ext cx="648072" cy="288032"/>
            </a:xfrm>
            <a:prstGeom prst="downArrow">
              <a:avLst>
                <a:gd name="adj1" fmla="val 50000"/>
                <a:gd name="adj2" fmla="val 50000"/>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grpSp>
      <p:grpSp>
        <p:nvGrpSpPr>
          <p:cNvPr id="6" name="Group 5"/>
          <p:cNvGrpSpPr>
            <a:grpSpLocks/>
          </p:cNvGrpSpPr>
          <p:nvPr/>
        </p:nvGrpSpPr>
        <p:grpSpPr bwMode="auto">
          <a:xfrm>
            <a:off x="5737225" y="1604963"/>
            <a:ext cx="3328988" cy="3879850"/>
            <a:chOff x="5681603" y="2114447"/>
            <a:chExt cx="3330117" cy="3880565"/>
          </a:xfrm>
        </p:grpSpPr>
        <p:sp>
          <p:nvSpPr>
            <p:cNvPr id="25607" name="AutoShape 5"/>
            <p:cNvSpPr>
              <a:spLocks noChangeArrowheads="1"/>
            </p:cNvSpPr>
            <p:nvPr/>
          </p:nvSpPr>
          <p:spPr bwMode="auto">
            <a:xfrm>
              <a:off x="5722996" y="2114447"/>
              <a:ext cx="3288724" cy="16906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sp>
          <p:nvSpPr>
            <p:cNvPr id="25608" name="Text Box 6"/>
            <p:cNvSpPr txBox="1">
              <a:spLocks noChangeArrowheads="1"/>
            </p:cNvSpPr>
            <p:nvPr/>
          </p:nvSpPr>
          <p:spPr bwMode="auto">
            <a:xfrm>
              <a:off x="5681603" y="2240422"/>
              <a:ext cx="3219379" cy="118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spcBef>
                  <a:spcPct val="50000"/>
                </a:spcBef>
                <a:buClrTx/>
                <a:buFontTx/>
                <a:buNone/>
              </a:pPr>
              <a:r>
                <a:rPr lang="en-GB" altLang="nl-NL" sz="2400"/>
                <a:t>Min{a</a:t>
              </a:r>
              <a:r>
                <a:rPr lang="en-GB" altLang="nl-NL" sz="2400" baseline="-25000"/>
                <a:t>1</a:t>
              </a:r>
              <a:r>
                <a:rPr lang="en-GB" altLang="nl-NL" sz="2400"/>
                <a:t>*C</a:t>
              </a:r>
              <a:r>
                <a:rPr lang="en-GB" altLang="nl-NL" sz="2400" baseline="-25000"/>
                <a:t>D</a:t>
              </a:r>
              <a:r>
                <a:rPr lang="en-GB" altLang="nl-NL" sz="2400"/>
                <a:t>/C + a</a:t>
              </a:r>
              <a:r>
                <a:rPr lang="en-GB" altLang="nl-NL" sz="2400" baseline="-25000"/>
                <a:t>2</a:t>
              </a:r>
              <a:r>
                <a:rPr lang="en-GB" altLang="nl-NL" sz="2400"/>
                <a:t>*W}</a:t>
              </a:r>
            </a:p>
            <a:p>
              <a:pPr algn="ctr" eaLnBrk="1" hangingPunct="1">
                <a:lnSpc>
                  <a:spcPct val="100000"/>
                </a:lnSpc>
                <a:buClrTx/>
                <a:buFontTx/>
                <a:buNone/>
              </a:pPr>
              <a:r>
                <a:rPr lang="en-GB" altLang="nl-NL" sz="2400">
                  <a:latin typeface="Arial" pitchFamily="34" charset="0"/>
                </a:rPr>
                <a:t>h</a:t>
              </a:r>
              <a:r>
                <a:rPr lang="en-GB" altLang="nl-NL" sz="2400" baseline="-25000">
                  <a:latin typeface="Arial" pitchFamily="34" charset="0"/>
                </a:rPr>
                <a:t>i</a:t>
              </a:r>
              <a:r>
                <a:rPr lang="en-GB" altLang="nl-NL" sz="2400">
                  <a:latin typeface="Arial" pitchFamily="34" charset="0"/>
                </a:rPr>
                <a:t> &lt; 0</a:t>
              </a:r>
            </a:p>
            <a:p>
              <a:pPr algn="ctr" eaLnBrk="1" hangingPunct="1">
                <a:lnSpc>
                  <a:spcPct val="100000"/>
                </a:lnSpc>
                <a:buClrTx/>
                <a:buFontTx/>
                <a:buNone/>
              </a:pPr>
              <a:r>
                <a:rPr lang="en-GB" altLang="nl-NL" sz="2400">
                  <a:latin typeface="Arial" pitchFamily="34" charset="0"/>
                </a:rPr>
                <a:t>g</a:t>
              </a:r>
              <a:r>
                <a:rPr lang="en-GB" altLang="nl-NL" sz="2400" baseline="-25000">
                  <a:latin typeface="Arial" pitchFamily="34" charset="0"/>
                </a:rPr>
                <a:t>i</a:t>
              </a:r>
              <a:r>
                <a:rPr lang="en-GB" altLang="nl-NL" sz="2400">
                  <a:latin typeface="Arial" pitchFamily="34" charset="0"/>
                </a:rPr>
                <a:t> &lt; 0</a:t>
              </a:r>
              <a:endParaRPr lang="en-GB" altLang="nl-NL" sz="2400"/>
            </a:p>
          </p:txBody>
        </p:sp>
        <p:pic>
          <p:nvPicPr>
            <p:cNvPr id="25609" name="Picture 7"/>
            <p:cNvPicPr>
              <a:picLocks noChangeAspect="1" noChangeArrowheads="1"/>
            </p:cNvPicPr>
            <p:nvPr/>
          </p:nvPicPr>
          <p:blipFill>
            <a:blip r:embed="rId5">
              <a:extLst>
                <a:ext uri="{28A0092B-C50C-407E-A947-70E740481C1C}">
                  <a14:useLocalDpi xmlns:a14="http://schemas.microsoft.com/office/drawing/2010/main" val="0"/>
                </a:ext>
              </a:extLst>
            </a:blip>
            <a:srcRect b="8073"/>
            <a:stretch>
              <a:fillRect/>
            </a:stretch>
          </p:blipFill>
          <p:spPr bwMode="auto">
            <a:xfrm>
              <a:off x="6075378" y="4419600"/>
              <a:ext cx="2583960" cy="157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0" name="Down Arrow 22"/>
            <p:cNvSpPr>
              <a:spLocks noChangeArrowheads="1"/>
            </p:cNvSpPr>
            <p:nvPr/>
          </p:nvSpPr>
          <p:spPr bwMode="auto">
            <a:xfrm>
              <a:off x="6967256" y="3931614"/>
              <a:ext cx="648072" cy="288032"/>
            </a:xfrm>
            <a:prstGeom prst="downArrow">
              <a:avLst>
                <a:gd name="adj1" fmla="val 50000"/>
                <a:gd name="adj2" fmla="val 50000"/>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pPr eaLnBrk="1" hangingPunct="1"/>
            <a:r>
              <a:rPr lang="en-GB" altLang="nl-NL" smtClean="0"/>
              <a:t>Reflecting on decomposition</a:t>
            </a:r>
          </a:p>
        </p:txBody>
      </p:sp>
      <p:sp>
        <p:nvSpPr>
          <p:cNvPr id="32771" name="Tijdelijke aanduiding voor inhoud 2"/>
          <p:cNvSpPr>
            <a:spLocks noGrp="1"/>
          </p:cNvSpPr>
          <p:nvPr>
            <p:ph idx="1"/>
          </p:nvPr>
        </p:nvSpPr>
        <p:spPr>
          <a:xfrm>
            <a:off x="900113" y="1773238"/>
            <a:ext cx="7648575" cy="3048000"/>
          </a:xfrm>
        </p:spPr>
        <p:txBody>
          <a:bodyPr/>
          <a:lstStyle/>
          <a:p>
            <a:pPr eaLnBrk="1" hangingPunct="1">
              <a:defRPr/>
            </a:pPr>
            <a:r>
              <a:rPr lang="en-GB" sz="2400" dirty="0" smtClean="0"/>
              <a:t>Decomposition is required to be able to analyse the complex system</a:t>
            </a:r>
          </a:p>
          <a:p>
            <a:pPr eaLnBrk="1" hangingPunct="1">
              <a:defRPr/>
            </a:pPr>
            <a:endParaRPr lang="en-GB" sz="2400" dirty="0" smtClean="0"/>
          </a:p>
          <a:p>
            <a:pPr eaLnBrk="1" hangingPunct="1">
              <a:defRPr/>
            </a:pPr>
            <a:r>
              <a:rPr lang="en-GB" sz="2400" dirty="0" smtClean="0"/>
              <a:t>Often a limited set of characteristic sub or aspect systems is used to describe the system.  </a:t>
            </a:r>
          </a:p>
          <a:p>
            <a:pPr eaLnBrk="1" hangingPunct="1">
              <a:defRPr/>
            </a:pPr>
            <a:endParaRPr lang="en-GB" sz="2400" dirty="0" smtClean="0"/>
          </a:p>
          <a:p>
            <a:pPr eaLnBrk="1" hangingPunct="1">
              <a:defRPr/>
            </a:pPr>
            <a:r>
              <a:rPr lang="en-GB" sz="2400" dirty="0" smtClean="0"/>
              <a:t>Decomposition is non-unique</a:t>
            </a:r>
          </a:p>
          <a:p>
            <a:pPr eaLnBrk="1" hangingPunct="1">
              <a:defRPr/>
            </a:pPr>
            <a:endParaRPr lang="en-GB" sz="2400" dirty="0" smtClean="0"/>
          </a:p>
          <a:p>
            <a:pPr eaLnBrk="1" hangingPunct="1">
              <a:defRPr/>
            </a:pPr>
            <a:r>
              <a:rPr lang="en-GB" sz="2400" dirty="0" smtClean="0"/>
              <a:t>Decomposition allows the individual treatment of sub and aspect systems</a:t>
            </a:r>
          </a:p>
          <a:p>
            <a:pPr eaLnBrk="1" hangingPunct="1">
              <a:defRPr/>
            </a:pPr>
            <a:endParaRPr lang="en-GB" sz="2400" dirty="0" smtClean="0"/>
          </a:p>
          <a:p>
            <a:pPr marL="0" indent="0" eaLnBrk="1" hangingPunct="1">
              <a:buFontTx/>
              <a:buNone/>
              <a:defRPr/>
            </a:pPr>
            <a:r>
              <a:rPr lang="en-GB" sz="2400" dirty="0" smtClean="0"/>
              <a:t>However, a system is a coupled set of these views and should be treated accordingly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00113" y="0"/>
            <a:ext cx="7659687" cy="1066800"/>
          </a:xfrm>
        </p:spPr>
        <p:txBody>
          <a:bodyPr/>
          <a:lstStyle/>
          <a:p>
            <a:pPr eaLnBrk="1" hangingPunct="1"/>
            <a:r>
              <a:rPr lang="en-US" altLang="nl-NL" smtClean="0"/>
              <a:t>Coupling of subsystems</a:t>
            </a:r>
          </a:p>
        </p:txBody>
      </p:sp>
      <p:sp>
        <p:nvSpPr>
          <p:cNvPr id="33795" name="Rectangle 3"/>
          <p:cNvSpPr>
            <a:spLocks noGrp="1" noChangeArrowheads="1"/>
          </p:cNvSpPr>
          <p:nvPr>
            <p:ph idx="1"/>
          </p:nvPr>
        </p:nvSpPr>
        <p:spPr>
          <a:xfrm>
            <a:off x="755650" y="1484313"/>
            <a:ext cx="7648575" cy="3048000"/>
          </a:xfrm>
        </p:spPr>
        <p:txBody>
          <a:bodyPr/>
          <a:lstStyle/>
          <a:p>
            <a:pPr eaLnBrk="1" hangingPunct="1">
              <a:lnSpc>
                <a:spcPts val="3000"/>
              </a:lnSpc>
              <a:buFont typeface="Times" pitchFamily="18" charset="0"/>
              <a:buNone/>
            </a:pPr>
            <a:r>
              <a:rPr lang="en-US" altLang="nl-NL" sz="2800" b="1" smtClean="0"/>
              <a:t>Coupling </a:t>
            </a:r>
            <a:r>
              <a:rPr lang="en-US" altLang="nl-NL" sz="2800" smtClean="0"/>
              <a:t>is defined as “</a:t>
            </a:r>
            <a:r>
              <a:rPr lang="en-US" altLang="nl-NL" sz="2800" i="1" smtClean="0"/>
              <a:t>the measure of the strength of association by a connection from a (sub)system to another </a:t>
            </a:r>
            <a:r>
              <a:rPr lang="en-US" altLang="nl-NL" sz="2800" smtClean="0"/>
              <a:t>[Stevens et al. 1974]”</a:t>
            </a:r>
          </a:p>
          <a:p>
            <a:pPr eaLnBrk="1" hangingPunct="1">
              <a:buFont typeface="Times" pitchFamily="18" charset="0"/>
              <a:buNone/>
            </a:pPr>
            <a:endParaRPr lang="en-US" altLang="nl-NL" sz="2400" smtClean="0"/>
          </a:p>
          <a:p>
            <a:pPr eaLnBrk="1" hangingPunct="1">
              <a:buFont typeface="Times" pitchFamily="18" charset="0"/>
              <a:buNone/>
            </a:pPr>
            <a:endParaRPr lang="en-US" altLang="nl-NL" sz="2400" smtClean="0"/>
          </a:p>
          <a:p>
            <a:pPr eaLnBrk="1" hangingPunct="1">
              <a:buFont typeface="Times" pitchFamily="18" charset="0"/>
              <a:buNone/>
            </a:pPr>
            <a:r>
              <a:rPr lang="en-US" altLang="nl-NL" sz="2400" smtClean="0"/>
              <a:t>Coupling is determined by the followings:</a:t>
            </a:r>
          </a:p>
          <a:p>
            <a:pPr eaLnBrk="1" hangingPunct="1"/>
            <a:endParaRPr lang="en-US" altLang="nl-NL" sz="700" b="1" smtClean="0"/>
          </a:p>
          <a:p>
            <a:pPr eaLnBrk="1" hangingPunct="1"/>
            <a:r>
              <a:rPr lang="en-US" altLang="nl-NL" sz="2400" b="1" smtClean="0"/>
              <a:t>Quantity</a:t>
            </a:r>
            <a:r>
              <a:rPr lang="en-US" altLang="nl-NL" sz="2400" smtClean="0"/>
              <a:t>, large amounts of data are interchanged</a:t>
            </a:r>
          </a:p>
          <a:p>
            <a:pPr eaLnBrk="1" hangingPunct="1"/>
            <a:endParaRPr lang="en-US" altLang="nl-NL" sz="2400" b="1" smtClean="0"/>
          </a:p>
          <a:p>
            <a:pPr eaLnBrk="1" hangingPunct="1"/>
            <a:r>
              <a:rPr lang="en-US" altLang="nl-NL" sz="2400" b="1" smtClean="0"/>
              <a:t>Quality</a:t>
            </a:r>
            <a:r>
              <a:rPr lang="en-US" altLang="nl-NL" sz="2400" smtClean="0"/>
              <a:t>, small amount of important data is interchanged</a:t>
            </a:r>
            <a:endParaRPr lang="en-US" altLang="nl-NL" sz="1800" smtClean="0"/>
          </a:p>
          <a:p>
            <a:pPr eaLnBrk="1" hangingPunct="1"/>
            <a:endParaRPr lang="en-US" altLang="nl-NL" sz="1200" b="1" smtClean="0"/>
          </a:p>
          <a:p>
            <a:pPr eaLnBrk="1" hangingPunct="1"/>
            <a:r>
              <a:rPr lang="en-US" altLang="nl-NL" sz="2400" b="1" smtClean="0"/>
              <a:t>Sensitivity</a:t>
            </a:r>
            <a:r>
              <a:rPr lang="en-US" altLang="nl-NL" sz="2400" smtClean="0"/>
              <a:t>, reaction of the subsystem to a change in input</a:t>
            </a:r>
            <a:endParaRPr lang="en-US" altLang="nl-NL" sz="24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92150" y="333375"/>
            <a:ext cx="8056563" cy="760413"/>
          </a:xfrm>
        </p:spPr>
        <p:txBody>
          <a:bodyPr/>
          <a:lstStyle/>
          <a:p>
            <a:pPr marL="0"/>
            <a:r>
              <a:rPr lang="en-US" altLang="nl-NL" sz="3200" b="1" smtClean="0">
                <a:solidFill>
                  <a:schemeClr val="bg2"/>
                </a:solidFill>
              </a:rPr>
              <a:t>In lecture 1, we learnt that….</a:t>
            </a:r>
          </a:p>
        </p:txBody>
      </p:sp>
      <p:sp>
        <p:nvSpPr>
          <p:cNvPr id="10243" name="Text Box 4"/>
          <p:cNvSpPr txBox="1">
            <a:spLocks noChangeArrowheads="1"/>
          </p:cNvSpPr>
          <p:nvPr/>
        </p:nvSpPr>
        <p:spPr bwMode="auto">
          <a:xfrm>
            <a:off x="577850" y="1211263"/>
            <a:ext cx="80978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Font typeface="Times" pitchFamily="18" charset="0"/>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9pPr>
          </a:lstStyle>
          <a:p>
            <a:pPr eaLnBrk="1" fontAlgn="ctr" hangingPunct="1">
              <a:lnSpc>
                <a:spcPct val="100000"/>
              </a:lnSpc>
              <a:buClrTx/>
              <a:buFontTx/>
              <a:buNone/>
            </a:pPr>
            <a:endParaRPr lang="en-US" altLang="en-US" sz="2400"/>
          </a:p>
          <a:p>
            <a:pPr eaLnBrk="1" fontAlgn="ctr" hangingPunct="1">
              <a:lnSpc>
                <a:spcPct val="100000"/>
              </a:lnSpc>
              <a:buClrTx/>
            </a:pPr>
            <a:r>
              <a:rPr lang="en-US" altLang="en-US" sz="2400">
                <a:solidFill>
                  <a:srgbClr val="FF0000"/>
                </a:solidFill>
              </a:rPr>
              <a:t>   Design is essentially </a:t>
            </a:r>
            <a:r>
              <a:rPr lang="en-US" altLang="en-US" sz="2400" b="1">
                <a:solidFill>
                  <a:srgbClr val="FF0000"/>
                </a:solidFill>
              </a:rPr>
              <a:t>a search problem</a:t>
            </a:r>
            <a:endParaRPr lang="en-US" altLang="en-US" sz="2400" b="1" i="1">
              <a:solidFill>
                <a:srgbClr val="FF0000"/>
              </a:solidFill>
            </a:endParaRP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888" y="2924175"/>
            <a:ext cx="4329112" cy="313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0245" name="Rectangle 1"/>
          <p:cNvSpPr>
            <a:spLocks noChangeArrowheads="1"/>
          </p:cNvSpPr>
          <p:nvPr/>
        </p:nvSpPr>
        <p:spPr bwMode="auto">
          <a:xfrm>
            <a:off x="557213" y="2349500"/>
            <a:ext cx="45720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Font typeface="Times" pitchFamily="18" charset="0"/>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9pPr>
          </a:lstStyle>
          <a:p>
            <a:pPr eaLnBrk="1" fontAlgn="ctr" hangingPunct="1">
              <a:lnSpc>
                <a:spcPct val="100000"/>
              </a:lnSpc>
              <a:buClrTx/>
            </a:pPr>
            <a:r>
              <a:rPr lang="en-US" altLang="en-US"/>
              <a:t>The search takes place in a solution space (</a:t>
            </a:r>
            <a:r>
              <a:rPr lang="en-US" altLang="en-US" b="1"/>
              <a:t>domain</a:t>
            </a:r>
            <a:r>
              <a:rPr lang="en-US" altLang="en-US"/>
              <a:t>)</a:t>
            </a:r>
          </a:p>
          <a:p>
            <a:pPr eaLnBrk="1" fontAlgn="ctr" hangingPunct="1">
              <a:lnSpc>
                <a:spcPct val="100000"/>
              </a:lnSpc>
              <a:buClrTx/>
            </a:pPr>
            <a:endParaRPr lang="en-US" altLang="en-US"/>
          </a:p>
          <a:p>
            <a:pPr eaLnBrk="1" fontAlgn="ctr" hangingPunct="1">
              <a:lnSpc>
                <a:spcPct val="100000"/>
              </a:lnSpc>
              <a:buClrTx/>
            </a:pPr>
            <a:r>
              <a:rPr lang="en-US" altLang="en-US"/>
              <a:t>The feasible part of the solution space is bounded by </a:t>
            </a:r>
            <a:r>
              <a:rPr lang="en-US" altLang="en-US" b="1"/>
              <a:t>constraints</a:t>
            </a:r>
            <a:r>
              <a:rPr lang="en-US" altLang="en-US"/>
              <a:t> (set by one </a:t>
            </a:r>
            <a:r>
              <a:rPr lang="en-US" altLang="en-US" u="sng"/>
              <a:t>or more </a:t>
            </a:r>
            <a:r>
              <a:rPr lang="en-US" altLang="en-US"/>
              <a:t>disciplines)</a:t>
            </a:r>
          </a:p>
          <a:p>
            <a:pPr eaLnBrk="1" fontAlgn="ctr" hangingPunct="1">
              <a:lnSpc>
                <a:spcPct val="100000"/>
              </a:lnSpc>
              <a:buClrTx/>
            </a:pPr>
            <a:endParaRPr lang="en-US" altLang="en-US"/>
          </a:p>
          <a:p>
            <a:pPr eaLnBrk="1" fontAlgn="ctr" hangingPunct="1">
              <a:lnSpc>
                <a:spcPct val="100000"/>
              </a:lnSpc>
              <a:buClrTx/>
            </a:pPr>
            <a:r>
              <a:rPr lang="en-US" altLang="en-US"/>
              <a:t>The search is guided by an </a:t>
            </a:r>
            <a:r>
              <a:rPr lang="en-US" altLang="en-US" b="1"/>
              <a:t>objective</a:t>
            </a:r>
            <a:r>
              <a:rPr lang="en-US" altLang="en-US"/>
              <a:t> (depending by one </a:t>
            </a:r>
            <a:r>
              <a:rPr lang="en-US" altLang="en-US" u="sng"/>
              <a:t>or more </a:t>
            </a:r>
            <a:r>
              <a:rPr lang="en-US" altLang="en-US"/>
              <a:t>disciplines)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122238"/>
            <a:ext cx="8064500" cy="1066800"/>
          </a:xfrm>
        </p:spPr>
        <p:txBody>
          <a:bodyPr/>
          <a:lstStyle/>
          <a:p>
            <a:pPr eaLnBrk="1" hangingPunct="1"/>
            <a:r>
              <a:rPr lang="en-US" altLang="nl-NL" sz="3200" smtClean="0"/>
              <a:t>Visual aid to identify and represent couplings: </a:t>
            </a:r>
            <a:r>
              <a:rPr lang="en-US" altLang="nl-NL" sz="2400" smtClean="0"/>
              <a:t>The Design Structure Matrix (DSM)</a:t>
            </a:r>
          </a:p>
        </p:txBody>
      </p:sp>
      <p:sp>
        <p:nvSpPr>
          <p:cNvPr id="28675" name="AutoShape 10" descr="data:image/png;base64,iVBORw0KGgoAAAANSUhEUgAAALQAAACvCAIAAADbvmM9AAAKKElEQVR4nO2dL5PjNhiH9R32Gyw4drDEYMkW3dwHWNLAzOQL3BYF9A53wjJpYedYSs1CwkpS0M40Mz60YOGCIDMV6KIotiTL+m/l90zA7d6+liM/ea1Yr2VCAVBAUu8AyBfIAZRADqAEcgAlkAMogRxACeQASiAHUAI5vtO27fPTIyGEELLZ7vjvX1+aDz/89HY69UNOp7eP9/eEkMen52/f/nl/d8fCZ8v1qKZ3283j03Pbtpq/+emHD83LK/v38bAnZ8RdVe0h+5vXl2bsHkKO76yXM95l6+WMHy2NHOvljPX7brsRe3y33Wh6n/kk5f7+o7QhKshxPOzFje+2G40fz0+P3AzxXej3kFOgHI69zzge9uyPNXLwkNPpTQzXhNDzJ1g8ouaZg6W3/eEobk3TFt+rjg36KE6BctDrNGBIRw5K6fGwZ+cLv3IwdtsNNzWcHF8WC2m+uWk5WCfqz8cdpD6x84Uq36gUNEzabEAwW65N5Ph4f892o7NxfVvHw/7u7n3HKvPOKVMOC1iXSf1QySHtZXG8YgIbXZqE8PEvO96GbfEoDg8fBHIAJZADKIEcQAnkAEogB1BSrBydaw/U7Mu9RVS0hiJH0SLlECcROmi++FlERWsochSnQDkY/Y9LoKhoDUWOogXLAdwpWQ5xapuhmXhziYrWUOSoYuVgl43FOapAUdEaihxFy5YDYw6XKFqwHNR4dtQ9KlpDkaOKlaM/G2lyorWIitZQ5ChasBzAHcgBlJQsBy8o11f7uUdFayhyVLFy8DItVgratq1JNZ5FVLSGIkfRguXg3994j4yaozKPitZQ5ChasBz9j4tJxaVFVLSGIkfRguWg1zexEbN5SLuoaA1FjipZDuAI5ABKSpYDs7KOUcXKgVlZxyhathyYlXWJogXLQTEr6xxVshwYczhGFSsHxhyOUbRsOTDmcImiBctBeyuWhIuK1lDkqGLlQCWYYxQtWA7gDuQASkqWA5VgjlHFyoFKMMcoWrAcqARzjKIFy4FKMMcoWrAcFJVgzlElywEcgRxASYFy2C2MbxEVraHIUZwC5QC+gBxASYFyiNPT/Hk51PjRJOZR0RqKHMWBHPZR+R9myNEFcjhGcSCHfVT+hxlydIEcjlEcyGEflf9hhhxdcBHMMYpToBzAF5ADKClKDlUKBaO49GfCY+md1L1aCJf+THgsvXN+b+NenR65ZSAH5FACOSCHkgE5pE8FY9+JDa+cREC1JwNyNKQipIYcaoblUBkQTQ59Q+zOT+k1HL0cc0II5NAybTl22w0hZPHzz6MyR7MihJBqPi5ziAueWCxuYY5dQyGi/MjBb9zmn2BW/P7716/srDRbrvkZit/8349i2/ztt1/Ybm22O/43d3fv+0tKfPvvP809OUo5atKMPK30l8IJ5IddQ4GihuXojznY0eWHhHnAtstvrGO/ZP9mB5jfXPXw7qF5eZVGsebYhNDxsDcc3IQec3Tu8mAY3usxCruGwkUNyzGYOTophE39icde+m9pFFdHtX0poeWwXtBiLLmt0uFHDjG7sPxvIkc/SmwuHzmQOb7/2NnE2MzRadswc0iby0cOijEH+7ETbyKHeOylv5T+WxqlkoOfa6TEuc6BbytGA1K2Iem3Ff6dYlAOaZRUDp4AVe8ZF8ECMSDHpBmQQ/GCHBzIATmUlC9HTFK/Y89ADpihpHw5bKNGn4xCvIW0QA5VFOSAHMooyDHxYh9x9wav4RiilKMh1bkH5jXkyLueQ3xuyPGw78/p+5Vjzp2oCSFk1UCOjOXgy2jS6wuvHJ9y1IRUpDn/uKq6yUPaUMwL4SHwI0eqYh+O9OlD4cYc896Zpd9QzCm0QAzLkX+xj7gFzXsb2SPKV7O6yiJSOWJOvofDQ+ZIXuyz2260BcZ2PaI2QzFdJ24k8mNyAuFHjoTFPrvtRnXG8S4HM6MzFEXmyLTYR5UzpO/NEJUcqpxx02OObIt9BouAfMrRkEqRM27620q2xT7r5Uz/IfMoRz3v9oDJV9mpMyDHpPGZOYZekGNiQA5HIIc8KiYh3rsXIIckyq6tsckm/3wDOby1BTmmBORwZECOzOs5+CUB6UXS9HLUl04zua6aG8NyZDtlL14E47N04h8klkO8blYTYjAjkxsTlkOET92Jv0yfOYTXXJY8PO5eiOuqfuRIXs/hccreDr0c0ll+j3IEmpGxGXNkVc/BQjIdc9BL5Wm4MUe4uVwPmSN5PQfNc8zRG5kGGnOEqwLxI0faxVvobY85JpM5OnscZ/EWetty0IRjjmzrOcRTyetLs1h8yWtAKp5KGlKFHJDSVN9Wsq3noOd1SFWn2OSZgxWPMaQlZNF2z44BOSZNcjkGX5AjGZDDEcjhrS3IMSUiyxGZaG/q8mOEJqMRWQ7bqHzzDeRICeRIBuRw3z2dHJkX+/Cd1C5Smy86ORRr6OYlR/71HOvlLPlFMDs0crDbqCDHAPqGjof9u4eH0jJHTUg1LnPgSU3d6ZW2bVefPv/971+FybGqSD3mtIInNcnvst9sd4WNOZoVqVYjxhyTed5KzGKf0+nt86dVO/yMt3yRyjGvdI+g68uBJzVJ9mG9nHVm/PtdPzk56vn5/v3yMken7XDFPlLxvSzBEJO+HL2lHozWPMWTmqyf1JQvfTkur5HXOfCkJrsnNeWLRzkC7Z5OjkkzbTnUL8jhAcjhvnuQIxmQIxmTkCMmdrt3+dHre0/MJOSwjYqRbyDH9IAcHoAcYeXIvNhH3L20SzDERC6H8CApX8s9DMuRcz3H8bDnBQB9bkuOmpB59MyRsxzr5YzN70u5KTnqOalWo+Uottinbdsvi4X3hfHzRyrHqtKt2y+Vo+RiH1YF8vDwTqpO/70Vg1SOOSHVedDh64kwHjJHqmIf8Y9Pp7fFj4uEK/vERCLH9RM/5p6eJeVHDqzsExNp5uhkkcGFYkou9ukAOcbKQcsu9slqZZ+YSOSwXUWo5GKffFb2iYk0c4RYRWhAjklzU3IMviDHFZADciiBHJBDScFyxOTSbsL37J1S5bDDIt9AjlsBclwBOUT8y5F5sY94Dbg/dw85RFRyrM7Tdf0Z/2E5Mq/n6Ez2iv8LOUSkctTzc9nY9dTd5OWQzqeIeJZDeJ79vPa2VV8M3isrlUM6C+NZjiTFPoN2+pSj7t7+npUfJnfZS+RQ345rP+bIpNjneNg/Pj3/+cevmu7wJEezqkiXatX42LQ7hutzSOSoCalIfZ6Uka714Jo5UhX7sI8LN6mfWvzJ0csbOeUOw5V95HLwcWhNSIgxR6piH5Y52OdDbELsDmQOjipz8Mn9VdVNHp4zR2ePgxb7iL8PLMdNjDmCyJFwZR9+a0KMp0OW+G3lckOD7PmVw3LkXOwjZtSQA9ISkMpBhYtgowekkwZyiKjk0Lwgx60AOa6AHCKQ44r+UAlYcOnPhMfSO6l7tRAu/ZnwWILMgRxACeQASv4HT0v9XFVutMYAAAAASUVORK5CYII="/>
          <p:cNvSpPr>
            <a:spLocks noChangeAspect="1" noChangeArrowheads="1"/>
          </p:cNvSpPr>
          <p:nvPr/>
        </p:nvSpPr>
        <p:spPr bwMode="auto">
          <a:xfrm>
            <a:off x="18732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endParaRPr lang="nl-NL" altLang="nl-NL" sz="2400"/>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998663"/>
            <a:ext cx="4213225" cy="4100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631" t="339" r="6631" b="78494"/>
          <a:stretch>
            <a:fillRect/>
          </a:stretch>
        </p:blipFill>
        <p:spPr bwMode="auto">
          <a:xfrm>
            <a:off x="5443538" y="2460625"/>
            <a:ext cx="18923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Bent-Up Arrow 2"/>
          <p:cNvSpPr/>
          <p:nvPr/>
        </p:nvSpPr>
        <p:spPr bwMode="auto">
          <a:xfrm flipV="1">
            <a:off x="4678363" y="3344863"/>
            <a:ext cx="431800" cy="504825"/>
          </a:xfrm>
          <a:prstGeom prst="bentUpArrow">
            <a:avLst/>
          </a:prstGeom>
          <a:solidFill>
            <a:srgbClr val="FF0000"/>
          </a:solidFill>
          <a:ln w="9525" cap="flat" cmpd="sng" algn="ctr">
            <a:solidFill>
              <a:schemeClr val="tx1"/>
            </a:solidFill>
            <a:prstDash val="solid"/>
            <a:round/>
            <a:headEnd type="none" w="med" len="med"/>
            <a:tailEnd type="none" w="med" len="med"/>
          </a:ln>
          <a:effectLst/>
        </p:spPr>
        <p:txBody>
          <a:bodyPr/>
          <a:lstStyle/>
          <a:p>
            <a:pPr algn="r">
              <a:defRPr/>
            </a:pPr>
            <a:endParaRPr lang="en-US" sz="2200"/>
          </a:p>
        </p:txBody>
      </p:sp>
      <p:sp>
        <p:nvSpPr>
          <p:cNvPr id="11" name="Bent-Up Arrow 10"/>
          <p:cNvSpPr/>
          <p:nvPr/>
        </p:nvSpPr>
        <p:spPr bwMode="auto">
          <a:xfrm rot="10800000" flipV="1">
            <a:off x="2374900" y="5303838"/>
            <a:ext cx="433388" cy="503237"/>
          </a:xfrm>
          <a:prstGeom prst="bentUpArrow">
            <a:avLst/>
          </a:prstGeom>
          <a:solidFill>
            <a:srgbClr val="FF0000"/>
          </a:solidFill>
          <a:ln w="9525" cap="flat" cmpd="sng" algn="ctr">
            <a:solidFill>
              <a:schemeClr val="tx1"/>
            </a:solidFill>
            <a:prstDash val="solid"/>
            <a:round/>
            <a:headEnd type="none" w="med" len="med"/>
            <a:tailEnd type="none" w="med" len="med"/>
          </a:ln>
          <a:effectLst/>
        </p:spPr>
        <p:txBody>
          <a:bodyPr/>
          <a:lstStyle/>
          <a:p>
            <a:pPr algn="r">
              <a:defRPr/>
            </a:pPr>
            <a:endParaRPr lang="en-US" sz="2200"/>
          </a:p>
        </p:txBody>
      </p:sp>
      <p:sp>
        <p:nvSpPr>
          <p:cNvPr id="28680" name="Rectangle 4"/>
          <p:cNvSpPr>
            <a:spLocks noChangeArrowheads="1"/>
          </p:cNvSpPr>
          <p:nvPr/>
        </p:nvSpPr>
        <p:spPr bwMode="auto">
          <a:xfrm>
            <a:off x="730250" y="1414463"/>
            <a:ext cx="7896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800"/>
              <a:t>The Design Structure Matrix provides a highly compact, easily scalable, and intuitively readable representation of a system architecture. </a:t>
            </a:r>
          </a:p>
        </p:txBody>
      </p:sp>
      <p:pic>
        <p:nvPicPr>
          <p:cNvPr id="28681"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21516" b="42455"/>
          <a:stretch>
            <a:fillRect/>
          </a:stretch>
        </p:blipFill>
        <p:spPr bwMode="auto">
          <a:xfrm>
            <a:off x="6986588" y="2949575"/>
            <a:ext cx="21812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82"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63425"/>
          <a:stretch>
            <a:fillRect/>
          </a:stretch>
        </p:blipFill>
        <p:spPr bwMode="auto">
          <a:xfrm>
            <a:off x="5724525" y="4486275"/>
            <a:ext cx="2181225" cy="163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83" name="TextBox 17"/>
          <p:cNvSpPr txBox="1">
            <a:spLocks noChangeArrowheads="1"/>
          </p:cNvSpPr>
          <p:nvPr/>
        </p:nvSpPr>
        <p:spPr bwMode="auto">
          <a:xfrm>
            <a:off x="7331075" y="5556250"/>
            <a:ext cx="995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coupled</a:t>
            </a:r>
          </a:p>
        </p:txBody>
      </p:sp>
      <p:sp>
        <p:nvSpPr>
          <p:cNvPr id="28684" name="TextBox 18"/>
          <p:cNvSpPr txBox="1">
            <a:spLocks noChangeArrowheads="1"/>
          </p:cNvSpPr>
          <p:nvPr/>
        </p:nvSpPr>
        <p:spPr bwMode="auto">
          <a:xfrm>
            <a:off x="5580063" y="3259138"/>
            <a:ext cx="124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decoupled</a:t>
            </a:r>
          </a:p>
        </p:txBody>
      </p:sp>
      <p:sp>
        <p:nvSpPr>
          <p:cNvPr id="28685" name="TextBox 19"/>
          <p:cNvSpPr txBox="1">
            <a:spLocks noChangeArrowheads="1"/>
          </p:cNvSpPr>
          <p:nvPr/>
        </p:nvSpPr>
        <p:spPr bwMode="auto">
          <a:xfrm>
            <a:off x="7702550" y="4486275"/>
            <a:ext cx="1258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uncoupled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nl-NL" smtClean="0"/>
              <a:t>System classification based on coupling direction</a:t>
            </a:r>
          </a:p>
        </p:txBody>
      </p:sp>
      <p:sp>
        <p:nvSpPr>
          <p:cNvPr id="61443" name="Rectangle 3"/>
          <p:cNvSpPr>
            <a:spLocks noGrp="1" noChangeArrowheads="1"/>
          </p:cNvSpPr>
          <p:nvPr>
            <p:ph idx="1"/>
          </p:nvPr>
        </p:nvSpPr>
        <p:spPr>
          <a:xfrm>
            <a:off x="663575" y="1533525"/>
            <a:ext cx="5241925" cy="4502150"/>
          </a:xfrm>
        </p:spPr>
        <p:txBody>
          <a:bodyPr/>
          <a:lstStyle/>
          <a:p>
            <a:pPr eaLnBrk="1" hangingPunct="1"/>
            <a:r>
              <a:rPr lang="en-US" altLang="nl-NL" sz="2400" b="1" smtClean="0"/>
              <a:t>Coupled</a:t>
            </a:r>
            <a:r>
              <a:rPr lang="en-US" altLang="nl-NL" sz="2400" smtClean="0"/>
              <a:t>; Feed back and feed forward</a:t>
            </a:r>
          </a:p>
          <a:p>
            <a:pPr lvl="1" eaLnBrk="1" hangingPunct="1">
              <a:buFont typeface="Times" pitchFamily="18" charset="0"/>
              <a:buNone/>
            </a:pPr>
            <a:r>
              <a:rPr lang="en-US" altLang="nl-NL" sz="2400" smtClean="0"/>
              <a:t>Iterations between sub systems for converged result</a:t>
            </a:r>
          </a:p>
          <a:p>
            <a:pPr lvl="1" eaLnBrk="1" hangingPunct="1">
              <a:buFont typeface="Times" pitchFamily="18" charset="0"/>
              <a:buNone/>
            </a:pPr>
            <a:endParaRPr lang="en-US" altLang="nl-NL" sz="2400" smtClean="0"/>
          </a:p>
          <a:p>
            <a:pPr eaLnBrk="1" hangingPunct="1"/>
            <a:endParaRPr lang="en-US" altLang="nl-NL" sz="2400" b="1" smtClean="0"/>
          </a:p>
          <a:p>
            <a:pPr eaLnBrk="1" hangingPunct="1"/>
            <a:r>
              <a:rPr lang="en-US" altLang="nl-NL" sz="2400" b="1" smtClean="0"/>
              <a:t>Decoupled</a:t>
            </a:r>
            <a:r>
              <a:rPr lang="en-US" altLang="nl-NL" sz="2400" smtClean="0"/>
              <a:t>; Feed forward</a:t>
            </a:r>
          </a:p>
          <a:p>
            <a:pPr lvl="1" eaLnBrk="1" hangingPunct="1">
              <a:buFont typeface="Times" pitchFamily="18" charset="0"/>
              <a:buNone/>
            </a:pPr>
            <a:r>
              <a:rPr lang="en-US" altLang="nl-NL" sz="2400" smtClean="0"/>
              <a:t>Sequential computation of sub systems</a:t>
            </a:r>
          </a:p>
          <a:p>
            <a:pPr lvl="1" eaLnBrk="1" hangingPunct="1">
              <a:buFont typeface="Times" pitchFamily="18" charset="0"/>
              <a:buNone/>
            </a:pPr>
            <a:endParaRPr lang="en-US" altLang="nl-NL" sz="2400" smtClean="0"/>
          </a:p>
          <a:p>
            <a:pPr eaLnBrk="1" hangingPunct="1"/>
            <a:endParaRPr lang="en-US" altLang="nl-NL" sz="2400" b="1" smtClean="0"/>
          </a:p>
          <a:p>
            <a:pPr eaLnBrk="1" hangingPunct="1"/>
            <a:r>
              <a:rPr lang="en-US" altLang="nl-NL" sz="2400" b="1" smtClean="0"/>
              <a:t>Uncoupled</a:t>
            </a:r>
            <a:r>
              <a:rPr lang="en-US" altLang="nl-NL" sz="2400" smtClean="0"/>
              <a:t>; Neither feed forward nor feed back</a:t>
            </a:r>
          </a:p>
          <a:p>
            <a:pPr lvl="1" eaLnBrk="1" hangingPunct="1">
              <a:buFont typeface="Times" pitchFamily="18" charset="0"/>
              <a:buNone/>
            </a:pPr>
            <a:r>
              <a:rPr lang="en-US" altLang="nl-NL" sz="2400" smtClean="0"/>
              <a:t>Parallel processing</a:t>
            </a:r>
            <a:r>
              <a:rPr lang="en-US" altLang="nl-NL" sz="2000" smtClean="0"/>
              <a:t> </a:t>
            </a:r>
          </a:p>
        </p:txBody>
      </p:sp>
      <p:pic>
        <p:nvPicPr>
          <p:cNvPr id="7"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31" t="339" r="6631" b="78494"/>
          <a:stretch>
            <a:fillRect/>
          </a:stretch>
        </p:blipFill>
        <p:spPr bwMode="auto">
          <a:xfrm>
            <a:off x="5651500" y="3284538"/>
            <a:ext cx="1892300" cy="94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1516" b="42455"/>
          <a:stretch>
            <a:fillRect/>
          </a:stretch>
        </p:blipFill>
        <p:spPr bwMode="auto">
          <a:xfrm>
            <a:off x="5507038" y="4414838"/>
            <a:ext cx="2181225" cy="161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3425"/>
          <a:stretch>
            <a:fillRect/>
          </a:stretch>
        </p:blipFill>
        <p:spPr bwMode="auto">
          <a:xfrm>
            <a:off x="5840413" y="1400175"/>
            <a:ext cx="2181225" cy="163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a:spLocks noChangeArrowheads="1"/>
          </p:cNvSpPr>
          <p:nvPr/>
        </p:nvSpPr>
        <p:spPr bwMode="auto">
          <a:xfrm>
            <a:off x="7635875" y="836613"/>
            <a:ext cx="1508125" cy="5189537"/>
          </a:xfrm>
          <a:prstGeom prst="downArrow">
            <a:avLst>
              <a:gd name="adj1" fmla="val 50000"/>
              <a:gd name="adj2" fmla="val 49991"/>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eaLnBrk="1" hangingPunct="1">
              <a:lnSpc>
                <a:spcPct val="100000"/>
              </a:lnSpc>
              <a:buClrTx/>
              <a:buFontTx/>
              <a:buNone/>
            </a:pPr>
            <a:endParaRPr lang="nl-NL" altLang="nl-NL"/>
          </a:p>
        </p:txBody>
      </p:sp>
      <p:sp>
        <p:nvSpPr>
          <p:cNvPr id="37894" name="Text Box 5"/>
          <p:cNvSpPr txBox="1">
            <a:spLocks noChangeArrowheads="1"/>
          </p:cNvSpPr>
          <p:nvPr/>
        </p:nvSpPr>
        <p:spPr bwMode="auto">
          <a:xfrm rot="5400000">
            <a:off x="5934076" y="3125787"/>
            <a:ext cx="504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b="1"/>
              <a:t>Increasing computation Speed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89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el 1"/>
          <p:cNvSpPr>
            <a:spLocks noGrp="1"/>
          </p:cNvSpPr>
          <p:nvPr>
            <p:ph type="title"/>
          </p:nvPr>
        </p:nvSpPr>
        <p:spPr>
          <a:xfrm>
            <a:off x="758825" y="-306388"/>
            <a:ext cx="7772400" cy="1143001"/>
          </a:xfrm>
        </p:spPr>
        <p:txBody>
          <a:bodyPr/>
          <a:lstStyle/>
          <a:p>
            <a:pPr eaLnBrk="1" hangingPunct="1"/>
            <a:r>
              <a:rPr lang="en-GB" altLang="nl-NL" smtClean="0"/>
              <a:t>Example of complex DSM</a:t>
            </a:r>
          </a:p>
        </p:txBody>
      </p:sp>
      <p:pic>
        <p:nvPicPr>
          <p:cNvPr id="6" name="Tijdelijke aanduiding voor inhoud 5" descr="DSM_BLISS.png"/>
          <p:cNvPicPr>
            <a:picLocks noGrp="1" noChangeAspect="1"/>
          </p:cNvPicPr>
          <p:nvPr>
            <p:ph idx="1"/>
          </p:nvPr>
        </p:nvPicPr>
        <p:blipFill>
          <a:blip r:embed="rId3" cstate="print"/>
          <a:stretch>
            <a:fillRect/>
          </a:stretch>
        </p:blipFill>
        <p:spPr>
          <a:xfrm>
            <a:off x="2483768" y="323894"/>
            <a:ext cx="4299017" cy="7209562"/>
          </a:xfrm>
          <a:scene3d>
            <a:camera prst="orthographicFront">
              <a:rot lat="0" lon="0" rev="16200000"/>
            </a:camera>
            <a:lightRig rig="threePt" dir="t"/>
          </a:scene3d>
        </p:spPr>
      </p:pic>
      <p:sp>
        <p:nvSpPr>
          <p:cNvPr id="30724" name="Rechthoek 6"/>
          <p:cNvSpPr>
            <a:spLocks noChangeArrowheads="1"/>
          </p:cNvSpPr>
          <p:nvPr/>
        </p:nvSpPr>
        <p:spPr bwMode="auto">
          <a:xfrm>
            <a:off x="1692275" y="1508125"/>
            <a:ext cx="1871663" cy="7207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0725" name="Rechthoek 7"/>
          <p:cNvSpPr>
            <a:spLocks noChangeArrowheads="1"/>
          </p:cNvSpPr>
          <p:nvPr/>
        </p:nvSpPr>
        <p:spPr bwMode="auto">
          <a:xfrm>
            <a:off x="3563938" y="1508125"/>
            <a:ext cx="4608512" cy="79216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0726" name="Rechthoek 8"/>
          <p:cNvSpPr>
            <a:spLocks noChangeArrowheads="1"/>
          </p:cNvSpPr>
          <p:nvPr/>
        </p:nvSpPr>
        <p:spPr bwMode="auto">
          <a:xfrm>
            <a:off x="684213" y="2133600"/>
            <a:ext cx="1008062" cy="403225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0727" name="Tekstvak 9"/>
          <p:cNvSpPr txBox="1">
            <a:spLocks noChangeArrowheads="1"/>
          </p:cNvSpPr>
          <p:nvPr/>
        </p:nvSpPr>
        <p:spPr bwMode="auto">
          <a:xfrm rot="-5400000">
            <a:off x="496094" y="3640931"/>
            <a:ext cx="1412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Relations</a:t>
            </a:r>
          </a:p>
        </p:txBody>
      </p:sp>
      <p:sp>
        <p:nvSpPr>
          <p:cNvPr id="30728" name="Tekstvak 10"/>
          <p:cNvSpPr txBox="1">
            <a:spLocks noChangeArrowheads="1"/>
          </p:cNvSpPr>
          <p:nvPr/>
        </p:nvSpPr>
        <p:spPr bwMode="auto">
          <a:xfrm>
            <a:off x="1619250" y="1652588"/>
            <a:ext cx="1911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Independent</a:t>
            </a:r>
          </a:p>
        </p:txBody>
      </p:sp>
      <p:sp>
        <p:nvSpPr>
          <p:cNvPr id="30729" name="Tekstvak 11"/>
          <p:cNvSpPr txBox="1">
            <a:spLocks noChangeArrowheads="1"/>
          </p:cNvSpPr>
          <p:nvPr/>
        </p:nvSpPr>
        <p:spPr bwMode="auto">
          <a:xfrm>
            <a:off x="4932363" y="1724025"/>
            <a:ext cx="1663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Dependent</a:t>
            </a:r>
          </a:p>
        </p:txBody>
      </p:sp>
      <p:sp>
        <p:nvSpPr>
          <p:cNvPr id="30730" name="PIJL-RECHTS 12"/>
          <p:cNvSpPr>
            <a:spLocks noChangeArrowheads="1"/>
          </p:cNvSpPr>
          <p:nvPr/>
        </p:nvSpPr>
        <p:spPr bwMode="auto">
          <a:xfrm rot="-3726901">
            <a:off x="4213226" y="3811587"/>
            <a:ext cx="863600" cy="358775"/>
          </a:xfrm>
          <a:prstGeom prst="rightArrow">
            <a:avLst>
              <a:gd name="adj1" fmla="val 50000"/>
              <a:gd name="adj2" fmla="val 5014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0731" name="PIJL-RECHTS 13"/>
          <p:cNvSpPr>
            <a:spLocks noChangeArrowheads="1"/>
          </p:cNvSpPr>
          <p:nvPr/>
        </p:nvSpPr>
        <p:spPr bwMode="auto">
          <a:xfrm rot="-399722">
            <a:off x="4733925" y="4654550"/>
            <a:ext cx="863600" cy="358775"/>
          </a:xfrm>
          <a:prstGeom prst="rightArrow">
            <a:avLst>
              <a:gd name="adj1" fmla="val 50000"/>
              <a:gd name="adj2" fmla="val 5014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0732" name="Tekstvak 15"/>
          <p:cNvSpPr txBox="1">
            <a:spLocks noChangeArrowheads="1"/>
          </p:cNvSpPr>
          <p:nvPr/>
        </p:nvSpPr>
        <p:spPr bwMode="auto">
          <a:xfrm>
            <a:off x="3059113" y="4100513"/>
            <a:ext cx="1274762" cy="12001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e.g. </a:t>
            </a:r>
          </a:p>
          <a:p>
            <a:pPr>
              <a:lnSpc>
                <a:spcPct val="100000"/>
              </a:lnSpc>
              <a:buClrTx/>
              <a:buFontTx/>
              <a:buNone/>
            </a:pPr>
            <a:r>
              <a:rPr lang="en-GB" altLang="nl-NL" sz="2400"/>
              <a:t>Aspect </a:t>
            </a:r>
          </a:p>
          <a:p>
            <a:pPr>
              <a:lnSpc>
                <a:spcPct val="100000"/>
              </a:lnSpc>
              <a:buClrTx/>
              <a:buFontTx/>
              <a:buNone/>
            </a:pPr>
            <a:r>
              <a:rPr lang="en-GB" altLang="nl-NL" sz="2400"/>
              <a:t>systems</a:t>
            </a:r>
          </a:p>
        </p:txBody>
      </p:sp>
      <p:sp>
        <p:nvSpPr>
          <p:cNvPr id="30733" name="Tekstvak 16"/>
          <p:cNvSpPr txBox="1">
            <a:spLocks noChangeArrowheads="1"/>
          </p:cNvSpPr>
          <p:nvPr/>
        </p:nvSpPr>
        <p:spPr bwMode="auto">
          <a:xfrm>
            <a:off x="2124075" y="6135688"/>
            <a:ext cx="2974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1600" i="1"/>
              <a:t>Source NASA TM-1998-208715</a:t>
            </a:r>
          </a:p>
        </p:txBody>
      </p:sp>
      <p:cxnSp>
        <p:nvCxnSpPr>
          <p:cNvPr id="23" name="Gebogen verbindingslijn 22"/>
          <p:cNvCxnSpPr/>
          <p:nvPr/>
        </p:nvCxnSpPr>
        <p:spPr bwMode="auto">
          <a:xfrm rot="16200000" flipH="1">
            <a:off x="7056276" y="872716"/>
            <a:ext cx="1440160" cy="1368152"/>
          </a:xfrm>
          <a:prstGeom prst="bentConnector3">
            <a:avLst>
              <a:gd name="adj1" fmla="val -1588"/>
            </a:avLst>
          </a:prstGeom>
          <a:solidFill>
            <a:schemeClr val="accent1"/>
          </a:solidFill>
          <a:ln w="76200" cap="flat" cmpd="sng" algn="ctr">
            <a:solidFill>
              <a:srgbClr val="FF0000"/>
            </a:solidFill>
            <a:prstDash val="solid"/>
            <a:round/>
            <a:headEnd type="none" w="med" len="med"/>
            <a:tailEnd type="arrow"/>
          </a:ln>
          <a:effectLst/>
          <a:scene3d>
            <a:camera prst="orthographicFront">
              <a:rot lat="0" lon="10799999" rev="5400000"/>
            </a:camera>
            <a:lightRig rig="threePt" dir="t"/>
          </a:scene3d>
        </p:spPr>
      </p:cxnSp>
      <p:sp>
        <p:nvSpPr>
          <p:cNvPr id="30735" name="Rectangular Callout 1"/>
          <p:cNvSpPr>
            <a:spLocks noChangeArrowheads="1"/>
          </p:cNvSpPr>
          <p:nvPr/>
        </p:nvSpPr>
        <p:spPr bwMode="auto">
          <a:xfrm>
            <a:off x="3378200" y="709613"/>
            <a:ext cx="6234113" cy="4519612"/>
          </a:xfrm>
          <a:prstGeom prst="wedgeRectCallout">
            <a:avLst>
              <a:gd name="adj1" fmla="val -86718"/>
              <a:gd name="adj2" fmla="val 88111"/>
            </a:avLst>
          </a:prstGeom>
          <a:solidFill>
            <a:srgbClr val="FFFF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en-US" sz="2200"/>
              <a:t>What do you want to tell about this? Slide.</a:t>
            </a:r>
          </a:p>
          <a:p>
            <a:pPr eaLnBrk="1" hangingPunct="1">
              <a:lnSpc>
                <a:spcPct val="100000"/>
              </a:lnSpc>
              <a:buClrTx/>
              <a:buFontTx/>
              <a:buNone/>
            </a:pPr>
            <a:r>
              <a:rPr lang="en-US" altLang="en-US" sz="2200"/>
              <a:t>I suggest you add some text in the notes space below.</a:t>
            </a:r>
          </a:p>
          <a:p>
            <a:pPr eaLnBrk="1" hangingPunct="1">
              <a:lnSpc>
                <a:spcPct val="100000"/>
              </a:lnSpc>
              <a:buClrTx/>
              <a:buFontTx/>
              <a:buNone/>
            </a:pPr>
            <a:r>
              <a:rPr lang="en-US" altLang="en-US" sz="2200"/>
              <a:t>This is a DSM with a further division in dependent and dependent variables, relations…you might want to discuss why/how this differs from the previous DSM examples</a:t>
            </a:r>
          </a:p>
          <a:p>
            <a:pPr eaLnBrk="1" hangingPunct="1">
              <a:lnSpc>
                <a:spcPct val="100000"/>
              </a:lnSpc>
              <a:buClrTx/>
              <a:buFontTx/>
              <a:buNone/>
            </a:pPr>
            <a:endParaRPr lang="en-US" altLang="en-US" sz="2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nl-NL" smtClean="0"/>
              <a:t>System classification based on coupling architecture</a:t>
            </a:r>
          </a:p>
        </p:txBody>
      </p:sp>
      <p:sp>
        <p:nvSpPr>
          <p:cNvPr id="31747" name="Rectangle 3"/>
          <p:cNvSpPr>
            <a:spLocks noGrp="1" noChangeArrowheads="1"/>
          </p:cNvSpPr>
          <p:nvPr>
            <p:ph idx="1"/>
          </p:nvPr>
        </p:nvSpPr>
        <p:spPr>
          <a:xfrm>
            <a:off x="496888" y="1928813"/>
            <a:ext cx="7648575" cy="3048000"/>
          </a:xfrm>
        </p:spPr>
        <p:txBody>
          <a:bodyPr/>
          <a:lstStyle/>
          <a:p>
            <a:pPr eaLnBrk="1" hangingPunct="1"/>
            <a:r>
              <a:rPr lang="en-US" altLang="nl-NL" b="1" smtClean="0"/>
              <a:t>Hierarchic</a:t>
            </a:r>
          </a:p>
          <a:p>
            <a:pPr eaLnBrk="1" hangingPunct="1"/>
            <a:endParaRPr lang="en-US" altLang="nl-NL" b="1" smtClean="0"/>
          </a:p>
          <a:p>
            <a:pPr eaLnBrk="1" hangingPunct="1"/>
            <a:endParaRPr lang="en-US" altLang="nl-NL" b="1" smtClean="0"/>
          </a:p>
          <a:p>
            <a:pPr eaLnBrk="1" hangingPunct="1"/>
            <a:endParaRPr lang="en-US" altLang="nl-NL" b="1" smtClean="0"/>
          </a:p>
          <a:p>
            <a:pPr eaLnBrk="1" hangingPunct="1"/>
            <a:endParaRPr lang="en-US" altLang="nl-NL" b="1" smtClean="0"/>
          </a:p>
          <a:p>
            <a:pPr eaLnBrk="1" hangingPunct="1"/>
            <a:r>
              <a:rPr lang="en-US" altLang="nl-NL" b="1" smtClean="0"/>
              <a:t>Hybrid</a:t>
            </a:r>
          </a:p>
          <a:p>
            <a:pPr eaLnBrk="1" hangingPunct="1"/>
            <a:endParaRPr lang="en-US" altLang="nl-NL" b="1" smtClean="0"/>
          </a:p>
          <a:p>
            <a:pPr eaLnBrk="1" hangingPunct="1"/>
            <a:endParaRPr lang="en-US" altLang="nl-NL" b="1" smtClean="0"/>
          </a:p>
          <a:p>
            <a:pPr eaLnBrk="1" hangingPunct="1"/>
            <a:endParaRPr lang="en-US" altLang="nl-NL" b="1" smtClean="0"/>
          </a:p>
          <a:p>
            <a:pPr eaLnBrk="1" hangingPunct="1"/>
            <a:endParaRPr lang="en-US" altLang="nl-NL" b="1" smtClean="0"/>
          </a:p>
          <a:p>
            <a:pPr eaLnBrk="1" hangingPunct="1"/>
            <a:r>
              <a:rPr lang="en-US" altLang="nl-NL" b="1" smtClean="0"/>
              <a:t>Non-hierarchic</a:t>
            </a:r>
          </a:p>
        </p:txBody>
      </p:sp>
      <p:pic>
        <p:nvPicPr>
          <p:cNvPr id="317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563" y="1341438"/>
            <a:ext cx="2189162" cy="1601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Down Arrow 8"/>
          <p:cNvSpPr>
            <a:spLocks noChangeArrowheads="1"/>
          </p:cNvSpPr>
          <p:nvPr/>
        </p:nvSpPr>
        <p:spPr bwMode="auto">
          <a:xfrm flipV="1">
            <a:off x="7621588" y="500063"/>
            <a:ext cx="1508125" cy="5621337"/>
          </a:xfrm>
          <a:prstGeom prst="downArrow">
            <a:avLst>
              <a:gd name="adj1" fmla="val 50000"/>
              <a:gd name="adj2" fmla="val 49992"/>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eaLnBrk="1" hangingPunct="1">
              <a:lnSpc>
                <a:spcPct val="100000"/>
              </a:lnSpc>
              <a:buClrTx/>
              <a:buFontTx/>
              <a:buNone/>
            </a:pPr>
            <a:endParaRPr lang="nl-NL" altLang="nl-NL"/>
          </a:p>
        </p:txBody>
      </p:sp>
      <p:sp>
        <p:nvSpPr>
          <p:cNvPr id="31750" name="Text Box 11"/>
          <p:cNvSpPr txBox="1">
            <a:spLocks noChangeArrowheads="1"/>
          </p:cNvSpPr>
          <p:nvPr/>
        </p:nvSpPr>
        <p:spPr bwMode="auto">
          <a:xfrm rot="5400000">
            <a:off x="5856287" y="3222626"/>
            <a:ext cx="5040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b="1"/>
              <a:t>Increasing computation Speed</a:t>
            </a:r>
          </a:p>
        </p:txBody>
      </p:sp>
      <p:pic>
        <p:nvPicPr>
          <p:cNvPr id="3175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876550"/>
            <a:ext cx="2533650" cy="2114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175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8313" y="4262438"/>
            <a:ext cx="2087562" cy="171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nl-NL" smtClean="0"/>
              <a:t>Benefits of understanding coupling</a:t>
            </a:r>
          </a:p>
        </p:txBody>
      </p:sp>
      <p:sp>
        <p:nvSpPr>
          <p:cNvPr id="32771" name="Rectangle 3"/>
          <p:cNvSpPr>
            <a:spLocks noGrp="1" noChangeArrowheads="1"/>
          </p:cNvSpPr>
          <p:nvPr>
            <p:ph idx="1"/>
          </p:nvPr>
        </p:nvSpPr>
        <p:spPr>
          <a:xfrm>
            <a:off x="827088" y="2060575"/>
            <a:ext cx="7648575" cy="3048000"/>
          </a:xfrm>
        </p:spPr>
        <p:txBody>
          <a:bodyPr/>
          <a:lstStyle/>
          <a:p>
            <a:pPr eaLnBrk="1" hangingPunct="1"/>
            <a:r>
              <a:rPr lang="en-US" altLang="nl-NL" sz="2400" smtClean="0"/>
              <a:t>Increase the </a:t>
            </a:r>
            <a:r>
              <a:rPr lang="en-US" altLang="nl-NL" sz="2400" b="1" smtClean="0"/>
              <a:t>speed</a:t>
            </a:r>
            <a:r>
              <a:rPr lang="en-US" altLang="nl-NL" sz="2400" smtClean="0"/>
              <a:t> by rearranging sub or aspect systems in the computation</a:t>
            </a:r>
          </a:p>
          <a:p>
            <a:pPr lvl="1" eaLnBrk="1" hangingPunct="1">
              <a:buFont typeface="Times" pitchFamily="18" charset="0"/>
              <a:buNone/>
            </a:pPr>
            <a:r>
              <a:rPr lang="en-US" altLang="nl-NL" sz="2400" smtClean="0"/>
              <a:t>e.g. by maximizing the number of feed forward relations.</a:t>
            </a:r>
          </a:p>
          <a:p>
            <a:pPr eaLnBrk="1" hangingPunct="1"/>
            <a:endParaRPr lang="en-US" altLang="nl-NL" sz="2400" smtClean="0"/>
          </a:p>
          <a:p>
            <a:pPr eaLnBrk="1" hangingPunct="1"/>
            <a:endParaRPr lang="en-US" altLang="nl-NL" sz="2400" smtClean="0"/>
          </a:p>
          <a:p>
            <a:pPr eaLnBrk="1" hangingPunct="1"/>
            <a:r>
              <a:rPr lang="en-US" altLang="nl-NL" sz="2400" smtClean="0"/>
              <a:t>Tearing coupling relations can uncouple system (model) structure</a:t>
            </a:r>
          </a:p>
          <a:p>
            <a:pPr lvl="1" eaLnBrk="1" hangingPunct="1">
              <a:buFont typeface="Times" pitchFamily="18" charset="0"/>
              <a:buNone/>
            </a:pPr>
            <a:r>
              <a:rPr lang="en-US" altLang="nl-NL" sz="2400" smtClean="0"/>
              <a:t>Allow for parallel processing, increasing computation </a:t>
            </a:r>
            <a:r>
              <a:rPr lang="en-US" altLang="nl-NL" sz="2400" b="1" smtClean="0"/>
              <a:t>speed</a:t>
            </a:r>
          </a:p>
          <a:p>
            <a:pPr lvl="1" eaLnBrk="1" hangingPunct="1">
              <a:buFont typeface="Times" pitchFamily="18" charset="0"/>
              <a:buNone/>
            </a:pPr>
            <a:endParaRPr lang="en-US" altLang="nl-NL" sz="2400" smtClean="0"/>
          </a:p>
          <a:p>
            <a:pPr eaLnBrk="1" hangingPunct="1"/>
            <a:endParaRPr lang="en-US" altLang="nl-NL"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96938" y="-242888"/>
            <a:ext cx="7659687" cy="1066801"/>
          </a:xfrm>
        </p:spPr>
        <p:txBody>
          <a:bodyPr/>
          <a:lstStyle/>
          <a:p>
            <a:pPr eaLnBrk="1" hangingPunct="1"/>
            <a:r>
              <a:rPr lang="en-US" altLang="nl-NL" smtClean="0"/>
              <a:t>Tearing of coupling relations</a:t>
            </a:r>
          </a:p>
        </p:txBody>
      </p:sp>
      <p:grpSp>
        <p:nvGrpSpPr>
          <p:cNvPr id="3" name="Group 2"/>
          <p:cNvGrpSpPr>
            <a:grpSpLocks/>
          </p:cNvGrpSpPr>
          <p:nvPr/>
        </p:nvGrpSpPr>
        <p:grpSpPr bwMode="auto">
          <a:xfrm>
            <a:off x="827088" y="1885950"/>
            <a:ext cx="7294562" cy="1974850"/>
            <a:chOff x="827584" y="1885241"/>
            <a:chExt cx="7294165" cy="1975935"/>
          </a:xfrm>
        </p:grpSpPr>
        <p:pic>
          <p:nvPicPr>
            <p:cNvPr id="33799"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31" t="339" r="6631" b="78494"/>
            <a:stretch>
              <a:fillRect/>
            </a:stretch>
          </p:blipFill>
          <p:spPr bwMode="auto">
            <a:xfrm>
              <a:off x="3581514" y="2324134"/>
              <a:ext cx="1892272" cy="946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0"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1516" b="42455"/>
            <a:stretch>
              <a:fillRect/>
            </a:stretch>
          </p:blipFill>
          <p:spPr bwMode="auto">
            <a:xfrm>
              <a:off x="5940152" y="1885241"/>
              <a:ext cx="2181597" cy="1611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801"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3425"/>
            <a:stretch>
              <a:fillRect/>
            </a:stretch>
          </p:blipFill>
          <p:spPr bwMode="auto">
            <a:xfrm>
              <a:off x="827584" y="1979661"/>
              <a:ext cx="2181597" cy="1635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802" name="TextBox 1"/>
            <p:cNvSpPr txBox="1">
              <a:spLocks noChangeArrowheads="1"/>
            </p:cNvSpPr>
            <p:nvPr/>
          </p:nvSpPr>
          <p:spPr bwMode="auto">
            <a:xfrm>
              <a:off x="1260782" y="3517220"/>
              <a:ext cx="995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coupled</a:t>
              </a:r>
            </a:p>
          </p:txBody>
        </p:sp>
        <p:sp>
          <p:nvSpPr>
            <p:cNvPr id="33803" name="TextBox 7"/>
            <p:cNvSpPr txBox="1">
              <a:spLocks noChangeArrowheads="1"/>
            </p:cNvSpPr>
            <p:nvPr/>
          </p:nvSpPr>
          <p:spPr bwMode="auto">
            <a:xfrm>
              <a:off x="4029757" y="3517220"/>
              <a:ext cx="12474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decoupled</a:t>
              </a:r>
            </a:p>
          </p:txBody>
        </p:sp>
        <p:sp>
          <p:nvSpPr>
            <p:cNvPr id="33804" name="TextBox 8"/>
            <p:cNvSpPr txBox="1">
              <a:spLocks noChangeArrowheads="1"/>
            </p:cNvSpPr>
            <p:nvPr/>
          </p:nvSpPr>
          <p:spPr bwMode="auto">
            <a:xfrm>
              <a:off x="6407221" y="3522622"/>
              <a:ext cx="12586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600" b="1" i="1"/>
                <a:t>uncoupled</a:t>
              </a:r>
            </a:p>
          </p:txBody>
        </p:sp>
      </p:grpSp>
      <p:sp>
        <p:nvSpPr>
          <p:cNvPr id="7" name="Rectangle 6"/>
          <p:cNvSpPr>
            <a:spLocks noChangeArrowheads="1"/>
          </p:cNvSpPr>
          <p:nvPr/>
        </p:nvSpPr>
        <p:spPr bwMode="auto">
          <a:xfrm>
            <a:off x="823913" y="5084763"/>
            <a:ext cx="7493000" cy="831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 typeface="Times" pitchFamily="18" charset="0"/>
              <a:buNone/>
            </a:pPr>
            <a:r>
              <a:rPr lang="en-US" altLang="nl-NL" sz="2400" i="1"/>
              <a:t>Coordination is managing dependencies between activities </a:t>
            </a:r>
            <a:r>
              <a:rPr lang="en-US" altLang="nl-NL" sz="2400"/>
              <a:t>[Malone and Crowston, 1994]</a:t>
            </a:r>
          </a:p>
        </p:txBody>
      </p:sp>
      <p:sp>
        <p:nvSpPr>
          <p:cNvPr id="10" name="Rectangle 9"/>
          <p:cNvSpPr>
            <a:spLocks noChangeArrowheads="1"/>
          </p:cNvSpPr>
          <p:nvPr/>
        </p:nvSpPr>
        <p:spPr bwMode="auto">
          <a:xfrm>
            <a:off x="800100" y="4029075"/>
            <a:ext cx="7294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 typeface="Times" pitchFamily="18" charset="0"/>
              <a:buNone/>
            </a:pPr>
            <a:r>
              <a:rPr lang="en-US" altLang="nl-NL"/>
              <a:t>Tearing a coupling relation however implies some form of </a:t>
            </a:r>
            <a:r>
              <a:rPr lang="en-US" altLang="nl-NL" b="1"/>
              <a:t>coordination</a:t>
            </a:r>
            <a:r>
              <a:rPr lang="en-US" altLang="nl-NL"/>
              <a:t> to ensure a consistent system</a:t>
            </a:r>
          </a:p>
        </p:txBody>
      </p:sp>
      <p:sp>
        <p:nvSpPr>
          <p:cNvPr id="12" name="Rectangle 11"/>
          <p:cNvSpPr>
            <a:spLocks noChangeArrowheads="1"/>
          </p:cNvSpPr>
          <p:nvPr/>
        </p:nvSpPr>
        <p:spPr bwMode="auto">
          <a:xfrm>
            <a:off x="800100" y="1074738"/>
            <a:ext cx="7516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 typeface="Times" pitchFamily="18" charset="0"/>
              <a:buNone/>
            </a:pPr>
            <a:r>
              <a:rPr lang="en-US" altLang="nl-NL"/>
              <a:t>Tearing of a coupling relation can decouple the system or even uncouple the (sub)systems.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p:txBody>
          <a:bodyPr/>
          <a:lstStyle/>
          <a:p>
            <a:pPr eaLnBrk="1" hangingPunct="1"/>
            <a:r>
              <a:rPr lang="en-GB" altLang="nl-NL" smtClean="0"/>
              <a:t>Example </a:t>
            </a:r>
          </a:p>
        </p:txBody>
      </p:sp>
      <p:sp>
        <p:nvSpPr>
          <p:cNvPr id="34819" name="Tekstvak 6"/>
          <p:cNvSpPr txBox="1">
            <a:spLocks noChangeArrowheads="1"/>
          </p:cNvSpPr>
          <p:nvPr/>
        </p:nvSpPr>
        <p:spPr bwMode="auto">
          <a:xfrm>
            <a:off x="3948113" y="4454525"/>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Perf.</a:t>
            </a:r>
          </a:p>
        </p:txBody>
      </p:sp>
      <p:sp>
        <p:nvSpPr>
          <p:cNvPr id="34820" name="Tekstvak 7"/>
          <p:cNvSpPr txBox="1">
            <a:spLocks noChangeArrowheads="1"/>
          </p:cNvSpPr>
          <p:nvPr/>
        </p:nvSpPr>
        <p:spPr bwMode="auto">
          <a:xfrm>
            <a:off x="3948113" y="3014663"/>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Strength</a:t>
            </a:r>
          </a:p>
        </p:txBody>
      </p:sp>
      <p:sp>
        <p:nvSpPr>
          <p:cNvPr id="34821" name="Tekstvak 8"/>
          <p:cNvSpPr txBox="1">
            <a:spLocks noChangeArrowheads="1"/>
          </p:cNvSpPr>
          <p:nvPr/>
        </p:nvSpPr>
        <p:spPr bwMode="auto">
          <a:xfrm>
            <a:off x="3948113" y="1574800"/>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Aero.</a:t>
            </a:r>
          </a:p>
        </p:txBody>
      </p:sp>
      <p:cxnSp>
        <p:nvCxnSpPr>
          <p:cNvPr id="34822" name="Rechte verbindingslijn met pijl 10"/>
          <p:cNvCxnSpPr>
            <a:cxnSpLocks noChangeShapeType="1"/>
          </p:cNvCxnSpPr>
          <p:nvPr/>
        </p:nvCxnSpPr>
        <p:spPr bwMode="auto">
          <a:xfrm flipV="1">
            <a:off x="5387975" y="2114550"/>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3" name="Rechte verbindingslijn met pijl 11"/>
          <p:cNvCxnSpPr>
            <a:cxnSpLocks noChangeShapeType="1"/>
          </p:cNvCxnSpPr>
          <p:nvPr/>
        </p:nvCxnSpPr>
        <p:spPr bwMode="auto">
          <a:xfrm flipV="1">
            <a:off x="5387975" y="3554413"/>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4" name="Rechte verbindingslijn met pijl 12"/>
          <p:cNvCxnSpPr>
            <a:cxnSpLocks noChangeShapeType="1"/>
          </p:cNvCxnSpPr>
          <p:nvPr/>
        </p:nvCxnSpPr>
        <p:spPr bwMode="auto">
          <a:xfrm flipV="1">
            <a:off x="5387975" y="4994275"/>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5" name="Rechte verbindingslijn met pijl 13"/>
          <p:cNvCxnSpPr>
            <a:cxnSpLocks noChangeShapeType="1"/>
            <a:stCxn id="34828" idx="3"/>
          </p:cNvCxnSpPr>
          <p:nvPr/>
        </p:nvCxnSpPr>
        <p:spPr bwMode="auto">
          <a:xfrm>
            <a:off x="2847975" y="2113606"/>
            <a:ext cx="1065213" cy="1046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6" name="Rechte verbindingslijn met pijl 14"/>
          <p:cNvCxnSpPr>
            <a:cxnSpLocks noChangeShapeType="1"/>
          </p:cNvCxnSpPr>
          <p:nvPr/>
        </p:nvCxnSpPr>
        <p:spPr bwMode="auto">
          <a:xfrm flipV="1">
            <a:off x="2760663" y="3563938"/>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27" name="Rechte verbindingslijn met pijl 15"/>
          <p:cNvCxnSpPr>
            <a:cxnSpLocks noChangeShapeType="1"/>
          </p:cNvCxnSpPr>
          <p:nvPr/>
        </p:nvCxnSpPr>
        <p:spPr bwMode="auto">
          <a:xfrm flipV="1">
            <a:off x="2760663" y="5003800"/>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828" name="Text Box 6"/>
          <p:cNvSpPr txBox="1">
            <a:spLocks noChangeArrowheads="1"/>
          </p:cNvSpPr>
          <p:nvPr/>
        </p:nvSpPr>
        <p:spPr bwMode="auto">
          <a:xfrm>
            <a:off x="1787525" y="1882773"/>
            <a:ext cx="1060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dirty="0" smtClean="0"/>
              <a:t>S,A,W</a:t>
            </a:r>
            <a:endParaRPr lang="en-US" altLang="nl-NL" sz="2800" dirty="0">
              <a:sym typeface="Symbol" pitchFamily="18" charset="2"/>
            </a:endParaRPr>
          </a:p>
        </p:txBody>
      </p:sp>
      <p:sp>
        <p:nvSpPr>
          <p:cNvPr id="34829" name="Text Box 6"/>
          <p:cNvSpPr txBox="1">
            <a:spLocks noChangeArrowheads="1"/>
          </p:cNvSpPr>
          <p:nvPr/>
        </p:nvSpPr>
        <p:spPr bwMode="auto">
          <a:xfrm>
            <a:off x="1644650" y="3317875"/>
            <a:ext cx="1203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S,A,L/D</a:t>
            </a:r>
          </a:p>
        </p:txBody>
      </p:sp>
      <p:sp>
        <p:nvSpPr>
          <p:cNvPr id="34830" name="Text Box 10"/>
          <p:cNvSpPr txBox="1">
            <a:spLocks noChangeArrowheads="1"/>
          </p:cNvSpPr>
          <p:nvPr/>
        </p:nvSpPr>
        <p:spPr bwMode="auto">
          <a:xfrm>
            <a:off x="6756400" y="1908175"/>
            <a:ext cx="238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L/D </a:t>
            </a:r>
            <a:r>
              <a:rPr lang="en-US" altLang="nl-NL" sz="1800"/>
              <a:t>(aerodynamic efficiency)</a:t>
            </a:r>
          </a:p>
        </p:txBody>
      </p:sp>
      <p:sp>
        <p:nvSpPr>
          <p:cNvPr id="34831" name="Text Box 10"/>
          <p:cNvSpPr txBox="1">
            <a:spLocks noChangeArrowheads="1"/>
          </p:cNvSpPr>
          <p:nvPr/>
        </p:nvSpPr>
        <p:spPr bwMode="auto">
          <a:xfrm>
            <a:off x="1787525" y="4757738"/>
            <a:ext cx="1028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L/D,W</a:t>
            </a:r>
          </a:p>
        </p:txBody>
      </p:sp>
      <p:sp>
        <p:nvSpPr>
          <p:cNvPr id="34832" name="Rechthoek 21"/>
          <p:cNvSpPr>
            <a:spLocks noChangeArrowheads="1"/>
          </p:cNvSpPr>
          <p:nvPr/>
        </p:nvSpPr>
        <p:spPr bwMode="auto">
          <a:xfrm>
            <a:off x="6756400" y="3348038"/>
            <a:ext cx="141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sym typeface="Symbol" pitchFamily="18" charset="2"/>
              </a:rPr>
              <a:t>W </a:t>
            </a:r>
            <a:r>
              <a:rPr lang="en-US" altLang="nl-NL" sz="1800">
                <a:sym typeface="Symbol" pitchFamily="18" charset="2"/>
              </a:rPr>
              <a:t>(weight)</a:t>
            </a:r>
            <a:endParaRPr lang="en-GB" altLang="nl-NL" sz="1800"/>
          </a:p>
        </p:txBody>
      </p:sp>
      <p:sp>
        <p:nvSpPr>
          <p:cNvPr id="34833" name="Rechthoek 22"/>
          <p:cNvSpPr>
            <a:spLocks noChangeArrowheads="1"/>
          </p:cNvSpPr>
          <p:nvPr/>
        </p:nvSpPr>
        <p:spPr bwMode="auto">
          <a:xfrm>
            <a:off x="6756400" y="4787900"/>
            <a:ext cx="1227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sym typeface="Symbol" pitchFamily="18" charset="2"/>
              </a:rPr>
              <a:t>R </a:t>
            </a:r>
            <a:r>
              <a:rPr lang="en-US" altLang="nl-NL" sz="1800">
                <a:sym typeface="Symbol" pitchFamily="18" charset="2"/>
              </a:rPr>
              <a:t>(range)</a:t>
            </a:r>
            <a:endParaRPr lang="en-GB" altLang="nl-NL" sz="1800"/>
          </a:p>
        </p:txBody>
      </p:sp>
      <p:sp>
        <p:nvSpPr>
          <p:cNvPr id="34834" name="TextBox 2"/>
          <p:cNvSpPr txBox="1">
            <a:spLocks noChangeArrowheads="1"/>
          </p:cNvSpPr>
          <p:nvPr/>
        </p:nvSpPr>
        <p:spPr bwMode="auto">
          <a:xfrm>
            <a:off x="3471863" y="409575"/>
            <a:ext cx="3305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2400"/>
              <a:t>System decomposed according to disciplines</a:t>
            </a:r>
          </a:p>
        </p:txBody>
      </p:sp>
      <p:pic>
        <p:nvPicPr>
          <p:cNvPr id="34835" name="Picture 8"/>
          <p:cNvPicPr>
            <a:picLocks noChangeAspect="1" noChangeArrowheads="1"/>
          </p:cNvPicPr>
          <p:nvPr/>
        </p:nvPicPr>
        <p:blipFill>
          <a:blip r:embed="rId3">
            <a:extLst>
              <a:ext uri="{28A0092B-C50C-407E-A947-70E740481C1C}">
                <a14:useLocalDpi xmlns:a14="http://schemas.microsoft.com/office/drawing/2010/main" val="0"/>
              </a:ext>
            </a:extLst>
          </a:blip>
          <a:srcRect b="12685"/>
          <a:stretch>
            <a:fillRect/>
          </a:stretch>
        </p:blipFill>
        <p:spPr bwMode="auto">
          <a:xfrm>
            <a:off x="7037388" y="409575"/>
            <a:ext cx="1916112"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6" name="Rectangle 3"/>
          <p:cNvSpPr>
            <a:spLocks noChangeArrowheads="1"/>
          </p:cNvSpPr>
          <p:nvPr/>
        </p:nvSpPr>
        <p:spPr bwMode="auto">
          <a:xfrm>
            <a:off x="490537" y="1802265"/>
            <a:ext cx="1952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1800" dirty="0"/>
              <a:t>(wing area, aspect ratio) </a:t>
            </a:r>
          </a:p>
        </p:txBody>
      </p:sp>
      <p:sp>
        <p:nvSpPr>
          <p:cNvPr id="34837" name="Text Box 31"/>
          <p:cNvSpPr txBox="1">
            <a:spLocks noChangeArrowheads="1"/>
          </p:cNvSpPr>
          <p:nvPr/>
        </p:nvSpPr>
        <p:spPr bwMode="auto">
          <a:xfrm>
            <a:off x="490538" y="5616575"/>
            <a:ext cx="8183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b="1">
                <a:solidFill>
                  <a:srgbClr val="FF0000"/>
                </a:solidFill>
              </a:rPr>
              <a:t>Goal: </a:t>
            </a:r>
            <a:r>
              <a:rPr lang="en-US" altLang="nl-NL" sz="2400">
                <a:solidFill>
                  <a:srgbClr val="FF0000"/>
                </a:solidFill>
              </a:rPr>
              <a:t>Maximize R by modifying the design variables S,A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pPr eaLnBrk="1" hangingPunct="1"/>
            <a:r>
              <a:rPr lang="en-GB" altLang="nl-NL" smtClean="0"/>
              <a:t>Example </a:t>
            </a:r>
          </a:p>
        </p:txBody>
      </p:sp>
      <p:sp>
        <p:nvSpPr>
          <p:cNvPr id="35843" name="Tekstvak 6"/>
          <p:cNvSpPr txBox="1">
            <a:spLocks noChangeArrowheads="1"/>
          </p:cNvSpPr>
          <p:nvPr/>
        </p:nvSpPr>
        <p:spPr bwMode="auto">
          <a:xfrm>
            <a:off x="5868988" y="4679950"/>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Perf.</a:t>
            </a:r>
          </a:p>
        </p:txBody>
      </p:sp>
      <p:sp>
        <p:nvSpPr>
          <p:cNvPr id="35844" name="Tekstvak 7"/>
          <p:cNvSpPr txBox="1">
            <a:spLocks noChangeArrowheads="1"/>
          </p:cNvSpPr>
          <p:nvPr/>
        </p:nvSpPr>
        <p:spPr bwMode="auto">
          <a:xfrm>
            <a:off x="4140200" y="3240088"/>
            <a:ext cx="1439863"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Strength</a:t>
            </a:r>
          </a:p>
        </p:txBody>
      </p:sp>
      <p:sp>
        <p:nvSpPr>
          <p:cNvPr id="35845" name="Tekstvak 8"/>
          <p:cNvSpPr txBox="1">
            <a:spLocks noChangeArrowheads="1"/>
          </p:cNvSpPr>
          <p:nvPr/>
        </p:nvSpPr>
        <p:spPr bwMode="auto">
          <a:xfrm>
            <a:off x="2411413" y="1773238"/>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Aero.</a:t>
            </a:r>
          </a:p>
        </p:txBody>
      </p:sp>
      <p:cxnSp>
        <p:nvCxnSpPr>
          <p:cNvPr id="35846" name="Rechte verbindingslijn met pijl 12"/>
          <p:cNvCxnSpPr>
            <a:cxnSpLocks noChangeShapeType="1"/>
          </p:cNvCxnSpPr>
          <p:nvPr/>
        </p:nvCxnSpPr>
        <p:spPr bwMode="auto">
          <a:xfrm flipV="1">
            <a:off x="7524750" y="5229225"/>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7" name="Rechte verbindingslijn met pijl 13"/>
          <p:cNvCxnSpPr>
            <a:cxnSpLocks noChangeShapeType="1"/>
          </p:cNvCxnSpPr>
          <p:nvPr/>
        </p:nvCxnSpPr>
        <p:spPr bwMode="auto">
          <a:xfrm>
            <a:off x="3059113" y="838200"/>
            <a:ext cx="0" cy="7905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48" name="Text Box 6"/>
          <p:cNvSpPr txBox="1">
            <a:spLocks noChangeArrowheads="1"/>
          </p:cNvSpPr>
          <p:nvPr/>
        </p:nvSpPr>
        <p:spPr bwMode="auto">
          <a:xfrm>
            <a:off x="2771775"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endParaRPr lang="en-US" altLang="nl-NL" sz="2800">
              <a:sym typeface="Symbol" pitchFamily="18" charset="2"/>
            </a:endParaRPr>
          </a:p>
        </p:txBody>
      </p:sp>
      <p:sp>
        <p:nvSpPr>
          <p:cNvPr id="35849" name="Text Box 6"/>
          <p:cNvSpPr txBox="1">
            <a:spLocks noChangeArrowheads="1"/>
          </p:cNvSpPr>
          <p:nvPr/>
        </p:nvSpPr>
        <p:spPr bwMode="auto">
          <a:xfrm>
            <a:off x="4572000"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p>
        </p:txBody>
      </p:sp>
      <p:sp>
        <p:nvSpPr>
          <p:cNvPr id="35850" name="Rechthoek 22"/>
          <p:cNvSpPr>
            <a:spLocks noChangeArrowheads="1"/>
          </p:cNvSpPr>
          <p:nvPr/>
        </p:nvSpPr>
        <p:spPr bwMode="auto">
          <a:xfrm>
            <a:off x="8172450" y="4724400"/>
            <a:ext cx="37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sym typeface="Symbol" pitchFamily="18" charset="2"/>
              </a:rPr>
              <a:t>R</a:t>
            </a:r>
            <a:endParaRPr lang="en-GB" altLang="nl-NL" sz="2400"/>
          </a:p>
        </p:txBody>
      </p:sp>
      <p:cxnSp>
        <p:nvCxnSpPr>
          <p:cNvPr id="35851" name="Gebogen verbindingslijn 23"/>
          <p:cNvCxnSpPr>
            <a:cxnSpLocks noChangeShapeType="1"/>
          </p:cNvCxnSpPr>
          <p:nvPr/>
        </p:nvCxnSpPr>
        <p:spPr bwMode="auto">
          <a:xfrm>
            <a:off x="4067175" y="21336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2" name="Gebogen verbindingslijn 27"/>
          <p:cNvCxnSpPr>
            <a:cxnSpLocks noChangeShapeType="1"/>
          </p:cNvCxnSpPr>
          <p:nvPr/>
        </p:nvCxnSpPr>
        <p:spPr bwMode="auto">
          <a:xfrm>
            <a:off x="5795963" y="212725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3" name="Gebogen verbindingslijn 28"/>
          <p:cNvCxnSpPr>
            <a:cxnSpLocks noChangeShapeType="1"/>
          </p:cNvCxnSpPr>
          <p:nvPr/>
        </p:nvCxnSpPr>
        <p:spPr bwMode="auto">
          <a:xfrm>
            <a:off x="5795963" y="36449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54" name="Gebogen verbindingslijn 30"/>
          <p:cNvCxnSpPr>
            <a:cxnSpLocks noChangeShapeType="1"/>
          </p:cNvCxnSpPr>
          <p:nvPr/>
        </p:nvCxnSpPr>
        <p:spPr bwMode="auto">
          <a:xfrm rot="16200000" flipV="1">
            <a:off x="2987675" y="2997200"/>
            <a:ext cx="863600" cy="863600"/>
          </a:xfrm>
          <a:prstGeom prst="bentConnector3">
            <a:avLst>
              <a:gd name="adj1" fmla="val 3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55" name="Rechthoek 42"/>
          <p:cNvSpPr>
            <a:spLocks noChangeArrowheads="1"/>
          </p:cNvSpPr>
          <p:nvPr/>
        </p:nvSpPr>
        <p:spPr bwMode="auto">
          <a:xfrm>
            <a:off x="6372225" y="1916113"/>
            <a:ext cx="792163" cy="433387"/>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35856" name="Rechthoek 43"/>
          <p:cNvSpPr>
            <a:spLocks noChangeArrowheads="1"/>
          </p:cNvSpPr>
          <p:nvPr/>
        </p:nvSpPr>
        <p:spPr bwMode="auto">
          <a:xfrm>
            <a:off x="4572000" y="1916113"/>
            <a:ext cx="792163" cy="433387"/>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35857" name="Rechthoek 44"/>
          <p:cNvSpPr>
            <a:spLocks noChangeArrowheads="1"/>
          </p:cNvSpPr>
          <p:nvPr/>
        </p:nvSpPr>
        <p:spPr bwMode="auto">
          <a:xfrm>
            <a:off x="6372225" y="3429000"/>
            <a:ext cx="792163"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W</a:t>
            </a:r>
          </a:p>
        </p:txBody>
      </p:sp>
      <p:cxnSp>
        <p:nvCxnSpPr>
          <p:cNvPr id="35858" name="Rechte verbindingslijn met pijl 45"/>
          <p:cNvCxnSpPr>
            <a:cxnSpLocks noChangeShapeType="1"/>
          </p:cNvCxnSpPr>
          <p:nvPr/>
        </p:nvCxnSpPr>
        <p:spPr bwMode="auto">
          <a:xfrm>
            <a:off x="4859338" y="838200"/>
            <a:ext cx="0" cy="8620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59" name="Rechthoek 46"/>
          <p:cNvSpPr>
            <a:spLocks noChangeArrowheads="1"/>
          </p:cNvSpPr>
          <p:nvPr/>
        </p:nvSpPr>
        <p:spPr bwMode="auto">
          <a:xfrm>
            <a:off x="2555875" y="3644900"/>
            <a:ext cx="936625"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sym typeface="Symbol" pitchFamily="18" charset="2"/>
              </a:rPr>
              <a:t>W</a:t>
            </a:r>
            <a:endParaRPr lang="en-GB" altLang="nl-NL" sz="2400"/>
          </a:p>
        </p:txBody>
      </p:sp>
      <p:sp>
        <p:nvSpPr>
          <p:cNvPr id="35860" name="TextBox 1"/>
          <p:cNvSpPr txBox="1">
            <a:spLocks noChangeArrowheads="1"/>
          </p:cNvSpPr>
          <p:nvPr/>
        </p:nvSpPr>
        <p:spPr bwMode="auto">
          <a:xfrm>
            <a:off x="682625" y="4545013"/>
            <a:ext cx="2968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2400"/>
              <a:t>Generation of the DSM to visualize the system couplings</a:t>
            </a:r>
          </a:p>
        </p:txBody>
      </p:sp>
      <p:sp>
        <p:nvSpPr>
          <p:cNvPr id="35861" name="TextBox 2"/>
          <p:cNvSpPr txBox="1">
            <a:spLocks noChangeArrowheads="1"/>
          </p:cNvSpPr>
          <p:nvPr/>
        </p:nvSpPr>
        <p:spPr bwMode="auto">
          <a:xfrm>
            <a:off x="5868988" y="379413"/>
            <a:ext cx="2024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i="1">
                <a:solidFill>
                  <a:srgbClr val="FF0000"/>
                </a:solidFill>
              </a:rPr>
              <a:t>Design variables</a:t>
            </a:r>
          </a:p>
        </p:txBody>
      </p:sp>
      <p:sp>
        <p:nvSpPr>
          <p:cNvPr id="35862" name="TextBox 22"/>
          <p:cNvSpPr txBox="1">
            <a:spLocks noChangeArrowheads="1"/>
          </p:cNvSpPr>
          <p:nvPr/>
        </p:nvSpPr>
        <p:spPr bwMode="auto">
          <a:xfrm>
            <a:off x="7740650" y="3919538"/>
            <a:ext cx="1238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i="1">
                <a:solidFill>
                  <a:srgbClr val="FF0000"/>
                </a:solidFill>
              </a:rPr>
              <a:t>Objective</a:t>
            </a:r>
          </a:p>
        </p:txBody>
      </p:sp>
      <p:cxnSp>
        <p:nvCxnSpPr>
          <p:cNvPr id="35863" name="Straight Arrow Connector 4"/>
          <p:cNvCxnSpPr>
            <a:cxnSpLocks noChangeShapeType="1"/>
          </p:cNvCxnSpPr>
          <p:nvPr/>
        </p:nvCxnSpPr>
        <p:spPr bwMode="auto">
          <a:xfrm>
            <a:off x="8359775" y="4319588"/>
            <a:ext cx="0" cy="239712"/>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5864" name="Straight Arrow Connector 25"/>
          <p:cNvCxnSpPr>
            <a:cxnSpLocks noChangeShapeType="1"/>
          </p:cNvCxnSpPr>
          <p:nvPr/>
        </p:nvCxnSpPr>
        <p:spPr bwMode="auto">
          <a:xfrm rot="5400000">
            <a:off x="5650707" y="470693"/>
            <a:ext cx="0" cy="2397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pPr eaLnBrk="1" hangingPunct="1"/>
            <a:r>
              <a:rPr lang="en-GB" altLang="nl-NL" smtClean="0"/>
              <a:t>Example </a:t>
            </a:r>
          </a:p>
        </p:txBody>
      </p:sp>
      <p:sp>
        <p:nvSpPr>
          <p:cNvPr id="36867" name="Tekstvak 6"/>
          <p:cNvSpPr txBox="1">
            <a:spLocks noChangeArrowheads="1"/>
          </p:cNvSpPr>
          <p:nvPr/>
        </p:nvSpPr>
        <p:spPr bwMode="auto">
          <a:xfrm>
            <a:off x="5868988" y="4679950"/>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Perf.</a:t>
            </a:r>
          </a:p>
        </p:txBody>
      </p:sp>
      <p:sp>
        <p:nvSpPr>
          <p:cNvPr id="36868" name="Tekstvak 7"/>
          <p:cNvSpPr txBox="1">
            <a:spLocks noChangeArrowheads="1"/>
          </p:cNvSpPr>
          <p:nvPr/>
        </p:nvSpPr>
        <p:spPr bwMode="auto">
          <a:xfrm>
            <a:off x="4140200" y="3240088"/>
            <a:ext cx="1439863"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Strength</a:t>
            </a:r>
          </a:p>
        </p:txBody>
      </p:sp>
      <p:sp>
        <p:nvSpPr>
          <p:cNvPr id="36869" name="Tekstvak 8"/>
          <p:cNvSpPr txBox="1">
            <a:spLocks noChangeArrowheads="1"/>
          </p:cNvSpPr>
          <p:nvPr/>
        </p:nvSpPr>
        <p:spPr bwMode="auto">
          <a:xfrm>
            <a:off x="2411413" y="1773238"/>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Aero.</a:t>
            </a:r>
          </a:p>
        </p:txBody>
      </p:sp>
      <p:cxnSp>
        <p:nvCxnSpPr>
          <p:cNvPr id="36870" name="Rechte verbindingslijn met pijl 12"/>
          <p:cNvCxnSpPr>
            <a:cxnSpLocks noChangeShapeType="1"/>
          </p:cNvCxnSpPr>
          <p:nvPr/>
        </p:nvCxnSpPr>
        <p:spPr bwMode="auto">
          <a:xfrm flipV="1">
            <a:off x="7524750" y="5229225"/>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871" name="Rechthoek 22"/>
          <p:cNvSpPr>
            <a:spLocks noChangeArrowheads="1"/>
          </p:cNvSpPr>
          <p:nvPr/>
        </p:nvSpPr>
        <p:spPr bwMode="auto">
          <a:xfrm>
            <a:off x="8172450" y="4724400"/>
            <a:ext cx="37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sym typeface="Symbol" pitchFamily="18" charset="2"/>
              </a:rPr>
              <a:t>R</a:t>
            </a:r>
            <a:endParaRPr lang="en-GB" altLang="nl-NL" sz="2400"/>
          </a:p>
        </p:txBody>
      </p:sp>
      <p:cxnSp>
        <p:nvCxnSpPr>
          <p:cNvPr id="36872" name="Gebogen verbindingslijn 23"/>
          <p:cNvCxnSpPr>
            <a:cxnSpLocks noChangeShapeType="1"/>
          </p:cNvCxnSpPr>
          <p:nvPr/>
        </p:nvCxnSpPr>
        <p:spPr bwMode="auto">
          <a:xfrm>
            <a:off x="4067175" y="21336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3" name="Gebogen verbindingslijn 27"/>
          <p:cNvCxnSpPr>
            <a:cxnSpLocks noChangeShapeType="1"/>
          </p:cNvCxnSpPr>
          <p:nvPr/>
        </p:nvCxnSpPr>
        <p:spPr bwMode="auto">
          <a:xfrm>
            <a:off x="5867400" y="21336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4" name="Gebogen verbindingslijn 28"/>
          <p:cNvCxnSpPr>
            <a:cxnSpLocks noChangeShapeType="1"/>
          </p:cNvCxnSpPr>
          <p:nvPr/>
        </p:nvCxnSpPr>
        <p:spPr bwMode="auto">
          <a:xfrm>
            <a:off x="5795963" y="36449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5" name="Gebogen verbindingslijn 30"/>
          <p:cNvCxnSpPr>
            <a:cxnSpLocks noChangeShapeType="1"/>
          </p:cNvCxnSpPr>
          <p:nvPr/>
        </p:nvCxnSpPr>
        <p:spPr bwMode="auto">
          <a:xfrm rot="16200000" flipV="1">
            <a:off x="2987675" y="2997200"/>
            <a:ext cx="863600" cy="863600"/>
          </a:xfrm>
          <a:prstGeom prst="bentConnector3">
            <a:avLst>
              <a:gd name="adj1" fmla="val 3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876" name="Rechthoek 42"/>
          <p:cNvSpPr>
            <a:spLocks noChangeArrowheads="1"/>
          </p:cNvSpPr>
          <p:nvPr/>
        </p:nvSpPr>
        <p:spPr bwMode="auto">
          <a:xfrm>
            <a:off x="6372225" y="1916113"/>
            <a:ext cx="792163" cy="433387"/>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36877" name="Rechthoek 43"/>
          <p:cNvSpPr>
            <a:spLocks noChangeArrowheads="1"/>
          </p:cNvSpPr>
          <p:nvPr/>
        </p:nvSpPr>
        <p:spPr bwMode="auto">
          <a:xfrm>
            <a:off x="4535488" y="1844675"/>
            <a:ext cx="792162" cy="433388"/>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36878" name="Rechthoek 44"/>
          <p:cNvSpPr>
            <a:spLocks noChangeArrowheads="1"/>
          </p:cNvSpPr>
          <p:nvPr/>
        </p:nvSpPr>
        <p:spPr bwMode="auto">
          <a:xfrm>
            <a:off x="6372225" y="3429000"/>
            <a:ext cx="792163"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W</a:t>
            </a:r>
          </a:p>
        </p:txBody>
      </p:sp>
      <p:sp>
        <p:nvSpPr>
          <p:cNvPr id="36879" name="Rechthoek 46"/>
          <p:cNvSpPr>
            <a:spLocks noChangeArrowheads="1"/>
          </p:cNvSpPr>
          <p:nvPr/>
        </p:nvSpPr>
        <p:spPr bwMode="auto">
          <a:xfrm>
            <a:off x="2555875" y="3644900"/>
            <a:ext cx="936625"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sym typeface="Symbol" pitchFamily="18" charset="2"/>
              </a:rPr>
              <a:t>W</a:t>
            </a:r>
            <a:endParaRPr lang="en-GB" altLang="nl-NL" sz="2400"/>
          </a:p>
        </p:txBody>
      </p:sp>
      <p:grpSp>
        <p:nvGrpSpPr>
          <p:cNvPr id="36880" name="Groep 31"/>
          <p:cNvGrpSpPr>
            <a:grpSpLocks/>
          </p:cNvGrpSpPr>
          <p:nvPr/>
        </p:nvGrpSpPr>
        <p:grpSpPr bwMode="auto">
          <a:xfrm>
            <a:off x="4356100" y="1773238"/>
            <a:ext cx="1152525" cy="792162"/>
            <a:chOff x="1403648" y="4725144"/>
            <a:chExt cx="1152128" cy="792088"/>
          </a:xfrm>
        </p:grpSpPr>
        <p:cxnSp>
          <p:nvCxnSpPr>
            <p:cNvPr id="36901" name="Rechte verbindingslijn 25"/>
            <p:cNvCxnSpPr>
              <a:cxnSpLocks noChangeShapeType="1"/>
            </p:cNvCxnSpPr>
            <p:nvPr/>
          </p:nvCxnSpPr>
          <p:spPr bwMode="auto">
            <a:xfrm rot="10800000" flipV="1">
              <a:off x="1475656" y="4725144"/>
              <a:ext cx="936104" cy="72008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6902" name="Rechte verbindingslijn 29"/>
            <p:cNvCxnSpPr>
              <a:cxnSpLocks noChangeShapeType="1"/>
            </p:cNvCxnSpPr>
            <p:nvPr/>
          </p:nvCxnSpPr>
          <p:spPr bwMode="auto">
            <a:xfrm>
              <a:off x="1403648" y="4725144"/>
              <a:ext cx="1152128" cy="79208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grpSp>
        <p:nvGrpSpPr>
          <p:cNvPr id="36881" name="Groep 32"/>
          <p:cNvGrpSpPr>
            <a:grpSpLocks/>
          </p:cNvGrpSpPr>
          <p:nvPr/>
        </p:nvGrpSpPr>
        <p:grpSpPr bwMode="auto">
          <a:xfrm>
            <a:off x="2411413" y="3500438"/>
            <a:ext cx="1152525" cy="792162"/>
            <a:chOff x="1403648" y="4725144"/>
            <a:chExt cx="1152128" cy="792088"/>
          </a:xfrm>
        </p:grpSpPr>
        <p:cxnSp>
          <p:nvCxnSpPr>
            <p:cNvPr id="36899" name="Rechte verbindingslijn 33"/>
            <p:cNvCxnSpPr>
              <a:cxnSpLocks noChangeShapeType="1"/>
            </p:cNvCxnSpPr>
            <p:nvPr/>
          </p:nvCxnSpPr>
          <p:spPr bwMode="auto">
            <a:xfrm rot="10800000" flipV="1">
              <a:off x="1475656" y="4725144"/>
              <a:ext cx="936104" cy="72008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6900" name="Rechte verbindingslijn 34"/>
            <p:cNvCxnSpPr>
              <a:cxnSpLocks noChangeShapeType="1"/>
            </p:cNvCxnSpPr>
            <p:nvPr/>
          </p:nvCxnSpPr>
          <p:spPr bwMode="auto">
            <a:xfrm>
              <a:off x="1403648" y="4725144"/>
              <a:ext cx="1152128" cy="79208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grpSp>
        <p:nvGrpSpPr>
          <p:cNvPr id="36882" name="Groep 35"/>
          <p:cNvGrpSpPr>
            <a:grpSpLocks/>
          </p:cNvGrpSpPr>
          <p:nvPr/>
        </p:nvGrpSpPr>
        <p:grpSpPr bwMode="auto">
          <a:xfrm>
            <a:off x="6227763" y="1844675"/>
            <a:ext cx="1152525" cy="792163"/>
            <a:chOff x="1403648" y="4725144"/>
            <a:chExt cx="1152128" cy="792088"/>
          </a:xfrm>
        </p:grpSpPr>
        <p:cxnSp>
          <p:nvCxnSpPr>
            <p:cNvPr id="36897" name="Rechte verbindingslijn 36"/>
            <p:cNvCxnSpPr>
              <a:cxnSpLocks noChangeShapeType="1"/>
            </p:cNvCxnSpPr>
            <p:nvPr/>
          </p:nvCxnSpPr>
          <p:spPr bwMode="auto">
            <a:xfrm rot="10800000" flipV="1">
              <a:off x="1475656" y="4725144"/>
              <a:ext cx="936104" cy="72008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6898" name="Rechte verbindingslijn 37"/>
            <p:cNvCxnSpPr>
              <a:cxnSpLocks noChangeShapeType="1"/>
            </p:cNvCxnSpPr>
            <p:nvPr/>
          </p:nvCxnSpPr>
          <p:spPr bwMode="auto">
            <a:xfrm>
              <a:off x="1403648" y="4725144"/>
              <a:ext cx="1152128" cy="79208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grpSp>
        <p:nvGrpSpPr>
          <p:cNvPr id="36883" name="Groep 38"/>
          <p:cNvGrpSpPr>
            <a:grpSpLocks/>
          </p:cNvGrpSpPr>
          <p:nvPr/>
        </p:nvGrpSpPr>
        <p:grpSpPr bwMode="auto">
          <a:xfrm>
            <a:off x="6227763" y="3357563"/>
            <a:ext cx="1152525" cy="792162"/>
            <a:chOff x="1403648" y="4725144"/>
            <a:chExt cx="1152128" cy="792088"/>
          </a:xfrm>
        </p:grpSpPr>
        <p:cxnSp>
          <p:nvCxnSpPr>
            <p:cNvPr id="36895" name="Rechte verbindingslijn 39"/>
            <p:cNvCxnSpPr>
              <a:cxnSpLocks noChangeShapeType="1"/>
            </p:cNvCxnSpPr>
            <p:nvPr/>
          </p:nvCxnSpPr>
          <p:spPr bwMode="auto">
            <a:xfrm rot="10800000" flipV="1">
              <a:off x="1475656" y="4725144"/>
              <a:ext cx="936104" cy="72008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6896" name="Rechte verbindingslijn 40"/>
            <p:cNvCxnSpPr>
              <a:cxnSpLocks noChangeShapeType="1"/>
            </p:cNvCxnSpPr>
            <p:nvPr/>
          </p:nvCxnSpPr>
          <p:spPr bwMode="auto">
            <a:xfrm>
              <a:off x="1403648" y="4725144"/>
              <a:ext cx="1152128" cy="79208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grpSp>
        <p:nvGrpSpPr>
          <p:cNvPr id="36884" name="Groep 41"/>
          <p:cNvGrpSpPr>
            <a:grpSpLocks/>
          </p:cNvGrpSpPr>
          <p:nvPr/>
        </p:nvGrpSpPr>
        <p:grpSpPr bwMode="auto">
          <a:xfrm>
            <a:off x="396875" y="5003800"/>
            <a:ext cx="1150938" cy="792163"/>
            <a:chOff x="1403648" y="4725144"/>
            <a:chExt cx="1152128" cy="792088"/>
          </a:xfrm>
        </p:grpSpPr>
        <p:cxnSp>
          <p:nvCxnSpPr>
            <p:cNvPr id="36893" name="Rechte verbindingslijn 47"/>
            <p:cNvCxnSpPr>
              <a:cxnSpLocks noChangeShapeType="1"/>
            </p:cNvCxnSpPr>
            <p:nvPr/>
          </p:nvCxnSpPr>
          <p:spPr bwMode="auto">
            <a:xfrm rot="10800000" flipV="1">
              <a:off x="1475656" y="4725144"/>
              <a:ext cx="936104" cy="72008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36894" name="Rechte verbindingslijn 48"/>
            <p:cNvCxnSpPr>
              <a:cxnSpLocks noChangeShapeType="1"/>
            </p:cNvCxnSpPr>
            <p:nvPr/>
          </p:nvCxnSpPr>
          <p:spPr bwMode="auto">
            <a:xfrm>
              <a:off x="1403648" y="4725144"/>
              <a:ext cx="1152128" cy="79208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pSp>
      <p:sp>
        <p:nvSpPr>
          <p:cNvPr id="36885" name="Tekstvak 49"/>
          <p:cNvSpPr txBox="1">
            <a:spLocks noChangeArrowheads="1"/>
          </p:cNvSpPr>
          <p:nvPr/>
        </p:nvSpPr>
        <p:spPr bwMode="auto">
          <a:xfrm>
            <a:off x="1536700" y="5000625"/>
            <a:ext cx="3359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dirty="0">
                <a:solidFill>
                  <a:srgbClr val="FF0000"/>
                </a:solidFill>
              </a:rPr>
              <a:t>Tearing of coupling to speed </a:t>
            </a:r>
            <a:r>
              <a:rPr lang="en-GB" altLang="nl-NL" sz="2400" dirty="0" smtClean="0">
                <a:solidFill>
                  <a:srgbClr val="FF0000"/>
                </a:solidFill>
              </a:rPr>
              <a:t>up / simplify </a:t>
            </a:r>
            <a:r>
              <a:rPr lang="en-GB" altLang="nl-NL" sz="2400" dirty="0">
                <a:solidFill>
                  <a:srgbClr val="FF0000"/>
                </a:solidFill>
              </a:rPr>
              <a:t>calculation</a:t>
            </a:r>
          </a:p>
        </p:txBody>
      </p:sp>
      <p:cxnSp>
        <p:nvCxnSpPr>
          <p:cNvPr id="36886" name="Rechte verbindingslijn met pijl 13"/>
          <p:cNvCxnSpPr>
            <a:cxnSpLocks noChangeShapeType="1"/>
          </p:cNvCxnSpPr>
          <p:nvPr/>
        </p:nvCxnSpPr>
        <p:spPr bwMode="auto">
          <a:xfrm>
            <a:off x="3059113" y="838200"/>
            <a:ext cx="0" cy="7905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887" name="Text Box 6"/>
          <p:cNvSpPr txBox="1">
            <a:spLocks noChangeArrowheads="1"/>
          </p:cNvSpPr>
          <p:nvPr/>
        </p:nvSpPr>
        <p:spPr bwMode="auto">
          <a:xfrm>
            <a:off x="2771775"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endParaRPr lang="en-US" altLang="nl-NL" sz="2800">
              <a:sym typeface="Symbol" pitchFamily="18" charset="2"/>
            </a:endParaRPr>
          </a:p>
        </p:txBody>
      </p:sp>
      <p:sp>
        <p:nvSpPr>
          <p:cNvPr id="36888" name="Text Box 6"/>
          <p:cNvSpPr txBox="1">
            <a:spLocks noChangeArrowheads="1"/>
          </p:cNvSpPr>
          <p:nvPr/>
        </p:nvSpPr>
        <p:spPr bwMode="auto">
          <a:xfrm>
            <a:off x="4572000"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p>
        </p:txBody>
      </p:sp>
      <p:cxnSp>
        <p:nvCxnSpPr>
          <p:cNvPr id="36889" name="Rechte verbindingslijn met pijl 45"/>
          <p:cNvCxnSpPr>
            <a:cxnSpLocks noChangeShapeType="1"/>
          </p:cNvCxnSpPr>
          <p:nvPr/>
        </p:nvCxnSpPr>
        <p:spPr bwMode="auto">
          <a:xfrm>
            <a:off x="4859338" y="838200"/>
            <a:ext cx="0" cy="8620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en-US" altLang="nl-NL" smtClean="0"/>
              <a:t>Example </a:t>
            </a:r>
          </a:p>
        </p:txBody>
      </p:sp>
      <p:graphicFrame>
        <p:nvGraphicFramePr>
          <p:cNvPr id="37891" name="Object 2"/>
          <p:cNvGraphicFramePr>
            <a:graphicFrameLocks noGrp="1" noChangeAspect="1"/>
          </p:cNvGraphicFramePr>
          <p:nvPr>
            <p:ph idx="1"/>
            <p:extLst>
              <p:ext uri="{D42A27DB-BD31-4B8C-83A1-F6EECF244321}">
                <p14:modId xmlns:p14="http://schemas.microsoft.com/office/powerpoint/2010/main" val="1987986926"/>
              </p:ext>
            </p:extLst>
          </p:nvPr>
        </p:nvGraphicFramePr>
        <p:xfrm>
          <a:off x="-490538" y="1435100"/>
          <a:ext cx="6948488" cy="4643438"/>
        </p:xfrm>
        <a:graphic>
          <a:graphicData uri="http://schemas.openxmlformats.org/presentationml/2006/ole">
            <mc:AlternateContent xmlns:mc="http://schemas.openxmlformats.org/markup-compatibility/2006">
              <mc:Choice xmlns:v="urn:schemas-microsoft-com:vml" Requires="v">
                <p:oleObj spid="_x0000_s37915" name="Visio" r:id="rId4" imgW="6124410" imgH="4092695" progId="Visio.Drawing.11">
                  <p:embed/>
                </p:oleObj>
              </mc:Choice>
              <mc:Fallback>
                <p:oleObj name="Visio" r:id="rId4" imgW="6124410" imgH="409269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8" y="1435100"/>
                        <a:ext cx="6948488"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7"/>
          <p:cNvSpPr>
            <a:spLocks noChangeArrowheads="1"/>
          </p:cNvSpPr>
          <p:nvPr/>
        </p:nvSpPr>
        <p:spPr bwMode="auto">
          <a:xfrm>
            <a:off x="968375" y="1470025"/>
            <a:ext cx="4032250" cy="503238"/>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t>Optimizer</a:t>
            </a:r>
          </a:p>
        </p:txBody>
      </p:sp>
      <p:sp>
        <p:nvSpPr>
          <p:cNvPr id="37893" name="Rectangle 9"/>
          <p:cNvSpPr>
            <a:spLocks noChangeArrowheads="1"/>
          </p:cNvSpPr>
          <p:nvPr/>
        </p:nvSpPr>
        <p:spPr bwMode="auto">
          <a:xfrm>
            <a:off x="1039813" y="5502275"/>
            <a:ext cx="4032250" cy="576263"/>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t>Target state</a:t>
            </a:r>
          </a:p>
        </p:txBody>
      </p:sp>
      <p:cxnSp>
        <p:nvCxnSpPr>
          <p:cNvPr id="37894" name="AutoShape 11"/>
          <p:cNvCxnSpPr>
            <a:cxnSpLocks noChangeShapeType="1"/>
            <a:stCxn id="37893" idx="1"/>
            <a:endCxn id="37892" idx="1"/>
          </p:cNvCxnSpPr>
          <p:nvPr/>
        </p:nvCxnSpPr>
        <p:spPr bwMode="auto">
          <a:xfrm rot="10800000">
            <a:off x="968375" y="1722438"/>
            <a:ext cx="71438" cy="4068762"/>
          </a:xfrm>
          <a:prstGeom prst="bentConnector3">
            <a:avLst>
              <a:gd name="adj1" fmla="val 42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895" name="Text Box 12"/>
          <p:cNvSpPr txBox="1">
            <a:spLocks noChangeArrowheads="1"/>
          </p:cNvSpPr>
          <p:nvPr/>
        </p:nvSpPr>
        <p:spPr bwMode="auto">
          <a:xfrm>
            <a:off x="6176963" y="463550"/>
            <a:ext cx="2643187"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Preferred uncoupled system</a:t>
            </a:r>
          </a:p>
        </p:txBody>
      </p:sp>
      <p:sp>
        <p:nvSpPr>
          <p:cNvPr id="37896" name="Text Box 13"/>
          <p:cNvSpPr txBox="1">
            <a:spLocks noChangeArrowheads="1"/>
          </p:cNvSpPr>
          <p:nvPr/>
        </p:nvSpPr>
        <p:spPr bwMode="auto">
          <a:xfrm>
            <a:off x="1003300" y="2044700"/>
            <a:ext cx="517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S,A</a:t>
            </a:r>
          </a:p>
        </p:txBody>
      </p:sp>
      <p:sp>
        <p:nvSpPr>
          <p:cNvPr id="37897" name="Text Box 14"/>
          <p:cNvSpPr txBox="1">
            <a:spLocks noChangeArrowheads="1"/>
          </p:cNvSpPr>
          <p:nvPr/>
        </p:nvSpPr>
        <p:spPr bwMode="auto">
          <a:xfrm>
            <a:off x="949325" y="4891088"/>
            <a:ext cx="541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L/D</a:t>
            </a:r>
          </a:p>
        </p:txBody>
      </p:sp>
      <p:sp>
        <p:nvSpPr>
          <p:cNvPr id="37898" name="Text Box 15"/>
          <p:cNvSpPr txBox="1">
            <a:spLocks noChangeArrowheads="1"/>
          </p:cNvSpPr>
          <p:nvPr/>
        </p:nvSpPr>
        <p:spPr bwMode="auto">
          <a:xfrm>
            <a:off x="1509713" y="2062163"/>
            <a:ext cx="619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sym typeface="Symbol" pitchFamily="18" charset="2"/>
              </a:rPr>
              <a:t>, W</a:t>
            </a:r>
            <a:r>
              <a:rPr lang="en-US" altLang="nl-NL" sz="1800" baseline="30000">
                <a:sym typeface="Symbol" pitchFamily="18" charset="2"/>
              </a:rPr>
              <a:t>*</a:t>
            </a:r>
            <a:endParaRPr lang="en-US" altLang="nl-NL" sz="1800">
              <a:sym typeface="Symbol" pitchFamily="18" charset="2"/>
            </a:endParaRPr>
          </a:p>
        </p:txBody>
      </p:sp>
      <p:sp>
        <p:nvSpPr>
          <p:cNvPr id="37899" name="Text Box 17"/>
          <p:cNvSpPr txBox="1">
            <a:spLocks noChangeArrowheads="1"/>
          </p:cNvSpPr>
          <p:nvPr/>
        </p:nvSpPr>
        <p:spPr bwMode="auto">
          <a:xfrm>
            <a:off x="2517775" y="4891088"/>
            <a:ext cx="390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W</a:t>
            </a:r>
          </a:p>
        </p:txBody>
      </p:sp>
      <p:sp>
        <p:nvSpPr>
          <p:cNvPr id="37900" name="Text Box 18"/>
          <p:cNvSpPr txBox="1">
            <a:spLocks noChangeArrowheads="1"/>
          </p:cNvSpPr>
          <p:nvPr/>
        </p:nvSpPr>
        <p:spPr bwMode="auto">
          <a:xfrm>
            <a:off x="4424363" y="2478088"/>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(L/D)*,W*</a:t>
            </a:r>
          </a:p>
        </p:txBody>
      </p:sp>
      <p:sp>
        <p:nvSpPr>
          <p:cNvPr id="37901" name="Text Box 20"/>
          <p:cNvSpPr txBox="1">
            <a:spLocks noChangeArrowheads="1"/>
          </p:cNvSpPr>
          <p:nvPr/>
        </p:nvSpPr>
        <p:spPr bwMode="auto">
          <a:xfrm>
            <a:off x="5822950" y="2774950"/>
            <a:ext cx="2997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Tearing of couplings requires introduction of </a:t>
            </a:r>
            <a:r>
              <a:rPr lang="en-US" altLang="nl-NL" sz="2400" b="1"/>
              <a:t>surrogate variables</a:t>
            </a:r>
          </a:p>
          <a:p>
            <a:pPr>
              <a:lnSpc>
                <a:spcPct val="100000"/>
              </a:lnSpc>
              <a:buClrTx/>
              <a:buFontTx/>
              <a:buNone/>
            </a:pPr>
            <a:endParaRPr lang="en-US" altLang="nl-NL" sz="2400"/>
          </a:p>
          <a:p>
            <a:pPr>
              <a:lnSpc>
                <a:spcPct val="100000"/>
              </a:lnSpc>
              <a:buClrTx/>
              <a:buFontTx/>
              <a:buNone/>
            </a:pPr>
            <a:r>
              <a:rPr lang="en-US" altLang="nl-NL" sz="2400"/>
              <a:t>Starred variables are the surrogate variables</a:t>
            </a:r>
          </a:p>
        </p:txBody>
      </p:sp>
      <p:sp>
        <p:nvSpPr>
          <p:cNvPr id="37902" name="Text Box 21"/>
          <p:cNvSpPr txBox="1">
            <a:spLocks noChangeArrowheads="1"/>
          </p:cNvSpPr>
          <p:nvPr/>
        </p:nvSpPr>
        <p:spPr bwMode="auto">
          <a:xfrm>
            <a:off x="3055938" y="2063750"/>
            <a:ext cx="1330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S,A, L*, D*</a:t>
            </a:r>
          </a:p>
        </p:txBody>
      </p:sp>
      <p:sp>
        <p:nvSpPr>
          <p:cNvPr id="37903" name="Text Box 22"/>
          <p:cNvSpPr txBox="1">
            <a:spLocks noChangeArrowheads="1"/>
          </p:cNvSpPr>
          <p:nvPr/>
        </p:nvSpPr>
        <p:spPr bwMode="auto">
          <a:xfrm>
            <a:off x="4991100" y="5076825"/>
            <a:ext cx="32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R</a:t>
            </a:r>
          </a:p>
        </p:txBody>
      </p:sp>
      <p:sp>
        <p:nvSpPr>
          <p:cNvPr id="37904" name="Right Arrow 2"/>
          <p:cNvSpPr>
            <a:spLocks noChangeArrowheads="1"/>
          </p:cNvSpPr>
          <p:nvPr/>
        </p:nvSpPr>
        <p:spPr bwMode="auto">
          <a:xfrm rot="8803614">
            <a:off x="5418138" y="1069975"/>
            <a:ext cx="695325" cy="503238"/>
          </a:xfrm>
          <a:prstGeom prst="rightArrow">
            <a:avLst>
              <a:gd name="adj1" fmla="val 50000"/>
              <a:gd name="adj2" fmla="val 50112"/>
            </a:avLst>
          </a:prstGeom>
          <a:solidFill>
            <a:srgbClr val="FF0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 name="TextBox 1"/>
          <p:cNvSpPr txBox="1"/>
          <p:nvPr/>
        </p:nvSpPr>
        <p:spPr>
          <a:xfrm>
            <a:off x="2409407" y="3756819"/>
            <a:ext cx="1334145" cy="461665"/>
          </a:xfrm>
          <a:prstGeom prst="rect">
            <a:avLst/>
          </a:prstGeom>
          <a:solidFill>
            <a:schemeClr val="bg2">
              <a:lumMod val="20000"/>
              <a:lumOff val="80000"/>
            </a:schemeClr>
          </a:solidFill>
          <a:ln w="9525">
            <a:solidFill>
              <a:schemeClr val="tx1"/>
            </a:solidFill>
          </a:ln>
        </p:spPr>
        <p:txBody>
          <a:bodyPr wrap="square" rtlCol="0">
            <a:spAutoFit/>
          </a:bodyPr>
          <a:lstStyle/>
          <a:p>
            <a:r>
              <a:rPr lang="en-GB" dirty="0" smtClean="0"/>
              <a:t>Strength</a:t>
            </a:r>
            <a:endParaRPr lang="nl-N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t="18057" r="17952" b="6155"/>
          <a:stretch>
            <a:fillRect/>
          </a:stretch>
        </p:blipFill>
        <p:spPr bwMode="auto">
          <a:xfrm>
            <a:off x="1349375" y="1781175"/>
            <a:ext cx="67849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9125" y="3932238"/>
            <a:ext cx="7813675" cy="2184400"/>
          </a:xfrm>
          <a:prstGeom prst="rect">
            <a:avLst/>
          </a:prstGeom>
          <a:noFill/>
        </p:spPr>
        <p:txBody>
          <a:bodyPr>
            <a:spAutoFit/>
          </a:bodyPr>
          <a:lstStyle/>
          <a:p>
            <a:pPr>
              <a:defRPr/>
            </a:pPr>
            <a:r>
              <a:rPr lang="en-US" sz="1800" dirty="0"/>
              <a:t>Where:</a:t>
            </a:r>
          </a:p>
          <a:p>
            <a:pPr>
              <a:defRPr/>
            </a:pPr>
            <a:endParaRPr lang="en-US" sz="1000" dirty="0"/>
          </a:p>
          <a:p>
            <a:pPr marL="285750" indent="-285750">
              <a:buFont typeface="Arial" pitchFamily="34" charset="0"/>
              <a:buChar char="•"/>
              <a:defRPr/>
            </a:pPr>
            <a:r>
              <a:rPr lang="en-US" sz="1800" b="1" dirty="0"/>
              <a:t>X</a:t>
            </a:r>
            <a:r>
              <a:rPr lang="en-US" sz="1800" dirty="0"/>
              <a:t> = (x</a:t>
            </a:r>
            <a:r>
              <a:rPr lang="en-US" sz="1800" baseline="-25000" dirty="0"/>
              <a:t>1</a:t>
            </a:r>
            <a:r>
              <a:rPr lang="en-US" sz="1800" dirty="0"/>
              <a:t>, x</a:t>
            </a:r>
            <a:r>
              <a:rPr lang="en-US" sz="1800" baseline="-25000" dirty="0"/>
              <a:t>2</a:t>
            </a:r>
            <a:r>
              <a:rPr lang="en-US" sz="1800" dirty="0"/>
              <a:t>, …</a:t>
            </a:r>
            <a:r>
              <a:rPr lang="en-US" sz="1800" dirty="0" err="1"/>
              <a:t>x</a:t>
            </a:r>
            <a:r>
              <a:rPr lang="en-US" sz="1800" baseline="-25000" dirty="0" err="1"/>
              <a:t>n</a:t>
            </a:r>
            <a:r>
              <a:rPr lang="en-US" sz="1800" dirty="0"/>
              <a:t>)</a:t>
            </a:r>
            <a:r>
              <a:rPr lang="en-US" sz="1800" baseline="30000" dirty="0"/>
              <a:t>T</a:t>
            </a:r>
            <a:r>
              <a:rPr lang="en-US" sz="1800" dirty="0"/>
              <a:t> is the </a:t>
            </a:r>
            <a:r>
              <a:rPr lang="en-US" sz="1800" b="1" dirty="0">
                <a:solidFill>
                  <a:srgbClr val="FF0000"/>
                </a:solidFill>
              </a:rPr>
              <a:t>design vector</a:t>
            </a:r>
            <a:r>
              <a:rPr lang="en-US" sz="1800" dirty="0"/>
              <a:t>, consisting of all the </a:t>
            </a:r>
            <a:r>
              <a:rPr lang="en-US" sz="1800" b="1" dirty="0">
                <a:solidFill>
                  <a:srgbClr val="FF0000"/>
                </a:solidFill>
              </a:rPr>
              <a:t>design variables </a:t>
            </a:r>
            <a:r>
              <a:rPr lang="en-US" sz="1800" b="1" dirty="0"/>
              <a:t>x</a:t>
            </a:r>
            <a:r>
              <a:rPr lang="en-US" sz="1800" b="1" baseline="-25000" dirty="0"/>
              <a:t>i</a:t>
            </a:r>
          </a:p>
          <a:p>
            <a:pPr marL="285750" indent="-285750">
              <a:buFont typeface="Arial" pitchFamily="34" charset="0"/>
              <a:buChar char="•"/>
              <a:defRPr/>
            </a:pPr>
            <a:r>
              <a:rPr lang="en-US" sz="1800" b="1" dirty="0"/>
              <a:t>F</a:t>
            </a:r>
            <a:r>
              <a:rPr lang="en-US" sz="1800" dirty="0"/>
              <a:t> is the </a:t>
            </a:r>
            <a:r>
              <a:rPr lang="en-US" sz="1800" b="1" dirty="0">
                <a:solidFill>
                  <a:srgbClr val="FF0000"/>
                </a:solidFill>
              </a:rPr>
              <a:t>objective</a:t>
            </a:r>
            <a:r>
              <a:rPr lang="en-US" sz="1800" dirty="0"/>
              <a:t> and is a scalar value</a:t>
            </a:r>
          </a:p>
          <a:p>
            <a:pPr marL="285750" indent="-285750">
              <a:buFont typeface="Arial" pitchFamily="34" charset="0"/>
              <a:buChar char="•"/>
              <a:defRPr/>
            </a:pPr>
            <a:r>
              <a:rPr lang="en-US" sz="1800" b="1" dirty="0" err="1"/>
              <a:t>g</a:t>
            </a:r>
            <a:r>
              <a:rPr lang="en-US" sz="1800" b="1" baseline="-25000" dirty="0" err="1"/>
              <a:t>i</a:t>
            </a:r>
            <a:r>
              <a:rPr lang="en-US" sz="1800" dirty="0"/>
              <a:t> are the </a:t>
            </a:r>
            <a:r>
              <a:rPr lang="en-US" sz="1800" b="1" dirty="0">
                <a:solidFill>
                  <a:srgbClr val="FF0000"/>
                </a:solidFill>
              </a:rPr>
              <a:t>inequality constraints</a:t>
            </a:r>
          </a:p>
          <a:p>
            <a:pPr marL="285750" indent="-285750">
              <a:buFont typeface="Arial" pitchFamily="34" charset="0"/>
              <a:buChar char="•"/>
              <a:defRPr/>
            </a:pPr>
            <a:r>
              <a:rPr lang="en-US" sz="1800" b="1" dirty="0" err="1"/>
              <a:t>h</a:t>
            </a:r>
            <a:r>
              <a:rPr lang="en-US" sz="1800" b="1" baseline="-25000" dirty="0" err="1"/>
              <a:t>k</a:t>
            </a:r>
            <a:r>
              <a:rPr lang="en-US" sz="1800" dirty="0"/>
              <a:t> are the </a:t>
            </a:r>
            <a:r>
              <a:rPr lang="en-US" sz="1800" b="1" dirty="0">
                <a:solidFill>
                  <a:srgbClr val="FF0000"/>
                </a:solidFill>
              </a:rPr>
              <a:t>equality constraints</a:t>
            </a:r>
          </a:p>
          <a:p>
            <a:pPr marL="285750" indent="-285750">
              <a:buFont typeface="Arial" pitchFamily="34" charset="0"/>
              <a:buChar char="•"/>
              <a:defRPr/>
            </a:pPr>
            <a:r>
              <a:rPr lang="en-US" sz="1800" b="1" dirty="0" err="1"/>
              <a:t>x</a:t>
            </a:r>
            <a:r>
              <a:rPr lang="en-US" sz="1800" b="1" baseline="-25000" dirty="0" err="1"/>
              <a:t>i</a:t>
            </a:r>
            <a:r>
              <a:rPr lang="en-US" sz="1800" b="1" baseline="30000" dirty="0" err="1"/>
              <a:t>L</a:t>
            </a:r>
            <a:r>
              <a:rPr lang="en-US" sz="1800" b="1" dirty="0"/>
              <a:t>, </a:t>
            </a:r>
            <a:r>
              <a:rPr lang="en-US" sz="1800" b="1" dirty="0" err="1"/>
              <a:t>x</a:t>
            </a:r>
            <a:r>
              <a:rPr lang="en-US" sz="1800" b="1" baseline="-25000" dirty="0" err="1"/>
              <a:t>i</a:t>
            </a:r>
            <a:r>
              <a:rPr lang="en-US" sz="1800" b="1" baseline="30000" dirty="0" err="1"/>
              <a:t>U</a:t>
            </a:r>
            <a:r>
              <a:rPr lang="en-US" sz="1800" b="1" dirty="0"/>
              <a:t> </a:t>
            </a:r>
            <a:r>
              <a:rPr lang="en-US" sz="1800" dirty="0"/>
              <a:t>are </a:t>
            </a:r>
            <a:r>
              <a:rPr lang="en-US" sz="1800" b="1" dirty="0">
                <a:solidFill>
                  <a:srgbClr val="FF0000"/>
                </a:solidFill>
              </a:rPr>
              <a:t>bounds</a:t>
            </a:r>
            <a:r>
              <a:rPr lang="en-US" sz="1800" dirty="0">
                <a:solidFill>
                  <a:srgbClr val="FF0000"/>
                </a:solidFill>
              </a:rPr>
              <a:t> </a:t>
            </a:r>
            <a:r>
              <a:rPr lang="en-US" sz="1800" dirty="0"/>
              <a:t>for the design variables</a:t>
            </a:r>
          </a:p>
        </p:txBody>
      </p:sp>
      <p:sp>
        <p:nvSpPr>
          <p:cNvPr id="9" name="Rectangle 2"/>
          <p:cNvSpPr txBox="1">
            <a:spLocks noChangeArrowheads="1"/>
          </p:cNvSpPr>
          <p:nvPr/>
        </p:nvSpPr>
        <p:spPr bwMode="auto">
          <a:xfrm>
            <a:off x="692150" y="115888"/>
            <a:ext cx="80565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marL="857250" indent="-857250" algn="l" rtl="0" eaLnBrk="0" fontAlgn="base" hangingPunct="0">
              <a:spcBef>
                <a:spcPct val="0"/>
              </a:spcBef>
              <a:spcAft>
                <a:spcPct val="0"/>
              </a:spcAft>
              <a:defRPr sz="3300">
                <a:solidFill>
                  <a:srgbClr val="2B89FF"/>
                </a:solidFill>
                <a:latin typeface="+mj-lt"/>
                <a:ea typeface="+mj-ea"/>
                <a:cs typeface="+mj-cs"/>
              </a:defRPr>
            </a:lvl1pPr>
            <a:lvl2pPr marL="857250" indent="-857250" algn="l" rtl="0" eaLnBrk="0" fontAlgn="base" hangingPunct="0">
              <a:spcBef>
                <a:spcPct val="0"/>
              </a:spcBef>
              <a:spcAft>
                <a:spcPct val="0"/>
              </a:spcAft>
              <a:defRPr sz="3300">
                <a:solidFill>
                  <a:srgbClr val="2B89FF"/>
                </a:solidFill>
                <a:latin typeface="Bookman Old Style" pitchFamily="18" charset="0"/>
              </a:defRPr>
            </a:lvl2pPr>
            <a:lvl3pPr marL="857250" indent="-857250" algn="l" rtl="0" eaLnBrk="0" fontAlgn="base" hangingPunct="0">
              <a:spcBef>
                <a:spcPct val="0"/>
              </a:spcBef>
              <a:spcAft>
                <a:spcPct val="0"/>
              </a:spcAft>
              <a:defRPr sz="3300">
                <a:solidFill>
                  <a:srgbClr val="2B89FF"/>
                </a:solidFill>
                <a:latin typeface="Bookman Old Style" pitchFamily="18" charset="0"/>
              </a:defRPr>
            </a:lvl3pPr>
            <a:lvl4pPr marL="857250" indent="-857250" algn="l" rtl="0" eaLnBrk="0" fontAlgn="base" hangingPunct="0">
              <a:spcBef>
                <a:spcPct val="0"/>
              </a:spcBef>
              <a:spcAft>
                <a:spcPct val="0"/>
              </a:spcAft>
              <a:defRPr sz="3300">
                <a:solidFill>
                  <a:srgbClr val="2B89FF"/>
                </a:solidFill>
                <a:latin typeface="Bookman Old Style" pitchFamily="18" charset="0"/>
              </a:defRPr>
            </a:lvl4pPr>
            <a:lvl5pPr marL="857250" indent="-857250" algn="l" rtl="0" eaLnBrk="0" fontAlgn="base" hangingPunct="0">
              <a:spcBef>
                <a:spcPct val="0"/>
              </a:spcBef>
              <a:spcAft>
                <a:spcPct val="0"/>
              </a:spcAft>
              <a:defRPr sz="3300">
                <a:solidFill>
                  <a:srgbClr val="2B89FF"/>
                </a:solidFill>
                <a:latin typeface="Bookman Old Style" pitchFamily="18" charset="0"/>
              </a:defRPr>
            </a:lvl5pPr>
            <a:lvl6pPr marL="1314450" indent="-857250" algn="l" rtl="0" fontAlgn="base">
              <a:spcBef>
                <a:spcPct val="0"/>
              </a:spcBef>
              <a:spcAft>
                <a:spcPct val="0"/>
              </a:spcAft>
              <a:defRPr sz="3300">
                <a:solidFill>
                  <a:schemeClr val="tx1"/>
                </a:solidFill>
                <a:latin typeface="Bookman Old Style" pitchFamily="18" charset="0"/>
              </a:defRPr>
            </a:lvl6pPr>
            <a:lvl7pPr marL="1771650" indent="-857250" algn="l" rtl="0" fontAlgn="base">
              <a:spcBef>
                <a:spcPct val="0"/>
              </a:spcBef>
              <a:spcAft>
                <a:spcPct val="0"/>
              </a:spcAft>
              <a:defRPr sz="3300">
                <a:solidFill>
                  <a:schemeClr val="tx1"/>
                </a:solidFill>
                <a:latin typeface="Bookman Old Style" pitchFamily="18" charset="0"/>
              </a:defRPr>
            </a:lvl7pPr>
            <a:lvl8pPr marL="2228850" indent="-857250" algn="l" rtl="0" fontAlgn="base">
              <a:spcBef>
                <a:spcPct val="0"/>
              </a:spcBef>
              <a:spcAft>
                <a:spcPct val="0"/>
              </a:spcAft>
              <a:defRPr sz="3300">
                <a:solidFill>
                  <a:schemeClr val="tx1"/>
                </a:solidFill>
                <a:latin typeface="Bookman Old Style" pitchFamily="18" charset="0"/>
              </a:defRPr>
            </a:lvl8pPr>
            <a:lvl9pPr marL="2686050" indent="-857250" algn="l" rtl="0" fontAlgn="base">
              <a:spcBef>
                <a:spcPct val="0"/>
              </a:spcBef>
              <a:spcAft>
                <a:spcPct val="0"/>
              </a:spcAft>
              <a:defRPr sz="3300">
                <a:solidFill>
                  <a:schemeClr val="tx1"/>
                </a:solidFill>
                <a:latin typeface="Bookman Old Style" pitchFamily="18" charset="0"/>
              </a:defRPr>
            </a:lvl9pPr>
          </a:lstStyle>
          <a:p>
            <a:pPr marL="0">
              <a:defRPr/>
            </a:pPr>
            <a:r>
              <a:rPr lang="en-US" sz="3200" b="1" kern="0" dirty="0" smtClean="0">
                <a:solidFill>
                  <a:schemeClr val="bg2"/>
                </a:solidFill>
              </a:rPr>
              <a:t>In lecture 1, we learnt that….</a:t>
            </a:r>
          </a:p>
        </p:txBody>
      </p:sp>
      <p:sp>
        <p:nvSpPr>
          <p:cNvPr id="11269" name="Rectangle 2"/>
          <p:cNvSpPr>
            <a:spLocks noChangeArrowheads="1"/>
          </p:cNvSpPr>
          <p:nvPr/>
        </p:nvSpPr>
        <p:spPr bwMode="auto">
          <a:xfrm>
            <a:off x="619125" y="1052513"/>
            <a:ext cx="8274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Font typeface="Times" pitchFamily="18" charset="0"/>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Tahoma" pitchFamily="34" charset="0"/>
              </a:defRPr>
            </a:lvl9pPr>
          </a:lstStyle>
          <a:p>
            <a:pPr eaLnBrk="1" hangingPunct="1">
              <a:lnSpc>
                <a:spcPct val="100000"/>
              </a:lnSpc>
              <a:buClrTx/>
              <a:buFontTx/>
              <a:buNone/>
            </a:pPr>
            <a:r>
              <a:rPr lang="en-US" altLang="nl-NL"/>
              <a:t>…this search process can be formulated as a </a:t>
            </a:r>
            <a:r>
              <a:rPr lang="en-US" altLang="nl-NL" b="1"/>
              <a:t>non linear optimization problem</a:t>
            </a:r>
            <a:r>
              <a:rPr lang="en-US" altLang="nl-NL"/>
              <a:t>, as follows: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nl-NL" smtClean="0"/>
              <a:t>Example </a:t>
            </a:r>
          </a:p>
        </p:txBody>
      </p:sp>
      <p:sp>
        <p:nvSpPr>
          <p:cNvPr id="47109" name="AutoShape 6"/>
          <p:cNvSpPr>
            <a:spLocks noChangeArrowheads="1"/>
          </p:cNvSpPr>
          <p:nvPr/>
        </p:nvSpPr>
        <p:spPr bwMode="auto">
          <a:xfrm>
            <a:off x="3214688" y="2438400"/>
            <a:ext cx="1295400" cy="766763"/>
          </a:xfrm>
          <a:prstGeom prst="rightArrow">
            <a:avLst>
              <a:gd name="adj1" fmla="val 50000"/>
              <a:gd name="adj2" fmla="val 89892"/>
            </a:avLst>
          </a:prstGeom>
          <a:solidFill>
            <a:srgbClr val="FF0000"/>
          </a:solidFill>
          <a:ln w="1587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47112" name="Text Box 9"/>
          <p:cNvSpPr txBox="1">
            <a:spLocks noChangeArrowheads="1"/>
          </p:cNvSpPr>
          <p:nvPr/>
        </p:nvSpPr>
        <p:spPr bwMode="auto">
          <a:xfrm>
            <a:off x="312738" y="5548313"/>
            <a:ext cx="8472487" cy="461962"/>
          </a:xfrm>
          <a:prstGeom prst="rect">
            <a:avLst/>
          </a:prstGeom>
          <a:solidFill>
            <a:schemeClr val="bg2">
              <a:lumMod val="40000"/>
              <a:lumOff val="60000"/>
            </a:schemeClr>
          </a:solidFill>
          <a:ln>
            <a:noFill/>
          </a:ln>
        </p:spPr>
        <p:txBody>
          <a:bodyPr wrap="none">
            <a:spAutoFit/>
          </a:bodyPr>
          <a:lstStyle>
            <a:lvl1pPr eaLnBrk="0" hangingPunct="0">
              <a:defRPr sz="2400">
                <a:solidFill>
                  <a:schemeClr val="tx1"/>
                </a:solidFill>
                <a:latin typeface="Tahoma" pitchFamily="34" charset="0"/>
                <a:cs typeface="Arial" pitchFamily="34" charset="0"/>
              </a:defRPr>
            </a:lvl1pPr>
            <a:lvl2pPr marL="742950" indent="-285750" eaLnBrk="0" hangingPunct="0">
              <a:defRPr sz="2400">
                <a:solidFill>
                  <a:schemeClr val="tx1"/>
                </a:solidFill>
                <a:latin typeface="Tahoma" pitchFamily="34" charset="0"/>
                <a:cs typeface="Arial" pitchFamily="34" charset="0"/>
              </a:defRPr>
            </a:lvl2pPr>
            <a:lvl3pPr marL="1143000" indent="-228600" eaLnBrk="0" hangingPunct="0">
              <a:defRPr sz="2400">
                <a:solidFill>
                  <a:schemeClr val="tx1"/>
                </a:solidFill>
                <a:latin typeface="Tahoma" pitchFamily="34" charset="0"/>
                <a:cs typeface="Arial" pitchFamily="34" charset="0"/>
              </a:defRPr>
            </a:lvl3pPr>
            <a:lvl4pPr marL="1600200" indent="-228600" eaLnBrk="0" hangingPunct="0">
              <a:defRPr sz="2400">
                <a:solidFill>
                  <a:schemeClr val="tx1"/>
                </a:solidFill>
                <a:latin typeface="Tahoma" pitchFamily="34" charset="0"/>
                <a:cs typeface="Arial" pitchFamily="34" charset="0"/>
              </a:defRPr>
            </a:lvl4pPr>
            <a:lvl5pPr marL="2057400" indent="-228600" eaLnBrk="0" hangingPunct="0">
              <a:defRPr sz="2400">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ahoma" pitchFamily="34" charset="0"/>
                <a:cs typeface="Arial" pitchFamily="34" charset="0"/>
              </a:defRPr>
            </a:lvl9pPr>
          </a:lstStyle>
          <a:p>
            <a:pPr>
              <a:defRPr/>
            </a:pPr>
            <a:r>
              <a:rPr lang="en-US" dirty="0" smtClean="0"/>
              <a:t>The mathematical definition of the problem is now different!!</a:t>
            </a:r>
          </a:p>
        </p:txBody>
      </p:sp>
      <p:graphicFrame>
        <p:nvGraphicFramePr>
          <p:cNvPr id="38917" name="Object 4"/>
          <p:cNvGraphicFramePr>
            <a:graphicFrameLocks noChangeAspect="1"/>
          </p:cNvGraphicFramePr>
          <p:nvPr/>
        </p:nvGraphicFramePr>
        <p:xfrm>
          <a:off x="806450" y="2085975"/>
          <a:ext cx="1897063" cy="1590675"/>
        </p:xfrm>
        <a:graphic>
          <a:graphicData uri="http://schemas.openxmlformats.org/presentationml/2006/ole">
            <mc:AlternateContent xmlns:mc="http://schemas.openxmlformats.org/markup-compatibility/2006">
              <mc:Choice xmlns:v="urn:schemas-microsoft-com:vml" Requires="v">
                <p:oleObj spid="_x0000_s38941" name="Vergelijking" r:id="rId4" imgW="787400" imgH="660400" progId="Equation.3">
                  <p:embed/>
                </p:oleObj>
              </mc:Choice>
              <mc:Fallback>
                <p:oleObj name="Vergelijking" r:id="rId4" imgW="7874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50" y="2085975"/>
                        <a:ext cx="1897063"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8918" name="Picture 19"/>
          <p:cNvPicPr>
            <a:picLocks noChangeAspect="1" noChangeArrowheads="1"/>
          </p:cNvPicPr>
          <p:nvPr/>
        </p:nvPicPr>
        <p:blipFill>
          <a:blip r:embed="rId6">
            <a:extLst>
              <a:ext uri="{28A0092B-C50C-407E-A947-70E740481C1C}">
                <a14:useLocalDpi xmlns:a14="http://schemas.microsoft.com/office/drawing/2010/main" val="0"/>
              </a:ext>
            </a:extLst>
          </a:blip>
          <a:srcRect r="53865" b="50000"/>
          <a:stretch>
            <a:fillRect/>
          </a:stretch>
        </p:blipFill>
        <p:spPr bwMode="auto">
          <a:xfrm>
            <a:off x="4865688" y="1935163"/>
            <a:ext cx="183832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19" name="Group 15"/>
          <p:cNvGrpSpPr>
            <a:grpSpLocks/>
          </p:cNvGrpSpPr>
          <p:nvPr/>
        </p:nvGrpSpPr>
        <p:grpSpPr bwMode="auto">
          <a:xfrm>
            <a:off x="5172075" y="779463"/>
            <a:ext cx="3241675" cy="2959100"/>
            <a:chOff x="5171722" y="779059"/>
            <a:chExt cx="3242722" cy="2959120"/>
          </a:xfrm>
        </p:grpSpPr>
        <p:sp>
          <p:nvSpPr>
            <p:cNvPr id="38928" name="Text Box 7"/>
            <p:cNvSpPr txBox="1">
              <a:spLocks noChangeArrowheads="1"/>
            </p:cNvSpPr>
            <p:nvPr/>
          </p:nvSpPr>
          <p:spPr bwMode="auto">
            <a:xfrm>
              <a:off x="5171722" y="779059"/>
              <a:ext cx="32427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b="1">
                  <a:solidFill>
                    <a:srgbClr val="FF0000"/>
                  </a:solidFill>
                </a:rPr>
                <a:t>Introduced surrogate variables</a:t>
              </a:r>
            </a:p>
          </p:txBody>
        </p:sp>
        <p:pic>
          <p:nvPicPr>
            <p:cNvPr id="38929" name="Picture 19"/>
            <p:cNvPicPr>
              <a:picLocks noChangeAspect="1" noChangeArrowheads="1"/>
            </p:cNvPicPr>
            <p:nvPr/>
          </p:nvPicPr>
          <p:blipFill>
            <a:blip r:embed="rId6">
              <a:extLst>
                <a:ext uri="{28A0092B-C50C-407E-A947-70E740481C1C}">
                  <a14:useLocalDpi xmlns:a14="http://schemas.microsoft.com/office/drawing/2010/main" val="0"/>
                </a:ext>
              </a:extLst>
            </a:blip>
            <a:srcRect l="58511" b="50000"/>
            <a:stretch>
              <a:fillRect/>
            </a:stretch>
          </p:blipFill>
          <p:spPr bwMode="auto">
            <a:xfrm>
              <a:off x="6757481" y="1963159"/>
              <a:ext cx="1652730" cy="17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930" name="Straight Arrow Connector 4"/>
            <p:cNvCxnSpPr>
              <a:cxnSpLocks noChangeShapeType="1"/>
            </p:cNvCxnSpPr>
            <p:nvPr/>
          </p:nvCxnSpPr>
          <p:spPr bwMode="auto">
            <a:xfrm>
              <a:off x="6948264" y="1547977"/>
              <a:ext cx="72008" cy="386477"/>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31" name="Straight Arrow Connector 17"/>
            <p:cNvCxnSpPr>
              <a:cxnSpLocks noChangeShapeType="1"/>
            </p:cNvCxnSpPr>
            <p:nvPr/>
          </p:nvCxnSpPr>
          <p:spPr bwMode="auto">
            <a:xfrm>
              <a:off x="7020272" y="1486945"/>
              <a:ext cx="658776" cy="47621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5" name="Group 14"/>
          <p:cNvGrpSpPr>
            <a:grpSpLocks/>
          </p:cNvGrpSpPr>
          <p:nvPr/>
        </p:nvGrpSpPr>
        <p:grpSpPr bwMode="auto">
          <a:xfrm>
            <a:off x="1400175" y="3754438"/>
            <a:ext cx="7385050" cy="1462087"/>
            <a:chOff x="1400684" y="3753759"/>
            <a:chExt cx="7384186" cy="1462247"/>
          </a:xfrm>
        </p:grpSpPr>
        <p:pic>
          <p:nvPicPr>
            <p:cNvPr id="38922" name="Picture 19"/>
            <p:cNvPicPr>
              <a:picLocks noChangeAspect="1" noChangeArrowheads="1"/>
            </p:cNvPicPr>
            <p:nvPr/>
          </p:nvPicPr>
          <p:blipFill>
            <a:blip r:embed="rId6">
              <a:extLst>
                <a:ext uri="{28A0092B-C50C-407E-A947-70E740481C1C}">
                  <a14:useLocalDpi xmlns:a14="http://schemas.microsoft.com/office/drawing/2010/main" val="0"/>
                </a:ext>
              </a:extLst>
            </a:blip>
            <a:srcRect l="-1054" t="66850" r="1054" b="-3157"/>
            <a:stretch>
              <a:fillRect/>
            </a:stretch>
          </p:blipFill>
          <p:spPr bwMode="auto">
            <a:xfrm>
              <a:off x="4801296" y="3753759"/>
              <a:ext cx="3983574" cy="128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23" name="Group 10"/>
            <p:cNvGrpSpPr>
              <a:grpSpLocks/>
            </p:cNvGrpSpPr>
            <p:nvPr/>
          </p:nvGrpSpPr>
          <p:grpSpPr bwMode="auto">
            <a:xfrm>
              <a:off x="1400684" y="3756159"/>
              <a:ext cx="6188945" cy="1459847"/>
              <a:chOff x="1400684" y="3756159"/>
              <a:chExt cx="6188945" cy="1459847"/>
            </a:xfrm>
          </p:grpSpPr>
          <p:sp>
            <p:nvSpPr>
              <p:cNvPr id="38924" name="Rectangle 5"/>
              <p:cNvSpPr>
                <a:spLocks noChangeArrowheads="1"/>
              </p:cNvSpPr>
              <p:nvPr/>
            </p:nvSpPr>
            <p:spPr bwMode="auto">
              <a:xfrm>
                <a:off x="4698604" y="3756159"/>
                <a:ext cx="2891025" cy="145984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38925" name="Text Box 8"/>
              <p:cNvSpPr txBox="1">
                <a:spLocks noChangeArrowheads="1"/>
              </p:cNvSpPr>
              <p:nvPr/>
            </p:nvSpPr>
            <p:spPr bwMode="auto">
              <a:xfrm>
                <a:off x="1400684" y="4432076"/>
                <a:ext cx="27213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b="1">
                    <a:solidFill>
                      <a:srgbClr val="FF0000"/>
                    </a:solidFill>
                  </a:rPr>
                  <a:t>Additional equality constraints</a:t>
                </a:r>
              </a:p>
            </p:txBody>
          </p:sp>
          <p:cxnSp>
            <p:nvCxnSpPr>
              <p:cNvPr id="38926" name="Straight Arrow Connector 19"/>
              <p:cNvCxnSpPr>
                <a:cxnSpLocks noChangeShapeType="1"/>
              </p:cNvCxnSpPr>
              <p:nvPr/>
            </p:nvCxnSpPr>
            <p:spPr bwMode="auto">
              <a:xfrm flipV="1">
                <a:off x="4122057" y="4115140"/>
                <a:ext cx="679239" cy="368805"/>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38927" name="Straight Arrow Connector 22"/>
              <p:cNvCxnSpPr>
                <a:cxnSpLocks noChangeShapeType="1"/>
                <a:stCxn id="38925" idx="3"/>
              </p:cNvCxnSpPr>
              <p:nvPr/>
            </p:nvCxnSpPr>
            <p:spPr bwMode="auto">
              <a:xfrm flipV="1">
                <a:off x="4122057" y="4678008"/>
                <a:ext cx="732855" cy="108011"/>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p:txBody>
          <a:bodyPr/>
          <a:lstStyle/>
          <a:p>
            <a:pPr eaLnBrk="1" hangingPunct="1"/>
            <a:r>
              <a:rPr lang="en-GB" altLang="nl-NL" smtClean="0"/>
              <a:t>To recap</a:t>
            </a:r>
          </a:p>
        </p:txBody>
      </p:sp>
      <p:sp>
        <p:nvSpPr>
          <p:cNvPr id="39939" name="Tijdelijke aanduiding voor inhoud 4"/>
          <p:cNvSpPr>
            <a:spLocks noGrp="1"/>
          </p:cNvSpPr>
          <p:nvPr>
            <p:ph idx="1"/>
          </p:nvPr>
        </p:nvSpPr>
        <p:spPr>
          <a:xfrm>
            <a:off x="900113" y="1916113"/>
            <a:ext cx="7648575" cy="3048000"/>
          </a:xfrm>
        </p:spPr>
        <p:txBody>
          <a:bodyPr/>
          <a:lstStyle/>
          <a:p>
            <a:pPr eaLnBrk="1" hangingPunct="1">
              <a:lnSpc>
                <a:spcPts val="3000"/>
              </a:lnSpc>
            </a:pPr>
            <a:r>
              <a:rPr lang="en-GB" altLang="nl-NL" sz="2400" smtClean="0"/>
              <a:t>Multiple methods exist for organizing the disciplinary models to </a:t>
            </a:r>
            <a:r>
              <a:rPr lang="en-GB" altLang="nl-NL" sz="2400" b="1" smtClean="0"/>
              <a:t>improve computational efficiency</a:t>
            </a:r>
          </a:p>
          <a:p>
            <a:pPr lvl="1" eaLnBrk="1" hangingPunct="1">
              <a:lnSpc>
                <a:spcPts val="3000"/>
              </a:lnSpc>
            </a:pPr>
            <a:r>
              <a:rPr lang="en-GB" altLang="nl-NL" sz="2000" smtClean="0"/>
              <a:t>Change the order of treatment (to minimize feedback loops)</a:t>
            </a:r>
          </a:p>
          <a:p>
            <a:pPr lvl="1" eaLnBrk="1" hangingPunct="1">
              <a:lnSpc>
                <a:spcPts val="3000"/>
              </a:lnSpc>
            </a:pPr>
            <a:r>
              <a:rPr lang="en-GB" altLang="nl-NL" sz="2000" smtClean="0"/>
              <a:t>Tearing allows decoupling but introduces additional variables and constraints, hence change the definition of the mathematical problem to be solved</a:t>
            </a:r>
          </a:p>
          <a:p>
            <a:pPr eaLnBrk="1" hangingPunct="1">
              <a:lnSpc>
                <a:spcPts val="3000"/>
              </a:lnSpc>
            </a:pPr>
            <a:endParaRPr lang="en-GB" altLang="nl-NL" sz="2400" smtClean="0"/>
          </a:p>
          <a:p>
            <a:pPr eaLnBrk="1" hangingPunct="1">
              <a:lnSpc>
                <a:spcPts val="3000"/>
              </a:lnSpc>
            </a:pPr>
            <a:r>
              <a:rPr lang="en-GB" altLang="nl-NL" sz="2400" smtClean="0"/>
              <a:t>The Design Structure Matrix provides a powerful visual aid to </a:t>
            </a:r>
            <a:r>
              <a:rPr lang="en-GB" altLang="nl-NL" sz="2400" b="1" smtClean="0"/>
              <a:t>investigate the couplings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p:cNvSpPr>
            <a:spLocks noGrp="1"/>
          </p:cNvSpPr>
          <p:nvPr>
            <p:ph type="title"/>
          </p:nvPr>
        </p:nvSpPr>
        <p:spPr/>
        <p:txBody>
          <a:bodyPr/>
          <a:lstStyle/>
          <a:p>
            <a:pPr eaLnBrk="1" hangingPunct="1"/>
            <a:r>
              <a:rPr lang="en-GB" altLang="nl-NL" smtClean="0"/>
              <a:t>Contents of this lecture</a:t>
            </a:r>
          </a:p>
        </p:txBody>
      </p:sp>
      <p:sp>
        <p:nvSpPr>
          <p:cNvPr id="10243" name="Tijdelijke aanduiding voor inhoud 2"/>
          <p:cNvSpPr>
            <a:spLocks noGrp="1"/>
          </p:cNvSpPr>
          <p:nvPr>
            <p:ph idx="1"/>
          </p:nvPr>
        </p:nvSpPr>
        <p:spPr>
          <a:xfrm>
            <a:off x="684213" y="1989138"/>
            <a:ext cx="7889875" cy="3887787"/>
          </a:xfrm>
        </p:spPr>
        <p:txBody>
          <a:bodyPr/>
          <a:lstStyle/>
          <a:p>
            <a:pPr eaLnBrk="1" hangingPunct="1">
              <a:defRPr/>
            </a:pPr>
            <a:endParaRPr lang="en-GB" sz="2800" dirty="0" smtClean="0">
              <a:solidFill>
                <a:schemeClr val="bg1">
                  <a:lumMod val="85000"/>
                </a:schemeClr>
              </a:solidFill>
            </a:endParaRPr>
          </a:p>
          <a:p>
            <a:pPr eaLnBrk="1" hangingPunct="1">
              <a:defRPr/>
            </a:pPr>
            <a:r>
              <a:rPr lang="en-GB" sz="2800" b="1" dirty="0" smtClean="0">
                <a:solidFill>
                  <a:schemeClr val="bg1">
                    <a:lumMod val="85000"/>
                  </a:schemeClr>
                </a:solidFill>
              </a:rPr>
              <a:t>Decomposition and coordination </a:t>
            </a:r>
            <a:r>
              <a:rPr lang="en-GB" sz="2800" dirty="0" smtClean="0">
                <a:solidFill>
                  <a:schemeClr val="bg1">
                    <a:lumMod val="85000"/>
                  </a:schemeClr>
                </a:solidFill>
              </a:rPr>
              <a:t/>
            </a:r>
            <a:br>
              <a:rPr lang="en-GB" sz="2800" dirty="0" smtClean="0">
                <a:solidFill>
                  <a:schemeClr val="bg1">
                    <a:lumMod val="85000"/>
                  </a:schemeClr>
                </a:solidFill>
              </a:rPr>
            </a:br>
            <a:endParaRPr lang="en-GB" sz="2800" dirty="0" smtClean="0">
              <a:solidFill>
                <a:schemeClr val="bg1">
                  <a:lumMod val="85000"/>
                </a:schemeClr>
              </a:solidFill>
            </a:endParaRPr>
          </a:p>
          <a:p>
            <a:pPr marL="0" indent="0" eaLnBrk="1" hangingPunct="1">
              <a:buFontTx/>
              <a:buNone/>
              <a:defRPr/>
            </a:pPr>
            <a:r>
              <a:rPr lang="en-GB" sz="2800" i="1" dirty="0" smtClean="0">
                <a:solidFill>
                  <a:schemeClr val="bg1">
                    <a:lumMod val="85000"/>
                  </a:schemeClr>
                </a:solidFill>
              </a:rPr>
              <a:t>  </a:t>
            </a:r>
            <a:r>
              <a:rPr lang="en-GB" sz="2400" i="1" dirty="0" smtClean="0">
                <a:solidFill>
                  <a:schemeClr val="bg1">
                    <a:lumMod val="85000"/>
                  </a:schemeClr>
                </a:solidFill>
              </a:rPr>
              <a:t>Or: How to analyse a complex system</a:t>
            </a:r>
          </a:p>
          <a:p>
            <a:pPr marL="0" indent="0" eaLnBrk="1" hangingPunct="1">
              <a:buFontTx/>
              <a:buNone/>
              <a:defRPr/>
            </a:pPr>
            <a:endParaRPr lang="en-GB" sz="2800" i="1" dirty="0"/>
          </a:p>
          <a:p>
            <a:pPr marL="0" indent="0" eaLnBrk="1" hangingPunct="1">
              <a:buFontTx/>
              <a:buNone/>
              <a:defRPr/>
            </a:pPr>
            <a:endParaRPr lang="en-GB" sz="2800" i="1" dirty="0" smtClean="0"/>
          </a:p>
          <a:p>
            <a:pPr eaLnBrk="1" hangingPunct="1">
              <a:defRPr/>
            </a:pPr>
            <a:endParaRPr lang="en-GB" sz="2800" dirty="0" smtClean="0"/>
          </a:p>
          <a:p>
            <a:pPr eaLnBrk="1" hangingPunct="1">
              <a:defRPr/>
            </a:pPr>
            <a:r>
              <a:rPr lang="en-GB" sz="2800" b="1" dirty="0" smtClean="0"/>
              <a:t>Multidisciplinary Optimization strategies</a:t>
            </a:r>
          </a:p>
          <a:p>
            <a:pPr eaLnBrk="1" hangingPunct="1">
              <a:defRPr/>
            </a:pPr>
            <a:endParaRPr lang="en-GB" sz="2800" i="1" dirty="0" smtClean="0"/>
          </a:p>
          <a:p>
            <a:pPr marL="0" indent="0" eaLnBrk="1" hangingPunct="1">
              <a:buFontTx/>
              <a:buNone/>
              <a:defRPr/>
            </a:pPr>
            <a:r>
              <a:rPr lang="en-GB" sz="2800" i="1" dirty="0" smtClean="0"/>
              <a:t>  </a:t>
            </a:r>
            <a:r>
              <a:rPr lang="en-GB" sz="2400" i="1" dirty="0" smtClean="0"/>
              <a:t>Or: How to organize the architecture of the computational system in order to efficiently and effectively perform optimization</a:t>
            </a:r>
          </a:p>
        </p:txBody>
      </p:sp>
      <p:sp>
        <p:nvSpPr>
          <p:cNvPr id="40964" name="Right Arrow 1"/>
          <p:cNvSpPr>
            <a:spLocks noChangeArrowheads="1"/>
          </p:cNvSpPr>
          <p:nvPr/>
        </p:nvSpPr>
        <p:spPr bwMode="auto">
          <a:xfrm rot="8152746">
            <a:off x="7318375" y="3186113"/>
            <a:ext cx="863600" cy="792162"/>
          </a:xfrm>
          <a:prstGeom prst="rightArrow">
            <a:avLst>
              <a:gd name="adj1" fmla="val 50000"/>
              <a:gd name="adj2" fmla="val 499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nl-NL" smtClean="0"/>
              <a:t>Different strategies</a:t>
            </a:r>
          </a:p>
        </p:txBody>
      </p:sp>
      <p:sp>
        <p:nvSpPr>
          <p:cNvPr id="41987" name="Rectangle 3"/>
          <p:cNvSpPr>
            <a:spLocks noGrp="1" noChangeArrowheads="1"/>
          </p:cNvSpPr>
          <p:nvPr>
            <p:ph idx="1"/>
          </p:nvPr>
        </p:nvSpPr>
        <p:spPr/>
        <p:txBody>
          <a:bodyPr/>
          <a:lstStyle/>
          <a:p>
            <a:pPr eaLnBrk="1" hangingPunct="1"/>
            <a:r>
              <a:rPr lang="en-US" altLang="nl-NL" smtClean="0"/>
              <a:t>Centralized or distributed decision authority</a:t>
            </a:r>
          </a:p>
          <a:p>
            <a:pPr lvl="1" eaLnBrk="1" hangingPunct="1"/>
            <a:r>
              <a:rPr lang="en-US" altLang="nl-NL" b="1" smtClean="0"/>
              <a:t>Single level approach</a:t>
            </a:r>
          </a:p>
          <a:p>
            <a:pPr lvl="1" eaLnBrk="1" hangingPunct="1"/>
            <a:r>
              <a:rPr lang="en-US" altLang="nl-NL" smtClean="0"/>
              <a:t>Multi level approach</a:t>
            </a:r>
          </a:p>
          <a:p>
            <a:pPr eaLnBrk="1" hangingPunct="1"/>
            <a:r>
              <a:rPr lang="en-US" altLang="nl-NL" b="1" smtClean="0"/>
              <a:t>Optimizer responsible for coordination</a:t>
            </a:r>
          </a:p>
          <a:p>
            <a:pPr lvl="1" eaLnBrk="1" hangingPunct="1"/>
            <a:r>
              <a:rPr lang="en-US" altLang="nl-NL" smtClean="0"/>
              <a:t>Analysis consistency provided at subsystem level</a:t>
            </a:r>
          </a:p>
          <a:p>
            <a:pPr lvl="1" eaLnBrk="1" hangingPunct="1"/>
            <a:r>
              <a:rPr lang="en-US" altLang="nl-NL" smtClean="0"/>
              <a:t>Evaluation consistency provided by optimizer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nl-NL" smtClean="0"/>
              <a:t>Single level optimization strategies</a:t>
            </a:r>
          </a:p>
        </p:txBody>
      </p:sp>
      <p:sp>
        <p:nvSpPr>
          <p:cNvPr id="43011" name="Rectangle 3"/>
          <p:cNvSpPr>
            <a:spLocks noGrp="1" noChangeArrowheads="1"/>
          </p:cNvSpPr>
          <p:nvPr>
            <p:ph idx="1"/>
          </p:nvPr>
        </p:nvSpPr>
        <p:spPr>
          <a:xfrm>
            <a:off x="827088" y="1628775"/>
            <a:ext cx="7648575" cy="3048000"/>
          </a:xfrm>
        </p:spPr>
        <p:txBody>
          <a:bodyPr/>
          <a:lstStyle/>
          <a:p>
            <a:pPr eaLnBrk="1" hangingPunct="1">
              <a:lnSpc>
                <a:spcPct val="80000"/>
              </a:lnSpc>
            </a:pPr>
            <a:r>
              <a:rPr lang="en-US" altLang="nl-NL" sz="2400" smtClean="0"/>
              <a:t>MultiDiscipline Feasible (MDF)</a:t>
            </a:r>
          </a:p>
          <a:p>
            <a:pPr eaLnBrk="1" hangingPunct="1">
              <a:lnSpc>
                <a:spcPct val="80000"/>
              </a:lnSpc>
              <a:buFont typeface="Times" pitchFamily="18" charset="0"/>
              <a:buNone/>
            </a:pPr>
            <a:r>
              <a:rPr lang="en-US" altLang="nl-NL" sz="2400" smtClean="0"/>
              <a:t>	[Alternative designations]</a:t>
            </a:r>
          </a:p>
          <a:p>
            <a:pPr lvl="1" eaLnBrk="1" hangingPunct="1">
              <a:lnSpc>
                <a:spcPct val="80000"/>
              </a:lnSpc>
            </a:pPr>
            <a:r>
              <a:rPr lang="en-US" altLang="nl-NL" sz="2400" smtClean="0"/>
              <a:t>All-in-One (AIO)</a:t>
            </a:r>
          </a:p>
          <a:p>
            <a:pPr lvl="1" eaLnBrk="1" hangingPunct="1">
              <a:lnSpc>
                <a:spcPct val="80000"/>
              </a:lnSpc>
            </a:pPr>
            <a:r>
              <a:rPr lang="en-US" altLang="nl-NL" sz="2400" smtClean="0"/>
              <a:t>Fully Integrated Optimization (FIO)</a:t>
            </a:r>
          </a:p>
          <a:p>
            <a:pPr lvl="1" eaLnBrk="1" hangingPunct="1">
              <a:lnSpc>
                <a:spcPct val="80000"/>
              </a:lnSpc>
            </a:pPr>
            <a:endParaRPr lang="en-US" altLang="nl-NL" sz="2400" smtClean="0"/>
          </a:p>
          <a:p>
            <a:pPr eaLnBrk="1" hangingPunct="1">
              <a:lnSpc>
                <a:spcPct val="80000"/>
              </a:lnSpc>
            </a:pPr>
            <a:r>
              <a:rPr lang="en-US" altLang="nl-NL" sz="2400" smtClean="0"/>
              <a:t>Individual Discipline Feasible (IDF)</a:t>
            </a:r>
          </a:p>
          <a:p>
            <a:pPr lvl="1" eaLnBrk="1" hangingPunct="1">
              <a:lnSpc>
                <a:spcPct val="80000"/>
              </a:lnSpc>
              <a:buFont typeface="Times" pitchFamily="18" charset="0"/>
              <a:buNone/>
            </a:pPr>
            <a:r>
              <a:rPr lang="en-US" altLang="nl-NL" sz="2400" smtClean="0"/>
              <a:t>[Alternative designations]</a:t>
            </a:r>
          </a:p>
          <a:p>
            <a:pPr lvl="1" eaLnBrk="1" hangingPunct="1">
              <a:lnSpc>
                <a:spcPct val="80000"/>
              </a:lnSpc>
            </a:pPr>
            <a:r>
              <a:rPr lang="en-US" altLang="nl-NL" sz="2400" smtClean="0"/>
              <a:t>Distributed Analysis Optimization (DAO)</a:t>
            </a:r>
          </a:p>
          <a:p>
            <a:pPr lvl="1" eaLnBrk="1" hangingPunct="1">
              <a:lnSpc>
                <a:spcPct val="80000"/>
              </a:lnSpc>
            </a:pPr>
            <a:endParaRPr lang="en-US" altLang="nl-NL" sz="2400" smtClean="0"/>
          </a:p>
          <a:p>
            <a:pPr eaLnBrk="1" hangingPunct="1">
              <a:lnSpc>
                <a:spcPct val="80000"/>
              </a:lnSpc>
            </a:pPr>
            <a:r>
              <a:rPr lang="en-US" altLang="nl-NL" sz="2400" smtClean="0"/>
              <a:t>All at Once (AAO)</a:t>
            </a:r>
          </a:p>
          <a:p>
            <a:pPr lvl="1" eaLnBrk="1" hangingPunct="1">
              <a:lnSpc>
                <a:spcPct val="80000"/>
              </a:lnSpc>
              <a:buFont typeface="Times" pitchFamily="18" charset="0"/>
              <a:buNone/>
            </a:pPr>
            <a:r>
              <a:rPr lang="en-US" altLang="nl-NL" sz="2400" smtClean="0"/>
              <a:t>[Alternative designations]</a:t>
            </a:r>
          </a:p>
          <a:p>
            <a:pPr lvl="1" eaLnBrk="1" hangingPunct="1">
              <a:lnSpc>
                <a:spcPct val="80000"/>
              </a:lnSpc>
            </a:pPr>
            <a:r>
              <a:rPr lang="en-US" altLang="nl-NL" sz="2400" smtClean="0"/>
              <a:t>Simultaneous Analysis and Design (SAND)</a:t>
            </a:r>
          </a:p>
          <a:p>
            <a:pPr lvl="1" eaLnBrk="1" hangingPunct="1">
              <a:lnSpc>
                <a:spcPct val="80000"/>
              </a:lnSpc>
            </a:pPr>
            <a:r>
              <a:rPr lang="en-US" altLang="nl-NL" sz="2400" smtClean="0"/>
              <a:t>Optimization based decomposition (OBD)</a:t>
            </a:r>
          </a:p>
          <a:p>
            <a:pPr eaLnBrk="1" hangingPunct="1">
              <a:lnSpc>
                <a:spcPct val="80000"/>
              </a:lnSpc>
              <a:buFont typeface="Times" pitchFamily="18" charset="0"/>
              <a:buNone/>
            </a:pPr>
            <a:r>
              <a:rPr lang="en-US" altLang="nl-NL" smtClean="0"/>
              <a:t>	</a:t>
            </a:r>
          </a:p>
        </p:txBody>
      </p:sp>
      <p:sp>
        <p:nvSpPr>
          <p:cNvPr id="43012" name="Line 4"/>
          <p:cNvSpPr>
            <a:spLocks noChangeShapeType="1"/>
          </p:cNvSpPr>
          <p:nvPr/>
        </p:nvSpPr>
        <p:spPr bwMode="auto">
          <a:xfrm>
            <a:off x="7740650" y="1989138"/>
            <a:ext cx="0" cy="3168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43013" name="Text Box 5"/>
          <p:cNvSpPr txBox="1">
            <a:spLocks noChangeArrowheads="1"/>
          </p:cNvSpPr>
          <p:nvPr/>
        </p:nvSpPr>
        <p:spPr bwMode="auto">
          <a:xfrm rot="-5400000">
            <a:off x="6967538" y="3008313"/>
            <a:ext cx="266858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Feasibility/Consistency coordination at higher level/ optimizer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nl-NL" smtClean="0"/>
              <a:t>MultiDiscipline Feasible (MDF)</a:t>
            </a:r>
          </a:p>
        </p:txBody>
      </p:sp>
      <p:graphicFrame>
        <p:nvGraphicFramePr>
          <p:cNvPr id="44035" name="Object 2"/>
          <p:cNvGraphicFramePr>
            <a:graphicFrameLocks noGrp="1" noChangeAspect="1"/>
          </p:cNvGraphicFramePr>
          <p:nvPr>
            <p:ph idx="1"/>
          </p:nvPr>
        </p:nvGraphicFramePr>
        <p:xfrm>
          <a:off x="827088" y="1989138"/>
          <a:ext cx="2281237" cy="2471737"/>
        </p:xfrm>
        <a:graphic>
          <a:graphicData uri="http://schemas.openxmlformats.org/presentationml/2006/ole">
            <mc:AlternateContent xmlns:mc="http://schemas.openxmlformats.org/markup-compatibility/2006">
              <mc:Choice xmlns:v="urn:schemas-microsoft-com:vml" Requires="v">
                <p:oleObj spid="_x0000_s44049" name="Equation" r:id="rId4" imgW="914400" imgH="990600" progId="Equation.DSMT4">
                  <p:embed/>
                </p:oleObj>
              </mc:Choice>
              <mc:Fallback>
                <p:oleObj name="Equation" r:id="rId4" imgW="914400" imgH="990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89138"/>
                        <a:ext cx="2281237"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36" name="Picture 4"/>
          <p:cNvPicPr>
            <a:picLocks noChangeAspect="1" noChangeArrowheads="1"/>
          </p:cNvPicPr>
          <p:nvPr/>
        </p:nvPicPr>
        <p:blipFill>
          <a:blip r:embed="rId6">
            <a:clrChange>
              <a:clrFrom>
                <a:srgbClr val="FFFFFF"/>
              </a:clrFrom>
              <a:clrTo>
                <a:srgbClr val="FFFFFF">
                  <a:alpha val="0"/>
                </a:srgbClr>
              </a:clrTo>
            </a:clrChange>
            <a:lum bright="-20000" contrast="40000"/>
            <a:extLst>
              <a:ext uri="{28A0092B-C50C-407E-A947-70E740481C1C}">
                <a14:useLocalDpi xmlns:a14="http://schemas.microsoft.com/office/drawing/2010/main" val="0"/>
              </a:ext>
            </a:extLst>
          </a:blip>
          <a:srcRect l="2" r="1906" b="5592"/>
          <a:stretch>
            <a:fillRect/>
          </a:stretch>
        </p:blipFill>
        <p:spPr bwMode="auto">
          <a:xfrm>
            <a:off x="4279900" y="1268413"/>
            <a:ext cx="436245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3924300" y="4246563"/>
            <a:ext cx="47847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rot="10800000">
            <a:off x="7343390" y="1894916"/>
            <a:ext cx="1289819" cy="1032296"/>
            <a:chOff x="467544" y="4052888"/>
            <a:chExt cx="1289819" cy="1032296"/>
          </a:xfrm>
        </p:grpSpPr>
        <p:cxnSp>
          <p:nvCxnSpPr>
            <p:cNvPr id="18" name="Straight Arrow Connector 17"/>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9" name="Straight Connector 18"/>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 name="Group 6"/>
          <p:cNvGrpSpPr/>
          <p:nvPr/>
        </p:nvGrpSpPr>
        <p:grpSpPr>
          <a:xfrm>
            <a:off x="467544" y="3725984"/>
            <a:ext cx="1289819" cy="1032296"/>
            <a:chOff x="467544" y="4052888"/>
            <a:chExt cx="1289819" cy="1032296"/>
          </a:xfrm>
        </p:grpSpPr>
        <p:cxnSp>
          <p:nvCxnSpPr>
            <p:cNvPr id="3" name="Straight Arrow Connector 2"/>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5" name="Straight Connector 4"/>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pic>
        <p:nvPicPr>
          <p:cNvPr id="45058"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611188" y="1944688"/>
            <a:ext cx="79502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ounded Rectangle 5"/>
          <p:cNvSpPr>
            <a:spLocks noChangeArrowheads="1"/>
          </p:cNvSpPr>
          <p:nvPr/>
        </p:nvSpPr>
        <p:spPr bwMode="auto">
          <a:xfrm>
            <a:off x="598488" y="2349500"/>
            <a:ext cx="2317750" cy="2303463"/>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45060" name="Rectangle 2"/>
          <p:cNvSpPr>
            <a:spLocks noGrp="1" noChangeArrowheads="1"/>
          </p:cNvSpPr>
          <p:nvPr>
            <p:ph type="title"/>
          </p:nvPr>
        </p:nvSpPr>
        <p:spPr/>
        <p:txBody>
          <a:bodyPr/>
          <a:lstStyle/>
          <a:p>
            <a:pPr eaLnBrk="1" hangingPunct="1"/>
            <a:r>
              <a:rPr lang="en-US" altLang="nl-NL" smtClean="0"/>
              <a:t>MultiDiscipline Feasible</a:t>
            </a:r>
          </a:p>
        </p:txBody>
      </p:sp>
      <p:sp>
        <p:nvSpPr>
          <p:cNvPr id="56325" name="Rounded Rectangle 2"/>
          <p:cNvSpPr>
            <a:spLocks noChangeArrowheads="1"/>
          </p:cNvSpPr>
          <p:nvPr/>
        </p:nvSpPr>
        <p:spPr bwMode="auto">
          <a:xfrm>
            <a:off x="3203575" y="2781300"/>
            <a:ext cx="2736850" cy="1008063"/>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6326" name="TextBox 3"/>
          <p:cNvSpPr txBox="1">
            <a:spLocks noChangeArrowheads="1"/>
          </p:cNvSpPr>
          <p:nvPr/>
        </p:nvSpPr>
        <p:spPr bwMode="auto">
          <a:xfrm>
            <a:off x="622300" y="2516188"/>
            <a:ext cx="21272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DC1 will iterate DE1 until local Discipline residual r</a:t>
            </a:r>
            <a:r>
              <a:rPr lang="en-GB" altLang="nl-NL" baseline="-25000">
                <a:solidFill>
                  <a:srgbClr val="000000"/>
                </a:solidFill>
              </a:rPr>
              <a:t>1</a:t>
            </a:r>
            <a:r>
              <a:rPr lang="en-GB" altLang="nl-NL">
                <a:solidFill>
                  <a:srgbClr val="000000"/>
                </a:solidFill>
              </a:rPr>
              <a:t> becomes 0; i.e consistency</a:t>
            </a:r>
            <a:endParaRPr lang="nl-NL" altLang="nl-NL">
              <a:solidFill>
                <a:srgbClr val="000000"/>
              </a:solidFill>
            </a:endParaRPr>
          </a:p>
        </p:txBody>
      </p:sp>
      <p:sp>
        <p:nvSpPr>
          <p:cNvPr id="56327" name="Rounded Rectangle 10"/>
          <p:cNvSpPr>
            <a:spLocks noChangeArrowheads="1"/>
          </p:cNvSpPr>
          <p:nvPr/>
        </p:nvSpPr>
        <p:spPr bwMode="auto">
          <a:xfrm>
            <a:off x="6391275" y="620713"/>
            <a:ext cx="2151063" cy="2441575"/>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6328" name="TextBox 12"/>
          <p:cNvSpPr txBox="1">
            <a:spLocks noChangeArrowheads="1"/>
          </p:cNvSpPr>
          <p:nvPr/>
        </p:nvSpPr>
        <p:spPr bwMode="auto">
          <a:xfrm>
            <a:off x="6494463" y="741363"/>
            <a:ext cx="19446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DC1 is responsible for coordinating local consistency of this Discipline D1</a:t>
            </a:r>
            <a:endParaRPr lang="nl-NL" altLang="nl-NL">
              <a:solidFill>
                <a:srgbClr val="000000"/>
              </a:solidFill>
            </a:endParaRPr>
          </a:p>
        </p:txBody>
      </p:sp>
      <p:sp>
        <p:nvSpPr>
          <p:cNvPr id="56329" name="Rounded Rectangle 13"/>
          <p:cNvSpPr>
            <a:spLocks noChangeArrowheads="1"/>
          </p:cNvSpPr>
          <p:nvPr/>
        </p:nvSpPr>
        <p:spPr bwMode="auto">
          <a:xfrm>
            <a:off x="5940425" y="3933825"/>
            <a:ext cx="2151063" cy="1582738"/>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6330" name="TextBox 14"/>
          <p:cNvSpPr txBox="1">
            <a:spLocks noChangeArrowheads="1"/>
          </p:cNvSpPr>
          <p:nvPr/>
        </p:nvSpPr>
        <p:spPr bwMode="auto">
          <a:xfrm>
            <a:off x="6043613" y="4052888"/>
            <a:ext cx="19446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dirty="0">
                <a:solidFill>
                  <a:srgbClr val="000000"/>
                </a:solidFill>
              </a:rPr>
              <a:t>This block is also termed a Discipline Analyser (DA)</a:t>
            </a:r>
            <a:endParaRPr lang="nl-NL" altLang="nl-NL" dirty="0">
              <a:solidFill>
                <a:srgbClr val="000000"/>
              </a:solidFill>
            </a:endParaRPr>
          </a:p>
        </p:txBody>
      </p:sp>
    </p:spTree>
    <p:extLst>
      <p:ext uri="{BB962C8B-B14F-4D97-AF65-F5344CB8AC3E}">
        <p14:creationId xmlns:p14="http://schemas.microsoft.com/office/powerpoint/2010/main" val="807813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p:bldP spid="56325" grpId="0" animBg="1"/>
      <p:bldP spid="56326" grpId="0"/>
      <p:bldP spid="56327" grpId="0" animBg="1"/>
      <p:bldP spid="56328" grpId="0"/>
      <p:bldP spid="56329" grpId="0" animBg="1"/>
      <p:bldP spid="56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nl-NL" smtClean="0"/>
              <a:t>MultiDiscipline Feasible</a:t>
            </a:r>
          </a:p>
        </p:txBody>
      </p:sp>
      <p:pic>
        <p:nvPicPr>
          <p:cNvPr id="46083"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596900" y="1973263"/>
            <a:ext cx="79502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ounded Rectangle 2"/>
          <p:cNvSpPr>
            <a:spLocks noChangeArrowheads="1"/>
          </p:cNvSpPr>
          <p:nvPr/>
        </p:nvSpPr>
        <p:spPr bwMode="auto">
          <a:xfrm>
            <a:off x="1965325" y="2481263"/>
            <a:ext cx="6423025" cy="406400"/>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8373" name="Rounded Rectangle 4"/>
          <p:cNvSpPr>
            <a:spLocks noChangeArrowheads="1"/>
          </p:cNvSpPr>
          <p:nvPr/>
        </p:nvSpPr>
        <p:spPr bwMode="auto">
          <a:xfrm>
            <a:off x="1979613" y="2457450"/>
            <a:ext cx="1285875" cy="2100263"/>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8374" name="Rounded Rectangle 5"/>
          <p:cNvSpPr>
            <a:spLocks noChangeArrowheads="1"/>
          </p:cNvSpPr>
          <p:nvPr/>
        </p:nvSpPr>
        <p:spPr bwMode="auto">
          <a:xfrm>
            <a:off x="6588125" y="3506788"/>
            <a:ext cx="2151063" cy="2357437"/>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8375" name="TextBox 6"/>
          <p:cNvSpPr txBox="1">
            <a:spLocks noChangeArrowheads="1"/>
          </p:cNvSpPr>
          <p:nvPr/>
        </p:nvSpPr>
        <p:spPr bwMode="auto">
          <a:xfrm>
            <a:off x="6691313" y="3627438"/>
            <a:ext cx="19446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Overall SC is responsible for ensuring consistency between all involved Disciplines</a:t>
            </a:r>
            <a:endParaRPr lang="nl-NL" altLang="nl-NL">
              <a:solidFill>
                <a:srgbClr val="000000"/>
              </a:solidFill>
            </a:endParaRPr>
          </a:p>
        </p:txBody>
      </p:sp>
      <p:sp>
        <p:nvSpPr>
          <p:cNvPr id="58376" name="Rounded Rectangle 7"/>
          <p:cNvSpPr>
            <a:spLocks noChangeArrowheads="1"/>
          </p:cNvSpPr>
          <p:nvPr/>
        </p:nvSpPr>
        <p:spPr bwMode="auto">
          <a:xfrm>
            <a:off x="1965325" y="549275"/>
            <a:ext cx="3398838" cy="1630363"/>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8377" name="TextBox 11"/>
          <p:cNvSpPr txBox="1">
            <a:spLocks noChangeArrowheads="1"/>
          </p:cNvSpPr>
          <p:nvPr/>
        </p:nvSpPr>
        <p:spPr bwMode="auto">
          <a:xfrm>
            <a:off x="2293938" y="549275"/>
            <a:ext cx="28829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SC will iterate all DA’s until inter-system residuals r</a:t>
            </a:r>
            <a:r>
              <a:rPr lang="en-GB" altLang="nl-NL" baseline="-25000">
                <a:solidFill>
                  <a:srgbClr val="000000"/>
                </a:solidFill>
              </a:rPr>
              <a:t>12</a:t>
            </a:r>
            <a:r>
              <a:rPr lang="en-GB" altLang="nl-NL">
                <a:solidFill>
                  <a:srgbClr val="000000"/>
                </a:solidFill>
              </a:rPr>
              <a:t> and r</a:t>
            </a:r>
            <a:r>
              <a:rPr lang="en-GB" altLang="nl-NL" baseline="-25000">
                <a:solidFill>
                  <a:srgbClr val="000000"/>
                </a:solidFill>
              </a:rPr>
              <a:t>21</a:t>
            </a:r>
            <a:r>
              <a:rPr lang="en-GB" altLang="nl-NL">
                <a:solidFill>
                  <a:srgbClr val="000000"/>
                </a:solidFill>
              </a:rPr>
              <a:t> become 0; i.e. overall system consistency</a:t>
            </a:r>
            <a:endParaRPr lang="nl-NL" altLang="nl-NL">
              <a:solidFill>
                <a:srgbClr val="000000"/>
              </a:solidFill>
            </a:endParaRPr>
          </a:p>
        </p:txBody>
      </p:sp>
      <p:grpSp>
        <p:nvGrpSpPr>
          <p:cNvPr id="10" name="Group 9"/>
          <p:cNvGrpSpPr/>
          <p:nvPr/>
        </p:nvGrpSpPr>
        <p:grpSpPr>
          <a:xfrm>
            <a:off x="467544" y="3725984"/>
            <a:ext cx="1289819" cy="1032296"/>
            <a:chOff x="467544" y="4052888"/>
            <a:chExt cx="1289819" cy="1032296"/>
          </a:xfrm>
        </p:grpSpPr>
        <p:cxnSp>
          <p:nvCxnSpPr>
            <p:cNvPr id="11" name="Straight Arrow Connector 10"/>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2" name="Straight Connector 11"/>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3" name="Group 12"/>
          <p:cNvGrpSpPr/>
          <p:nvPr/>
        </p:nvGrpSpPr>
        <p:grpSpPr>
          <a:xfrm rot="10800000">
            <a:off x="7343390" y="1894916"/>
            <a:ext cx="1289819" cy="1032296"/>
            <a:chOff x="467544" y="4052888"/>
            <a:chExt cx="1289819" cy="1032296"/>
          </a:xfrm>
        </p:grpSpPr>
        <p:cxnSp>
          <p:nvCxnSpPr>
            <p:cNvPr id="14" name="Straight Arrow Connector 13"/>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Straight Connector 14"/>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786037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3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3" grpId="0" animBg="1"/>
      <p:bldP spid="58374" grpId="0" animBg="1"/>
      <p:bldP spid="58375" grpId="0"/>
      <p:bldP spid="58376" grpId="0" animBg="1"/>
      <p:bldP spid="583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rot="10800000">
            <a:off x="7343390" y="1894916"/>
            <a:ext cx="1289819" cy="1032296"/>
            <a:chOff x="467544" y="4052888"/>
            <a:chExt cx="1289819" cy="1032296"/>
          </a:xfrm>
        </p:grpSpPr>
        <p:cxnSp>
          <p:nvCxnSpPr>
            <p:cNvPr id="16" name="Straight Arrow Connector 15"/>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7" name="Straight Connector 16"/>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47106" name="Rectangle 2"/>
          <p:cNvSpPr>
            <a:spLocks noGrp="1" noChangeArrowheads="1"/>
          </p:cNvSpPr>
          <p:nvPr>
            <p:ph type="title"/>
          </p:nvPr>
        </p:nvSpPr>
        <p:spPr/>
        <p:txBody>
          <a:bodyPr/>
          <a:lstStyle/>
          <a:p>
            <a:pPr eaLnBrk="1" hangingPunct="1"/>
            <a:r>
              <a:rPr lang="en-US" altLang="nl-NL" smtClean="0"/>
              <a:t>MultiDiscipline Feasible</a:t>
            </a:r>
          </a:p>
        </p:txBody>
      </p:sp>
      <p:pic>
        <p:nvPicPr>
          <p:cNvPr id="47107"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596900" y="1973263"/>
            <a:ext cx="79502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ounded Rectangle 2"/>
          <p:cNvSpPr>
            <a:spLocks noChangeArrowheads="1"/>
          </p:cNvSpPr>
          <p:nvPr/>
        </p:nvSpPr>
        <p:spPr bwMode="auto">
          <a:xfrm>
            <a:off x="696913" y="2074863"/>
            <a:ext cx="7691437" cy="406400"/>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9397" name="Rounded Rectangle 4"/>
          <p:cNvSpPr>
            <a:spLocks noChangeArrowheads="1"/>
          </p:cNvSpPr>
          <p:nvPr/>
        </p:nvSpPr>
        <p:spPr bwMode="auto">
          <a:xfrm>
            <a:off x="693738" y="2060575"/>
            <a:ext cx="1285875" cy="24479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9398" name="Rounded Rectangle 5"/>
          <p:cNvSpPr>
            <a:spLocks noChangeArrowheads="1"/>
          </p:cNvSpPr>
          <p:nvPr/>
        </p:nvSpPr>
        <p:spPr bwMode="auto">
          <a:xfrm>
            <a:off x="2484438" y="2708275"/>
            <a:ext cx="3408362" cy="1689100"/>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9399" name="TextBox 7"/>
          <p:cNvSpPr txBox="1">
            <a:spLocks noChangeArrowheads="1"/>
          </p:cNvSpPr>
          <p:nvPr/>
        </p:nvSpPr>
        <p:spPr bwMode="auto">
          <a:xfrm>
            <a:off x="2741613" y="2708275"/>
            <a:ext cx="28829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is only concerned with finding design vector X that renders the system optimal (f</a:t>
            </a:r>
            <a:r>
              <a:rPr lang="en-GB" altLang="nl-NL" baseline="-25000">
                <a:solidFill>
                  <a:srgbClr val="000000"/>
                </a:solidFill>
              </a:rPr>
              <a:t>1</a:t>
            </a:r>
            <a:r>
              <a:rPr lang="en-GB" altLang="nl-NL">
                <a:solidFill>
                  <a:srgbClr val="000000"/>
                </a:solidFill>
              </a:rPr>
              <a:t>, f</a:t>
            </a:r>
            <a:r>
              <a:rPr lang="en-GB" altLang="nl-NL" baseline="-25000">
                <a:solidFill>
                  <a:srgbClr val="000000"/>
                </a:solidFill>
              </a:rPr>
              <a:t>2</a:t>
            </a:r>
            <a:r>
              <a:rPr lang="en-GB" altLang="nl-NL">
                <a:solidFill>
                  <a:srgbClr val="000000"/>
                </a:solidFill>
              </a:rPr>
              <a:t>) and feasible (g</a:t>
            </a:r>
            <a:r>
              <a:rPr lang="en-GB" altLang="nl-NL" baseline="-25000">
                <a:solidFill>
                  <a:srgbClr val="000000"/>
                </a:solidFill>
              </a:rPr>
              <a:t>1</a:t>
            </a:r>
            <a:r>
              <a:rPr lang="en-GB" altLang="nl-NL">
                <a:solidFill>
                  <a:srgbClr val="000000"/>
                </a:solidFill>
              </a:rPr>
              <a:t>, g</a:t>
            </a:r>
            <a:r>
              <a:rPr lang="en-GB" altLang="nl-NL" baseline="-25000">
                <a:solidFill>
                  <a:srgbClr val="000000"/>
                </a:solidFill>
              </a:rPr>
              <a:t>2</a:t>
            </a:r>
            <a:r>
              <a:rPr lang="en-GB" altLang="nl-NL">
                <a:solidFill>
                  <a:srgbClr val="000000"/>
                </a:solidFill>
              </a:rPr>
              <a:t>)</a:t>
            </a:r>
            <a:endParaRPr lang="nl-NL" altLang="nl-NL">
              <a:solidFill>
                <a:srgbClr val="000000"/>
              </a:solidFill>
            </a:endParaRPr>
          </a:p>
        </p:txBody>
      </p:sp>
      <p:sp>
        <p:nvSpPr>
          <p:cNvPr id="59400" name="Rounded Rectangle 8"/>
          <p:cNvSpPr>
            <a:spLocks noChangeArrowheads="1"/>
          </p:cNvSpPr>
          <p:nvPr/>
        </p:nvSpPr>
        <p:spPr bwMode="auto">
          <a:xfrm>
            <a:off x="5103813" y="284163"/>
            <a:ext cx="3408362" cy="1689100"/>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9401" name="TextBox 9"/>
          <p:cNvSpPr txBox="1">
            <a:spLocks noChangeArrowheads="1"/>
          </p:cNvSpPr>
          <p:nvPr/>
        </p:nvSpPr>
        <p:spPr bwMode="auto">
          <a:xfrm>
            <a:off x="5365750" y="312738"/>
            <a:ext cx="28844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does not handle consistency coordination at all; this is delegated to SC and DA’s</a:t>
            </a:r>
            <a:endParaRPr lang="nl-NL" altLang="nl-NL">
              <a:solidFill>
                <a:srgbClr val="000000"/>
              </a:solidFill>
            </a:endParaRPr>
          </a:p>
        </p:txBody>
      </p:sp>
      <p:sp>
        <p:nvSpPr>
          <p:cNvPr id="59402" name="Rounded Rectangle 10"/>
          <p:cNvSpPr>
            <a:spLocks noChangeArrowheads="1"/>
          </p:cNvSpPr>
          <p:nvPr/>
        </p:nvSpPr>
        <p:spPr bwMode="auto">
          <a:xfrm>
            <a:off x="1436688" y="4868863"/>
            <a:ext cx="5191125" cy="1471612"/>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9403" name="TextBox 11"/>
          <p:cNvSpPr txBox="1">
            <a:spLocks noChangeArrowheads="1"/>
          </p:cNvSpPr>
          <p:nvPr/>
        </p:nvSpPr>
        <p:spPr bwMode="auto">
          <a:xfrm>
            <a:off x="1754188" y="4943475"/>
            <a:ext cx="45561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Note the clear division in the handling of design variables X by the SO and the discipline state variables S / S</a:t>
            </a:r>
            <a:r>
              <a:rPr lang="en-GB" altLang="nl-NL" baseline="30000">
                <a:solidFill>
                  <a:srgbClr val="000000"/>
                </a:solidFill>
              </a:rPr>
              <a:t>*</a:t>
            </a:r>
            <a:r>
              <a:rPr lang="en-GB" altLang="nl-NL">
                <a:solidFill>
                  <a:srgbClr val="000000"/>
                </a:solidFill>
              </a:rPr>
              <a:t> by SC and DC’s</a:t>
            </a:r>
            <a:endParaRPr lang="nl-NL" altLang="nl-NL" baseline="30000">
              <a:solidFill>
                <a:srgbClr val="000000"/>
              </a:solidFill>
            </a:endParaRPr>
          </a:p>
        </p:txBody>
      </p:sp>
      <p:grpSp>
        <p:nvGrpSpPr>
          <p:cNvPr id="12" name="Group 11"/>
          <p:cNvGrpSpPr/>
          <p:nvPr/>
        </p:nvGrpSpPr>
        <p:grpSpPr>
          <a:xfrm>
            <a:off x="467544" y="3725984"/>
            <a:ext cx="1289819" cy="1032296"/>
            <a:chOff x="467544" y="4052888"/>
            <a:chExt cx="1289819" cy="1032296"/>
          </a:xfrm>
        </p:grpSpPr>
        <p:cxnSp>
          <p:nvCxnSpPr>
            <p:cNvPr id="13" name="Straight Arrow Connector 12"/>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Connector 13"/>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493357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3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4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animBg="1"/>
      <p:bldP spid="59398" grpId="0" animBg="1"/>
      <p:bldP spid="59399" grpId="0"/>
      <p:bldP spid="59400" grpId="0" animBg="1"/>
      <p:bldP spid="59401" grpId="0"/>
      <p:bldP spid="59402" grpId="0" animBg="1"/>
      <p:bldP spid="5940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nl-NL" smtClean="0"/>
              <a:t>Individual Discipline Feasible</a:t>
            </a:r>
          </a:p>
        </p:txBody>
      </p:sp>
      <p:graphicFrame>
        <p:nvGraphicFramePr>
          <p:cNvPr id="48131" name="Object 2"/>
          <p:cNvGraphicFramePr>
            <a:graphicFrameLocks noGrp="1" noChangeAspect="1"/>
          </p:cNvGraphicFramePr>
          <p:nvPr>
            <p:ph idx="1"/>
          </p:nvPr>
        </p:nvGraphicFramePr>
        <p:xfrm>
          <a:off x="755650" y="1630363"/>
          <a:ext cx="2573338" cy="3748087"/>
        </p:xfrm>
        <a:graphic>
          <a:graphicData uri="http://schemas.openxmlformats.org/presentationml/2006/ole">
            <mc:AlternateContent xmlns:mc="http://schemas.openxmlformats.org/markup-compatibility/2006">
              <mc:Choice xmlns:v="urn:schemas-microsoft-com:vml" Requires="v">
                <p:oleObj spid="_x0000_s136203" name="Equation" r:id="rId3" imgW="1028700" imgH="1498600" progId="Equation.DSMT4">
                  <p:embed/>
                </p:oleObj>
              </mc:Choice>
              <mc:Fallback>
                <p:oleObj name="Equation" r:id="rId3" imgW="1028700" imgH="149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30363"/>
                        <a:ext cx="25733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8132" name="Picture 4"/>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4500563" y="1482725"/>
            <a:ext cx="415925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6">
            <a:lum bright="-20000" contrast="40000"/>
            <a:extLst>
              <a:ext uri="{28A0092B-C50C-407E-A947-70E740481C1C}">
                <a14:useLocalDpi xmlns:a14="http://schemas.microsoft.com/office/drawing/2010/main" val="0"/>
              </a:ext>
            </a:extLst>
          </a:blip>
          <a:srcRect/>
          <a:stretch>
            <a:fillRect/>
          </a:stretch>
        </p:blipFill>
        <p:spPr bwMode="auto">
          <a:xfrm>
            <a:off x="4427538" y="3489325"/>
            <a:ext cx="43402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Rounded Rectangle 6"/>
          <p:cNvSpPr>
            <a:spLocks noChangeArrowheads="1"/>
          </p:cNvSpPr>
          <p:nvPr/>
        </p:nvSpPr>
        <p:spPr bwMode="auto">
          <a:xfrm>
            <a:off x="250825" y="747713"/>
            <a:ext cx="4968875" cy="881062"/>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1447" name="TextBox 7"/>
          <p:cNvSpPr txBox="1">
            <a:spLocks noChangeArrowheads="1"/>
          </p:cNvSpPr>
          <p:nvPr/>
        </p:nvSpPr>
        <p:spPr bwMode="auto">
          <a:xfrm>
            <a:off x="457200" y="820738"/>
            <a:ext cx="4556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Optimization structure is simplified by taking away the SC</a:t>
            </a:r>
            <a:endParaRPr lang="nl-NL" altLang="nl-NL" baseline="30000">
              <a:solidFill>
                <a:srgbClr val="000000"/>
              </a:solidFill>
            </a:endParaRPr>
          </a:p>
        </p:txBody>
      </p:sp>
      <p:sp>
        <p:nvSpPr>
          <p:cNvPr id="61448" name="Rounded Rectangle 8"/>
          <p:cNvSpPr>
            <a:spLocks noChangeArrowheads="1"/>
          </p:cNvSpPr>
          <p:nvPr/>
        </p:nvSpPr>
        <p:spPr bwMode="auto">
          <a:xfrm>
            <a:off x="323850" y="4076700"/>
            <a:ext cx="3455988" cy="15843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1449" name="Rounded Rectangle 9"/>
          <p:cNvSpPr>
            <a:spLocks noChangeArrowheads="1"/>
          </p:cNvSpPr>
          <p:nvPr/>
        </p:nvSpPr>
        <p:spPr bwMode="auto">
          <a:xfrm>
            <a:off x="4297363" y="3573463"/>
            <a:ext cx="4600575" cy="2397125"/>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1450" name="TextBox 10"/>
          <p:cNvSpPr txBox="1">
            <a:spLocks noChangeArrowheads="1"/>
          </p:cNvSpPr>
          <p:nvPr/>
        </p:nvSpPr>
        <p:spPr bwMode="auto">
          <a:xfrm>
            <a:off x="4427538" y="3744913"/>
            <a:ext cx="4556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However, inter-system consistency now becomes the responsibility of the SO. Therefore the inter-discipline consistency constraints (r</a:t>
            </a:r>
            <a:r>
              <a:rPr lang="en-GB" altLang="nl-NL" baseline="-25000">
                <a:solidFill>
                  <a:srgbClr val="000000"/>
                </a:solidFill>
              </a:rPr>
              <a:t>12</a:t>
            </a:r>
            <a:r>
              <a:rPr lang="en-GB" altLang="nl-NL">
                <a:solidFill>
                  <a:srgbClr val="000000"/>
                </a:solidFill>
              </a:rPr>
              <a:t>, r</a:t>
            </a:r>
            <a:r>
              <a:rPr lang="en-GB" altLang="nl-NL" baseline="-25000">
                <a:solidFill>
                  <a:srgbClr val="000000"/>
                </a:solidFill>
              </a:rPr>
              <a:t>21 </a:t>
            </a:r>
            <a:r>
              <a:rPr lang="en-GB" altLang="nl-NL">
                <a:solidFill>
                  <a:srgbClr val="000000"/>
                </a:solidFill>
              </a:rPr>
              <a:t>) are included in the optimization problem formulation, as well as state variable surrogates S</a:t>
            </a:r>
            <a:r>
              <a:rPr lang="en-GB" altLang="nl-NL" baseline="30000">
                <a:solidFill>
                  <a:srgbClr val="000000"/>
                </a:solidFill>
              </a:rPr>
              <a:t>*</a:t>
            </a:r>
            <a:endParaRPr lang="nl-NL" altLang="nl-NL">
              <a:solidFill>
                <a:srgbClr val="000000"/>
              </a:solidFill>
            </a:endParaRPr>
          </a:p>
        </p:txBody>
      </p:sp>
      <p:sp>
        <p:nvSpPr>
          <p:cNvPr id="61451" name="Rounded Rectangle 11"/>
          <p:cNvSpPr>
            <a:spLocks noChangeArrowheads="1"/>
          </p:cNvSpPr>
          <p:nvPr/>
        </p:nvSpPr>
        <p:spPr bwMode="auto">
          <a:xfrm>
            <a:off x="1547813" y="1944688"/>
            <a:ext cx="423862" cy="5175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Tree>
    <p:extLst>
      <p:ext uri="{BB962C8B-B14F-4D97-AF65-F5344CB8AC3E}">
        <p14:creationId xmlns:p14="http://schemas.microsoft.com/office/powerpoint/2010/main" val="667363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nimBg="1"/>
      <p:bldP spid="61447" grpId="0"/>
      <p:bldP spid="61448" grpId="0" animBg="1"/>
      <p:bldP spid="61449" grpId="0" animBg="1"/>
      <p:bldP spid="61450" grpId="0"/>
      <p:bldP spid="614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817688"/>
            <a:ext cx="6840538"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8"/>
          <p:cNvSpPr>
            <a:spLocks noGrp="1"/>
          </p:cNvSpPr>
          <p:nvPr>
            <p:ph type="title"/>
          </p:nvPr>
        </p:nvSpPr>
        <p:spPr>
          <a:xfrm>
            <a:off x="777875" y="-100013"/>
            <a:ext cx="7659688" cy="1066801"/>
          </a:xfrm>
        </p:spPr>
        <p:txBody>
          <a:bodyPr/>
          <a:lstStyle/>
          <a:p>
            <a:r>
              <a:rPr lang="en-US" altLang="nl-NL" sz="3600" smtClean="0">
                <a:solidFill>
                  <a:schemeClr val="bg2"/>
                </a:solidFill>
              </a:rPr>
              <a:t>In lecture 1, we learnt that….</a:t>
            </a:r>
          </a:p>
        </p:txBody>
      </p:sp>
      <p:sp>
        <p:nvSpPr>
          <p:cNvPr id="12292" name="Rectangle 13"/>
          <p:cNvSpPr>
            <a:spLocks noChangeArrowheads="1"/>
          </p:cNvSpPr>
          <p:nvPr/>
        </p:nvSpPr>
        <p:spPr bwMode="auto">
          <a:xfrm>
            <a:off x="684213" y="1163638"/>
            <a:ext cx="827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a:t>…this is the general structure of an MDO systems:</a:t>
            </a:r>
          </a:p>
        </p:txBody>
      </p:sp>
      <p:grpSp>
        <p:nvGrpSpPr>
          <p:cNvPr id="12293" name="Group 7"/>
          <p:cNvGrpSpPr>
            <a:grpSpLocks/>
          </p:cNvGrpSpPr>
          <p:nvPr/>
        </p:nvGrpSpPr>
        <p:grpSpPr bwMode="auto">
          <a:xfrm>
            <a:off x="5826125" y="4724400"/>
            <a:ext cx="3317875" cy="1323975"/>
            <a:chOff x="5580036" y="4725024"/>
            <a:chExt cx="3317885" cy="1323439"/>
          </a:xfrm>
        </p:grpSpPr>
        <p:sp>
          <p:nvSpPr>
            <p:cNvPr id="12298" name="TextBox 8"/>
            <p:cNvSpPr txBox="1">
              <a:spLocks noChangeArrowheads="1"/>
            </p:cNvSpPr>
            <p:nvPr/>
          </p:nvSpPr>
          <p:spPr bwMode="auto">
            <a:xfrm>
              <a:off x="6876145" y="4725024"/>
              <a:ext cx="20217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a:solidFill>
                    <a:srgbClr val="FF0000"/>
                  </a:solidFill>
                </a:rPr>
                <a:t>(Numerical and Heuristics  techniques in Lecture 2)</a:t>
              </a:r>
            </a:p>
          </p:txBody>
        </p:sp>
        <p:cxnSp>
          <p:nvCxnSpPr>
            <p:cNvPr id="12299" name="Straight Connector 3"/>
            <p:cNvCxnSpPr>
              <a:cxnSpLocks noChangeShapeType="1"/>
              <a:stCxn id="12294" idx="3"/>
              <a:endCxn id="12298" idx="1"/>
            </p:cNvCxnSpPr>
            <p:nvPr/>
          </p:nvCxnSpPr>
          <p:spPr bwMode="auto">
            <a:xfrm>
              <a:off x="5580036" y="5085526"/>
              <a:ext cx="1296109" cy="301218"/>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sp>
        <p:nvSpPr>
          <p:cNvPr id="12294" name="Afgeronde rechthoek 14"/>
          <p:cNvSpPr>
            <a:spLocks noChangeArrowheads="1"/>
          </p:cNvSpPr>
          <p:nvPr/>
        </p:nvSpPr>
        <p:spPr bwMode="auto">
          <a:xfrm>
            <a:off x="2835275" y="4292600"/>
            <a:ext cx="2990850" cy="1584325"/>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12295" name="Afgeronde rechthoek 14"/>
          <p:cNvSpPr>
            <a:spLocks noChangeArrowheads="1"/>
          </p:cNvSpPr>
          <p:nvPr/>
        </p:nvSpPr>
        <p:spPr bwMode="auto">
          <a:xfrm>
            <a:off x="1763713" y="1817688"/>
            <a:ext cx="1223962" cy="1839912"/>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12296" name="TextBox 12"/>
          <p:cNvSpPr txBox="1">
            <a:spLocks noChangeArrowheads="1"/>
          </p:cNvSpPr>
          <p:nvPr/>
        </p:nvSpPr>
        <p:spPr bwMode="auto">
          <a:xfrm>
            <a:off x="107950" y="3921125"/>
            <a:ext cx="2024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eaLnBrk="1" hangingPunct="1">
              <a:lnSpc>
                <a:spcPct val="100000"/>
              </a:lnSpc>
              <a:buClrTx/>
              <a:buFontTx/>
              <a:buNone/>
            </a:pPr>
            <a:r>
              <a:rPr lang="en-US" altLang="nl-NL" sz="1800">
                <a:solidFill>
                  <a:srgbClr val="FF0000"/>
                </a:solidFill>
              </a:rPr>
              <a:t>(Parameterization in Lecture 1)</a:t>
            </a:r>
          </a:p>
        </p:txBody>
      </p:sp>
      <p:cxnSp>
        <p:nvCxnSpPr>
          <p:cNvPr id="12297" name="Straight Connector 13"/>
          <p:cNvCxnSpPr>
            <a:cxnSpLocks noChangeShapeType="1"/>
            <a:stCxn id="12296" idx="0"/>
            <a:endCxn id="12295" idx="1"/>
          </p:cNvCxnSpPr>
          <p:nvPr/>
        </p:nvCxnSpPr>
        <p:spPr bwMode="auto">
          <a:xfrm flipV="1">
            <a:off x="1120775" y="2738438"/>
            <a:ext cx="642938" cy="1182687"/>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rot="10800000">
            <a:off x="6876256" y="1749004"/>
            <a:ext cx="1289819" cy="1032296"/>
            <a:chOff x="467544" y="4052888"/>
            <a:chExt cx="1289819" cy="1032296"/>
          </a:xfrm>
        </p:grpSpPr>
        <p:cxnSp>
          <p:nvCxnSpPr>
            <p:cNvPr id="9" name="Straight Arrow Connector 8"/>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 name="Straight Connector 9"/>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49154" name="Rectangle 2"/>
          <p:cNvSpPr>
            <a:spLocks noGrp="1" noChangeArrowheads="1"/>
          </p:cNvSpPr>
          <p:nvPr>
            <p:ph type="title"/>
          </p:nvPr>
        </p:nvSpPr>
        <p:spPr/>
        <p:txBody>
          <a:bodyPr/>
          <a:lstStyle/>
          <a:p>
            <a:pPr eaLnBrk="1" hangingPunct="1"/>
            <a:r>
              <a:rPr lang="en-US" altLang="nl-NL" smtClean="0"/>
              <a:t>Individual Discipline Feasible</a:t>
            </a:r>
          </a:p>
        </p:txBody>
      </p:sp>
      <p:pic>
        <p:nvPicPr>
          <p:cNvPr id="49155"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331913" y="1844675"/>
            <a:ext cx="66960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Rounded Rectangle 6"/>
          <p:cNvSpPr>
            <a:spLocks noChangeArrowheads="1"/>
          </p:cNvSpPr>
          <p:nvPr/>
        </p:nvSpPr>
        <p:spPr bwMode="auto">
          <a:xfrm>
            <a:off x="2700338" y="2781300"/>
            <a:ext cx="2592387" cy="15843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49157" name="Rounded Rectangle 7"/>
          <p:cNvSpPr>
            <a:spLocks noChangeArrowheads="1"/>
          </p:cNvSpPr>
          <p:nvPr/>
        </p:nvSpPr>
        <p:spPr bwMode="auto">
          <a:xfrm>
            <a:off x="5278438" y="4221163"/>
            <a:ext cx="2592387" cy="158432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2470" name="Rounded Rectangle 8"/>
          <p:cNvSpPr>
            <a:spLocks noChangeArrowheads="1"/>
          </p:cNvSpPr>
          <p:nvPr/>
        </p:nvSpPr>
        <p:spPr bwMode="auto">
          <a:xfrm>
            <a:off x="5580063" y="2924175"/>
            <a:ext cx="3082925" cy="649288"/>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2471" name="TextBox 9"/>
          <p:cNvSpPr txBox="1">
            <a:spLocks noChangeArrowheads="1"/>
          </p:cNvSpPr>
          <p:nvPr/>
        </p:nvSpPr>
        <p:spPr bwMode="auto">
          <a:xfrm>
            <a:off x="5592763" y="3049588"/>
            <a:ext cx="307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DA’s remain unchanged</a:t>
            </a:r>
            <a:endParaRPr lang="nl-NL" altLang="nl-NL" baseline="30000">
              <a:solidFill>
                <a:srgbClr val="000000"/>
              </a:solidFill>
            </a:endParaRPr>
          </a:p>
        </p:txBody>
      </p:sp>
      <p:grpSp>
        <p:nvGrpSpPr>
          <p:cNvPr id="11" name="Group 10"/>
          <p:cNvGrpSpPr/>
          <p:nvPr/>
        </p:nvGrpSpPr>
        <p:grpSpPr>
          <a:xfrm>
            <a:off x="1320486" y="4949928"/>
            <a:ext cx="1289819" cy="1032296"/>
            <a:chOff x="467544" y="4052888"/>
            <a:chExt cx="1289819" cy="1032296"/>
          </a:xfrm>
        </p:grpSpPr>
        <p:cxnSp>
          <p:nvCxnSpPr>
            <p:cNvPr id="12" name="Straight Arrow Connector 11"/>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 name="Straight Connector 12"/>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911929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P spid="624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rot="10800000">
            <a:off x="6876256" y="1749004"/>
            <a:ext cx="1289819" cy="1032296"/>
            <a:chOff x="467544" y="4052888"/>
            <a:chExt cx="1289819" cy="1032296"/>
          </a:xfrm>
        </p:grpSpPr>
        <p:cxnSp>
          <p:nvCxnSpPr>
            <p:cNvPr id="18" name="Straight Arrow Connector 17"/>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9" name="Straight Connector 18"/>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0178" name="Rectangle 2"/>
          <p:cNvSpPr>
            <a:spLocks noGrp="1" noChangeArrowheads="1"/>
          </p:cNvSpPr>
          <p:nvPr>
            <p:ph type="title"/>
          </p:nvPr>
        </p:nvSpPr>
        <p:spPr/>
        <p:txBody>
          <a:bodyPr/>
          <a:lstStyle/>
          <a:p>
            <a:pPr eaLnBrk="1" hangingPunct="1"/>
            <a:r>
              <a:rPr lang="en-US" altLang="nl-NL" smtClean="0"/>
              <a:t>Individual Discipline Feasible</a:t>
            </a:r>
          </a:p>
        </p:txBody>
      </p:sp>
      <p:pic>
        <p:nvPicPr>
          <p:cNvPr id="50179" name="Picture 5"/>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331913" y="1844675"/>
            <a:ext cx="66960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ounded Rectangle 6"/>
          <p:cNvSpPr>
            <a:spLocks noChangeArrowheads="1"/>
          </p:cNvSpPr>
          <p:nvPr/>
        </p:nvSpPr>
        <p:spPr bwMode="auto">
          <a:xfrm>
            <a:off x="1476375" y="1997075"/>
            <a:ext cx="1266825" cy="3808413"/>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3" name="Rounded Rectangle 7"/>
          <p:cNvSpPr>
            <a:spLocks noChangeArrowheads="1"/>
          </p:cNvSpPr>
          <p:nvPr/>
        </p:nvSpPr>
        <p:spPr bwMode="auto">
          <a:xfrm>
            <a:off x="1447800" y="2046288"/>
            <a:ext cx="6434138" cy="877887"/>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4" name="Rounded Rectangle 10"/>
          <p:cNvSpPr>
            <a:spLocks noChangeArrowheads="1"/>
          </p:cNvSpPr>
          <p:nvPr/>
        </p:nvSpPr>
        <p:spPr bwMode="auto">
          <a:xfrm>
            <a:off x="3276600" y="3208338"/>
            <a:ext cx="3598863" cy="1373187"/>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5" name="TextBox 11"/>
          <p:cNvSpPr txBox="1">
            <a:spLocks noChangeArrowheads="1"/>
          </p:cNvSpPr>
          <p:nvPr/>
        </p:nvSpPr>
        <p:spPr bwMode="auto">
          <a:xfrm>
            <a:off x="3492500" y="3429000"/>
            <a:ext cx="3311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now also handles inter-system residuals and state variable surrogates</a:t>
            </a:r>
            <a:endParaRPr lang="nl-NL" altLang="nl-NL" baseline="30000">
              <a:solidFill>
                <a:srgbClr val="000000"/>
              </a:solidFill>
            </a:endParaRPr>
          </a:p>
        </p:txBody>
      </p:sp>
      <p:sp>
        <p:nvSpPr>
          <p:cNvPr id="63496" name="Rounded Rectangle 12"/>
          <p:cNvSpPr>
            <a:spLocks noChangeArrowheads="1"/>
          </p:cNvSpPr>
          <p:nvPr/>
        </p:nvSpPr>
        <p:spPr bwMode="auto">
          <a:xfrm>
            <a:off x="6521450" y="2500313"/>
            <a:ext cx="1360488" cy="439737"/>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7" name="Rounded Rectangle 13"/>
          <p:cNvSpPr>
            <a:spLocks noChangeArrowheads="1"/>
          </p:cNvSpPr>
          <p:nvPr/>
        </p:nvSpPr>
        <p:spPr bwMode="auto">
          <a:xfrm>
            <a:off x="3984625" y="2501900"/>
            <a:ext cx="1358900" cy="439738"/>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8" name="Rounded Rectangle 14"/>
          <p:cNvSpPr>
            <a:spLocks noChangeArrowheads="1"/>
          </p:cNvSpPr>
          <p:nvPr/>
        </p:nvSpPr>
        <p:spPr bwMode="auto">
          <a:xfrm>
            <a:off x="1619250" y="3910013"/>
            <a:ext cx="936625" cy="438150"/>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3499" name="Rounded Rectangle 15"/>
          <p:cNvSpPr>
            <a:spLocks noChangeArrowheads="1"/>
          </p:cNvSpPr>
          <p:nvPr/>
        </p:nvSpPr>
        <p:spPr bwMode="auto">
          <a:xfrm>
            <a:off x="1641475" y="5338763"/>
            <a:ext cx="936625" cy="439737"/>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12" name="Rounded Rectangle 10"/>
          <p:cNvSpPr>
            <a:spLocks noChangeArrowheads="1"/>
          </p:cNvSpPr>
          <p:nvPr/>
        </p:nvSpPr>
        <p:spPr bwMode="auto">
          <a:xfrm>
            <a:off x="5121275" y="388938"/>
            <a:ext cx="3598863" cy="2398712"/>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13" name="TextBox 11"/>
          <p:cNvSpPr txBox="1">
            <a:spLocks noChangeArrowheads="1"/>
          </p:cNvSpPr>
          <p:nvPr/>
        </p:nvSpPr>
        <p:spPr bwMode="auto">
          <a:xfrm>
            <a:off x="5343525" y="474663"/>
            <a:ext cx="33115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System state variables S are now treated in the same way as design variables X by the SO. They have become “design” variables w.r.t. the optimizer </a:t>
            </a:r>
            <a:endParaRPr lang="nl-NL" altLang="nl-NL" baseline="30000">
              <a:solidFill>
                <a:srgbClr val="000000"/>
              </a:solidFill>
            </a:endParaRPr>
          </a:p>
        </p:txBody>
      </p:sp>
      <p:grpSp>
        <p:nvGrpSpPr>
          <p:cNvPr id="14" name="Group 13"/>
          <p:cNvGrpSpPr/>
          <p:nvPr/>
        </p:nvGrpSpPr>
        <p:grpSpPr>
          <a:xfrm>
            <a:off x="1320486" y="4949928"/>
            <a:ext cx="1289819" cy="1032296"/>
            <a:chOff x="467544" y="4052888"/>
            <a:chExt cx="1289819" cy="1032296"/>
          </a:xfrm>
        </p:grpSpPr>
        <p:cxnSp>
          <p:nvCxnSpPr>
            <p:cNvPr id="15" name="Straight Arrow Connector 14"/>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6" name="Straight Connector 15"/>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553909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P spid="63495" grpId="0"/>
      <p:bldP spid="63496" grpId="0" animBg="1"/>
      <p:bldP spid="63497" grpId="0" animBg="1"/>
      <p:bldP spid="63498" grpId="0" animBg="1"/>
      <p:bldP spid="63499" grpId="0" animBg="1"/>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nl-NL" smtClean="0"/>
              <a:t>All At Once</a:t>
            </a:r>
          </a:p>
        </p:txBody>
      </p:sp>
      <p:graphicFrame>
        <p:nvGraphicFramePr>
          <p:cNvPr id="51203" name="Object 2"/>
          <p:cNvGraphicFramePr>
            <a:graphicFrameLocks noGrp="1" noChangeAspect="1"/>
          </p:cNvGraphicFramePr>
          <p:nvPr>
            <p:ph idx="1"/>
          </p:nvPr>
        </p:nvGraphicFramePr>
        <p:xfrm>
          <a:off x="900113" y="1641475"/>
          <a:ext cx="2565400" cy="4308475"/>
        </p:xfrm>
        <a:graphic>
          <a:graphicData uri="http://schemas.openxmlformats.org/presentationml/2006/ole">
            <mc:AlternateContent xmlns:mc="http://schemas.openxmlformats.org/markup-compatibility/2006">
              <mc:Choice xmlns:v="urn:schemas-microsoft-com:vml" Requires="v">
                <p:oleObj spid="_x0000_s137227" name="Equation" r:id="rId3" imgW="1028700" imgH="1727200" progId="Equation.DSMT4">
                  <p:embed/>
                </p:oleObj>
              </mc:Choice>
              <mc:Fallback>
                <p:oleObj name="Equation" r:id="rId3" imgW="1028700" imgH="172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41475"/>
                        <a:ext cx="25654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04" name="Picture 4"/>
          <p:cNvPicPr>
            <a:picLocks noGrp="1" noChangeAspect="1" noChangeArrowheads="1"/>
          </p:cNvPicPr>
          <p:nvPr>
            <p:ph type="body" idx="4294967295"/>
          </p:nvPr>
        </p:nvPicPr>
        <p:blipFill>
          <a:blip r:embed="rId5">
            <a:extLst>
              <a:ext uri="{28A0092B-C50C-407E-A947-70E740481C1C}">
                <a14:useLocalDpi xmlns:a14="http://schemas.microsoft.com/office/drawing/2010/main" val="0"/>
              </a:ext>
            </a:extLst>
          </a:blip>
          <a:srcRect/>
          <a:stretch>
            <a:fillRect/>
          </a:stretch>
        </p:blipFill>
        <p:spPr>
          <a:xfrm>
            <a:off x="4932363" y="574675"/>
            <a:ext cx="3517900" cy="2854325"/>
          </a:xfrm>
        </p:spPr>
      </p:pic>
      <p:pic>
        <p:nvPicPr>
          <p:cNvPr id="51205" name="Picture 5"/>
          <p:cNvPicPr>
            <a:picLocks noChangeAspect="1" noChangeArrowheads="1"/>
          </p:cNvPicPr>
          <p:nvPr/>
        </p:nvPicPr>
        <p:blipFill>
          <a:blip r:embed="rId6">
            <a:clrChange>
              <a:clrFrom>
                <a:srgbClr val="FFFFFF"/>
              </a:clrFrom>
              <a:clrTo>
                <a:srgbClr val="FFFFFF">
                  <a:alpha val="0"/>
                </a:srgbClr>
              </a:clrTo>
            </a:clrChange>
            <a:lum contrast="-20000"/>
            <a:extLst>
              <a:ext uri="{28A0092B-C50C-407E-A947-70E740481C1C}">
                <a14:useLocalDpi xmlns:a14="http://schemas.microsoft.com/office/drawing/2010/main" val="0"/>
              </a:ext>
            </a:extLst>
          </a:blip>
          <a:srcRect l="2798" r="2798"/>
          <a:stretch>
            <a:fillRect/>
          </a:stretch>
        </p:blipFill>
        <p:spPr bwMode="auto">
          <a:xfrm>
            <a:off x="4938713" y="3314700"/>
            <a:ext cx="35941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Rounded Rectangle 5"/>
          <p:cNvSpPr>
            <a:spLocks noChangeArrowheads="1"/>
          </p:cNvSpPr>
          <p:nvPr/>
        </p:nvSpPr>
        <p:spPr bwMode="auto">
          <a:xfrm>
            <a:off x="684213" y="5392738"/>
            <a:ext cx="1727200" cy="576262"/>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5543" name="Rounded Rectangle 6"/>
          <p:cNvSpPr>
            <a:spLocks noChangeArrowheads="1"/>
          </p:cNvSpPr>
          <p:nvPr/>
        </p:nvSpPr>
        <p:spPr bwMode="auto">
          <a:xfrm>
            <a:off x="539750" y="1557338"/>
            <a:ext cx="3600450" cy="1008062"/>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5544" name="TextBox 7"/>
          <p:cNvSpPr txBox="1">
            <a:spLocks noChangeArrowheads="1"/>
          </p:cNvSpPr>
          <p:nvPr/>
        </p:nvSpPr>
        <p:spPr bwMode="auto">
          <a:xfrm>
            <a:off x="684213" y="1735138"/>
            <a:ext cx="3311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One step further: also the individual DC’s are removed</a:t>
            </a:r>
            <a:endParaRPr lang="nl-NL" altLang="nl-NL" baseline="30000">
              <a:solidFill>
                <a:srgbClr val="000000"/>
              </a:solidFill>
            </a:endParaRPr>
          </a:p>
        </p:txBody>
      </p:sp>
      <p:sp>
        <p:nvSpPr>
          <p:cNvPr id="65545" name="Rounded Rectangle 8"/>
          <p:cNvSpPr>
            <a:spLocks noChangeArrowheads="1"/>
          </p:cNvSpPr>
          <p:nvPr/>
        </p:nvSpPr>
        <p:spPr bwMode="auto">
          <a:xfrm>
            <a:off x="4932363" y="3324225"/>
            <a:ext cx="3600450" cy="3128963"/>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5546" name="TextBox 9"/>
          <p:cNvSpPr txBox="1">
            <a:spLocks noChangeArrowheads="1"/>
          </p:cNvSpPr>
          <p:nvPr/>
        </p:nvSpPr>
        <p:spPr bwMode="auto">
          <a:xfrm>
            <a:off x="5076825" y="3473450"/>
            <a:ext cx="33115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responsibility for individual Discipline consistency is also moved to the overall SO.</a:t>
            </a:r>
          </a:p>
          <a:p>
            <a:pPr eaLnBrk="1" hangingPunct="1">
              <a:lnSpc>
                <a:spcPct val="100000"/>
              </a:lnSpc>
              <a:buClrTx/>
              <a:buFontTx/>
              <a:buNone/>
            </a:pPr>
            <a:r>
              <a:rPr lang="en-GB" altLang="nl-NL">
                <a:solidFill>
                  <a:srgbClr val="000000"/>
                </a:solidFill>
              </a:rPr>
              <a:t>Hence, individual discipline consistency constraints (r</a:t>
            </a:r>
            <a:r>
              <a:rPr lang="en-GB" altLang="nl-NL" baseline="-25000">
                <a:solidFill>
                  <a:srgbClr val="000000"/>
                </a:solidFill>
              </a:rPr>
              <a:t>1</a:t>
            </a:r>
            <a:r>
              <a:rPr lang="en-GB" altLang="nl-NL">
                <a:solidFill>
                  <a:srgbClr val="000000"/>
                </a:solidFill>
              </a:rPr>
              <a:t>, r</a:t>
            </a:r>
            <a:r>
              <a:rPr lang="en-GB" altLang="nl-NL" baseline="-25000">
                <a:solidFill>
                  <a:srgbClr val="000000"/>
                </a:solidFill>
              </a:rPr>
              <a:t>2</a:t>
            </a:r>
            <a:r>
              <a:rPr lang="en-GB" altLang="nl-NL">
                <a:solidFill>
                  <a:srgbClr val="000000"/>
                </a:solidFill>
              </a:rPr>
              <a:t>) are also included in the optimization problem formulation</a:t>
            </a:r>
            <a:endParaRPr lang="nl-NL" altLang="nl-NL">
              <a:solidFill>
                <a:srgbClr val="000000"/>
              </a:solidFill>
            </a:endParaRPr>
          </a:p>
        </p:txBody>
      </p:sp>
    </p:spTree>
    <p:extLst>
      <p:ext uri="{BB962C8B-B14F-4D97-AF65-F5344CB8AC3E}">
        <p14:creationId xmlns:p14="http://schemas.microsoft.com/office/powerpoint/2010/main" val="3919870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3" grpId="0" animBg="1"/>
      <p:bldP spid="65544" grpId="0"/>
      <p:bldP spid="65545" grpId="0" animBg="1"/>
      <p:bldP spid="655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rot="10800000">
            <a:off x="5946006" y="1860097"/>
            <a:ext cx="1289819" cy="1032296"/>
            <a:chOff x="467544" y="4052888"/>
            <a:chExt cx="1289819" cy="1032296"/>
          </a:xfrm>
        </p:grpSpPr>
        <p:cxnSp>
          <p:nvCxnSpPr>
            <p:cNvPr id="16" name="Straight Arrow Connector 15"/>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7" name="Straight Connector 16"/>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52226" name="Rectangle 2"/>
          <p:cNvSpPr>
            <a:spLocks noGrp="1" noChangeArrowheads="1"/>
          </p:cNvSpPr>
          <p:nvPr>
            <p:ph type="title"/>
          </p:nvPr>
        </p:nvSpPr>
        <p:spPr/>
        <p:txBody>
          <a:bodyPr/>
          <a:lstStyle/>
          <a:p>
            <a:pPr eaLnBrk="1" hangingPunct="1"/>
            <a:r>
              <a:rPr lang="en-US" altLang="nl-NL" smtClean="0"/>
              <a:t>All At Once</a:t>
            </a:r>
          </a:p>
        </p:txBody>
      </p:sp>
      <p:pic>
        <p:nvPicPr>
          <p:cNvPr id="52227" name="Picture 5"/>
          <p:cNvPicPr>
            <a:picLocks noChangeAspect="1" noChangeArrowheads="1"/>
          </p:cNvPicPr>
          <p:nvPr/>
        </p:nvPicPr>
        <p:blipFill>
          <a:blip r:embed="rId2">
            <a:clrChange>
              <a:clrFrom>
                <a:srgbClr val="FFFFFF"/>
              </a:clrFrom>
              <a:clrTo>
                <a:srgbClr val="FFFFFF">
                  <a:alpha val="0"/>
                </a:srgbClr>
              </a:clrTo>
            </a:clrChange>
            <a:lum contrast="-20000"/>
            <a:extLst>
              <a:ext uri="{28A0092B-C50C-407E-A947-70E740481C1C}">
                <a14:useLocalDpi xmlns:a14="http://schemas.microsoft.com/office/drawing/2010/main" val="0"/>
              </a:ext>
            </a:extLst>
          </a:blip>
          <a:srcRect l="2798" r="2798"/>
          <a:stretch>
            <a:fillRect/>
          </a:stretch>
        </p:blipFill>
        <p:spPr bwMode="auto">
          <a:xfrm>
            <a:off x="1763713" y="1916113"/>
            <a:ext cx="518477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ounded Rectangle 6"/>
          <p:cNvSpPr>
            <a:spLocks noChangeArrowheads="1"/>
          </p:cNvSpPr>
          <p:nvPr/>
        </p:nvSpPr>
        <p:spPr bwMode="auto">
          <a:xfrm>
            <a:off x="3779838" y="485775"/>
            <a:ext cx="3600450" cy="1373188"/>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6565" name="TextBox 7"/>
          <p:cNvSpPr txBox="1">
            <a:spLocks noChangeArrowheads="1"/>
          </p:cNvSpPr>
          <p:nvPr/>
        </p:nvSpPr>
        <p:spPr bwMode="auto">
          <a:xfrm>
            <a:off x="3924300" y="692150"/>
            <a:ext cx="3311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is now responsible for all individual and inter-discipline consistencies</a:t>
            </a:r>
            <a:endParaRPr lang="nl-NL" altLang="nl-NL" baseline="30000">
              <a:solidFill>
                <a:srgbClr val="000000"/>
              </a:solidFill>
            </a:endParaRPr>
          </a:p>
        </p:txBody>
      </p:sp>
      <p:sp>
        <p:nvSpPr>
          <p:cNvPr id="66566" name="Rounded Rectangle 8"/>
          <p:cNvSpPr>
            <a:spLocks noChangeArrowheads="1"/>
          </p:cNvSpPr>
          <p:nvPr/>
        </p:nvSpPr>
        <p:spPr bwMode="auto">
          <a:xfrm>
            <a:off x="7092950" y="2420938"/>
            <a:ext cx="1655763" cy="2232025"/>
          </a:xfrm>
          <a:prstGeom prst="roundRect">
            <a:avLst>
              <a:gd name="adj" fmla="val 16667"/>
            </a:avLst>
          </a:prstGeom>
          <a:solidFill>
            <a:schemeClr val="accent1"/>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6567" name="TextBox 9"/>
          <p:cNvSpPr txBox="1">
            <a:spLocks noChangeArrowheads="1"/>
          </p:cNvSpPr>
          <p:nvPr/>
        </p:nvSpPr>
        <p:spPr bwMode="auto">
          <a:xfrm>
            <a:off x="7235825" y="2565400"/>
            <a:ext cx="13684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solidFill>
                  <a:srgbClr val="000000"/>
                </a:solidFill>
              </a:rPr>
              <a:t>SO now also handles individual discipline  residuals</a:t>
            </a:r>
            <a:endParaRPr lang="nl-NL" altLang="nl-NL" baseline="30000">
              <a:solidFill>
                <a:srgbClr val="000000"/>
              </a:solidFill>
            </a:endParaRPr>
          </a:p>
        </p:txBody>
      </p:sp>
      <p:sp>
        <p:nvSpPr>
          <p:cNvPr id="66568" name="Rounded Rectangle 10"/>
          <p:cNvSpPr>
            <a:spLocks noChangeArrowheads="1"/>
          </p:cNvSpPr>
          <p:nvPr/>
        </p:nvSpPr>
        <p:spPr bwMode="auto">
          <a:xfrm>
            <a:off x="1763713" y="2133600"/>
            <a:ext cx="1763712" cy="367188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52233" name="Rounded Rectangle 11"/>
          <p:cNvSpPr>
            <a:spLocks noChangeArrowheads="1"/>
          </p:cNvSpPr>
          <p:nvPr/>
        </p:nvSpPr>
        <p:spPr bwMode="auto">
          <a:xfrm>
            <a:off x="1751013" y="2133600"/>
            <a:ext cx="5099050" cy="1552575"/>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6570" name="Rounded Rectangle 12"/>
          <p:cNvSpPr>
            <a:spLocks noChangeArrowheads="1"/>
          </p:cNvSpPr>
          <p:nvPr/>
        </p:nvSpPr>
        <p:spPr bwMode="auto">
          <a:xfrm>
            <a:off x="3621088" y="3240088"/>
            <a:ext cx="1358900" cy="439737"/>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sp>
        <p:nvSpPr>
          <p:cNvPr id="66571" name="Rounded Rectangle 13"/>
          <p:cNvSpPr>
            <a:spLocks noChangeArrowheads="1"/>
          </p:cNvSpPr>
          <p:nvPr/>
        </p:nvSpPr>
        <p:spPr bwMode="auto">
          <a:xfrm>
            <a:off x="5324475" y="3219450"/>
            <a:ext cx="1360488" cy="439738"/>
          </a:xfrm>
          <a:prstGeom prst="roundRect">
            <a:avLst>
              <a:gd name="adj" fmla="val 16667"/>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solidFill>
                <a:srgbClr val="000000"/>
              </a:solidFill>
            </a:endParaRPr>
          </a:p>
        </p:txBody>
      </p:sp>
      <p:grpSp>
        <p:nvGrpSpPr>
          <p:cNvPr id="12" name="Group 11"/>
          <p:cNvGrpSpPr/>
          <p:nvPr/>
        </p:nvGrpSpPr>
        <p:grpSpPr>
          <a:xfrm>
            <a:off x="1547664" y="4949928"/>
            <a:ext cx="1289819" cy="1032296"/>
            <a:chOff x="467544" y="4052888"/>
            <a:chExt cx="1289819" cy="1032296"/>
          </a:xfrm>
        </p:grpSpPr>
        <p:cxnSp>
          <p:nvCxnSpPr>
            <p:cNvPr id="13" name="Straight Arrow Connector 12"/>
            <p:cNvCxnSpPr/>
            <p:nvPr/>
          </p:nvCxnSpPr>
          <p:spPr bwMode="auto">
            <a:xfrm>
              <a:off x="467544" y="5085184"/>
              <a:ext cx="1289819"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Connector 13"/>
            <p:cNvCxnSpPr/>
            <p:nvPr/>
          </p:nvCxnSpPr>
          <p:spPr bwMode="auto">
            <a:xfrm flipV="1">
              <a:off x="467544" y="4052888"/>
              <a:ext cx="0" cy="103229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244016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7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p:bldP spid="66565" grpId="0"/>
      <p:bldP spid="66566" grpId="0" animBg="1"/>
      <p:bldP spid="66567" grpId="0"/>
      <p:bldP spid="66568" grpId="0" animBg="1"/>
      <p:bldP spid="66570" grpId="0" animBg="1"/>
      <p:bldP spid="6657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p:cNvSpPr>
            <a:spLocks noGrp="1"/>
          </p:cNvSpPr>
          <p:nvPr>
            <p:ph type="title"/>
          </p:nvPr>
        </p:nvSpPr>
        <p:spPr/>
        <p:txBody>
          <a:bodyPr/>
          <a:lstStyle/>
          <a:p>
            <a:pPr eaLnBrk="1" hangingPunct="1"/>
            <a:r>
              <a:rPr lang="en-GB" altLang="nl-NL" smtClean="0"/>
              <a:t>Example problem</a:t>
            </a:r>
          </a:p>
        </p:txBody>
      </p:sp>
      <p:graphicFrame>
        <p:nvGraphicFramePr>
          <p:cNvPr id="53251" name="Tijdelijke aanduiding voor inhoud 3"/>
          <p:cNvGraphicFramePr>
            <a:graphicFrameLocks noGrp="1" noChangeAspect="1"/>
          </p:cNvGraphicFramePr>
          <p:nvPr>
            <p:ph idx="1"/>
          </p:nvPr>
        </p:nvGraphicFramePr>
        <p:xfrm>
          <a:off x="1116013" y="2205038"/>
          <a:ext cx="4559300" cy="3490912"/>
        </p:xfrm>
        <a:graphic>
          <a:graphicData uri="http://schemas.openxmlformats.org/presentationml/2006/ole">
            <mc:AlternateContent xmlns:mc="http://schemas.openxmlformats.org/markup-compatibility/2006">
              <mc:Choice xmlns:v="urn:schemas-microsoft-com:vml" Requires="v">
                <p:oleObj spid="_x0000_s53268" name="Vergelijking" r:id="rId4" imgW="2273300" imgH="1739900" progId="Equation.3">
                  <p:embed/>
                </p:oleObj>
              </mc:Choice>
              <mc:Fallback>
                <p:oleObj name="Vergelijking" r:id="rId4" imgW="2273300" imgH="1739900" progId="Equation.3">
                  <p:embed/>
                  <p:pic>
                    <p:nvPicPr>
                      <p:cNvPr id="0" name="Tijdelijke aanduiding voor inhoud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205038"/>
                        <a:ext cx="4559300" cy="349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2" name="Tekstvak 4"/>
          <p:cNvSpPr txBox="1">
            <a:spLocks noChangeArrowheads="1"/>
          </p:cNvSpPr>
          <p:nvPr/>
        </p:nvSpPr>
        <p:spPr bwMode="auto">
          <a:xfrm>
            <a:off x="2339975" y="6092825"/>
            <a:ext cx="3536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Source: AIAA 2004-4537</a:t>
            </a:r>
          </a:p>
        </p:txBody>
      </p:sp>
      <p:sp>
        <p:nvSpPr>
          <p:cNvPr id="7" name="Afgeronde rechthoek 6"/>
          <p:cNvSpPr/>
          <p:nvPr/>
        </p:nvSpPr>
        <p:spPr bwMode="auto">
          <a:xfrm>
            <a:off x="900113" y="2781300"/>
            <a:ext cx="3311525" cy="503238"/>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r">
              <a:defRPr/>
            </a:pPr>
            <a:endParaRPr lang="en-GB" sz="2200">
              <a:solidFill>
                <a:schemeClr val="tx1"/>
              </a:solidFill>
            </a:endParaRPr>
          </a:p>
        </p:txBody>
      </p:sp>
      <p:sp>
        <p:nvSpPr>
          <p:cNvPr id="8" name="Afgeronde rechthoek 7"/>
          <p:cNvSpPr/>
          <p:nvPr/>
        </p:nvSpPr>
        <p:spPr bwMode="auto">
          <a:xfrm>
            <a:off x="1979613" y="2205038"/>
            <a:ext cx="2520950" cy="503237"/>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r">
              <a:defRPr/>
            </a:pPr>
            <a:endParaRPr lang="en-GB" sz="2200">
              <a:solidFill>
                <a:schemeClr val="tx1"/>
              </a:solidFill>
            </a:endParaRPr>
          </a:p>
        </p:txBody>
      </p:sp>
      <p:sp>
        <p:nvSpPr>
          <p:cNvPr id="9" name="Afgeronde rechthoek 8"/>
          <p:cNvSpPr/>
          <p:nvPr/>
        </p:nvSpPr>
        <p:spPr bwMode="auto">
          <a:xfrm>
            <a:off x="900113" y="3357563"/>
            <a:ext cx="2735262" cy="503237"/>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r">
              <a:defRPr/>
            </a:pPr>
            <a:endParaRPr lang="en-GB" sz="2200">
              <a:solidFill>
                <a:schemeClr val="tx1"/>
              </a:solidFill>
            </a:endParaRPr>
          </a:p>
        </p:txBody>
      </p:sp>
      <p:sp>
        <p:nvSpPr>
          <p:cNvPr id="10" name="Tekstvak 9"/>
          <p:cNvSpPr txBox="1">
            <a:spLocks noChangeArrowheads="1"/>
          </p:cNvSpPr>
          <p:nvPr/>
        </p:nvSpPr>
        <p:spPr bwMode="auto">
          <a:xfrm>
            <a:off x="4643438" y="220503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Discipline 3</a:t>
            </a:r>
          </a:p>
        </p:txBody>
      </p:sp>
      <p:sp>
        <p:nvSpPr>
          <p:cNvPr id="11" name="Tekstvak 10"/>
          <p:cNvSpPr txBox="1">
            <a:spLocks noChangeArrowheads="1"/>
          </p:cNvSpPr>
          <p:nvPr/>
        </p:nvSpPr>
        <p:spPr bwMode="auto">
          <a:xfrm>
            <a:off x="4284663" y="2852738"/>
            <a:ext cx="1722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Discipline 1</a:t>
            </a:r>
          </a:p>
        </p:txBody>
      </p:sp>
      <p:sp>
        <p:nvSpPr>
          <p:cNvPr id="12" name="Tekstvak 11"/>
          <p:cNvSpPr txBox="1">
            <a:spLocks noChangeArrowheads="1"/>
          </p:cNvSpPr>
          <p:nvPr/>
        </p:nvSpPr>
        <p:spPr bwMode="auto">
          <a:xfrm>
            <a:off x="3708400" y="3357563"/>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Discipline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 10"/>
          <p:cNvGraphicFramePr>
            <a:graphicFrameLocks noGrp="1"/>
          </p:cNvGraphicFramePr>
          <p:nvPr/>
        </p:nvGraphicFramePr>
        <p:xfrm>
          <a:off x="106363" y="1484313"/>
          <a:ext cx="9037635" cy="4681535"/>
        </p:xfrm>
        <a:graphic>
          <a:graphicData uri="http://schemas.openxmlformats.org/drawingml/2006/table">
            <a:tbl>
              <a:tblPr firstRow="1" bandRow="1">
                <a:tableStyleId>{5C22544A-7EE6-4342-B048-85BDC9FD1C3A}</a:tableStyleId>
              </a:tblPr>
              <a:tblGrid>
                <a:gridCol w="1807527"/>
                <a:gridCol w="1807527"/>
                <a:gridCol w="1807527"/>
                <a:gridCol w="1807527"/>
                <a:gridCol w="1807527"/>
              </a:tblGrid>
              <a:tr h="936307">
                <a:tc>
                  <a:txBody>
                    <a:bodyPr/>
                    <a:lstStyle/>
                    <a:p>
                      <a:pPr algn="ctr"/>
                      <a:r>
                        <a:rPr lang="en-GB" sz="2800" dirty="0" smtClean="0">
                          <a:solidFill>
                            <a:schemeClr val="tx1"/>
                          </a:solidFill>
                        </a:rPr>
                        <a:t>SO</a:t>
                      </a:r>
                      <a:endParaRPr lang="en-GB" sz="2800" dirty="0">
                        <a:solidFill>
                          <a:schemeClr val="tx1"/>
                        </a:solidFill>
                      </a:endParaRPr>
                    </a:p>
                  </a:txBody>
                  <a:tcPr marL="91452" marR="91452"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GB" sz="2800" b="1" kern="1200" dirty="0" smtClean="0">
                          <a:solidFill>
                            <a:schemeClr val="tx1"/>
                          </a:solidFill>
                          <a:latin typeface="+mn-lt"/>
                          <a:ea typeface="+mn-ea"/>
                          <a:cs typeface="+mn-cs"/>
                        </a:rPr>
                        <a:t>SC</a:t>
                      </a:r>
                      <a:endParaRPr lang="en-GB" sz="2800" b="1" kern="1200" dirty="0">
                        <a:solidFill>
                          <a:schemeClr val="tx1"/>
                        </a:solidFill>
                        <a:latin typeface="+mn-lt"/>
                        <a:ea typeface="+mn-ea"/>
                        <a:cs typeface="+mn-cs"/>
                      </a:endParaRPr>
                    </a:p>
                  </a:txBody>
                  <a:tcPr marL="91452" marR="91452"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30" marB="45730"/>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324" name="Titel 1"/>
          <p:cNvSpPr>
            <a:spLocks noGrp="1"/>
          </p:cNvSpPr>
          <p:nvPr>
            <p:ph type="title"/>
          </p:nvPr>
        </p:nvSpPr>
        <p:spPr/>
        <p:txBody>
          <a:bodyPr/>
          <a:lstStyle/>
          <a:p>
            <a:pPr eaLnBrk="1" hangingPunct="1"/>
            <a:r>
              <a:rPr lang="en-GB" altLang="nl-NL" smtClean="0"/>
              <a:t>Example DSM (MDF)</a:t>
            </a:r>
          </a:p>
        </p:txBody>
      </p:sp>
      <p:graphicFrame>
        <p:nvGraphicFramePr>
          <p:cNvPr id="54325" name="Tijdelijke aanduiding voor inhoud 3"/>
          <p:cNvGraphicFramePr>
            <a:graphicFrameLocks noChangeAspect="1"/>
          </p:cNvGraphicFramePr>
          <p:nvPr/>
        </p:nvGraphicFramePr>
        <p:xfrm>
          <a:off x="7291388" y="5405438"/>
          <a:ext cx="1808162" cy="327025"/>
        </p:xfrm>
        <a:graphic>
          <a:graphicData uri="http://schemas.openxmlformats.org/presentationml/2006/ole">
            <mc:AlternateContent xmlns:mc="http://schemas.openxmlformats.org/markup-compatibility/2006">
              <mc:Choice xmlns:v="urn:schemas-microsoft-com:vml" Requires="v">
                <p:oleObj spid="_x0000_s54469" name="Vergelijking" r:id="rId4" imgW="1333500" imgH="241300" progId="Equation.3">
                  <p:embed/>
                </p:oleObj>
              </mc:Choice>
              <mc:Fallback>
                <p:oleObj name="Vergelijking" r:id="rId4" imgW="1333500" imgH="241300" progId="Equation.3">
                  <p:embed/>
                  <p:pic>
                    <p:nvPicPr>
                      <p:cNvPr id="0" name="Tijdelijke aanduiding voor inhoud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5405438"/>
                        <a:ext cx="18081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6" name="Object 3"/>
          <p:cNvGraphicFramePr>
            <a:graphicFrameLocks noChangeAspect="1"/>
          </p:cNvGraphicFramePr>
          <p:nvPr/>
        </p:nvGraphicFramePr>
        <p:xfrm>
          <a:off x="3708400" y="3673475"/>
          <a:ext cx="1852613" cy="303213"/>
        </p:xfrm>
        <a:graphic>
          <a:graphicData uri="http://schemas.openxmlformats.org/presentationml/2006/ole">
            <mc:AlternateContent xmlns:mc="http://schemas.openxmlformats.org/markup-compatibility/2006">
              <mc:Choice xmlns:v="urn:schemas-microsoft-com:vml" Requires="v">
                <p:oleObj spid="_x0000_s54470" name="Vergelijking" r:id="rId6" imgW="1473200" imgH="241300" progId="Equation.3">
                  <p:embed/>
                </p:oleObj>
              </mc:Choice>
              <mc:Fallback>
                <p:oleObj name="Vergelijking" r:id="rId6" imgW="14732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3673475"/>
                        <a:ext cx="1852613"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7" name="Object 4"/>
          <p:cNvGraphicFramePr>
            <a:graphicFrameLocks noChangeAspect="1"/>
          </p:cNvGraphicFramePr>
          <p:nvPr/>
        </p:nvGraphicFramePr>
        <p:xfrm>
          <a:off x="5599113" y="4570413"/>
          <a:ext cx="1692275" cy="388937"/>
        </p:xfrm>
        <a:graphic>
          <a:graphicData uri="http://schemas.openxmlformats.org/presentationml/2006/ole">
            <mc:AlternateContent xmlns:mc="http://schemas.openxmlformats.org/markup-compatibility/2006">
              <mc:Choice xmlns:v="urn:schemas-microsoft-com:vml" Requires="v">
                <p:oleObj spid="_x0000_s54471" name="Vergelijking" r:id="rId8" imgW="1104900" imgH="254000" progId="Equation.3">
                  <p:embed/>
                </p:oleObj>
              </mc:Choice>
              <mc:Fallback>
                <p:oleObj name="Vergelijking" r:id="rId8" imgW="1104900" imgH="2540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9113" y="4570413"/>
                        <a:ext cx="1692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28" name="Object 5"/>
          <p:cNvGraphicFramePr>
            <a:graphicFrameLocks noChangeAspect="1"/>
          </p:cNvGraphicFramePr>
          <p:nvPr/>
        </p:nvGraphicFramePr>
        <p:xfrm>
          <a:off x="2560638" y="3663950"/>
          <a:ext cx="612775" cy="485775"/>
        </p:xfrm>
        <a:graphic>
          <a:graphicData uri="http://schemas.openxmlformats.org/presentationml/2006/ole">
            <mc:AlternateContent xmlns:mc="http://schemas.openxmlformats.org/markup-compatibility/2006">
              <mc:Choice xmlns:v="urn:schemas-microsoft-com:vml" Requires="v">
                <p:oleObj spid="_x0000_s54472" name="Equation" r:id="rId10" imgW="304668" imgH="241195" progId="Equation.DSMT4">
                  <p:embed/>
                </p:oleObj>
              </mc:Choice>
              <mc:Fallback>
                <p:oleObj name="Equation" r:id="rId10" imgW="304668" imgH="241195"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0638" y="3663950"/>
                        <a:ext cx="6127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29" name="Object 6"/>
          <p:cNvGraphicFramePr>
            <a:graphicFrameLocks noChangeAspect="1"/>
          </p:cNvGraphicFramePr>
          <p:nvPr/>
        </p:nvGraphicFramePr>
        <p:xfrm>
          <a:off x="2632075" y="4554538"/>
          <a:ext cx="639763" cy="485775"/>
        </p:xfrm>
        <a:graphic>
          <a:graphicData uri="http://schemas.openxmlformats.org/presentationml/2006/ole">
            <mc:AlternateContent xmlns:mc="http://schemas.openxmlformats.org/markup-compatibility/2006">
              <mc:Choice xmlns:v="urn:schemas-microsoft-com:vml" Requires="v">
                <p:oleObj spid="_x0000_s54473" name="Equation" r:id="rId12" imgW="317225" imgH="241091" progId="Equation.DSMT4">
                  <p:embed/>
                </p:oleObj>
              </mc:Choice>
              <mc:Fallback>
                <p:oleObj name="Equation" r:id="rId12" imgW="317225" imgH="241091"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32075" y="4554538"/>
                        <a:ext cx="6397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30" name="Object 13"/>
          <p:cNvGraphicFramePr>
            <a:graphicFrameLocks noChangeAspect="1"/>
          </p:cNvGraphicFramePr>
          <p:nvPr/>
        </p:nvGraphicFramePr>
        <p:xfrm>
          <a:off x="1042988" y="5386388"/>
          <a:ext cx="280987" cy="355600"/>
        </p:xfrm>
        <a:graphic>
          <a:graphicData uri="http://schemas.openxmlformats.org/presentationml/2006/ole">
            <mc:AlternateContent xmlns:mc="http://schemas.openxmlformats.org/markup-compatibility/2006">
              <mc:Choice xmlns:v="urn:schemas-microsoft-com:vml" Requires="v">
                <p:oleObj spid="_x0000_s54474" name="Vergelijking" r:id="rId14" imgW="139579" imgH="177646" progId="Equation.3">
                  <p:embed/>
                </p:oleObj>
              </mc:Choice>
              <mc:Fallback>
                <p:oleObj name="Vergelijking" r:id="rId14" imgW="139579" imgH="17764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5386388"/>
                        <a:ext cx="280987"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31" name="Object 14"/>
          <p:cNvGraphicFramePr>
            <a:graphicFrameLocks noChangeAspect="1"/>
          </p:cNvGraphicFramePr>
          <p:nvPr/>
        </p:nvGraphicFramePr>
        <p:xfrm>
          <a:off x="4572000" y="1844675"/>
          <a:ext cx="255588" cy="254000"/>
        </p:xfrm>
        <a:graphic>
          <a:graphicData uri="http://schemas.openxmlformats.org/presentationml/2006/ole">
            <mc:AlternateContent xmlns:mc="http://schemas.openxmlformats.org/markup-compatibility/2006">
              <mc:Choice xmlns:v="urn:schemas-microsoft-com:vml" Requires="v">
                <p:oleObj spid="_x0000_s54475" name="Vergelijking" r:id="rId16" imgW="126725" imgH="126725" progId="Equation.3">
                  <p:embed/>
                </p:oleObj>
              </mc:Choice>
              <mc:Fallback>
                <p:oleObj name="Vergelijking" r:id="rId16" imgW="126725" imgH="126725"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0" y="1844675"/>
                        <a:ext cx="255588"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32" name="Object 15"/>
          <p:cNvGraphicFramePr>
            <a:graphicFrameLocks noChangeAspect="1"/>
          </p:cNvGraphicFramePr>
          <p:nvPr/>
        </p:nvGraphicFramePr>
        <p:xfrm>
          <a:off x="2700338" y="1844675"/>
          <a:ext cx="255587" cy="254000"/>
        </p:xfrm>
        <a:graphic>
          <a:graphicData uri="http://schemas.openxmlformats.org/presentationml/2006/ole">
            <mc:AlternateContent xmlns:mc="http://schemas.openxmlformats.org/markup-compatibility/2006">
              <mc:Choice xmlns:v="urn:schemas-microsoft-com:vml" Requires="v">
                <p:oleObj spid="_x0000_s54476" name="Vergelijking" r:id="rId18" imgW="126725" imgH="126725" progId="Equation.3">
                  <p:embed/>
                </p:oleObj>
              </mc:Choice>
              <mc:Fallback>
                <p:oleObj name="Vergelijking" r:id="rId18" imgW="126725" imgH="126725"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0338" y="1844675"/>
                        <a:ext cx="25558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33" name="Object 16"/>
          <p:cNvGraphicFramePr>
            <a:graphicFrameLocks noChangeAspect="1"/>
          </p:cNvGraphicFramePr>
          <p:nvPr/>
        </p:nvGraphicFramePr>
        <p:xfrm>
          <a:off x="6303963" y="1844675"/>
          <a:ext cx="255587" cy="254000"/>
        </p:xfrm>
        <a:graphic>
          <a:graphicData uri="http://schemas.openxmlformats.org/presentationml/2006/ole">
            <mc:AlternateContent xmlns:mc="http://schemas.openxmlformats.org/markup-compatibility/2006">
              <mc:Choice xmlns:v="urn:schemas-microsoft-com:vml" Requires="v">
                <p:oleObj spid="_x0000_s54477" name="Vergelijking" r:id="rId19" imgW="126725" imgH="126725" progId="Equation.3">
                  <p:embed/>
                </p:oleObj>
              </mc:Choice>
              <mc:Fallback>
                <p:oleObj name="Vergelijking" r:id="rId19" imgW="126725" imgH="12672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3963" y="1844675"/>
                        <a:ext cx="25558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334" name="Gebogen verbindingslijn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72250" y="2601913"/>
            <a:ext cx="719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35" name="Gebogen verbindingslijn 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1050" y="4365625"/>
            <a:ext cx="539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336" name="Object 1"/>
          <p:cNvGraphicFramePr>
            <a:graphicFrameLocks noChangeAspect="1"/>
          </p:cNvGraphicFramePr>
          <p:nvPr/>
        </p:nvGraphicFramePr>
        <p:xfrm>
          <a:off x="8172450" y="1844675"/>
          <a:ext cx="255588" cy="254000"/>
        </p:xfrm>
        <a:graphic>
          <a:graphicData uri="http://schemas.openxmlformats.org/presentationml/2006/ole">
            <mc:AlternateContent xmlns:mc="http://schemas.openxmlformats.org/markup-compatibility/2006">
              <mc:Choice xmlns:v="urn:schemas-microsoft-com:vml" Requires="v">
                <p:oleObj spid="_x0000_s54478" name="Vergelijking" r:id="rId22" imgW="126725" imgH="126725" progId="Equation.3">
                  <p:embed/>
                </p:oleObj>
              </mc:Choice>
              <mc:Fallback>
                <p:oleObj name="Vergelijking" r:id="rId22" imgW="126725" imgH="126725" progId="Equation.3">
                  <p:embed/>
                  <p:pic>
                    <p:nvPicPr>
                      <p:cNvPr id="0"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72450" y="1844675"/>
                        <a:ext cx="255588"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37" name="Object 2"/>
          <p:cNvGraphicFramePr>
            <a:graphicFrameLocks noChangeAspect="1"/>
          </p:cNvGraphicFramePr>
          <p:nvPr/>
        </p:nvGraphicFramePr>
        <p:xfrm>
          <a:off x="8243888" y="2781300"/>
          <a:ext cx="190500" cy="287338"/>
        </p:xfrm>
        <a:graphic>
          <a:graphicData uri="http://schemas.openxmlformats.org/presentationml/2006/ole">
            <mc:AlternateContent xmlns:mc="http://schemas.openxmlformats.org/markup-compatibility/2006">
              <mc:Choice xmlns:v="urn:schemas-microsoft-com:vml" Requires="v">
                <p:oleObj spid="_x0000_s54479" name="Equation" r:id="rId23" imgW="126780" imgH="164814" progId="Equation.DSMT4">
                  <p:embed/>
                </p:oleObj>
              </mc:Choice>
              <mc:Fallback>
                <p:oleObj name="Equation" r:id="rId23" imgW="126780" imgH="164814" progId="Equation.DSMT4">
                  <p:embed/>
                  <p:pic>
                    <p:nvPicPr>
                      <p:cNvPr id="0"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43888" y="2781300"/>
                        <a:ext cx="1905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38" name="Object 3"/>
          <p:cNvGraphicFramePr>
            <a:graphicFrameLocks noChangeAspect="1"/>
          </p:cNvGraphicFramePr>
          <p:nvPr/>
        </p:nvGraphicFramePr>
        <p:xfrm>
          <a:off x="900113" y="2781300"/>
          <a:ext cx="190500" cy="287338"/>
        </p:xfrm>
        <a:graphic>
          <a:graphicData uri="http://schemas.openxmlformats.org/presentationml/2006/ole">
            <mc:AlternateContent xmlns:mc="http://schemas.openxmlformats.org/markup-compatibility/2006">
              <mc:Choice xmlns:v="urn:schemas-microsoft-com:vml" Requires="v">
                <p:oleObj spid="_x0000_s54480" name="Equation" r:id="rId25" imgW="126780" imgH="164814" progId="Equation.DSMT4">
                  <p:embed/>
                </p:oleObj>
              </mc:Choice>
              <mc:Fallback>
                <p:oleObj name="Equation" r:id="rId25" imgW="126780" imgH="164814" progId="Equation.DSMT4">
                  <p:embed/>
                  <p:pic>
                    <p:nvPicPr>
                      <p:cNvPr id="0" name="Object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113" y="2781300"/>
                        <a:ext cx="1905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39" name="Object 4"/>
          <p:cNvGraphicFramePr>
            <a:graphicFrameLocks noChangeAspect="1"/>
          </p:cNvGraphicFramePr>
          <p:nvPr/>
        </p:nvGraphicFramePr>
        <p:xfrm>
          <a:off x="4665663" y="2682875"/>
          <a:ext cx="460375" cy="484188"/>
        </p:xfrm>
        <a:graphic>
          <a:graphicData uri="http://schemas.openxmlformats.org/presentationml/2006/ole">
            <mc:AlternateContent xmlns:mc="http://schemas.openxmlformats.org/markup-compatibility/2006">
              <mc:Choice xmlns:v="urn:schemas-microsoft-com:vml" Requires="v">
                <p:oleObj spid="_x0000_s54481" name="Equation" r:id="rId26" imgW="228600" imgH="241300" progId="Equation.DSMT4">
                  <p:embed/>
                </p:oleObj>
              </mc:Choice>
              <mc:Fallback>
                <p:oleObj name="Equation" r:id="rId26" imgW="228600" imgH="241300" progId="Equation.DSMT4">
                  <p:embed/>
                  <p:pic>
                    <p:nvPicPr>
                      <p:cNvPr id="0" name="Object 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65663" y="2682875"/>
                        <a:ext cx="460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40" name="Object 5"/>
          <p:cNvGraphicFramePr>
            <a:graphicFrameLocks noChangeAspect="1"/>
          </p:cNvGraphicFramePr>
          <p:nvPr/>
        </p:nvGraphicFramePr>
        <p:xfrm>
          <a:off x="6503988" y="2682875"/>
          <a:ext cx="434975" cy="484188"/>
        </p:xfrm>
        <a:graphic>
          <a:graphicData uri="http://schemas.openxmlformats.org/presentationml/2006/ole">
            <mc:AlternateContent xmlns:mc="http://schemas.openxmlformats.org/markup-compatibility/2006">
              <mc:Choice xmlns:v="urn:schemas-microsoft-com:vml" Requires="v">
                <p:oleObj spid="_x0000_s54482" name="Equation" r:id="rId28" imgW="215713" imgH="241091" progId="Equation.DSMT4">
                  <p:embed/>
                </p:oleObj>
              </mc:Choice>
              <mc:Fallback>
                <p:oleObj name="Equation" r:id="rId28" imgW="215713" imgH="241091" progId="Equation.DSMT4">
                  <p:embed/>
                  <p:pic>
                    <p:nvPicPr>
                      <p:cNvPr id="0" name="Object 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03988" y="2682875"/>
                        <a:ext cx="4349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341" name="Gebogen verbindingslijn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1484313"/>
            <a:ext cx="184308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42" name="Gebogen verbindingslijn 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38" y="4478338"/>
            <a:ext cx="20589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el 10"/>
          <p:cNvGraphicFramePr>
            <a:graphicFrameLocks noGrp="1"/>
          </p:cNvGraphicFramePr>
          <p:nvPr/>
        </p:nvGraphicFramePr>
        <p:xfrm>
          <a:off x="106363" y="1484313"/>
          <a:ext cx="9037635" cy="4681535"/>
        </p:xfrm>
        <a:graphic>
          <a:graphicData uri="http://schemas.openxmlformats.org/drawingml/2006/table">
            <a:tbl>
              <a:tblPr firstRow="1" bandRow="1">
                <a:tableStyleId>{5C22544A-7EE6-4342-B048-85BDC9FD1C3A}</a:tableStyleId>
              </a:tblPr>
              <a:tblGrid>
                <a:gridCol w="1807527"/>
                <a:gridCol w="1807527"/>
                <a:gridCol w="1807527"/>
                <a:gridCol w="1807527"/>
                <a:gridCol w="1807527"/>
              </a:tblGrid>
              <a:tr h="936307">
                <a:tc>
                  <a:txBody>
                    <a:bodyPr/>
                    <a:lstStyle/>
                    <a:p>
                      <a:pPr algn="ctr"/>
                      <a:r>
                        <a:rPr lang="en-GB" sz="2800" dirty="0" smtClean="0">
                          <a:solidFill>
                            <a:schemeClr val="tx1"/>
                          </a:solidFill>
                        </a:rPr>
                        <a:t>SO</a:t>
                      </a:r>
                      <a:endParaRPr lang="en-GB" sz="2800" dirty="0">
                        <a:solidFill>
                          <a:schemeClr val="tx1"/>
                        </a:solidFill>
                      </a:endParaRPr>
                    </a:p>
                  </a:txBody>
                  <a:tcPr marL="91452" marR="91452"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GB" sz="2800" b="1" kern="1200" dirty="0" smtClean="0">
                          <a:solidFill>
                            <a:schemeClr val="tx1"/>
                          </a:solidFill>
                          <a:latin typeface="+mn-lt"/>
                          <a:ea typeface="+mn-ea"/>
                          <a:cs typeface="+mn-cs"/>
                        </a:rPr>
                        <a:t>SC</a:t>
                      </a:r>
                      <a:endParaRPr lang="en-GB" sz="2800" b="1" kern="1200" dirty="0">
                        <a:solidFill>
                          <a:schemeClr val="tx1"/>
                        </a:solidFill>
                        <a:latin typeface="+mn-lt"/>
                        <a:ea typeface="+mn-ea"/>
                        <a:cs typeface="+mn-cs"/>
                      </a:endParaRPr>
                    </a:p>
                  </a:txBody>
                  <a:tcPr marL="91452" marR="91452" marT="45730" marB="457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30" marB="45730"/>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936307">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348" name="Titel 1"/>
          <p:cNvSpPr>
            <a:spLocks noGrp="1"/>
          </p:cNvSpPr>
          <p:nvPr>
            <p:ph type="title"/>
          </p:nvPr>
        </p:nvSpPr>
        <p:spPr/>
        <p:txBody>
          <a:bodyPr/>
          <a:lstStyle/>
          <a:p>
            <a:pPr eaLnBrk="1" hangingPunct="1"/>
            <a:r>
              <a:rPr lang="en-GB" altLang="nl-NL" smtClean="0"/>
              <a:t>Example DSM (MDF)</a:t>
            </a:r>
          </a:p>
        </p:txBody>
      </p:sp>
      <p:graphicFrame>
        <p:nvGraphicFramePr>
          <p:cNvPr id="55349" name="Tijdelijke aanduiding voor inhoud 3"/>
          <p:cNvGraphicFramePr>
            <a:graphicFrameLocks noChangeAspect="1"/>
          </p:cNvGraphicFramePr>
          <p:nvPr/>
        </p:nvGraphicFramePr>
        <p:xfrm>
          <a:off x="7291388" y="5405438"/>
          <a:ext cx="1808162" cy="327025"/>
        </p:xfrm>
        <a:graphic>
          <a:graphicData uri="http://schemas.openxmlformats.org/presentationml/2006/ole">
            <mc:AlternateContent xmlns:mc="http://schemas.openxmlformats.org/markup-compatibility/2006">
              <mc:Choice xmlns:v="urn:schemas-microsoft-com:vml" Requires="v">
                <p:oleObj spid="_x0000_s55495" name="Vergelijking" r:id="rId4" imgW="1333500" imgH="241300" progId="Equation.3">
                  <p:embed/>
                </p:oleObj>
              </mc:Choice>
              <mc:Fallback>
                <p:oleObj name="Vergelijking" r:id="rId4" imgW="1333500" imgH="241300" progId="Equation.3">
                  <p:embed/>
                  <p:pic>
                    <p:nvPicPr>
                      <p:cNvPr id="0" name="Tijdelijke aanduiding voor inhoud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5405438"/>
                        <a:ext cx="18081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50" name="Object 3"/>
          <p:cNvGraphicFramePr>
            <a:graphicFrameLocks noChangeAspect="1"/>
          </p:cNvGraphicFramePr>
          <p:nvPr/>
        </p:nvGraphicFramePr>
        <p:xfrm>
          <a:off x="3708400" y="3673475"/>
          <a:ext cx="1852613" cy="303213"/>
        </p:xfrm>
        <a:graphic>
          <a:graphicData uri="http://schemas.openxmlformats.org/presentationml/2006/ole">
            <mc:AlternateContent xmlns:mc="http://schemas.openxmlformats.org/markup-compatibility/2006">
              <mc:Choice xmlns:v="urn:schemas-microsoft-com:vml" Requires="v">
                <p:oleObj spid="_x0000_s55496" name="Vergelijking" r:id="rId6" imgW="1473200" imgH="241300" progId="Equation.3">
                  <p:embed/>
                </p:oleObj>
              </mc:Choice>
              <mc:Fallback>
                <p:oleObj name="Vergelijking" r:id="rId6" imgW="14732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3673475"/>
                        <a:ext cx="1852613"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51" name="Object 4"/>
          <p:cNvGraphicFramePr>
            <a:graphicFrameLocks noChangeAspect="1"/>
          </p:cNvGraphicFramePr>
          <p:nvPr/>
        </p:nvGraphicFramePr>
        <p:xfrm>
          <a:off x="5599113" y="4570413"/>
          <a:ext cx="1692275" cy="388937"/>
        </p:xfrm>
        <a:graphic>
          <a:graphicData uri="http://schemas.openxmlformats.org/presentationml/2006/ole">
            <mc:AlternateContent xmlns:mc="http://schemas.openxmlformats.org/markup-compatibility/2006">
              <mc:Choice xmlns:v="urn:schemas-microsoft-com:vml" Requires="v">
                <p:oleObj spid="_x0000_s55497" name="Vergelijking" r:id="rId8" imgW="1104900" imgH="254000" progId="Equation.3">
                  <p:embed/>
                </p:oleObj>
              </mc:Choice>
              <mc:Fallback>
                <p:oleObj name="Vergelijking" r:id="rId8" imgW="1104900" imgH="2540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9113" y="4570413"/>
                        <a:ext cx="16922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52" name="Object 5"/>
          <p:cNvGraphicFramePr>
            <a:graphicFrameLocks noChangeAspect="1"/>
          </p:cNvGraphicFramePr>
          <p:nvPr/>
        </p:nvGraphicFramePr>
        <p:xfrm>
          <a:off x="2560638" y="3663950"/>
          <a:ext cx="612775" cy="485775"/>
        </p:xfrm>
        <a:graphic>
          <a:graphicData uri="http://schemas.openxmlformats.org/presentationml/2006/ole">
            <mc:AlternateContent xmlns:mc="http://schemas.openxmlformats.org/markup-compatibility/2006">
              <mc:Choice xmlns:v="urn:schemas-microsoft-com:vml" Requires="v">
                <p:oleObj spid="_x0000_s55498" name="Equation" r:id="rId10" imgW="304668" imgH="241195" progId="Equation.DSMT4">
                  <p:embed/>
                </p:oleObj>
              </mc:Choice>
              <mc:Fallback>
                <p:oleObj name="Equation" r:id="rId10" imgW="304668" imgH="241195"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0638" y="3663950"/>
                        <a:ext cx="6127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53" name="Object 6"/>
          <p:cNvGraphicFramePr>
            <a:graphicFrameLocks noChangeAspect="1"/>
          </p:cNvGraphicFramePr>
          <p:nvPr/>
        </p:nvGraphicFramePr>
        <p:xfrm>
          <a:off x="2632075" y="4554538"/>
          <a:ext cx="639763" cy="485775"/>
        </p:xfrm>
        <a:graphic>
          <a:graphicData uri="http://schemas.openxmlformats.org/presentationml/2006/ole">
            <mc:AlternateContent xmlns:mc="http://schemas.openxmlformats.org/markup-compatibility/2006">
              <mc:Choice xmlns:v="urn:schemas-microsoft-com:vml" Requires="v">
                <p:oleObj spid="_x0000_s55499" name="Equation" r:id="rId12" imgW="317225" imgH="241091" progId="Equation.DSMT4">
                  <p:embed/>
                </p:oleObj>
              </mc:Choice>
              <mc:Fallback>
                <p:oleObj name="Equation" r:id="rId12" imgW="317225" imgH="241091"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32075" y="4554538"/>
                        <a:ext cx="6397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54" name="Ovaal 12"/>
          <p:cNvSpPr>
            <a:spLocks noChangeArrowheads="1"/>
          </p:cNvSpPr>
          <p:nvPr/>
        </p:nvSpPr>
        <p:spPr bwMode="auto">
          <a:xfrm>
            <a:off x="2843213" y="2781300"/>
            <a:ext cx="4089400" cy="2232025"/>
          </a:xfrm>
          <a:prstGeom prst="ellipse">
            <a:avLst/>
          </a:prstGeom>
          <a:noFill/>
          <a:ln w="444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en-GB" altLang="nl-NL" sz="2200"/>
          </a:p>
        </p:txBody>
      </p:sp>
      <p:sp>
        <p:nvSpPr>
          <p:cNvPr id="55355" name="Tekstvak 13"/>
          <p:cNvSpPr txBox="1">
            <a:spLocks noChangeArrowheads="1"/>
          </p:cNvSpPr>
          <p:nvPr/>
        </p:nvSpPr>
        <p:spPr bwMode="auto">
          <a:xfrm>
            <a:off x="2998788" y="5445125"/>
            <a:ext cx="3757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solidFill>
                  <a:srgbClr val="FF0000"/>
                </a:solidFill>
              </a:rPr>
              <a:t>LOOP, stop if y</a:t>
            </a:r>
            <a:r>
              <a:rPr lang="en-GB" altLang="nl-NL" sz="2400" baseline="-25000">
                <a:solidFill>
                  <a:srgbClr val="FF0000"/>
                </a:solidFill>
              </a:rPr>
              <a:t>j,i+1</a:t>
            </a:r>
            <a:r>
              <a:rPr lang="en-GB" altLang="nl-NL" sz="2400">
                <a:solidFill>
                  <a:srgbClr val="FF0000"/>
                </a:solidFill>
              </a:rPr>
              <a:t> - y</a:t>
            </a:r>
            <a:r>
              <a:rPr lang="en-GB" altLang="nl-NL" sz="2400" baseline="-25000">
                <a:solidFill>
                  <a:srgbClr val="FF0000"/>
                </a:solidFill>
              </a:rPr>
              <a:t>j,i </a:t>
            </a:r>
            <a:r>
              <a:rPr lang="en-GB" altLang="nl-NL" sz="2400">
                <a:solidFill>
                  <a:srgbClr val="FF0000"/>
                </a:solidFill>
              </a:rPr>
              <a:t>&lt; ε</a:t>
            </a:r>
            <a:endParaRPr lang="en-GB" altLang="nl-NL" sz="2400" baseline="-25000">
              <a:solidFill>
                <a:srgbClr val="FF0000"/>
              </a:solidFill>
            </a:endParaRPr>
          </a:p>
        </p:txBody>
      </p:sp>
      <p:graphicFrame>
        <p:nvGraphicFramePr>
          <p:cNvPr id="55356" name="Object 13"/>
          <p:cNvGraphicFramePr>
            <a:graphicFrameLocks noChangeAspect="1"/>
          </p:cNvGraphicFramePr>
          <p:nvPr/>
        </p:nvGraphicFramePr>
        <p:xfrm>
          <a:off x="1042988" y="5386388"/>
          <a:ext cx="280987" cy="355600"/>
        </p:xfrm>
        <a:graphic>
          <a:graphicData uri="http://schemas.openxmlformats.org/presentationml/2006/ole">
            <mc:AlternateContent xmlns:mc="http://schemas.openxmlformats.org/markup-compatibility/2006">
              <mc:Choice xmlns:v="urn:schemas-microsoft-com:vml" Requires="v">
                <p:oleObj spid="_x0000_s55500" name="Vergelijking" r:id="rId14" imgW="139579" imgH="177646" progId="Equation.3">
                  <p:embed/>
                </p:oleObj>
              </mc:Choice>
              <mc:Fallback>
                <p:oleObj name="Vergelijking" r:id="rId14" imgW="139579" imgH="177646"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5386388"/>
                        <a:ext cx="280987"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57" name="Object 14"/>
          <p:cNvGraphicFramePr>
            <a:graphicFrameLocks noChangeAspect="1"/>
          </p:cNvGraphicFramePr>
          <p:nvPr/>
        </p:nvGraphicFramePr>
        <p:xfrm>
          <a:off x="4572000" y="1844675"/>
          <a:ext cx="255588" cy="254000"/>
        </p:xfrm>
        <a:graphic>
          <a:graphicData uri="http://schemas.openxmlformats.org/presentationml/2006/ole">
            <mc:AlternateContent xmlns:mc="http://schemas.openxmlformats.org/markup-compatibility/2006">
              <mc:Choice xmlns:v="urn:schemas-microsoft-com:vml" Requires="v">
                <p:oleObj spid="_x0000_s55501" name="Vergelijking" r:id="rId16" imgW="126725" imgH="126725" progId="Equation.3">
                  <p:embed/>
                </p:oleObj>
              </mc:Choice>
              <mc:Fallback>
                <p:oleObj name="Vergelijking" r:id="rId16" imgW="126725" imgH="126725"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0" y="1844675"/>
                        <a:ext cx="255588"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58" name="Object 15"/>
          <p:cNvGraphicFramePr>
            <a:graphicFrameLocks noChangeAspect="1"/>
          </p:cNvGraphicFramePr>
          <p:nvPr/>
        </p:nvGraphicFramePr>
        <p:xfrm>
          <a:off x="2700338" y="1844675"/>
          <a:ext cx="255587" cy="254000"/>
        </p:xfrm>
        <a:graphic>
          <a:graphicData uri="http://schemas.openxmlformats.org/presentationml/2006/ole">
            <mc:AlternateContent xmlns:mc="http://schemas.openxmlformats.org/markup-compatibility/2006">
              <mc:Choice xmlns:v="urn:schemas-microsoft-com:vml" Requires="v">
                <p:oleObj spid="_x0000_s55502" name="Vergelijking" r:id="rId18" imgW="126725" imgH="126725" progId="Equation.3">
                  <p:embed/>
                </p:oleObj>
              </mc:Choice>
              <mc:Fallback>
                <p:oleObj name="Vergelijking" r:id="rId18" imgW="126725" imgH="126725"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0338" y="1844675"/>
                        <a:ext cx="25558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59" name="Object 16"/>
          <p:cNvGraphicFramePr>
            <a:graphicFrameLocks noChangeAspect="1"/>
          </p:cNvGraphicFramePr>
          <p:nvPr/>
        </p:nvGraphicFramePr>
        <p:xfrm>
          <a:off x="6303963" y="1844675"/>
          <a:ext cx="255587" cy="254000"/>
        </p:xfrm>
        <a:graphic>
          <a:graphicData uri="http://schemas.openxmlformats.org/presentationml/2006/ole">
            <mc:AlternateContent xmlns:mc="http://schemas.openxmlformats.org/markup-compatibility/2006">
              <mc:Choice xmlns:v="urn:schemas-microsoft-com:vml" Requires="v">
                <p:oleObj spid="_x0000_s55503" name="Vergelijking" r:id="rId19" imgW="126725" imgH="126725" progId="Equation.3">
                  <p:embed/>
                </p:oleObj>
              </mc:Choice>
              <mc:Fallback>
                <p:oleObj name="Vergelijking" r:id="rId19" imgW="126725" imgH="12672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3963" y="1844675"/>
                        <a:ext cx="25558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5360" name="Gebogen verbindingslijn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72250" y="2601913"/>
            <a:ext cx="719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1" name="Gebogen verbindingslijn 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1050" y="4365625"/>
            <a:ext cx="539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362" name="Object 1"/>
          <p:cNvGraphicFramePr>
            <a:graphicFrameLocks noChangeAspect="1"/>
          </p:cNvGraphicFramePr>
          <p:nvPr/>
        </p:nvGraphicFramePr>
        <p:xfrm>
          <a:off x="8172450" y="1844675"/>
          <a:ext cx="255588" cy="254000"/>
        </p:xfrm>
        <a:graphic>
          <a:graphicData uri="http://schemas.openxmlformats.org/presentationml/2006/ole">
            <mc:AlternateContent xmlns:mc="http://schemas.openxmlformats.org/markup-compatibility/2006">
              <mc:Choice xmlns:v="urn:schemas-microsoft-com:vml" Requires="v">
                <p:oleObj spid="_x0000_s55504" name="Vergelijking" r:id="rId22" imgW="126725" imgH="126725" progId="Equation.3">
                  <p:embed/>
                </p:oleObj>
              </mc:Choice>
              <mc:Fallback>
                <p:oleObj name="Vergelijking" r:id="rId22" imgW="126725" imgH="126725" progId="Equation.3">
                  <p:embed/>
                  <p:pic>
                    <p:nvPicPr>
                      <p:cNvPr id="0"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72450" y="1844675"/>
                        <a:ext cx="255588"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63" name="Object 2"/>
          <p:cNvGraphicFramePr>
            <a:graphicFrameLocks noChangeAspect="1"/>
          </p:cNvGraphicFramePr>
          <p:nvPr/>
        </p:nvGraphicFramePr>
        <p:xfrm>
          <a:off x="8243888" y="2781300"/>
          <a:ext cx="190500" cy="287338"/>
        </p:xfrm>
        <a:graphic>
          <a:graphicData uri="http://schemas.openxmlformats.org/presentationml/2006/ole">
            <mc:AlternateContent xmlns:mc="http://schemas.openxmlformats.org/markup-compatibility/2006">
              <mc:Choice xmlns:v="urn:schemas-microsoft-com:vml" Requires="v">
                <p:oleObj spid="_x0000_s55505" name="Equation" r:id="rId23" imgW="126780" imgH="164814" progId="Equation.DSMT4">
                  <p:embed/>
                </p:oleObj>
              </mc:Choice>
              <mc:Fallback>
                <p:oleObj name="Equation" r:id="rId23" imgW="126780" imgH="164814" progId="Equation.DSMT4">
                  <p:embed/>
                  <p:pic>
                    <p:nvPicPr>
                      <p:cNvPr id="0" name="Object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43888" y="2781300"/>
                        <a:ext cx="1905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64" name="Object 3"/>
          <p:cNvGraphicFramePr>
            <a:graphicFrameLocks noChangeAspect="1"/>
          </p:cNvGraphicFramePr>
          <p:nvPr/>
        </p:nvGraphicFramePr>
        <p:xfrm>
          <a:off x="900113" y="2781300"/>
          <a:ext cx="190500" cy="287338"/>
        </p:xfrm>
        <a:graphic>
          <a:graphicData uri="http://schemas.openxmlformats.org/presentationml/2006/ole">
            <mc:AlternateContent xmlns:mc="http://schemas.openxmlformats.org/markup-compatibility/2006">
              <mc:Choice xmlns:v="urn:schemas-microsoft-com:vml" Requires="v">
                <p:oleObj spid="_x0000_s55506" name="Equation" r:id="rId25" imgW="126780" imgH="164814" progId="Equation.DSMT4">
                  <p:embed/>
                </p:oleObj>
              </mc:Choice>
              <mc:Fallback>
                <p:oleObj name="Equation" r:id="rId25" imgW="126780" imgH="164814" progId="Equation.DSMT4">
                  <p:embed/>
                  <p:pic>
                    <p:nvPicPr>
                      <p:cNvPr id="0" name="Object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113" y="2781300"/>
                        <a:ext cx="1905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65" name="Object 4"/>
          <p:cNvGraphicFramePr>
            <a:graphicFrameLocks noChangeAspect="1"/>
          </p:cNvGraphicFramePr>
          <p:nvPr/>
        </p:nvGraphicFramePr>
        <p:xfrm>
          <a:off x="4665663" y="2682875"/>
          <a:ext cx="460375" cy="484188"/>
        </p:xfrm>
        <a:graphic>
          <a:graphicData uri="http://schemas.openxmlformats.org/presentationml/2006/ole">
            <mc:AlternateContent xmlns:mc="http://schemas.openxmlformats.org/markup-compatibility/2006">
              <mc:Choice xmlns:v="urn:schemas-microsoft-com:vml" Requires="v">
                <p:oleObj spid="_x0000_s55507" name="Equation" r:id="rId26" imgW="228600" imgH="241300" progId="Equation.DSMT4">
                  <p:embed/>
                </p:oleObj>
              </mc:Choice>
              <mc:Fallback>
                <p:oleObj name="Equation" r:id="rId26" imgW="228600" imgH="241300" progId="Equation.DSMT4">
                  <p:embed/>
                  <p:pic>
                    <p:nvPicPr>
                      <p:cNvPr id="0" name="Object 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65663" y="2682875"/>
                        <a:ext cx="4603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66" name="Object 5"/>
          <p:cNvGraphicFramePr>
            <a:graphicFrameLocks noChangeAspect="1"/>
          </p:cNvGraphicFramePr>
          <p:nvPr/>
        </p:nvGraphicFramePr>
        <p:xfrm>
          <a:off x="6503988" y="2682875"/>
          <a:ext cx="434975" cy="484188"/>
        </p:xfrm>
        <a:graphic>
          <a:graphicData uri="http://schemas.openxmlformats.org/presentationml/2006/ole">
            <mc:AlternateContent xmlns:mc="http://schemas.openxmlformats.org/markup-compatibility/2006">
              <mc:Choice xmlns:v="urn:schemas-microsoft-com:vml" Requires="v">
                <p:oleObj spid="_x0000_s55508" name="Equation" r:id="rId28" imgW="215713" imgH="241091" progId="Equation.DSMT4">
                  <p:embed/>
                </p:oleObj>
              </mc:Choice>
              <mc:Fallback>
                <p:oleObj name="Equation" r:id="rId28" imgW="215713" imgH="241091" progId="Equation.DSMT4">
                  <p:embed/>
                  <p:pic>
                    <p:nvPicPr>
                      <p:cNvPr id="0" name="Object 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03988" y="2682875"/>
                        <a:ext cx="43497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5367" name="Gebogen verbindingslijn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2350" y="1484313"/>
            <a:ext cx="184308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8" name="Gebogen verbindingslijn 2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38" y="4478338"/>
            <a:ext cx="20589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68" name="Gebogen verbindingslijn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256088"/>
            <a:ext cx="20589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el 10"/>
          <p:cNvGraphicFramePr>
            <a:graphicFrameLocks noGrp="1"/>
          </p:cNvGraphicFramePr>
          <p:nvPr/>
        </p:nvGraphicFramePr>
        <p:xfrm>
          <a:off x="34925" y="2276475"/>
          <a:ext cx="9037640" cy="3744912"/>
        </p:xfrm>
        <a:graphic>
          <a:graphicData uri="http://schemas.openxmlformats.org/drawingml/2006/table">
            <a:tbl>
              <a:tblPr firstRow="1" bandRow="1">
                <a:tableStyleId>{5C22544A-7EE6-4342-B048-85BDC9FD1C3A}</a:tableStyleId>
              </a:tblPr>
              <a:tblGrid>
                <a:gridCol w="2259410"/>
                <a:gridCol w="2259410"/>
                <a:gridCol w="2259410"/>
                <a:gridCol w="2259410"/>
              </a:tblGrid>
              <a:tr h="9362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smtClean="0">
                          <a:solidFill>
                            <a:schemeClr val="tx1"/>
                          </a:solidFill>
                        </a:rPr>
                        <a:t>SO</a:t>
                      </a:r>
                    </a:p>
                  </a:txBody>
                  <a:tcPr marL="91452" marR="91452"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357" name="Titel 1"/>
          <p:cNvSpPr>
            <a:spLocks noGrp="1"/>
          </p:cNvSpPr>
          <p:nvPr>
            <p:ph type="title"/>
          </p:nvPr>
        </p:nvSpPr>
        <p:spPr/>
        <p:txBody>
          <a:bodyPr/>
          <a:lstStyle/>
          <a:p>
            <a:pPr eaLnBrk="1" hangingPunct="1"/>
            <a:r>
              <a:rPr lang="en-GB" altLang="nl-NL" smtClean="0"/>
              <a:t>Example DSM (IDF=AAO)</a:t>
            </a:r>
          </a:p>
        </p:txBody>
      </p:sp>
      <p:graphicFrame>
        <p:nvGraphicFramePr>
          <p:cNvPr id="56358" name="Tijdelijke aanduiding voor inhoud 3"/>
          <p:cNvGraphicFramePr>
            <a:graphicFrameLocks noChangeAspect="1"/>
          </p:cNvGraphicFramePr>
          <p:nvPr/>
        </p:nvGraphicFramePr>
        <p:xfrm>
          <a:off x="6899275" y="5373688"/>
          <a:ext cx="2214563" cy="442912"/>
        </p:xfrm>
        <a:graphic>
          <a:graphicData uri="http://schemas.openxmlformats.org/presentationml/2006/ole">
            <mc:AlternateContent xmlns:mc="http://schemas.openxmlformats.org/markup-compatibility/2006">
              <mc:Choice xmlns:v="urn:schemas-microsoft-com:vml" Requires="v">
                <p:oleObj spid="_x0000_s56451" name="Equation" r:id="rId5" imgW="1332921" imgH="266584" progId="Equation.DSMT4">
                  <p:embed/>
                </p:oleObj>
              </mc:Choice>
              <mc:Fallback>
                <p:oleObj name="Equation" r:id="rId5" imgW="1332921" imgH="266584" progId="Equation.DSMT4">
                  <p:embed/>
                  <p:pic>
                    <p:nvPicPr>
                      <p:cNvPr id="0" name="Tijdelijke aanduiding voor inhou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275" y="5373688"/>
                        <a:ext cx="221456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59" name="Object 3"/>
          <p:cNvGraphicFramePr>
            <a:graphicFrameLocks noChangeAspect="1"/>
          </p:cNvGraphicFramePr>
          <p:nvPr/>
        </p:nvGraphicFramePr>
        <p:xfrm>
          <a:off x="2268538" y="3500438"/>
          <a:ext cx="2195512" cy="360362"/>
        </p:xfrm>
        <a:graphic>
          <a:graphicData uri="http://schemas.openxmlformats.org/presentationml/2006/ole">
            <mc:AlternateContent xmlns:mc="http://schemas.openxmlformats.org/markup-compatibility/2006">
              <mc:Choice xmlns:v="urn:schemas-microsoft-com:vml" Requires="v">
                <p:oleObj spid="_x0000_s56452" name="Vergelijking" r:id="rId7" imgW="1473200" imgH="241300" progId="Equation.3">
                  <p:embed/>
                </p:oleObj>
              </mc:Choice>
              <mc:Fallback>
                <p:oleObj name="Vergelijking" r:id="rId7" imgW="1473200" imgH="2413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500438"/>
                        <a:ext cx="21955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60" name="Object 4"/>
          <p:cNvGraphicFramePr>
            <a:graphicFrameLocks noChangeAspect="1"/>
          </p:cNvGraphicFramePr>
          <p:nvPr/>
        </p:nvGraphicFramePr>
        <p:xfrm>
          <a:off x="4643438" y="4365625"/>
          <a:ext cx="2089150" cy="498475"/>
        </p:xfrm>
        <a:graphic>
          <a:graphicData uri="http://schemas.openxmlformats.org/presentationml/2006/ole">
            <mc:AlternateContent xmlns:mc="http://schemas.openxmlformats.org/markup-compatibility/2006">
              <mc:Choice xmlns:v="urn:schemas-microsoft-com:vml" Requires="v">
                <p:oleObj spid="_x0000_s56453" name="Vergelijking" r:id="rId9" imgW="1117115" imgH="266584" progId="Equation.3">
                  <p:embed/>
                </p:oleObj>
              </mc:Choice>
              <mc:Fallback>
                <p:oleObj name="Vergelijking" r:id="rId9" imgW="1117115" imgH="266584"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365625"/>
                        <a:ext cx="20891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61" name="Object 11"/>
          <p:cNvGraphicFramePr>
            <a:graphicFrameLocks noChangeAspect="1"/>
          </p:cNvGraphicFramePr>
          <p:nvPr/>
        </p:nvGraphicFramePr>
        <p:xfrm>
          <a:off x="971550" y="5373688"/>
          <a:ext cx="385763" cy="490537"/>
        </p:xfrm>
        <a:graphic>
          <a:graphicData uri="http://schemas.openxmlformats.org/presentationml/2006/ole">
            <mc:AlternateContent xmlns:mc="http://schemas.openxmlformats.org/markup-compatibility/2006">
              <mc:Choice xmlns:v="urn:schemas-microsoft-com:vml" Requires="v">
                <p:oleObj spid="_x0000_s56454" name="Equation" r:id="rId11" imgW="139579" imgH="177646" progId="Equation.DSMT4">
                  <p:embed/>
                </p:oleObj>
              </mc:Choice>
              <mc:Fallback>
                <p:oleObj name="Equation" r:id="rId11" imgW="139579" imgH="17764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373688"/>
                        <a:ext cx="3857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62" name="Object 12"/>
          <p:cNvGraphicFramePr>
            <a:graphicFrameLocks noChangeAspect="1"/>
          </p:cNvGraphicFramePr>
          <p:nvPr/>
        </p:nvGraphicFramePr>
        <p:xfrm>
          <a:off x="3059113" y="2492375"/>
          <a:ext cx="638175" cy="457200"/>
        </p:xfrm>
        <a:graphic>
          <a:graphicData uri="http://schemas.openxmlformats.org/presentationml/2006/ole">
            <mc:AlternateContent xmlns:mc="http://schemas.openxmlformats.org/markup-compatibility/2006">
              <mc:Choice xmlns:v="urn:schemas-microsoft-com:vml" Requires="v">
                <p:oleObj spid="_x0000_s56455" name="Equation" r:id="rId13" imgW="317362" imgH="228501" progId="Equation.DSMT4">
                  <p:embed/>
                </p:oleObj>
              </mc:Choice>
              <mc:Fallback>
                <p:oleObj name="Equation" r:id="rId13" imgW="317362" imgH="228501"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3" y="2492375"/>
                        <a:ext cx="638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63" name="Object 15"/>
          <p:cNvGraphicFramePr>
            <a:graphicFrameLocks noChangeAspect="1"/>
          </p:cNvGraphicFramePr>
          <p:nvPr/>
        </p:nvGraphicFramePr>
        <p:xfrm>
          <a:off x="5292725" y="2565400"/>
          <a:ext cx="638175" cy="457200"/>
        </p:xfrm>
        <a:graphic>
          <a:graphicData uri="http://schemas.openxmlformats.org/presentationml/2006/ole">
            <mc:AlternateContent xmlns:mc="http://schemas.openxmlformats.org/markup-compatibility/2006">
              <mc:Choice xmlns:v="urn:schemas-microsoft-com:vml" Requires="v">
                <p:oleObj spid="_x0000_s56456" name="Vergelijking" r:id="rId15" imgW="317362" imgH="228501" progId="Equation.3">
                  <p:embed/>
                </p:oleObj>
              </mc:Choice>
              <mc:Fallback>
                <p:oleObj name="Vergelijking" r:id="rId15" imgW="317362" imgH="228501"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2565400"/>
                        <a:ext cx="638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64" name="Object 16"/>
          <p:cNvGraphicFramePr>
            <a:graphicFrameLocks noChangeAspect="1"/>
          </p:cNvGraphicFramePr>
          <p:nvPr/>
        </p:nvGraphicFramePr>
        <p:xfrm>
          <a:off x="7380288" y="2565400"/>
          <a:ext cx="1020762" cy="482600"/>
        </p:xfrm>
        <a:graphic>
          <a:graphicData uri="http://schemas.openxmlformats.org/presentationml/2006/ole">
            <mc:AlternateContent xmlns:mc="http://schemas.openxmlformats.org/markup-compatibility/2006">
              <mc:Choice xmlns:v="urn:schemas-microsoft-com:vml" Requires="v">
                <p:oleObj spid="_x0000_s56457" name="Equation" r:id="rId17" imgW="508000" imgH="241300" progId="Equation.DSMT4">
                  <p:embed/>
                </p:oleObj>
              </mc:Choice>
              <mc:Fallback>
                <p:oleObj name="Equation" r:id="rId17" imgW="508000" imgH="2413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80288" y="2565400"/>
                        <a:ext cx="10207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65" name="Object 1"/>
          <p:cNvGraphicFramePr>
            <a:graphicFrameLocks noChangeAspect="1"/>
          </p:cNvGraphicFramePr>
          <p:nvPr>
            <p:extLst>
              <p:ext uri="{D42A27DB-BD31-4B8C-83A1-F6EECF244321}">
                <p14:modId xmlns:p14="http://schemas.microsoft.com/office/powerpoint/2010/main" val="3446056039"/>
              </p:ext>
            </p:extLst>
          </p:nvPr>
        </p:nvGraphicFramePr>
        <p:xfrm>
          <a:off x="251520" y="4365104"/>
          <a:ext cx="1838325" cy="482600"/>
        </p:xfrm>
        <a:graphic>
          <a:graphicData uri="http://schemas.openxmlformats.org/presentationml/2006/ole">
            <mc:AlternateContent xmlns:mc="http://schemas.openxmlformats.org/markup-compatibility/2006">
              <mc:Choice xmlns:v="urn:schemas-microsoft-com:vml" Requires="v">
                <p:oleObj spid="_x0000_s56458" name="Equation" r:id="rId19" imgW="914400" imgH="241300" progId="Equation.DSMT4">
                  <p:embed/>
                </p:oleObj>
              </mc:Choice>
              <mc:Fallback>
                <p:oleObj name="Equation" r:id="rId19" imgW="914400" imgH="241300" progId="Equation.DSMT4">
                  <p:embed/>
                  <p:pic>
                    <p:nvPicPr>
                      <p:cNvPr id="0" name="Object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520" y="4365104"/>
                        <a:ext cx="18383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66" name="Object 2"/>
          <p:cNvGraphicFramePr>
            <a:graphicFrameLocks noChangeAspect="1"/>
          </p:cNvGraphicFramePr>
          <p:nvPr>
            <p:extLst>
              <p:ext uri="{D42A27DB-BD31-4B8C-83A1-F6EECF244321}">
                <p14:modId xmlns:p14="http://schemas.microsoft.com/office/powerpoint/2010/main" val="1883625340"/>
              </p:ext>
            </p:extLst>
          </p:nvPr>
        </p:nvGraphicFramePr>
        <p:xfrm>
          <a:off x="211450" y="3429000"/>
          <a:ext cx="1762125" cy="482600"/>
        </p:xfrm>
        <a:graphic>
          <a:graphicData uri="http://schemas.openxmlformats.org/presentationml/2006/ole">
            <mc:AlternateContent xmlns:mc="http://schemas.openxmlformats.org/markup-compatibility/2006">
              <mc:Choice xmlns:v="urn:schemas-microsoft-com:vml" Requires="v">
                <p:oleObj spid="_x0000_s56459" name="Equation" r:id="rId21" imgW="876300" imgH="241300" progId="Equation.DSMT4">
                  <p:embed/>
                </p:oleObj>
              </mc:Choice>
              <mc:Fallback>
                <p:oleObj name="Equation" r:id="rId21" imgW="876300" imgH="241300" progId="Equation.DSMT4">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1450" y="3429000"/>
                        <a:ext cx="17621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67" name="Gebogen verbindingslijn 2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97738" y="2274888"/>
            <a:ext cx="18430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93" name="Gebogen verbindingslijn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256088"/>
            <a:ext cx="20589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el 10"/>
          <p:cNvGraphicFramePr>
            <a:graphicFrameLocks noGrp="1"/>
          </p:cNvGraphicFramePr>
          <p:nvPr/>
        </p:nvGraphicFramePr>
        <p:xfrm>
          <a:off x="34925" y="2276475"/>
          <a:ext cx="9037640" cy="3744912"/>
        </p:xfrm>
        <a:graphic>
          <a:graphicData uri="http://schemas.openxmlformats.org/drawingml/2006/table">
            <a:tbl>
              <a:tblPr firstRow="1" bandRow="1">
                <a:tableStyleId>{5C22544A-7EE6-4342-B048-85BDC9FD1C3A}</a:tableStyleId>
              </a:tblPr>
              <a:tblGrid>
                <a:gridCol w="2259410"/>
                <a:gridCol w="2259410"/>
                <a:gridCol w="2259410"/>
                <a:gridCol w="2259410"/>
              </a:tblGrid>
              <a:tr h="9362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smtClean="0">
                          <a:solidFill>
                            <a:schemeClr val="tx1"/>
                          </a:solidFill>
                        </a:rPr>
                        <a:t>SO</a:t>
                      </a:r>
                    </a:p>
                  </a:txBody>
                  <a:tcPr marL="91452" marR="91452"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936228">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800" dirty="0"/>
                    </a:p>
                  </a:txBody>
                  <a:tcPr marL="91452" marR="91452"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7381" name="Titel 1"/>
          <p:cNvSpPr>
            <a:spLocks noGrp="1"/>
          </p:cNvSpPr>
          <p:nvPr>
            <p:ph type="title"/>
          </p:nvPr>
        </p:nvSpPr>
        <p:spPr/>
        <p:txBody>
          <a:bodyPr/>
          <a:lstStyle/>
          <a:p>
            <a:pPr eaLnBrk="1" hangingPunct="1"/>
            <a:r>
              <a:rPr lang="en-GB" altLang="nl-NL" smtClean="0"/>
              <a:t>Example DSM (IDF=AAO)</a:t>
            </a:r>
          </a:p>
        </p:txBody>
      </p:sp>
      <p:graphicFrame>
        <p:nvGraphicFramePr>
          <p:cNvPr id="57382" name="Tijdelijke aanduiding voor inhoud 3"/>
          <p:cNvGraphicFramePr>
            <a:graphicFrameLocks noChangeAspect="1"/>
          </p:cNvGraphicFramePr>
          <p:nvPr/>
        </p:nvGraphicFramePr>
        <p:xfrm>
          <a:off x="6899275" y="5373688"/>
          <a:ext cx="2214563" cy="442912"/>
        </p:xfrm>
        <a:graphic>
          <a:graphicData uri="http://schemas.openxmlformats.org/presentationml/2006/ole">
            <mc:AlternateContent xmlns:mc="http://schemas.openxmlformats.org/markup-compatibility/2006">
              <mc:Choice xmlns:v="urn:schemas-microsoft-com:vml" Requires="v">
                <p:oleObj spid="_x0000_s57476" name="Equation" r:id="rId5" imgW="1332921" imgH="266584" progId="Equation.DSMT4">
                  <p:embed/>
                </p:oleObj>
              </mc:Choice>
              <mc:Fallback>
                <p:oleObj name="Equation" r:id="rId5" imgW="1332921" imgH="266584" progId="Equation.DSMT4">
                  <p:embed/>
                  <p:pic>
                    <p:nvPicPr>
                      <p:cNvPr id="0" name="Tijdelijke aanduiding voor inhou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275" y="5373688"/>
                        <a:ext cx="221456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3" name="Object 3"/>
          <p:cNvGraphicFramePr>
            <a:graphicFrameLocks noChangeAspect="1"/>
          </p:cNvGraphicFramePr>
          <p:nvPr/>
        </p:nvGraphicFramePr>
        <p:xfrm>
          <a:off x="2268538" y="3500438"/>
          <a:ext cx="2195512" cy="360362"/>
        </p:xfrm>
        <a:graphic>
          <a:graphicData uri="http://schemas.openxmlformats.org/presentationml/2006/ole">
            <mc:AlternateContent xmlns:mc="http://schemas.openxmlformats.org/markup-compatibility/2006">
              <mc:Choice xmlns:v="urn:schemas-microsoft-com:vml" Requires="v">
                <p:oleObj spid="_x0000_s57477" name="Vergelijking" r:id="rId7" imgW="1473200" imgH="241300" progId="Equation.3">
                  <p:embed/>
                </p:oleObj>
              </mc:Choice>
              <mc:Fallback>
                <p:oleObj name="Vergelijking" r:id="rId7" imgW="1473200" imgH="2413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500438"/>
                        <a:ext cx="21955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4" name="Object 4"/>
          <p:cNvGraphicFramePr>
            <a:graphicFrameLocks noChangeAspect="1"/>
          </p:cNvGraphicFramePr>
          <p:nvPr/>
        </p:nvGraphicFramePr>
        <p:xfrm>
          <a:off x="4643438" y="4365625"/>
          <a:ext cx="2089150" cy="498475"/>
        </p:xfrm>
        <a:graphic>
          <a:graphicData uri="http://schemas.openxmlformats.org/presentationml/2006/ole">
            <mc:AlternateContent xmlns:mc="http://schemas.openxmlformats.org/markup-compatibility/2006">
              <mc:Choice xmlns:v="urn:schemas-microsoft-com:vml" Requires="v">
                <p:oleObj spid="_x0000_s57478" name="Vergelijking" r:id="rId9" imgW="1117115" imgH="266584" progId="Equation.3">
                  <p:embed/>
                </p:oleObj>
              </mc:Choice>
              <mc:Fallback>
                <p:oleObj name="Vergelijking" r:id="rId9" imgW="1117115" imgH="266584"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365625"/>
                        <a:ext cx="20891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5" name="Object 11"/>
          <p:cNvGraphicFramePr>
            <a:graphicFrameLocks noChangeAspect="1"/>
          </p:cNvGraphicFramePr>
          <p:nvPr/>
        </p:nvGraphicFramePr>
        <p:xfrm>
          <a:off x="971550" y="5373688"/>
          <a:ext cx="385763" cy="490537"/>
        </p:xfrm>
        <a:graphic>
          <a:graphicData uri="http://schemas.openxmlformats.org/presentationml/2006/ole">
            <mc:AlternateContent xmlns:mc="http://schemas.openxmlformats.org/markup-compatibility/2006">
              <mc:Choice xmlns:v="urn:schemas-microsoft-com:vml" Requires="v">
                <p:oleObj spid="_x0000_s57479" name="Equation" r:id="rId11" imgW="139579" imgH="177646" progId="Equation.DSMT4">
                  <p:embed/>
                </p:oleObj>
              </mc:Choice>
              <mc:Fallback>
                <p:oleObj name="Equation" r:id="rId11" imgW="139579" imgH="17764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373688"/>
                        <a:ext cx="3857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86" name="Object 12"/>
          <p:cNvGraphicFramePr>
            <a:graphicFrameLocks noChangeAspect="1"/>
          </p:cNvGraphicFramePr>
          <p:nvPr/>
        </p:nvGraphicFramePr>
        <p:xfrm>
          <a:off x="3059113" y="2492375"/>
          <a:ext cx="638175" cy="457200"/>
        </p:xfrm>
        <a:graphic>
          <a:graphicData uri="http://schemas.openxmlformats.org/presentationml/2006/ole">
            <mc:AlternateContent xmlns:mc="http://schemas.openxmlformats.org/markup-compatibility/2006">
              <mc:Choice xmlns:v="urn:schemas-microsoft-com:vml" Requires="v">
                <p:oleObj spid="_x0000_s57480" name="Equation" r:id="rId13" imgW="317362" imgH="228501" progId="Equation.DSMT4">
                  <p:embed/>
                </p:oleObj>
              </mc:Choice>
              <mc:Fallback>
                <p:oleObj name="Equation" r:id="rId13" imgW="317362" imgH="228501"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3" y="2492375"/>
                        <a:ext cx="638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7" name="Object 15"/>
          <p:cNvGraphicFramePr>
            <a:graphicFrameLocks noChangeAspect="1"/>
          </p:cNvGraphicFramePr>
          <p:nvPr/>
        </p:nvGraphicFramePr>
        <p:xfrm>
          <a:off x="5292725" y="2565400"/>
          <a:ext cx="638175" cy="457200"/>
        </p:xfrm>
        <a:graphic>
          <a:graphicData uri="http://schemas.openxmlformats.org/presentationml/2006/ole">
            <mc:AlternateContent xmlns:mc="http://schemas.openxmlformats.org/markup-compatibility/2006">
              <mc:Choice xmlns:v="urn:schemas-microsoft-com:vml" Requires="v">
                <p:oleObj spid="_x0000_s57481" name="Vergelijking" r:id="rId15" imgW="317362" imgH="228501" progId="Equation.3">
                  <p:embed/>
                </p:oleObj>
              </mc:Choice>
              <mc:Fallback>
                <p:oleObj name="Vergelijking" r:id="rId15" imgW="317362" imgH="228501"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2725" y="2565400"/>
                        <a:ext cx="638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8" name="Object 16"/>
          <p:cNvGraphicFramePr>
            <a:graphicFrameLocks noChangeAspect="1"/>
          </p:cNvGraphicFramePr>
          <p:nvPr/>
        </p:nvGraphicFramePr>
        <p:xfrm>
          <a:off x="7380288" y="2565400"/>
          <a:ext cx="1020762" cy="482600"/>
        </p:xfrm>
        <a:graphic>
          <a:graphicData uri="http://schemas.openxmlformats.org/presentationml/2006/ole">
            <mc:AlternateContent xmlns:mc="http://schemas.openxmlformats.org/markup-compatibility/2006">
              <mc:Choice xmlns:v="urn:schemas-microsoft-com:vml" Requires="v">
                <p:oleObj spid="_x0000_s57482" name="Equation" r:id="rId17" imgW="508000" imgH="241300" progId="Equation.DSMT4">
                  <p:embed/>
                </p:oleObj>
              </mc:Choice>
              <mc:Fallback>
                <p:oleObj name="Equation" r:id="rId17" imgW="508000" imgH="2413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80288" y="2565400"/>
                        <a:ext cx="10207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89" name="Object 1"/>
          <p:cNvGraphicFramePr>
            <a:graphicFrameLocks noChangeAspect="1"/>
          </p:cNvGraphicFramePr>
          <p:nvPr>
            <p:extLst>
              <p:ext uri="{D42A27DB-BD31-4B8C-83A1-F6EECF244321}">
                <p14:modId xmlns:p14="http://schemas.microsoft.com/office/powerpoint/2010/main" val="96211806"/>
              </p:ext>
            </p:extLst>
          </p:nvPr>
        </p:nvGraphicFramePr>
        <p:xfrm>
          <a:off x="251520" y="4365104"/>
          <a:ext cx="1838325" cy="482600"/>
        </p:xfrm>
        <a:graphic>
          <a:graphicData uri="http://schemas.openxmlformats.org/presentationml/2006/ole">
            <mc:AlternateContent xmlns:mc="http://schemas.openxmlformats.org/markup-compatibility/2006">
              <mc:Choice xmlns:v="urn:schemas-microsoft-com:vml" Requires="v">
                <p:oleObj spid="_x0000_s57483" name="Equation" r:id="rId19" imgW="914400" imgH="241300" progId="Equation.DSMT4">
                  <p:embed/>
                </p:oleObj>
              </mc:Choice>
              <mc:Fallback>
                <p:oleObj name="Equation" r:id="rId19" imgW="914400" imgH="241300" progId="Equation.DSMT4">
                  <p:embed/>
                  <p:pic>
                    <p:nvPicPr>
                      <p:cNvPr id="0" name="Object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520" y="4365104"/>
                        <a:ext cx="18383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90" name="Object 2"/>
          <p:cNvGraphicFramePr>
            <a:graphicFrameLocks noChangeAspect="1"/>
          </p:cNvGraphicFramePr>
          <p:nvPr>
            <p:extLst>
              <p:ext uri="{D42A27DB-BD31-4B8C-83A1-F6EECF244321}">
                <p14:modId xmlns:p14="http://schemas.microsoft.com/office/powerpoint/2010/main" val="1868291303"/>
              </p:ext>
            </p:extLst>
          </p:nvPr>
        </p:nvGraphicFramePr>
        <p:xfrm>
          <a:off x="221886" y="3429000"/>
          <a:ext cx="1762125" cy="482600"/>
        </p:xfrm>
        <a:graphic>
          <a:graphicData uri="http://schemas.openxmlformats.org/presentationml/2006/ole">
            <mc:AlternateContent xmlns:mc="http://schemas.openxmlformats.org/markup-compatibility/2006">
              <mc:Choice xmlns:v="urn:schemas-microsoft-com:vml" Requires="v">
                <p:oleObj spid="_x0000_s57484" name="Equation" r:id="rId21" imgW="876300" imgH="241300" progId="Equation.DSMT4">
                  <p:embed/>
                </p:oleObj>
              </mc:Choice>
              <mc:Fallback>
                <p:oleObj name="Equation" r:id="rId21" imgW="876300" imgH="241300" progId="Equation.DSMT4">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1886" y="3429000"/>
                        <a:ext cx="17621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kstvak 23"/>
          <p:cNvSpPr txBox="1">
            <a:spLocks noChangeArrowheads="1"/>
          </p:cNvSpPr>
          <p:nvPr/>
        </p:nvSpPr>
        <p:spPr bwMode="auto">
          <a:xfrm>
            <a:off x="2420938" y="5229225"/>
            <a:ext cx="4029075" cy="1200150"/>
          </a:xfrm>
          <a:prstGeom prst="rect">
            <a:avLst/>
          </a:prstGeom>
          <a:solidFill>
            <a:schemeClr val="bg1"/>
          </a:solidFill>
          <a:ln w="38100">
            <a:solidFill>
              <a:srgbClr val="FF0000"/>
            </a:solidFill>
            <a:miter lim="800000"/>
            <a:headEnd/>
            <a:tailEnd/>
          </a:ln>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GB" altLang="nl-NL" sz="2400"/>
              <a:t>2 additional constraints and </a:t>
            </a:r>
          </a:p>
          <a:p>
            <a:pPr>
              <a:lnSpc>
                <a:spcPct val="100000"/>
              </a:lnSpc>
              <a:buClrTx/>
              <a:buFontTx/>
              <a:buNone/>
            </a:pPr>
            <a:r>
              <a:rPr lang="en-GB" altLang="nl-NL" sz="2400"/>
              <a:t>more variables to handle,</a:t>
            </a:r>
          </a:p>
          <a:p>
            <a:pPr>
              <a:lnSpc>
                <a:spcPct val="100000"/>
              </a:lnSpc>
              <a:buClrTx/>
              <a:buFontTx/>
              <a:buNone/>
            </a:pPr>
            <a:r>
              <a:rPr lang="en-GB" altLang="nl-NL" sz="2400"/>
              <a:t>But no more loop</a:t>
            </a:r>
          </a:p>
        </p:txBody>
      </p:sp>
      <p:pic>
        <p:nvPicPr>
          <p:cNvPr id="57392" name="Gebogen verbindingslijn 22"/>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97738" y="2274888"/>
            <a:ext cx="18430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nl-NL" smtClean="0"/>
              <a:t>Different strategies</a:t>
            </a:r>
          </a:p>
        </p:txBody>
      </p:sp>
      <p:sp>
        <p:nvSpPr>
          <p:cNvPr id="58371" name="Rectangle 3"/>
          <p:cNvSpPr>
            <a:spLocks noGrp="1" noChangeArrowheads="1"/>
          </p:cNvSpPr>
          <p:nvPr>
            <p:ph idx="1"/>
          </p:nvPr>
        </p:nvSpPr>
        <p:spPr/>
        <p:txBody>
          <a:bodyPr/>
          <a:lstStyle/>
          <a:p>
            <a:pPr eaLnBrk="1" hangingPunct="1"/>
            <a:r>
              <a:rPr lang="en-US" altLang="nl-NL" smtClean="0"/>
              <a:t>Centralized or distributed decision authority</a:t>
            </a:r>
          </a:p>
          <a:p>
            <a:pPr lvl="1" eaLnBrk="1" hangingPunct="1"/>
            <a:r>
              <a:rPr lang="en-US" altLang="nl-NL" smtClean="0"/>
              <a:t>Single level approach</a:t>
            </a:r>
          </a:p>
          <a:p>
            <a:pPr lvl="1" eaLnBrk="1" hangingPunct="1"/>
            <a:r>
              <a:rPr lang="en-US" altLang="nl-NL" b="1" smtClean="0"/>
              <a:t>Multi level approach</a:t>
            </a:r>
          </a:p>
          <a:p>
            <a:pPr eaLnBrk="1" hangingPunct="1"/>
            <a:r>
              <a:rPr lang="en-US" altLang="nl-NL" smtClean="0"/>
              <a:t>Optimizer responsible for coordination</a:t>
            </a:r>
          </a:p>
          <a:p>
            <a:pPr lvl="1" eaLnBrk="1" hangingPunct="1"/>
            <a:r>
              <a:rPr lang="en-US" altLang="nl-NL" smtClean="0"/>
              <a:t>Analysis consistency provided at subsystem level</a:t>
            </a:r>
          </a:p>
          <a:p>
            <a:pPr lvl="1" eaLnBrk="1" hangingPunct="1"/>
            <a:r>
              <a:rPr lang="en-US" altLang="nl-NL" smtClean="0"/>
              <a:t>Evaluation consistency provided by optimizer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00088" y="-171450"/>
            <a:ext cx="8193087" cy="1066800"/>
          </a:xfrm>
        </p:spPr>
        <p:txBody>
          <a:bodyPr/>
          <a:lstStyle/>
          <a:p>
            <a:pPr eaLnBrk="1" hangingPunct="1"/>
            <a:r>
              <a:rPr lang="en-US" altLang="nl-NL" smtClean="0"/>
              <a:t>The problem of scale and complexity</a:t>
            </a:r>
            <a:endParaRPr lang="en-US" altLang="nl-NL" sz="2000" smtClean="0"/>
          </a:p>
        </p:txBody>
      </p:sp>
      <p:sp>
        <p:nvSpPr>
          <p:cNvPr id="12291" name="Rectangle 3"/>
          <p:cNvSpPr>
            <a:spLocks noGrp="1" noChangeArrowheads="1"/>
          </p:cNvSpPr>
          <p:nvPr>
            <p:ph idx="1"/>
          </p:nvPr>
        </p:nvSpPr>
        <p:spPr>
          <a:xfrm>
            <a:off x="755650" y="2486025"/>
            <a:ext cx="7648575" cy="2152650"/>
          </a:xfrm>
        </p:spPr>
        <p:txBody>
          <a:bodyPr/>
          <a:lstStyle/>
          <a:p>
            <a:pPr marL="0" indent="0" eaLnBrk="1" hangingPunct="1">
              <a:buFontTx/>
              <a:buNone/>
              <a:defRPr/>
            </a:pPr>
            <a:r>
              <a:rPr lang="en-US" dirty="0"/>
              <a:t>Because </a:t>
            </a:r>
            <a:r>
              <a:rPr lang="en-US" dirty="0" smtClean="0"/>
              <a:t>of:</a:t>
            </a:r>
          </a:p>
          <a:p>
            <a:pPr eaLnBrk="1" hangingPunct="1">
              <a:defRPr/>
            </a:pPr>
            <a:r>
              <a:rPr lang="en-US" dirty="0" smtClean="0"/>
              <a:t>   the generally </a:t>
            </a:r>
            <a:r>
              <a:rPr lang="en-US" b="1" dirty="0" smtClean="0"/>
              <a:t>large scale </a:t>
            </a:r>
            <a:r>
              <a:rPr lang="en-US" dirty="0" smtClean="0"/>
              <a:t>of the problem</a:t>
            </a:r>
          </a:p>
          <a:p>
            <a:pPr eaLnBrk="1" hangingPunct="1">
              <a:defRPr/>
            </a:pPr>
            <a:r>
              <a:rPr lang="en-US" dirty="0" smtClean="0"/>
              <a:t>   the high level of </a:t>
            </a:r>
            <a:r>
              <a:rPr lang="en-US" b="1" dirty="0" smtClean="0"/>
              <a:t>complexity</a:t>
            </a:r>
            <a:r>
              <a:rPr lang="en-US" dirty="0" smtClean="0"/>
              <a:t> of the product</a:t>
            </a:r>
          </a:p>
          <a:p>
            <a:pPr eaLnBrk="1" hangingPunct="1">
              <a:buFont typeface="Times" pitchFamily="18" charset="0"/>
              <a:buNone/>
              <a:defRPr/>
            </a:pPr>
            <a:endParaRPr lang="en-US" dirty="0" smtClean="0"/>
          </a:p>
          <a:p>
            <a:pPr eaLnBrk="1" hangingPunct="1">
              <a:buFont typeface="Times" pitchFamily="18" charset="0"/>
              <a:buNone/>
              <a:defRPr/>
            </a:pPr>
            <a:endParaRPr lang="en-US" dirty="0" smtClean="0"/>
          </a:p>
          <a:p>
            <a:pPr eaLnBrk="1" hangingPunct="1">
              <a:buFont typeface="Times" pitchFamily="18" charset="0"/>
              <a:buNone/>
              <a:defRPr/>
            </a:pPr>
            <a:endParaRPr lang="en-US" dirty="0" smtClean="0"/>
          </a:p>
          <a:p>
            <a:pPr marL="0" indent="0" eaLnBrk="1" hangingPunct="1">
              <a:buFontTx/>
              <a:buNone/>
              <a:defRPr/>
            </a:pPr>
            <a:endParaRPr lang="en-US" dirty="0" smtClean="0"/>
          </a:p>
        </p:txBody>
      </p:sp>
      <p:sp>
        <p:nvSpPr>
          <p:cNvPr id="13316" name="AutoShape 4"/>
          <p:cNvSpPr>
            <a:spLocks noChangeArrowheads="1"/>
          </p:cNvSpPr>
          <p:nvPr/>
        </p:nvSpPr>
        <p:spPr bwMode="auto">
          <a:xfrm rot="-5400000">
            <a:off x="335757" y="5125244"/>
            <a:ext cx="728662" cy="1009650"/>
          </a:xfrm>
          <a:prstGeom prst="downArrow">
            <a:avLst>
              <a:gd name="adj1" fmla="val 50000"/>
              <a:gd name="adj2" fmla="val 87685"/>
            </a:avLst>
          </a:prstGeom>
          <a:solidFill>
            <a:srgbClr val="FF0000"/>
          </a:solidFill>
          <a:ln w="9525">
            <a:solidFill>
              <a:schemeClr val="tx1"/>
            </a:solidFill>
            <a:miter lim="800000"/>
            <a:headEnd/>
            <a:tailEnd/>
          </a:ln>
        </p:spPr>
        <p:txBody>
          <a:bodyPr vert="eaVert"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13317" name="Text Box 5"/>
          <p:cNvSpPr txBox="1">
            <a:spLocks noChangeArrowheads="1"/>
          </p:cNvSpPr>
          <p:nvPr/>
        </p:nvSpPr>
        <p:spPr bwMode="auto">
          <a:xfrm>
            <a:off x="711200" y="3589338"/>
            <a:ext cx="77612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en-US"/>
              <a:t>It is difficult or impossible to discover, understand and account for all relations; hence:</a:t>
            </a:r>
          </a:p>
          <a:p>
            <a:pPr eaLnBrk="1" hangingPunct="1">
              <a:lnSpc>
                <a:spcPct val="100000"/>
              </a:lnSpc>
              <a:buSzPct val="130000"/>
            </a:pPr>
            <a:r>
              <a:rPr lang="en-US" altLang="en-US"/>
              <a:t>   It is difficult to meet design requirements </a:t>
            </a:r>
          </a:p>
          <a:p>
            <a:pPr eaLnBrk="1" hangingPunct="1">
              <a:lnSpc>
                <a:spcPct val="100000"/>
              </a:lnSpc>
              <a:buSzPct val="130000"/>
            </a:pPr>
            <a:r>
              <a:rPr lang="en-US" altLang="en-US"/>
              <a:t>   It is difficult to benefit from synergy</a:t>
            </a:r>
          </a:p>
          <a:p>
            <a:pPr>
              <a:lnSpc>
                <a:spcPct val="100000"/>
              </a:lnSpc>
              <a:buClrTx/>
              <a:buFontTx/>
              <a:buNone/>
            </a:pPr>
            <a:endParaRPr lang="en-US" altLang="en-US"/>
          </a:p>
        </p:txBody>
      </p:sp>
      <p:pic>
        <p:nvPicPr>
          <p:cNvPr id="7" name="Picture 8" descr="http://www.popsci.com/files/imagecache/article_image_large/articles/blended-wing.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95813" y="1631950"/>
            <a:ext cx="4224337" cy="12461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319" name="Rectangle 1"/>
          <p:cNvSpPr>
            <a:spLocks noChangeArrowheads="1"/>
          </p:cNvSpPr>
          <p:nvPr/>
        </p:nvSpPr>
        <p:spPr bwMode="auto">
          <a:xfrm>
            <a:off x="700088" y="1123950"/>
            <a:ext cx="7759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a:t>Applying MDO to a complete aircraft is not straightforward as solving a non linear optimization problem for a well defined mathematical problem.</a:t>
            </a:r>
          </a:p>
        </p:txBody>
      </p:sp>
      <p:sp>
        <p:nvSpPr>
          <p:cNvPr id="4" name="Rectangle 3"/>
          <p:cNvSpPr/>
          <p:nvPr/>
        </p:nvSpPr>
        <p:spPr>
          <a:xfrm>
            <a:off x="1331913" y="5300663"/>
            <a:ext cx="7272337" cy="708025"/>
          </a:xfrm>
          <a:prstGeom prst="rect">
            <a:avLst/>
          </a:prstGeom>
          <a:solidFill>
            <a:schemeClr val="accent2">
              <a:lumMod val="20000"/>
              <a:lumOff val="80000"/>
            </a:schemeClr>
          </a:solidFill>
        </p:spPr>
        <p:txBody>
          <a:bodyPr>
            <a:spAutoFit/>
          </a:bodyPr>
          <a:lstStyle/>
          <a:p>
            <a:pPr>
              <a:defRPr/>
            </a:pPr>
            <a:r>
              <a:rPr lang="nl-NL" sz="2000" dirty="0"/>
              <a:t>A direct approach is </a:t>
            </a:r>
            <a:r>
              <a:rPr lang="nl-NL" sz="2000" dirty="0" err="1"/>
              <a:t>impossible</a:t>
            </a:r>
            <a:r>
              <a:rPr lang="nl-NL" sz="2000" dirty="0"/>
              <a:t>! We </a:t>
            </a:r>
            <a:r>
              <a:rPr lang="nl-NL" sz="2000" dirty="0" err="1"/>
              <a:t>need</a:t>
            </a:r>
            <a:r>
              <a:rPr lang="nl-NL" sz="2000" dirty="0"/>
              <a:t> </a:t>
            </a:r>
            <a:r>
              <a:rPr lang="nl-NL" sz="2000" dirty="0" err="1"/>
              <a:t>to</a:t>
            </a:r>
            <a:r>
              <a:rPr lang="nl-NL" sz="2000" dirty="0"/>
              <a:t> </a:t>
            </a:r>
            <a:r>
              <a:rPr lang="nl-NL" sz="2000" b="1" dirty="0" err="1"/>
              <a:t>decompose</a:t>
            </a:r>
            <a:r>
              <a:rPr lang="nl-NL" sz="2000" b="1" dirty="0"/>
              <a:t> the </a:t>
            </a:r>
            <a:r>
              <a:rPr lang="nl-NL" sz="2000" b="1" dirty="0" err="1"/>
              <a:t>problem</a:t>
            </a:r>
            <a:r>
              <a:rPr lang="nl-NL" sz="2000" b="1" dirty="0"/>
              <a:t> </a:t>
            </a:r>
            <a:r>
              <a:rPr lang="nl-NL" sz="2000" dirty="0"/>
              <a:t>and </a:t>
            </a:r>
            <a:r>
              <a:rPr lang="nl-NL" sz="2000" dirty="0" err="1"/>
              <a:t>use</a:t>
            </a:r>
            <a:r>
              <a:rPr lang="nl-NL" sz="2000" dirty="0"/>
              <a:t> adequate </a:t>
            </a:r>
            <a:r>
              <a:rPr lang="nl-NL" sz="2000" b="1" dirty="0" err="1"/>
              <a:t>strategies</a:t>
            </a:r>
            <a:r>
              <a:rPr lang="nl-NL" sz="2000" dirty="0"/>
              <a:t> </a:t>
            </a:r>
            <a:r>
              <a:rPr lang="nl-NL" sz="2000" dirty="0" err="1"/>
              <a:t>to</a:t>
            </a:r>
            <a:r>
              <a:rPr lang="nl-NL" sz="2000" dirty="0"/>
              <a:t> re-</a:t>
            </a:r>
            <a:r>
              <a:rPr lang="nl-NL" sz="2000" dirty="0" err="1"/>
              <a:t>integrate</a:t>
            </a:r>
            <a:r>
              <a:rPr lang="nl-NL" sz="2000" dirty="0"/>
              <a:t> </a:t>
            </a:r>
            <a:r>
              <a:rPr lang="nl-NL" sz="2000" dirty="0" err="1"/>
              <a:t>it</a:t>
            </a:r>
            <a:endParaRPr lang="nl-NL"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nl-NL" smtClean="0"/>
              <a:t>Multilevel optimization strategies</a:t>
            </a:r>
          </a:p>
        </p:txBody>
      </p:sp>
      <p:sp>
        <p:nvSpPr>
          <p:cNvPr id="59395" name="Rectangle 3"/>
          <p:cNvSpPr>
            <a:spLocks noGrp="1" noChangeArrowheads="1"/>
          </p:cNvSpPr>
          <p:nvPr>
            <p:ph idx="1"/>
          </p:nvPr>
        </p:nvSpPr>
        <p:spPr/>
        <p:txBody>
          <a:bodyPr/>
          <a:lstStyle/>
          <a:p>
            <a:pPr eaLnBrk="1" hangingPunct="1">
              <a:buFont typeface="Times" pitchFamily="18" charset="0"/>
              <a:buNone/>
            </a:pPr>
            <a:r>
              <a:rPr lang="en-US" altLang="nl-NL" smtClean="0"/>
              <a:t>Reasons for multilevel approach;</a:t>
            </a:r>
          </a:p>
          <a:p>
            <a:pPr eaLnBrk="1" hangingPunct="1"/>
            <a:r>
              <a:rPr lang="en-US" altLang="nl-NL" smtClean="0"/>
              <a:t>Discipline experts control local optimization</a:t>
            </a:r>
          </a:p>
          <a:p>
            <a:pPr eaLnBrk="1" hangingPunct="1"/>
            <a:r>
              <a:rPr lang="en-US" altLang="nl-NL" smtClean="0"/>
              <a:t>Available tools can be used in parallel</a:t>
            </a:r>
          </a:p>
          <a:p>
            <a:pPr eaLnBrk="1" hangingPunct="1">
              <a:buFont typeface="Times" pitchFamily="18" charset="0"/>
              <a:buNone/>
            </a:pPr>
            <a:endParaRPr lang="en-US" altLang="nl-NL" smtClean="0"/>
          </a:p>
          <a:p>
            <a:pPr eaLnBrk="1" hangingPunct="1">
              <a:buFont typeface="Times" pitchFamily="18" charset="0"/>
              <a:buNone/>
            </a:pPr>
            <a:r>
              <a:rPr lang="en-US" altLang="nl-NL" smtClean="0"/>
              <a:t>Examples;</a:t>
            </a:r>
          </a:p>
          <a:p>
            <a:pPr eaLnBrk="1" hangingPunct="1"/>
            <a:r>
              <a:rPr lang="en-US" altLang="nl-NL" smtClean="0"/>
              <a:t>Concurrent SubSpace Optimization (CSSO)</a:t>
            </a:r>
          </a:p>
          <a:p>
            <a:pPr eaLnBrk="1" hangingPunct="1"/>
            <a:r>
              <a:rPr lang="en-US" altLang="nl-NL" smtClean="0"/>
              <a:t>Collaborative optimization (CO)</a:t>
            </a:r>
          </a:p>
          <a:p>
            <a:pPr eaLnBrk="1" hangingPunct="1"/>
            <a:r>
              <a:rPr lang="en-US" altLang="nl-NL" smtClean="0"/>
              <a:t>Bi-level integrated system synthesis (BLISS)</a:t>
            </a:r>
          </a:p>
          <a:p>
            <a:pPr eaLnBrk="1" hangingPunct="1"/>
            <a:endParaRPr lang="en-US" altLang="nl-NL"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nl-NL" smtClean="0"/>
              <a:t>Collaborative optimization</a:t>
            </a:r>
          </a:p>
        </p:txBody>
      </p:sp>
      <p:sp>
        <p:nvSpPr>
          <p:cNvPr id="60419" name="Rectangle 3"/>
          <p:cNvSpPr>
            <a:spLocks noGrp="1" noChangeArrowheads="1"/>
          </p:cNvSpPr>
          <p:nvPr>
            <p:ph idx="1"/>
          </p:nvPr>
        </p:nvSpPr>
        <p:spPr/>
        <p:txBody>
          <a:bodyPr/>
          <a:lstStyle/>
          <a:p>
            <a:pPr eaLnBrk="1" hangingPunct="1"/>
            <a:r>
              <a:rPr lang="en-US" altLang="nl-NL" smtClean="0"/>
              <a:t>System level optimizer sets targets for the subsystems</a:t>
            </a:r>
          </a:p>
          <a:p>
            <a:pPr eaLnBrk="1" hangingPunct="1"/>
            <a:r>
              <a:rPr lang="en-US" altLang="nl-NL" smtClean="0"/>
              <a:t>Sub systems try to minimize the difference of target and actual values, while satisfying subsystem constraints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p:cNvPicPr>
            <a:picLocks noGrp="1" noChangeAspect="1" noChangeArrowheads="1"/>
          </p:cNvPicPr>
          <p:nvPr>
            <p:ph type="body" idx="4294967295"/>
          </p:nvPr>
        </p:nvPicPr>
        <p:blipFill>
          <a:blip r:embed="rId4">
            <a:extLst>
              <a:ext uri="{28A0092B-C50C-407E-A947-70E740481C1C}">
                <a14:useLocalDpi xmlns:a14="http://schemas.microsoft.com/office/drawing/2010/main" val="0"/>
              </a:ext>
            </a:extLst>
          </a:blip>
          <a:srcRect/>
          <a:stretch>
            <a:fillRect/>
          </a:stretch>
        </p:blipFill>
        <p:spPr>
          <a:xfrm>
            <a:off x="4356100" y="755650"/>
            <a:ext cx="4787900" cy="3465513"/>
          </a:xfrm>
        </p:spPr>
      </p:pic>
      <p:sp>
        <p:nvSpPr>
          <p:cNvPr id="61443" name="Rectangle 2"/>
          <p:cNvSpPr>
            <a:spLocks noGrp="1" noChangeArrowheads="1"/>
          </p:cNvSpPr>
          <p:nvPr>
            <p:ph type="title"/>
          </p:nvPr>
        </p:nvSpPr>
        <p:spPr/>
        <p:txBody>
          <a:bodyPr/>
          <a:lstStyle/>
          <a:p>
            <a:pPr eaLnBrk="1" hangingPunct="1"/>
            <a:r>
              <a:rPr lang="en-US" altLang="nl-NL" smtClean="0"/>
              <a:t>CO, mathematically</a:t>
            </a:r>
          </a:p>
        </p:txBody>
      </p:sp>
      <p:graphicFrame>
        <p:nvGraphicFramePr>
          <p:cNvPr id="61444" name="Object 2"/>
          <p:cNvGraphicFramePr>
            <a:graphicFrameLocks noGrp="1" noChangeAspect="1"/>
          </p:cNvGraphicFramePr>
          <p:nvPr>
            <p:ph idx="1"/>
          </p:nvPr>
        </p:nvGraphicFramePr>
        <p:xfrm>
          <a:off x="755650" y="1471613"/>
          <a:ext cx="2427288" cy="4621212"/>
        </p:xfrm>
        <a:graphic>
          <a:graphicData uri="http://schemas.openxmlformats.org/presentationml/2006/ole">
            <mc:AlternateContent xmlns:mc="http://schemas.openxmlformats.org/markup-compatibility/2006">
              <mc:Choice xmlns:v="urn:schemas-microsoft-com:vml" Requires="v">
                <p:oleObj spid="_x0000_s61455" name="Equation" r:id="rId5" imgW="1054100" imgH="2006600" progId="">
                  <p:embed/>
                </p:oleObj>
              </mc:Choice>
              <mc:Fallback>
                <p:oleObj name="Equation" r:id="rId5" imgW="1054100" imgH="200660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471613"/>
                        <a:ext cx="2427288"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5" name="Picture 5"/>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4050" y="4238625"/>
            <a:ext cx="467995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el 1"/>
          <p:cNvSpPr>
            <a:spLocks noGrp="1"/>
          </p:cNvSpPr>
          <p:nvPr>
            <p:ph type="title" idx="4294967295"/>
          </p:nvPr>
        </p:nvSpPr>
        <p:spPr/>
        <p:txBody>
          <a:bodyPr/>
          <a:lstStyle/>
          <a:p>
            <a:pPr eaLnBrk="1" hangingPunct="1"/>
            <a:r>
              <a:rPr lang="en-GB" altLang="nl-NL" smtClean="0"/>
              <a:t>Example </a:t>
            </a:r>
          </a:p>
        </p:txBody>
      </p:sp>
      <p:sp>
        <p:nvSpPr>
          <p:cNvPr id="62467" name="Tekstvak 6"/>
          <p:cNvSpPr txBox="1">
            <a:spLocks noChangeArrowheads="1"/>
          </p:cNvSpPr>
          <p:nvPr/>
        </p:nvSpPr>
        <p:spPr bwMode="auto">
          <a:xfrm>
            <a:off x="5868988" y="4679950"/>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Perf.</a:t>
            </a:r>
          </a:p>
        </p:txBody>
      </p:sp>
      <p:sp>
        <p:nvSpPr>
          <p:cNvPr id="62468" name="Tekstvak 7"/>
          <p:cNvSpPr txBox="1">
            <a:spLocks noChangeArrowheads="1"/>
          </p:cNvSpPr>
          <p:nvPr/>
        </p:nvSpPr>
        <p:spPr bwMode="auto">
          <a:xfrm>
            <a:off x="4140200" y="3240088"/>
            <a:ext cx="1439863"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Strength</a:t>
            </a:r>
          </a:p>
        </p:txBody>
      </p:sp>
      <p:sp>
        <p:nvSpPr>
          <p:cNvPr id="62469" name="Tekstvak 8"/>
          <p:cNvSpPr txBox="1">
            <a:spLocks noChangeArrowheads="1"/>
          </p:cNvSpPr>
          <p:nvPr/>
        </p:nvSpPr>
        <p:spPr bwMode="auto">
          <a:xfrm>
            <a:off x="2411413" y="1773238"/>
            <a:ext cx="1439862" cy="1079500"/>
          </a:xfrm>
          <a:prstGeom prst="rect">
            <a:avLst/>
          </a:prstGeom>
          <a:solidFill>
            <a:schemeClr val="accent1"/>
          </a:solidFill>
          <a:ln w="12700">
            <a:solidFill>
              <a:schemeClr val="tx1"/>
            </a:solidFill>
            <a:miter lim="800000"/>
            <a:headEnd/>
            <a:tailEnd/>
          </a:ln>
        </p:spPr>
        <p:txBody>
          <a:bodyPr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Aero.</a:t>
            </a:r>
          </a:p>
        </p:txBody>
      </p:sp>
      <p:cxnSp>
        <p:nvCxnSpPr>
          <p:cNvPr id="62470" name="Rechte verbindingslijn met pijl 12"/>
          <p:cNvCxnSpPr>
            <a:cxnSpLocks noChangeShapeType="1"/>
          </p:cNvCxnSpPr>
          <p:nvPr/>
        </p:nvCxnSpPr>
        <p:spPr bwMode="auto">
          <a:xfrm flipV="1">
            <a:off x="7524750" y="5229225"/>
            <a:ext cx="115252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71" name="Rechthoek 22"/>
          <p:cNvSpPr>
            <a:spLocks noChangeArrowheads="1"/>
          </p:cNvSpPr>
          <p:nvPr/>
        </p:nvSpPr>
        <p:spPr bwMode="auto">
          <a:xfrm>
            <a:off x="8172450" y="4724400"/>
            <a:ext cx="37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sym typeface="Symbol" pitchFamily="18" charset="2"/>
              </a:rPr>
              <a:t>R</a:t>
            </a:r>
            <a:endParaRPr lang="en-GB" altLang="nl-NL" sz="2400"/>
          </a:p>
        </p:txBody>
      </p:sp>
      <p:cxnSp>
        <p:nvCxnSpPr>
          <p:cNvPr id="62472" name="Gebogen verbindingslijn 23"/>
          <p:cNvCxnSpPr>
            <a:cxnSpLocks noChangeShapeType="1"/>
          </p:cNvCxnSpPr>
          <p:nvPr/>
        </p:nvCxnSpPr>
        <p:spPr bwMode="auto">
          <a:xfrm>
            <a:off x="4067175" y="21336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473" name="Gebogen verbindingslijn 27"/>
          <p:cNvCxnSpPr>
            <a:cxnSpLocks noChangeShapeType="1"/>
          </p:cNvCxnSpPr>
          <p:nvPr/>
        </p:nvCxnSpPr>
        <p:spPr bwMode="auto">
          <a:xfrm>
            <a:off x="5867400" y="21336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474" name="Gebogen verbindingslijn 28"/>
          <p:cNvCxnSpPr>
            <a:cxnSpLocks noChangeShapeType="1"/>
          </p:cNvCxnSpPr>
          <p:nvPr/>
        </p:nvCxnSpPr>
        <p:spPr bwMode="auto">
          <a:xfrm>
            <a:off x="5795963" y="3644900"/>
            <a:ext cx="914400" cy="914400"/>
          </a:xfrm>
          <a:prstGeom prst="bentConnector3">
            <a:avLst>
              <a:gd name="adj1"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2475" name="Gebogen verbindingslijn 30"/>
          <p:cNvCxnSpPr>
            <a:cxnSpLocks noChangeShapeType="1"/>
          </p:cNvCxnSpPr>
          <p:nvPr/>
        </p:nvCxnSpPr>
        <p:spPr bwMode="auto">
          <a:xfrm rot="16200000" flipV="1">
            <a:off x="2987675" y="2997200"/>
            <a:ext cx="863600" cy="863600"/>
          </a:xfrm>
          <a:prstGeom prst="bentConnector3">
            <a:avLst>
              <a:gd name="adj1" fmla="val 3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76" name="Rechthoek 42"/>
          <p:cNvSpPr>
            <a:spLocks noChangeArrowheads="1"/>
          </p:cNvSpPr>
          <p:nvPr/>
        </p:nvSpPr>
        <p:spPr bwMode="auto">
          <a:xfrm>
            <a:off x="6372225" y="1916113"/>
            <a:ext cx="792163" cy="433387"/>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62477" name="Rechthoek 43"/>
          <p:cNvSpPr>
            <a:spLocks noChangeArrowheads="1"/>
          </p:cNvSpPr>
          <p:nvPr/>
        </p:nvSpPr>
        <p:spPr bwMode="auto">
          <a:xfrm>
            <a:off x="4572000" y="1916113"/>
            <a:ext cx="792163" cy="433387"/>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L/D</a:t>
            </a:r>
          </a:p>
        </p:txBody>
      </p:sp>
      <p:sp>
        <p:nvSpPr>
          <p:cNvPr id="62478" name="Rechthoek 44"/>
          <p:cNvSpPr>
            <a:spLocks noChangeArrowheads="1"/>
          </p:cNvSpPr>
          <p:nvPr/>
        </p:nvSpPr>
        <p:spPr bwMode="auto">
          <a:xfrm>
            <a:off x="6372225" y="3429000"/>
            <a:ext cx="792163"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GB" altLang="nl-NL" sz="2400"/>
              <a:t>W</a:t>
            </a:r>
          </a:p>
        </p:txBody>
      </p:sp>
      <p:sp>
        <p:nvSpPr>
          <p:cNvPr id="62479" name="Rechthoek 46"/>
          <p:cNvSpPr>
            <a:spLocks noChangeArrowheads="1"/>
          </p:cNvSpPr>
          <p:nvPr/>
        </p:nvSpPr>
        <p:spPr bwMode="auto">
          <a:xfrm>
            <a:off x="2411413" y="3644900"/>
            <a:ext cx="936625" cy="431800"/>
          </a:xfrm>
          <a:prstGeom prst="rect">
            <a:avLst/>
          </a:prstGeom>
          <a:solidFill>
            <a:schemeClr val="bg1"/>
          </a:solidFill>
          <a:ln w="9525" algn="ctr">
            <a:solidFill>
              <a:schemeClr val="bg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sym typeface="Symbol" pitchFamily="18" charset="2"/>
              </a:rPr>
              <a:t>, W</a:t>
            </a:r>
            <a:endParaRPr lang="en-GB" altLang="nl-NL" sz="2400"/>
          </a:p>
        </p:txBody>
      </p:sp>
      <p:sp>
        <p:nvSpPr>
          <p:cNvPr id="62480" name="Text Box 31"/>
          <p:cNvSpPr txBox="1">
            <a:spLocks noChangeArrowheads="1"/>
          </p:cNvSpPr>
          <p:nvPr/>
        </p:nvSpPr>
        <p:spPr bwMode="auto">
          <a:xfrm>
            <a:off x="6084888" y="908050"/>
            <a:ext cx="2493962" cy="8604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Maximize R </a:t>
            </a:r>
          </a:p>
          <a:p>
            <a:pPr>
              <a:lnSpc>
                <a:spcPct val="100000"/>
              </a:lnSpc>
              <a:buClrTx/>
              <a:buFontTx/>
              <a:buNone/>
            </a:pPr>
            <a:r>
              <a:rPr lang="en-US" altLang="nl-NL" sz="2400"/>
              <a:t>by modifying S,A</a:t>
            </a:r>
          </a:p>
        </p:txBody>
      </p:sp>
      <p:cxnSp>
        <p:nvCxnSpPr>
          <p:cNvPr id="62481" name="Rechte verbindingslijn met pijl 13"/>
          <p:cNvCxnSpPr>
            <a:cxnSpLocks noChangeShapeType="1"/>
          </p:cNvCxnSpPr>
          <p:nvPr/>
        </p:nvCxnSpPr>
        <p:spPr bwMode="auto">
          <a:xfrm>
            <a:off x="3059113" y="838200"/>
            <a:ext cx="0" cy="7905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82" name="Text Box 6"/>
          <p:cNvSpPr txBox="1">
            <a:spLocks noChangeArrowheads="1"/>
          </p:cNvSpPr>
          <p:nvPr/>
        </p:nvSpPr>
        <p:spPr bwMode="auto">
          <a:xfrm>
            <a:off x="2771775"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endParaRPr lang="en-US" altLang="nl-NL" sz="2800">
              <a:sym typeface="Symbol" pitchFamily="18" charset="2"/>
            </a:endParaRPr>
          </a:p>
        </p:txBody>
      </p:sp>
      <p:sp>
        <p:nvSpPr>
          <p:cNvPr id="62483" name="Text Box 6"/>
          <p:cNvSpPr txBox="1">
            <a:spLocks noChangeArrowheads="1"/>
          </p:cNvSpPr>
          <p:nvPr/>
        </p:nvSpPr>
        <p:spPr bwMode="auto">
          <a:xfrm>
            <a:off x="4572000" y="333375"/>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S,A</a:t>
            </a:r>
          </a:p>
        </p:txBody>
      </p:sp>
      <p:cxnSp>
        <p:nvCxnSpPr>
          <p:cNvPr id="62484" name="Rechte verbindingslijn met pijl 45"/>
          <p:cNvCxnSpPr>
            <a:cxnSpLocks noChangeShapeType="1"/>
          </p:cNvCxnSpPr>
          <p:nvPr/>
        </p:nvCxnSpPr>
        <p:spPr bwMode="auto">
          <a:xfrm>
            <a:off x="4859338" y="838200"/>
            <a:ext cx="0" cy="8620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nl-NL" smtClean="0"/>
              <a:t>Example revisited (CO) (2)</a:t>
            </a:r>
          </a:p>
        </p:txBody>
      </p:sp>
      <p:graphicFrame>
        <p:nvGraphicFramePr>
          <p:cNvPr id="63491" name="Object 2"/>
          <p:cNvGraphicFramePr>
            <a:graphicFrameLocks noGrp="1" noChangeAspect="1"/>
          </p:cNvGraphicFramePr>
          <p:nvPr>
            <p:ph idx="1"/>
          </p:nvPr>
        </p:nvGraphicFramePr>
        <p:xfrm>
          <a:off x="755650" y="1652588"/>
          <a:ext cx="7054850" cy="4440237"/>
        </p:xfrm>
        <a:graphic>
          <a:graphicData uri="http://schemas.openxmlformats.org/presentationml/2006/ole">
            <mc:AlternateContent xmlns:mc="http://schemas.openxmlformats.org/markup-compatibility/2006">
              <mc:Choice xmlns:v="urn:schemas-microsoft-com:vml" Requires="v">
                <p:oleObj spid="_x0000_s63501" name="Visio" r:id="rId4" imgW="6419850" imgH="4039743" progId="Visio.Drawing.11">
                  <p:embed/>
                </p:oleObj>
              </mc:Choice>
              <mc:Fallback>
                <p:oleObj name="Visio" r:id="rId4" imgW="6419850" imgH="403974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652588"/>
                        <a:ext cx="7054850"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7575" y="457200"/>
            <a:ext cx="7659688" cy="1066800"/>
          </a:xfrm>
        </p:spPr>
        <p:txBody>
          <a:bodyPr/>
          <a:lstStyle/>
          <a:p>
            <a:pPr eaLnBrk="1" hangingPunct="1"/>
            <a:r>
              <a:rPr lang="en-US" altLang="nl-NL" smtClean="0"/>
              <a:t>Example 2, CO</a:t>
            </a:r>
          </a:p>
        </p:txBody>
      </p:sp>
      <p:graphicFrame>
        <p:nvGraphicFramePr>
          <p:cNvPr id="64515" name="Object 2"/>
          <p:cNvGraphicFramePr>
            <a:graphicFrameLocks noGrp="1" noChangeAspect="1"/>
          </p:cNvGraphicFramePr>
          <p:nvPr>
            <p:ph sz="quarter" idx="1"/>
          </p:nvPr>
        </p:nvGraphicFramePr>
        <p:xfrm>
          <a:off x="468313" y="2759075"/>
          <a:ext cx="1601787" cy="1411288"/>
        </p:xfrm>
        <a:graphic>
          <a:graphicData uri="http://schemas.openxmlformats.org/presentationml/2006/ole">
            <mc:AlternateContent xmlns:mc="http://schemas.openxmlformats.org/markup-compatibility/2006">
              <mc:Choice xmlns:v="urn:schemas-microsoft-com:vml" Requires="v">
                <p:oleObj spid="_x0000_s64611" name="Equation" r:id="rId4" imgW="1066800" imgH="939800" progId="">
                  <p:embed/>
                </p:oleObj>
              </mc:Choice>
              <mc:Fallback>
                <p:oleObj name="Equation" r:id="rId4" imgW="1066800" imgH="9398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759075"/>
                        <a:ext cx="1601787"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7"/>
          <p:cNvGrpSpPr>
            <a:grpSpLocks/>
          </p:cNvGrpSpPr>
          <p:nvPr/>
        </p:nvGrpSpPr>
        <p:grpSpPr bwMode="auto">
          <a:xfrm>
            <a:off x="1835150" y="1536700"/>
            <a:ext cx="2087563" cy="2808288"/>
            <a:chOff x="1746" y="935"/>
            <a:chExt cx="1315" cy="1769"/>
          </a:xfrm>
        </p:grpSpPr>
        <p:sp>
          <p:nvSpPr>
            <p:cNvPr id="64535" name="Rectangle 15"/>
            <p:cNvSpPr>
              <a:spLocks noChangeArrowheads="1"/>
            </p:cNvSpPr>
            <p:nvPr/>
          </p:nvSpPr>
          <p:spPr bwMode="auto">
            <a:xfrm>
              <a:off x="2154" y="1661"/>
              <a:ext cx="907" cy="1043"/>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graphicFrame>
          <p:nvGraphicFramePr>
            <p:cNvPr id="64536" name="Object 9"/>
            <p:cNvGraphicFramePr>
              <a:graphicFrameLocks noChangeAspect="1"/>
            </p:cNvGraphicFramePr>
            <p:nvPr/>
          </p:nvGraphicFramePr>
          <p:xfrm>
            <a:off x="2245" y="1737"/>
            <a:ext cx="778" cy="886"/>
          </p:xfrm>
          <a:graphic>
            <a:graphicData uri="http://schemas.openxmlformats.org/presentationml/2006/ole">
              <mc:AlternateContent xmlns:mc="http://schemas.openxmlformats.org/markup-compatibility/2006">
                <mc:Choice xmlns:v="urn:schemas-microsoft-com:vml" Requires="v">
                  <p:oleObj spid="_x0000_s64612" name="Equation" r:id="rId6" imgW="825500" imgH="939800" progId="">
                    <p:embed/>
                  </p:oleObj>
                </mc:Choice>
                <mc:Fallback>
                  <p:oleObj name="Equation" r:id="rId6" imgW="825500" imgH="939800"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 y="1737"/>
                          <a:ext cx="778"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7" name="AutoShape 12"/>
            <p:cNvSpPr>
              <a:spLocks noChangeArrowheads="1"/>
            </p:cNvSpPr>
            <p:nvPr/>
          </p:nvSpPr>
          <p:spPr bwMode="auto">
            <a:xfrm>
              <a:off x="1746" y="1833"/>
              <a:ext cx="317" cy="227"/>
            </a:xfrm>
            <a:prstGeom prst="rightArrow">
              <a:avLst>
                <a:gd name="adj1" fmla="val 50000"/>
                <a:gd name="adj2" fmla="val 59913"/>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64538" name="Text Box 13"/>
            <p:cNvSpPr txBox="1">
              <a:spLocks noChangeArrowheads="1"/>
            </p:cNvSpPr>
            <p:nvPr/>
          </p:nvSpPr>
          <p:spPr bwMode="auto">
            <a:xfrm>
              <a:off x="2200" y="935"/>
              <a:ext cx="79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System </a:t>
              </a:r>
            </a:p>
            <a:p>
              <a:pPr>
                <a:lnSpc>
                  <a:spcPct val="100000"/>
                </a:lnSpc>
                <a:buClrTx/>
                <a:buFontTx/>
                <a:buNone/>
              </a:pPr>
              <a:r>
                <a:rPr lang="en-US" altLang="nl-NL" sz="2400"/>
                <a:t>Level</a:t>
              </a:r>
            </a:p>
          </p:txBody>
        </p:sp>
      </p:grpSp>
      <p:grpSp>
        <p:nvGrpSpPr>
          <p:cNvPr id="3" name="Group 28"/>
          <p:cNvGrpSpPr>
            <a:grpSpLocks/>
          </p:cNvGrpSpPr>
          <p:nvPr/>
        </p:nvGrpSpPr>
        <p:grpSpPr bwMode="auto">
          <a:xfrm>
            <a:off x="4140200" y="1212850"/>
            <a:ext cx="4824413" cy="4032250"/>
            <a:chOff x="3061" y="709"/>
            <a:chExt cx="3039" cy="2540"/>
          </a:xfrm>
        </p:grpSpPr>
        <p:sp>
          <p:nvSpPr>
            <p:cNvPr id="64522" name="Rectangle 17"/>
            <p:cNvSpPr>
              <a:spLocks noChangeArrowheads="1"/>
            </p:cNvSpPr>
            <p:nvPr/>
          </p:nvSpPr>
          <p:spPr bwMode="auto">
            <a:xfrm>
              <a:off x="3696" y="2387"/>
              <a:ext cx="2404" cy="862"/>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64523" name="Rectangle 16"/>
            <p:cNvSpPr>
              <a:spLocks noChangeArrowheads="1"/>
            </p:cNvSpPr>
            <p:nvPr/>
          </p:nvSpPr>
          <p:spPr bwMode="auto">
            <a:xfrm>
              <a:off x="3696" y="1207"/>
              <a:ext cx="2404" cy="862"/>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graphicFrame>
          <p:nvGraphicFramePr>
            <p:cNvPr id="64524" name="Object 3"/>
            <p:cNvGraphicFramePr>
              <a:graphicFrameLocks noChangeAspect="1"/>
            </p:cNvGraphicFramePr>
            <p:nvPr/>
          </p:nvGraphicFramePr>
          <p:xfrm>
            <a:off x="3783" y="1283"/>
            <a:ext cx="2230" cy="696"/>
          </p:xfrm>
          <a:graphic>
            <a:graphicData uri="http://schemas.openxmlformats.org/presentationml/2006/ole">
              <mc:AlternateContent xmlns:mc="http://schemas.openxmlformats.org/markup-compatibility/2006">
                <mc:Choice xmlns:v="urn:schemas-microsoft-com:vml" Requires="v">
                  <p:oleObj spid="_x0000_s64613" name="Equation" r:id="rId8" imgW="2362200" imgH="736600" progId="Equation.DSMT4">
                    <p:embed/>
                  </p:oleObj>
                </mc:Choice>
                <mc:Fallback>
                  <p:oleObj name="Equation" r:id="rId8" imgW="2362200" imgH="736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3" y="1283"/>
                          <a:ext cx="2230"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5" name="Object 4"/>
            <p:cNvGraphicFramePr>
              <a:graphicFrameLocks noChangeAspect="1"/>
            </p:cNvGraphicFramePr>
            <p:nvPr/>
          </p:nvGraphicFramePr>
          <p:xfrm>
            <a:off x="3757" y="2470"/>
            <a:ext cx="2281" cy="696"/>
          </p:xfrm>
          <a:graphic>
            <a:graphicData uri="http://schemas.openxmlformats.org/presentationml/2006/ole">
              <mc:AlternateContent xmlns:mc="http://schemas.openxmlformats.org/markup-compatibility/2006">
                <mc:Choice xmlns:v="urn:schemas-microsoft-com:vml" Requires="v">
                  <p:oleObj spid="_x0000_s64614" name="Equation" r:id="rId10" imgW="2413000" imgH="736600" progId="Equation.DSMT4">
                    <p:embed/>
                  </p:oleObj>
                </mc:Choice>
                <mc:Fallback>
                  <p:oleObj name="Equation" r:id="rId10" imgW="2413000" imgH="7366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57" y="2470"/>
                          <a:ext cx="2281"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6" name="Text Box 14"/>
            <p:cNvSpPr txBox="1">
              <a:spLocks noChangeArrowheads="1"/>
            </p:cNvSpPr>
            <p:nvPr/>
          </p:nvSpPr>
          <p:spPr bwMode="auto">
            <a:xfrm>
              <a:off x="3606" y="709"/>
              <a:ext cx="111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SubSystem </a:t>
              </a:r>
            </a:p>
            <a:p>
              <a:pPr>
                <a:lnSpc>
                  <a:spcPct val="100000"/>
                </a:lnSpc>
                <a:buClrTx/>
                <a:buFontTx/>
                <a:buNone/>
              </a:pPr>
              <a:r>
                <a:rPr lang="en-US" altLang="nl-NL" sz="2400"/>
                <a:t>Level</a:t>
              </a:r>
            </a:p>
          </p:txBody>
        </p:sp>
        <p:sp>
          <p:nvSpPr>
            <p:cNvPr id="64527" name="Line 18"/>
            <p:cNvSpPr>
              <a:spLocks noChangeShapeType="1"/>
            </p:cNvSpPr>
            <p:nvPr/>
          </p:nvSpPr>
          <p:spPr bwMode="auto">
            <a:xfrm flipV="1">
              <a:off x="3061" y="1389"/>
              <a:ext cx="59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64528" name="Line 20"/>
            <p:cNvSpPr>
              <a:spLocks noChangeShapeType="1"/>
            </p:cNvSpPr>
            <p:nvPr/>
          </p:nvSpPr>
          <p:spPr bwMode="auto">
            <a:xfrm>
              <a:off x="3061" y="2432"/>
              <a:ext cx="59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nl-NL"/>
            </a:p>
          </p:txBody>
        </p:sp>
        <p:sp>
          <p:nvSpPr>
            <p:cNvPr id="64529" name="Line 21"/>
            <p:cNvSpPr>
              <a:spLocks noChangeShapeType="1"/>
            </p:cNvSpPr>
            <p:nvPr/>
          </p:nvSpPr>
          <p:spPr bwMode="auto">
            <a:xfrm>
              <a:off x="3061" y="2568"/>
              <a:ext cx="590" cy="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nl-NL"/>
            </a:p>
          </p:txBody>
        </p:sp>
        <p:sp>
          <p:nvSpPr>
            <p:cNvPr id="64530" name="Line 22"/>
            <p:cNvSpPr>
              <a:spLocks noChangeShapeType="1"/>
            </p:cNvSpPr>
            <p:nvPr/>
          </p:nvSpPr>
          <p:spPr bwMode="auto">
            <a:xfrm flipV="1">
              <a:off x="3061" y="1525"/>
              <a:ext cx="590" cy="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nl-NL"/>
            </a:p>
          </p:txBody>
        </p:sp>
        <p:graphicFrame>
          <p:nvGraphicFramePr>
            <p:cNvPr id="64531" name="Object 5"/>
            <p:cNvGraphicFramePr>
              <a:graphicFrameLocks noChangeAspect="1"/>
            </p:cNvGraphicFramePr>
            <p:nvPr/>
          </p:nvGraphicFramePr>
          <p:xfrm>
            <a:off x="3152" y="1344"/>
            <a:ext cx="156" cy="216"/>
          </p:xfrm>
          <a:graphic>
            <a:graphicData uri="http://schemas.openxmlformats.org/presentationml/2006/ole">
              <mc:AlternateContent xmlns:mc="http://schemas.openxmlformats.org/markup-compatibility/2006">
                <mc:Choice xmlns:v="urn:schemas-microsoft-com:vml" Requires="v">
                  <p:oleObj spid="_x0000_s64615" name="Equation" r:id="rId12" imgW="165028" imgH="228501" progId="">
                    <p:embed/>
                  </p:oleObj>
                </mc:Choice>
                <mc:Fallback>
                  <p:oleObj name="Equation" r:id="rId12" imgW="165028" imgH="228501" progId="">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1344"/>
                          <a:ext cx="1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2" name="Object 6"/>
            <p:cNvGraphicFramePr>
              <a:graphicFrameLocks noChangeAspect="1"/>
            </p:cNvGraphicFramePr>
            <p:nvPr/>
          </p:nvGraphicFramePr>
          <p:xfrm>
            <a:off x="3243" y="2296"/>
            <a:ext cx="156" cy="216"/>
          </p:xfrm>
          <a:graphic>
            <a:graphicData uri="http://schemas.openxmlformats.org/presentationml/2006/ole">
              <mc:AlternateContent xmlns:mc="http://schemas.openxmlformats.org/markup-compatibility/2006">
                <mc:Choice xmlns:v="urn:schemas-microsoft-com:vml" Requires="v">
                  <p:oleObj spid="_x0000_s64616" name="Equation" r:id="rId14" imgW="165028" imgH="228501" progId="">
                    <p:embed/>
                  </p:oleObj>
                </mc:Choice>
                <mc:Fallback>
                  <p:oleObj name="Equation" r:id="rId14" imgW="165028" imgH="228501" progId="">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2296"/>
                          <a:ext cx="1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3" name="Object 7"/>
            <p:cNvGraphicFramePr>
              <a:graphicFrameLocks noChangeAspect="1"/>
            </p:cNvGraphicFramePr>
            <p:nvPr/>
          </p:nvGraphicFramePr>
          <p:xfrm>
            <a:off x="3288" y="1797"/>
            <a:ext cx="156" cy="216"/>
          </p:xfrm>
          <a:graphic>
            <a:graphicData uri="http://schemas.openxmlformats.org/presentationml/2006/ole">
              <mc:AlternateContent xmlns:mc="http://schemas.openxmlformats.org/markup-compatibility/2006">
                <mc:Choice xmlns:v="urn:schemas-microsoft-com:vml" Requires="v">
                  <p:oleObj spid="_x0000_s64617" name="Equation" r:id="rId15" imgW="165028" imgH="228501" progId="">
                    <p:embed/>
                  </p:oleObj>
                </mc:Choice>
                <mc:Fallback>
                  <p:oleObj name="Equation" r:id="rId15" imgW="165028" imgH="228501" progId="">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8" y="1797"/>
                          <a:ext cx="1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4" name="Object 8"/>
            <p:cNvGraphicFramePr>
              <a:graphicFrameLocks noChangeAspect="1"/>
            </p:cNvGraphicFramePr>
            <p:nvPr/>
          </p:nvGraphicFramePr>
          <p:xfrm>
            <a:off x="3146" y="2795"/>
            <a:ext cx="168" cy="216"/>
          </p:xfrm>
          <a:graphic>
            <a:graphicData uri="http://schemas.openxmlformats.org/presentationml/2006/ole">
              <mc:AlternateContent xmlns:mc="http://schemas.openxmlformats.org/markup-compatibility/2006">
                <mc:Choice xmlns:v="urn:schemas-microsoft-com:vml" Requires="v">
                  <p:oleObj spid="_x0000_s64618" name="Equation" r:id="rId17" imgW="177646" imgH="228402" progId="">
                    <p:embed/>
                  </p:oleObj>
                </mc:Choice>
                <mc:Fallback>
                  <p:oleObj name="Equation" r:id="rId17" imgW="177646" imgH="228402" progId="">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46" y="2795"/>
                          <a:ext cx="16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 name="Rounded Rectangle 8"/>
          <p:cNvSpPr>
            <a:spLocks noChangeArrowheads="1"/>
          </p:cNvSpPr>
          <p:nvPr/>
        </p:nvSpPr>
        <p:spPr bwMode="auto">
          <a:xfrm>
            <a:off x="334963" y="4560888"/>
            <a:ext cx="3000375" cy="1963737"/>
          </a:xfrm>
          <a:prstGeom prst="roundRect">
            <a:avLst>
              <a:gd name="adj" fmla="val 16667"/>
            </a:avLst>
          </a:prstGeom>
          <a:solidFill>
            <a:srgbClr val="FFC000"/>
          </a:solidFill>
          <a:ln w="9525" algn="ctr">
            <a:solidFill>
              <a:schemeClr val="tx1"/>
            </a:solidFill>
            <a:round/>
            <a:headEnd/>
            <a:tailEnd/>
          </a:ln>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4" name="TextBox 9"/>
          <p:cNvSpPr txBox="1">
            <a:spLocks noChangeArrowheads="1"/>
          </p:cNvSpPr>
          <p:nvPr/>
        </p:nvSpPr>
        <p:spPr bwMode="auto">
          <a:xfrm>
            <a:off x="633413" y="4740275"/>
            <a:ext cx="2479675" cy="16319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GB" altLang="nl-NL"/>
              <a:t>Overall constraints are delegated down and divided among the lower level optimizers</a:t>
            </a:r>
            <a:endParaRPr lang="nl-NL" altLang="nl-NL" baseline="30000"/>
          </a:p>
        </p:txBody>
      </p:sp>
      <p:sp>
        <p:nvSpPr>
          <p:cNvPr id="25" name="Rounded Rectangle 10"/>
          <p:cNvSpPr>
            <a:spLocks noChangeArrowheads="1"/>
          </p:cNvSpPr>
          <p:nvPr/>
        </p:nvSpPr>
        <p:spPr bwMode="auto">
          <a:xfrm>
            <a:off x="5148263" y="2787650"/>
            <a:ext cx="2087562" cy="53498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
        <p:nvSpPr>
          <p:cNvPr id="26" name="Rounded Rectangle 10"/>
          <p:cNvSpPr>
            <a:spLocks noChangeArrowheads="1"/>
          </p:cNvSpPr>
          <p:nvPr/>
        </p:nvSpPr>
        <p:spPr bwMode="auto">
          <a:xfrm>
            <a:off x="5143500" y="4740275"/>
            <a:ext cx="2089150" cy="53498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r" eaLnBrk="1" hangingPunct="1">
              <a:lnSpc>
                <a:spcPct val="100000"/>
              </a:lnSpc>
              <a:buClrTx/>
              <a:buFontTx/>
              <a:buNone/>
            </a:pPr>
            <a:endParaRPr lang="nl-NL" altLang="nl-NL"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title" idx="4294967295"/>
          </p:nvPr>
        </p:nvSpPr>
        <p:spPr/>
        <p:txBody>
          <a:bodyPr/>
          <a:lstStyle/>
          <a:p>
            <a:pPr eaLnBrk="1" hangingPunct="1"/>
            <a:r>
              <a:rPr lang="en-US" altLang="nl-NL" smtClean="0"/>
              <a:t>Example revisited</a:t>
            </a:r>
          </a:p>
        </p:txBody>
      </p:sp>
      <p:graphicFrame>
        <p:nvGraphicFramePr>
          <p:cNvPr id="65539" name="Object 2"/>
          <p:cNvGraphicFramePr>
            <a:graphicFrameLocks noGrp="1" noChangeAspect="1"/>
          </p:cNvGraphicFramePr>
          <p:nvPr>
            <p:ph idx="4294967295"/>
          </p:nvPr>
        </p:nvGraphicFramePr>
        <p:xfrm>
          <a:off x="-504825" y="1339850"/>
          <a:ext cx="6948488" cy="4643438"/>
        </p:xfrm>
        <a:graphic>
          <a:graphicData uri="http://schemas.openxmlformats.org/presentationml/2006/ole">
            <mc:AlternateContent xmlns:mc="http://schemas.openxmlformats.org/markup-compatibility/2006">
              <mc:Choice xmlns:v="urn:schemas-microsoft-com:vml" Requires="v">
                <p:oleObj spid="_x0000_s65561" name="Visio" r:id="rId4" imgW="6124611" imgH="4092611" progId="">
                  <p:embed/>
                </p:oleObj>
              </mc:Choice>
              <mc:Fallback>
                <p:oleObj name="Visio" r:id="rId4" imgW="6124611" imgH="4092611"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 y="1339850"/>
                        <a:ext cx="6948488"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Rectangle 7"/>
          <p:cNvSpPr>
            <a:spLocks noChangeArrowheads="1"/>
          </p:cNvSpPr>
          <p:nvPr/>
        </p:nvSpPr>
        <p:spPr bwMode="auto">
          <a:xfrm>
            <a:off x="982663" y="1557338"/>
            <a:ext cx="4032250" cy="503237"/>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t>Optimizer</a:t>
            </a:r>
          </a:p>
        </p:txBody>
      </p:sp>
      <p:sp>
        <p:nvSpPr>
          <p:cNvPr id="65541" name="Rectangle 9"/>
          <p:cNvSpPr>
            <a:spLocks noChangeArrowheads="1"/>
          </p:cNvSpPr>
          <p:nvPr/>
        </p:nvSpPr>
        <p:spPr bwMode="auto">
          <a:xfrm>
            <a:off x="1054100" y="5589588"/>
            <a:ext cx="4032250" cy="576262"/>
          </a:xfrm>
          <a:prstGeom prst="rect">
            <a:avLst/>
          </a:prstGeom>
          <a:solidFill>
            <a:schemeClr val="accent1"/>
          </a:solidFill>
          <a:ln w="9525">
            <a:solidFill>
              <a:schemeClr val="tx1"/>
            </a:solidFill>
            <a:miter lim="800000"/>
            <a:headEnd/>
            <a:tailEnd/>
          </a:ln>
        </p:spPr>
        <p:txBody>
          <a:bodyPr wrap="none" anchor="ct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gn="ctr">
              <a:lnSpc>
                <a:spcPct val="100000"/>
              </a:lnSpc>
              <a:buClrTx/>
              <a:buFontTx/>
              <a:buNone/>
            </a:pPr>
            <a:r>
              <a:rPr lang="en-US" altLang="nl-NL" sz="2400"/>
              <a:t>Objective state [X S]</a:t>
            </a:r>
          </a:p>
        </p:txBody>
      </p:sp>
      <p:cxnSp>
        <p:nvCxnSpPr>
          <p:cNvPr id="65542" name="AutoShape 11"/>
          <p:cNvCxnSpPr>
            <a:cxnSpLocks noChangeShapeType="1"/>
            <a:stCxn id="65541" idx="1"/>
            <a:endCxn id="65540" idx="1"/>
          </p:cNvCxnSpPr>
          <p:nvPr/>
        </p:nvCxnSpPr>
        <p:spPr bwMode="auto">
          <a:xfrm rot="10800000">
            <a:off x="982663" y="1809750"/>
            <a:ext cx="71437" cy="4068763"/>
          </a:xfrm>
          <a:prstGeom prst="bentConnector3">
            <a:avLst>
              <a:gd name="adj1" fmla="val 42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5543" name="Text Box 12"/>
          <p:cNvSpPr txBox="1">
            <a:spLocks noChangeArrowheads="1"/>
          </p:cNvSpPr>
          <p:nvPr/>
        </p:nvSpPr>
        <p:spPr bwMode="auto">
          <a:xfrm>
            <a:off x="4716463" y="3357563"/>
            <a:ext cx="4092575"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2400"/>
              <a:t>What kind of MDO scheme</a:t>
            </a:r>
          </a:p>
          <a:p>
            <a:pPr>
              <a:lnSpc>
                <a:spcPct val="100000"/>
              </a:lnSpc>
              <a:buClrTx/>
              <a:buFontTx/>
              <a:buNone/>
            </a:pPr>
            <a:r>
              <a:rPr lang="en-US" altLang="nl-NL" sz="2400"/>
              <a:t>could be implemented here ?</a:t>
            </a:r>
          </a:p>
        </p:txBody>
      </p:sp>
      <p:sp>
        <p:nvSpPr>
          <p:cNvPr id="65544" name="Text Box 13"/>
          <p:cNvSpPr txBox="1">
            <a:spLocks noChangeArrowheads="1"/>
          </p:cNvSpPr>
          <p:nvPr/>
        </p:nvSpPr>
        <p:spPr bwMode="auto">
          <a:xfrm>
            <a:off x="754063" y="2132013"/>
            <a:ext cx="517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S,A</a:t>
            </a:r>
          </a:p>
        </p:txBody>
      </p:sp>
      <p:sp>
        <p:nvSpPr>
          <p:cNvPr id="65545" name="Text Box 14"/>
          <p:cNvSpPr txBox="1">
            <a:spLocks noChangeArrowheads="1"/>
          </p:cNvSpPr>
          <p:nvPr/>
        </p:nvSpPr>
        <p:spPr bwMode="auto">
          <a:xfrm>
            <a:off x="982663" y="4365625"/>
            <a:ext cx="541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L/D</a:t>
            </a:r>
          </a:p>
        </p:txBody>
      </p:sp>
      <p:sp>
        <p:nvSpPr>
          <p:cNvPr id="65546" name="Text Box 15"/>
          <p:cNvSpPr txBox="1">
            <a:spLocks noChangeArrowheads="1"/>
          </p:cNvSpPr>
          <p:nvPr/>
        </p:nvSpPr>
        <p:spPr bwMode="auto">
          <a:xfrm>
            <a:off x="1187450" y="2132013"/>
            <a:ext cx="858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sym typeface="Symbol" pitchFamily="18" charset="2"/>
              </a:rPr>
              <a:t>*, W</a:t>
            </a:r>
            <a:r>
              <a:rPr lang="en-US" altLang="nl-NL" sz="1800" baseline="30000">
                <a:sym typeface="Symbol" pitchFamily="18" charset="2"/>
              </a:rPr>
              <a:t>*</a:t>
            </a:r>
            <a:endParaRPr lang="en-US" altLang="nl-NL" sz="1800">
              <a:sym typeface="Symbol" pitchFamily="18" charset="2"/>
            </a:endParaRPr>
          </a:p>
        </p:txBody>
      </p:sp>
      <p:sp>
        <p:nvSpPr>
          <p:cNvPr id="65547" name="Text Box 16"/>
          <p:cNvSpPr txBox="1">
            <a:spLocks noChangeArrowheads="1"/>
          </p:cNvSpPr>
          <p:nvPr/>
        </p:nvSpPr>
        <p:spPr bwMode="auto">
          <a:xfrm>
            <a:off x="2422525" y="4508500"/>
            <a:ext cx="303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sym typeface="Symbol" pitchFamily="18" charset="2"/>
              </a:rPr>
              <a:t></a:t>
            </a:r>
          </a:p>
        </p:txBody>
      </p:sp>
      <p:sp>
        <p:nvSpPr>
          <p:cNvPr id="65548" name="Text Box 17"/>
          <p:cNvSpPr txBox="1">
            <a:spLocks noChangeArrowheads="1"/>
          </p:cNvSpPr>
          <p:nvPr/>
        </p:nvSpPr>
        <p:spPr bwMode="auto">
          <a:xfrm>
            <a:off x="2638425" y="4508500"/>
            <a:ext cx="390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W</a:t>
            </a:r>
          </a:p>
        </p:txBody>
      </p:sp>
      <p:sp>
        <p:nvSpPr>
          <p:cNvPr id="65549" name="Text Box 18"/>
          <p:cNvSpPr txBox="1">
            <a:spLocks noChangeArrowheads="1"/>
          </p:cNvSpPr>
          <p:nvPr/>
        </p:nvSpPr>
        <p:spPr bwMode="auto">
          <a:xfrm>
            <a:off x="4438650" y="2565400"/>
            <a:ext cx="1068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L/D*,W*</a:t>
            </a:r>
          </a:p>
        </p:txBody>
      </p:sp>
      <p:sp>
        <p:nvSpPr>
          <p:cNvPr id="65550" name="Text Box 21"/>
          <p:cNvSpPr txBox="1">
            <a:spLocks noChangeArrowheads="1"/>
          </p:cNvSpPr>
          <p:nvPr/>
        </p:nvSpPr>
        <p:spPr bwMode="auto">
          <a:xfrm>
            <a:off x="2338388" y="2132013"/>
            <a:ext cx="517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S,A</a:t>
            </a:r>
          </a:p>
        </p:txBody>
      </p:sp>
      <p:sp>
        <p:nvSpPr>
          <p:cNvPr id="65551" name="Text Box 22"/>
          <p:cNvSpPr txBox="1">
            <a:spLocks noChangeArrowheads="1"/>
          </p:cNvSpPr>
          <p:nvPr/>
        </p:nvSpPr>
        <p:spPr bwMode="auto">
          <a:xfrm>
            <a:off x="4498975" y="5229225"/>
            <a:ext cx="325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r>
              <a:rPr lang="en-US" altLang="nl-NL" sz="1800"/>
              <a:t>R</a:t>
            </a:r>
          </a:p>
        </p:txBody>
      </p:sp>
      <p:sp>
        <p:nvSpPr>
          <p:cNvPr id="16" name="TextBox 15"/>
          <p:cNvSpPr txBox="1"/>
          <p:nvPr/>
        </p:nvSpPr>
        <p:spPr>
          <a:xfrm>
            <a:off x="2422525" y="3798433"/>
            <a:ext cx="1010465" cy="261610"/>
          </a:xfrm>
          <a:prstGeom prst="rect">
            <a:avLst/>
          </a:prstGeom>
          <a:solidFill>
            <a:schemeClr val="bg2">
              <a:lumMod val="20000"/>
              <a:lumOff val="80000"/>
            </a:schemeClr>
          </a:solidFill>
          <a:ln w="9525">
            <a:solidFill>
              <a:schemeClr val="tx1"/>
            </a:solidFill>
          </a:ln>
        </p:spPr>
        <p:txBody>
          <a:bodyPr wrap="square" rtlCol="0">
            <a:spAutoFit/>
          </a:bodyPr>
          <a:lstStyle/>
          <a:p>
            <a:r>
              <a:rPr lang="en-GB" sz="1100" dirty="0" smtClean="0"/>
              <a:t>Strength</a:t>
            </a:r>
            <a:endParaRPr lang="nl-NL" sz="1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el 8"/>
          <p:cNvSpPr>
            <a:spLocks noGrp="1"/>
          </p:cNvSpPr>
          <p:nvPr>
            <p:ph type="title"/>
          </p:nvPr>
        </p:nvSpPr>
        <p:spPr/>
        <p:txBody>
          <a:bodyPr/>
          <a:lstStyle/>
          <a:p>
            <a:pPr eaLnBrk="1" hangingPunct="1"/>
            <a:r>
              <a:rPr lang="en-GB" altLang="nl-NL" smtClean="0"/>
              <a:t>Conclusion</a:t>
            </a:r>
          </a:p>
        </p:txBody>
      </p:sp>
      <p:sp>
        <p:nvSpPr>
          <p:cNvPr id="66563" name="Tijdelijke aanduiding voor inhoud 9"/>
          <p:cNvSpPr>
            <a:spLocks noGrp="1"/>
          </p:cNvSpPr>
          <p:nvPr>
            <p:ph idx="1"/>
          </p:nvPr>
        </p:nvSpPr>
        <p:spPr>
          <a:xfrm>
            <a:off x="925513" y="2286000"/>
            <a:ext cx="7648575" cy="3846513"/>
          </a:xfrm>
        </p:spPr>
        <p:txBody>
          <a:bodyPr>
            <a:spAutoFit/>
          </a:bodyPr>
          <a:lstStyle/>
          <a:p>
            <a:pPr eaLnBrk="1" hangingPunct="1"/>
            <a:r>
              <a:rPr lang="en-GB" altLang="nl-NL" smtClean="0"/>
              <a:t>The multiple disciplinary models allow for various strategies to tackle and decompose the optimization problem</a:t>
            </a:r>
          </a:p>
          <a:p>
            <a:pPr eaLnBrk="1" hangingPunct="1"/>
            <a:r>
              <a:rPr lang="en-GB" altLang="nl-NL" smtClean="0"/>
              <a:t>For the single level approach 3 basic approaches exist based on where consistency is achieved</a:t>
            </a:r>
          </a:p>
          <a:p>
            <a:pPr lvl="1" eaLnBrk="1" hangingPunct="1"/>
            <a:r>
              <a:rPr lang="en-GB" altLang="nl-NL" smtClean="0"/>
              <a:t>Each evaluation of the system (MDF)</a:t>
            </a:r>
          </a:p>
          <a:p>
            <a:pPr lvl="1" eaLnBrk="1" hangingPunct="1"/>
            <a:r>
              <a:rPr lang="en-GB" altLang="nl-NL" smtClean="0"/>
              <a:t>In each disciplinary model and system consistency when the constraints are satisfied (SDF)</a:t>
            </a:r>
          </a:p>
          <a:p>
            <a:pPr lvl="1" eaLnBrk="1" hangingPunct="1"/>
            <a:r>
              <a:rPr lang="en-GB" altLang="nl-NL" smtClean="0"/>
              <a:t>When the constraints are satisfied (AAO)</a:t>
            </a:r>
          </a:p>
          <a:p>
            <a:pPr eaLnBrk="1" hangingPunct="1"/>
            <a:r>
              <a:rPr lang="en-GB" altLang="nl-NL" smtClean="0"/>
              <a:t>For the multilevel approaches at least two optimizations are performed. This decomposes the optimization load as well</a:t>
            </a:r>
          </a:p>
          <a:p>
            <a:pPr eaLnBrk="1" hangingPunct="1"/>
            <a:r>
              <a:rPr lang="en-GB" altLang="nl-NL" smtClean="0">
                <a:solidFill>
                  <a:srgbClr val="FF0000"/>
                </a:solidFill>
              </a:rPr>
              <a:t>Multiple approaches exist, the “best” approach depends on the problem at hand as well as the organization of the design team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GB" altLang="nl-NL" smtClean="0"/>
              <a:t>Overall Summary</a:t>
            </a:r>
          </a:p>
        </p:txBody>
      </p:sp>
      <p:sp>
        <p:nvSpPr>
          <p:cNvPr id="67587" name="Rectangle 3"/>
          <p:cNvSpPr>
            <a:spLocks noGrp="1" noChangeArrowheads="1"/>
          </p:cNvSpPr>
          <p:nvPr>
            <p:ph idx="1"/>
          </p:nvPr>
        </p:nvSpPr>
        <p:spPr/>
        <p:txBody>
          <a:bodyPr/>
          <a:lstStyle/>
          <a:p>
            <a:pPr eaLnBrk="1" hangingPunct="1">
              <a:lnSpc>
                <a:spcPct val="80000"/>
              </a:lnSpc>
            </a:pPr>
            <a:r>
              <a:rPr lang="en-GB" altLang="nl-NL" smtClean="0"/>
              <a:t>In order to analyse complex systems efficiently</a:t>
            </a:r>
          </a:p>
          <a:p>
            <a:pPr lvl="1" eaLnBrk="1" hangingPunct="1">
              <a:lnSpc>
                <a:spcPct val="80000"/>
              </a:lnSpc>
            </a:pPr>
            <a:r>
              <a:rPr lang="en-GB" altLang="nl-NL" sz="2000" smtClean="0"/>
              <a:t>The design space can be parameterized to capture all feasible shapes in one model (and at the same time limit the analysis to these feasible shapes)</a:t>
            </a:r>
          </a:p>
          <a:p>
            <a:pPr lvl="1" eaLnBrk="1" hangingPunct="1">
              <a:lnSpc>
                <a:spcPct val="80000"/>
              </a:lnSpc>
            </a:pPr>
            <a:r>
              <a:rPr lang="en-GB" altLang="nl-NL" sz="2000" smtClean="0"/>
              <a:t>To be able to analyse the complex system the problem needs to be decomposed into multiple sub-problems, this however directly implies some form of coordination is required.</a:t>
            </a:r>
            <a:br>
              <a:rPr lang="en-GB" altLang="nl-NL" sz="2000" smtClean="0"/>
            </a:br>
            <a:endParaRPr lang="en-GB" altLang="nl-NL" sz="2000" smtClean="0"/>
          </a:p>
          <a:p>
            <a:pPr eaLnBrk="1" hangingPunct="1">
              <a:lnSpc>
                <a:spcPct val="80000"/>
              </a:lnSpc>
            </a:pPr>
            <a:r>
              <a:rPr lang="en-GB" altLang="nl-NL" smtClean="0"/>
              <a:t>To optimize the design with respect to the objective function, several strategies can be employed. Single level as well as Multi-level optimization techniques are available to reduce computation time.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pPr eaLnBrk="1" hangingPunct="1"/>
            <a:r>
              <a:rPr lang="en-GB" altLang="nl-NL" smtClean="0"/>
              <a:t>Contents of this lecture</a:t>
            </a:r>
          </a:p>
        </p:txBody>
      </p:sp>
      <p:sp>
        <p:nvSpPr>
          <p:cNvPr id="10243" name="Tijdelijke aanduiding voor inhoud 2"/>
          <p:cNvSpPr>
            <a:spLocks noGrp="1"/>
          </p:cNvSpPr>
          <p:nvPr>
            <p:ph idx="1"/>
          </p:nvPr>
        </p:nvSpPr>
        <p:spPr>
          <a:xfrm>
            <a:off x="684213" y="1989138"/>
            <a:ext cx="7704137" cy="3887787"/>
          </a:xfrm>
        </p:spPr>
        <p:txBody>
          <a:bodyPr/>
          <a:lstStyle/>
          <a:p>
            <a:pPr eaLnBrk="1" hangingPunct="1">
              <a:defRPr/>
            </a:pPr>
            <a:endParaRPr lang="en-GB" sz="2800" dirty="0" smtClean="0"/>
          </a:p>
          <a:p>
            <a:pPr eaLnBrk="1" hangingPunct="1">
              <a:defRPr/>
            </a:pPr>
            <a:r>
              <a:rPr lang="en-GB" sz="2800" b="1" dirty="0" smtClean="0"/>
              <a:t>Decomposition and coordination </a:t>
            </a:r>
            <a:r>
              <a:rPr lang="en-GB" sz="2800" dirty="0" smtClean="0"/>
              <a:t/>
            </a:r>
            <a:br>
              <a:rPr lang="en-GB" sz="2800" dirty="0" smtClean="0"/>
            </a:br>
            <a:endParaRPr lang="en-GB" sz="2800" dirty="0" smtClean="0"/>
          </a:p>
          <a:p>
            <a:pPr marL="0" indent="0" eaLnBrk="1" hangingPunct="1">
              <a:buFontTx/>
              <a:buNone/>
              <a:defRPr/>
            </a:pPr>
            <a:r>
              <a:rPr lang="en-GB" sz="2800" i="1" dirty="0" smtClean="0"/>
              <a:t>  </a:t>
            </a:r>
            <a:r>
              <a:rPr lang="en-GB" sz="2400" i="1" dirty="0" smtClean="0"/>
              <a:t>Or: How to analyse a complex system</a:t>
            </a:r>
          </a:p>
          <a:p>
            <a:pPr marL="0" indent="0" eaLnBrk="1" hangingPunct="1">
              <a:buFontTx/>
              <a:buNone/>
              <a:defRPr/>
            </a:pPr>
            <a:endParaRPr lang="en-GB" sz="2800" i="1" dirty="0"/>
          </a:p>
          <a:p>
            <a:pPr marL="0" indent="0" eaLnBrk="1" hangingPunct="1">
              <a:buFontTx/>
              <a:buNone/>
              <a:defRPr/>
            </a:pPr>
            <a:endParaRPr lang="en-GB" sz="2800" i="1" dirty="0" smtClean="0"/>
          </a:p>
          <a:p>
            <a:pPr eaLnBrk="1" hangingPunct="1">
              <a:defRPr/>
            </a:pPr>
            <a:endParaRPr lang="en-GB" sz="2800" dirty="0" smtClean="0"/>
          </a:p>
          <a:p>
            <a:pPr eaLnBrk="1" hangingPunct="1">
              <a:defRPr/>
            </a:pPr>
            <a:r>
              <a:rPr lang="en-GB" sz="2800" b="1" dirty="0" smtClean="0"/>
              <a:t>Multidisciplinary Optimization strategies</a:t>
            </a:r>
          </a:p>
          <a:p>
            <a:pPr eaLnBrk="1" hangingPunct="1">
              <a:defRPr/>
            </a:pPr>
            <a:endParaRPr lang="en-GB" sz="2800" i="1" dirty="0" smtClean="0"/>
          </a:p>
          <a:p>
            <a:pPr marL="0" indent="0" eaLnBrk="1" hangingPunct="1">
              <a:buFontTx/>
              <a:buNone/>
              <a:defRPr/>
            </a:pPr>
            <a:r>
              <a:rPr lang="en-GB" sz="2800" i="1" dirty="0" smtClean="0"/>
              <a:t>  </a:t>
            </a:r>
            <a:r>
              <a:rPr lang="en-GB" sz="2400" i="1" dirty="0" smtClean="0"/>
              <a:t>Or: How to organize the architecture of the computational system in order to efficiently and effectively perform optimization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900113" y="0"/>
            <a:ext cx="7659687" cy="1066800"/>
          </a:xfrm>
        </p:spPr>
        <p:txBody>
          <a:bodyPr/>
          <a:lstStyle/>
          <a:p>
            <a:pPr eaLnBrk="1" hangingPunct="1"/>
            <a:r>
              <a:rPr lang="en-GB" altLang="nl-NL" smtClean="0"/>
              <a:t>Contents of this lecture</a:t>
            </a:r>
          </a:p>
        </p:txBody>
      </p:sp>
      <p:pic>
        <p:nvPicPr>
          <p:cNvPr id="15363" name="Picture 7" descr="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830388"/>
            <a:ext cx="6840537"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 name="Group 20"/>
          <p:cNvGrpSpPr>
            <a:grpSpLocks/>
          </p:cNvGrpSpPr>
          <p:nvPr/>
        </p:nvGrpSpPr>
        <p:grpSpPr bwMode="auto">
          <a:xfrm>
            <a:off x="2801938" y="1196975"/>
            <a:ext cx="5487987" cy="4738688"/>
            <a:chOff x="2801938" y="1196975"/>
            <a:chExt cx="5487988" cy="4739368"/>
          </a:xfrm>
        </p:grpSpPr>
        <p:grpSp>
          <p:nvGrpSpPr>
            <p:cNvPr id="15365" name="Group 17"/>
            <p:cNvGrpSpPr>
              <a:grpSpLocks/>
            </p:cNvGrpSpPr>
            <p:nvPr/>
          </p:nvGrpSpPr>
          <p:grpSpPr bwMode="auto">
            <a:xfrm>
              <a:off x="2801938" y="1196975"/>
              <a:ext cx="5487988" cy="2448156"/>
              <a:chOff x="2801938" y="1196975"/>
              <a:chExt cx="5487988" cy="2448156"/>
            </a:xfrm>
          </p:grpSpPr>
          <p:sp>
            <p:nvSpPr>
              <p:cNvPr id="15368" name="Afgeronde rechthoek 14"/>
              <p:cNvSpPr>
                <a:spLocks noChangeArrowheads="1"/>
              </p:cNvSpPr>
              <p:nvPr/>
            </p:nvSpPr>
            <p:spPr bwMode="auto">
              <a:xfrm>
                <a:off x="2801938" y="1917021"/>
                <a:ext cx="4104546" cy="1728110"/>
              </a:xfrm>
              <a:prstGeom prst="roundRect">
                <a:avLst>
                  <a:gd name="adj" fmla="val 16667"/>
                </a:avLst>
              </a:prstGeom>
              <a:noFill/>
              <a:ln w="571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15369" name="TextBox 14"/>
              <p:cNvSpPr txBox="1">
                <a:spLocks noChangeArrowheads="1"/>
              </p:cNvSpPr>
              <p:nvPr/>
            </p:nvSpPr>
            <p:spPr bwMode="auto">
              <a:xfrm>
                <a:off x="6022021" y="1196975"/>
                <a:ext cx="22679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eaLnBrk="1" hangingPunct="1">
                  <a:lnSpc>
                    <a:spcPct val="100000"/>
                  </a:lnSpc>
                  <a:buClrTx/>
                  <a:buFontTx/>
                  <a:buNone/>
                </a:pPr>
                <a:r>
                  <a:rPr lang="en-US" altLang="nl-NL" sz="2400" b="1">
                    <a:solidFill>
                      <a:srgbClr val="FF0000"/>
                    </a:solidFill>
                  </a:rPr>
                  <a:t>Today’s focus</a:t>
                </a:r>
              </a:p>
            </p:txBody>
          </p:sp>
          <p:cxnSp>
            <p:nvCxnSpPr>
              <p:cNvPr id="15370" name="Straight Connector 10"/>
              <p:cNvCxnSpPr>
                <a:cxnSpLocks noChangeShapeType="1"/>
                <a:stCxn id="15369" idx="1"/>
                <a:endCxn id="15368" idx="0"/>
              </p:cNvCxnSpPr>
              <p:nvPr/>
            </p:nvCxnSpPr>
            <p:spPr bwMode="auto">
              <a:xfrm flipH="1">
                <a:off x="4854211" y="1427808"/>
                <a:ext cx="1167810" cy="4892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grpSp>
        <p:sp>
          <p:nvSpPr>
            <p:cNvPr id="15366" name="Afgeronde rechthoek 14"/>
            <p:cNvSpPr>
              <a:spLocks noChangeArrowheads="1"/>
            </p:cNvSpPr>
            <p:nvPr/>
          </p:nvSpPr>
          <p:spPr bwMode="auto">
            <a:xfrm>
              <a:off x="2823213" y="4281714"/>
              <a:ext cx="2924444" cy="1654629"/>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cxnSp>
          <p:nvCxnSpPr>
            <p:cNvPr id="15367" name="Straight Connector 19"/>
            <p:cNvCxnSpPr>
              <a:cxnSpLocks noChangeShapeType="1"/>
              <a:stCxn id="15368" idx="2"/>
              <a:endCxn id="15366" idx="0"/>
            </p:cNvCxnSpPr>
            <p:nvPr/>
          </p:nvCxnSpPr>
          <p:spPr bwMode="auto">
            <a:xfrm flipH="1">
              <a:off x="4285435" y="3645131"/>
              <a:ext cx="568776" cy="636583"/>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title"/>
          </p:nvPr>
        </p:nvSpPr>
        <p:spPr/>
        <p:txBody>
          <a:bodyPr/>
          <a:lstStyle/>
          <a:p>
            <a:pPr eaLnBrk="1" hangingPunct="1"/>
            <a:r>
              <a:rPr lang="en-GB" altLang="nl-NL" smtClean="0"/>
              <a:t>Decomposition of a complex process/product</a:t>
            </a:r>
          </a:p>
        </p:txBody>
      </p:sp>
      <p:sp>
        <p:nvSpPr>
          <p:cNvPr id="17411" name="Tijdelijke aanduiding voor inhoud 2"/>
          <p:cNvSpPr>
            <a:spLocks noGrp="1"/>
          </p:cNvSpPr>
          <p:nvPr>
            <p:ph idx="1"/>
          </p:nvPr>
        </p:nvSpPr>
        <p:spPr/>
        <p:txBody>
          <a:bodyPr/>
          <a:lstStyle/>
          <a:p>
            <a:pPr marL="0" indent="0" eaLnBrk="1" hangingPunct="1">
              <a:buFontTx/>
              <a:buNone/>
              <a:defRPr/>
            </a:pPr>
            <a:r>
              <a:rPr lang="en-GB" sz="2800" b="1" dirty="0" smtClean="0"/>
              <a:t>Decomposition</a:t>
            </a:r>
          </a:p>
          <a:p>
            <a:pPr eaLnBrk="1" hangingPunct="1">
              <a:defRPr/>
            </a:pPr>
            <a:endParaRPr lang="en-GB" sz="2800" b="1" dirty="0" smtClean="0"/>
          </a:p>
          <a:p>
            <a:pPr lvl="1" eaLnBrk="1" hangingPunct="1">
              <a:defRPr/>
            </a:pPr>
            <a:r>
              <a:rPr lang="en-GB" sz="2400" dirty="0" smtClean="0"/>
              <a:t>Why and how to break down the system into aspects and sub systems</a:t>
            </a:r>
          </a:p>
          <a:p>
            <a:pPr lvl="1" eaLnBrk="1" hangingPunct="1">
              <a:defRPr/>
            </a:pPr>
            <a:endParaRPr lang="en-GB" sz="2400" dirty="0" smtClean="0"/>
          </a:p>
          <a:p>
            <a:pPr lvl="1" eaLnBrk="1" hangingPunct="1">
              <a:defRPr/>
            </a:pPr>
            <a:r>
              <a:rPr lang="en-GB" sz="2400" dirty="0" smtClean="0"/>
              <a:t>Couplings between aspects and sub systems</a:t>
            </a:r>
          </a:p>
          <a:p>
            <a:pPr lvl="1" eaLnBrk="1" hangingPunct="1">
              <a:defRPr/>
            </a:pPr>
            <a:endParaRPr lang="en-GB" sz="2400" dirty="0" smtClean="0"/>
          </a:p>
          <a:p>
            <a:pPr lvl="1" eaLnBrk="1" hangingPunct="1">
              <a:defRPr/>
            </a:pPr>
            <a:r>
              <a:rPr lang="en-GB" sz="2400" dirty="0" smtClean="0"/>
              <a:t>Design Structure Matrix (DSM)</a:t>
            </a:r>
          </a:p>
          <a:p>
            <a:pPr eaLnBrk="1" hangingPunct="1">
              <a:buFontTx/>
              <a:buNone/>
              <a:defRPr/>
            </a:pPr>
            <a:endParaRPr lang="en-GB"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title"/>
          </p:nvPr>
        </p:nvSpPr>
        <p:spPr/>
        <p:txBody>
          <a:bodyPr/>
          <a:lstStyle/>
          <a:p>
            <a:pPr eaLnBrk="1" hangingPunct="1"/>
            <a:r>
              <a:rPr lang="nl-NL" altLang="nl-NL" smtClean="0"/>
              <a:t>Complex System Analysis</a:t>
            </a:r>
            <a:endParaRPr lang="en-GB" altLang="nl-NL" smtClean="0"/>
          </a:p>
        </p:txBody>
      </p:sp>
      <p:pic>
        <p:nvPicPr>
          <p:cNvPr id="17411" name="Picture 7" descr="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454150"/>
            <a:ext cx="684053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Afgeronde rechthoek 7"/>
          <p:cNvSpPr>
            <a:spLocks noChangeArrowheads="1"/>
          </p:cNvSpPr>
          <p:nvPr/>
        </p:nvSpPr>
        <p:spPr bwMode="auto">
          <a:xfrm>
            <a:off x="1643063" y="1571625"/>
            <a:ext cx="857250" cy="1643063"/>
          </a:xfrm>
          <a:prstGeom prst="roundRect">
            <a:avLst>
              <a:gd name="adj" fmla="val 16667"/>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
        <p:nvSpPr>
          <p:cNvPr id="9" name="Tekstvak 8"/>
          <p:cNvSpPr txBox="1"/>
          <p:nvPr/>
        </p:nvSpPr>
        <p:spPr>
          <a:xfrm>
            <a:off x="2071688" y="1643063"/>
            <a:ext cx="446087" cy="584200"/>
          </a:xfrm>
          <a:prstGeom prst="rect">
            <a:avLst/>
          </a:prstGeom>
          <a:noFill/>
        </p:spPr>
        <p:txBody>
          <a:bodyPr wrap="none">
            <a:spAutoFit/>
          </a:bodyPr>
          <a:lstStyle/>
          <a:p>
            <a:pPr eaLnBrk="0" hangingPunct="0">
              <a:defRPr/>
            </a:pPr>
            <a:r>
              <a:rPr lang="nl-NL" sz="3200" b="1" dirty="0">
                <a:solidFill>
                  <a:schemeClr val="accent3">
                    <a:lumMod val="85000"/>
                  </a:schemeClr>
                </a:solidFill>
                <a:cs typeface="+mn-cs"/>
              </a:rPr>
              <a:t>1</a:t>
            </a:r>
            <a:endParaRPr lang="en-GB" sz="3200" b="1" dirty="0">
              <a:solidFill>
                <a:schemeClr val="accent3">
                  <a:lumMod val="85000"/>
                </a:schemeClr>
              </a:solidFill>
              <a:cs typeface="+mn-cs"/>
            </a:endParaRPr>
          </a:p>
        </p:txBody>
      </p:sp>
      <p:sp>
        <p:nvSpPr>
          <p:cNvPr id="17414" name="Afgeronde rechthoek 10"/>
          <p:cNvSpPr>
            <a:spLocks noChangeArrowheads="1"/>
          </p:cNvSpPr>
          <p:nvPr/>
        </p:nvSpPr>
        <p:spPr bwMode="auto">
          <a:xfrm>
            <a:off x="3059113" y="1844675"/>
            <a:ext cx="1589087" cy="647700"/>
          </a:xfrm>
          <a:prstGeom prst="roundRect">
            <a:avLst>
              <a:gd name="adj" fmla="val 16667"/>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500"/>
              </a:lnSpc>
              <a:buClr>
                <a:schemeClr val="bg2"/>
              </a:buClr>
              <a:buChar char="•"/>
              <a:defRPr sz="2000">
                <a:solidFill>
                  <a:schemeClr val="tx1"/>
                </a:solidFill>
                <a:latin typeface="Tahoma" pitchFamily="34" charset="0"/>
              </a:defRPr>
            </a:lvl1pPr>
            <a:lvl2pPr marL="742950" indent="-285750" eaLnBrk="0" hangingPunct="0">
              <a:lnSpc>
                <a:spcPts val="2500"/>
              </a:lnSpc>
              <a:buClr>
                <a:schemeClr val="bg2"/>
              </a:buClr>
              <a:buFont typeface="Times" pitchFamily="18" charset="0"/>
              <a:buChar char="•"/>
              <a:defRPr>
                <a:solidFill>
                  <a:schemeClr val="tx1"/>
                </a:solidFill>
                <a:latin typeface="Tahoma" pitchFamily="34" charset="0"/>
              </a:defRPr>
            </a:lvl2pPr>
            <a:lvl3pPr marL="1143000" indent="-228600" eaLnBrk="0" hangingPunct="0">
              <a:lnSpc>
                <a:spcPts val="2500"/>
              </a:lnSpc>
              <a:buClr>
                <a:schemeClr val="bg2"/>
              </a:buClr>
              <a:buFont typeface="Times" pitchFamily="18" charset="0"/>
              <a:buChar char="•"/>
              <a:defRPr sz="1600">
                <a:solidFill>
                  <a:schemeClr val="tx1"/>
                </a:solidFill>
                <a:latin typeface="Tahoma" pitchFamily="34" charset="0"/>
              </a:defRPr>
            </a:lvl3pPr>
            <a:lvl4pPr marL="1600200" indent="-228600" eaLnBrk="0" hangingPunct="0">
              <a:lnSpc>
                <a:spcPts val="2500"/>
              </a:lnSpc>
              <a:buClr>
                <a:schemeClr val="bg2"/>
              </a:buClr>
              <a:buFont typeface="Times" pitchFamily="18" charset="0"/>
              <a:buChar char="•"/>
              <a:defRPr sz="1400">
                <a:solidFill>
                  <a:schemeClr val="tx1"/>
                </a:solidFill>
                <a:latin typeface="Tahoma" pitchFamily="34" charset="0"/>
              </a:defRPr>
            </a:lvl4pPr>
            <a:lvl5pPr marL="2057400" indent="-228600" eaLnBrk="0" hangingPunct="0">
              <a:lnSpc>
                <a:spcPts val="2500"/>
              </a:lnSpc>
              <a:buClr>
                <a:schemeClr val="bg2"/>
              </a:buClr>
              <a:buChar char="•"/>
              <a:defRPr sz="1200">
                <a:solidFill>
                  <a:schemeClr val="tx1"/>
                </a:solidFill>
                <a:latin typeface="Tahoma" pitchFamily="34" charset="0"/>
              </a:defRPr>
            </a:lvl5pPr>
            <a:lvl6pPr marL="25146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6pPr>
            <a:lvl7pPr marL="29718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7pPr>
            <a:lvl8pPr marL="34290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8pPr>
            <a:lvl9pPr marL="3886200" indent="-228600" eaLnBrk="0" fontAlgn="base" hangingPunct="0">
              <a:lnSpc>
                <a:spcPts val="2500"/>
              </a:lnSpc>
              <a:spcBef>
                <a:spcPct val="0"/>
              </a:spcBef>
              <a:spcAft>
                <a:spcPct val="0"/>
              </a:spcAft>
              <a:buClr>
                <a:schemeClr val="bg2"/>
              </a:buClr>
              <a:buChar char="•"/>
              <a:defRPr sz="1200">
                <a:solidFill>
                  <a:schemeClr val="tx1"/>
                </a:solidFill>
                <a:latin typeface="Tahoma" pitchFamily="34" charset="0"/>
              </a:defRPr>
            </a:lvl9pPr>
          </a:lstStyle>
          <a:p>
            <a:pPr>
              <a:lnSpc>
                <a:spcPct val="100000"/>
              </a:lnSpc>
              <a:buClrTx/>
              <a:buFontTx/>
              <a:buNone/>
            </a:pPr>
            <a:endParaRPr lang="en-GB" altLang="nl-NL" sz="24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Design">
  <a:themeElements>
    <a:clrScheme name="Aangepast 1">
      <a:dk1>
        <a:srgbClr val="000000"/>
      </a:dk1>
      <a:lt1>
        <a:srgbClr val="FFFFFF"/>
      </a:lt1>
      <a:dk2>
        <a:srgbClr val="000000"/>
      </a:dk2>
      <a:lt2>
        <a:srgbClr val="108BD9"/>
      </a:lt2>
      <a:accent1>
        <a:srgbClr val="97D2F7"/>
      </a:accent1>
      <a:accent2>
        <a:srgbClr val="003B74"/>
      </a:accent2>
      <a:accent3>
        <a:srgbClr val="FFFFFF"/>
      </a:accent3>
      <a:accent4>
        <a:srgbClr val="000000"/>
      </a:accent4>
      <a:accent5>
        <a:srgbClr val="DDE0AA"/>
      </a:accent5>
      <a:accent6>
        <a:srgbClr val="003568"/>
      </a:accent6>
      <a:hlink>
        <a:srgbClr val="C2006E"/>
      </a:hlink>
      <a:folHlink>
        <a:srgbClr val="7FC6B8"/>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108BD9"/>
      </a:lt2>
      <a:accent1>
        <a:srgbClr val="ADC610"/>
      </a:accent1>
      <a:accent2>
        <a:srgbClr val="002B60"/>
      </a:accent2>
      <a:accent3>
        <a:srgbClr val="FFFFFF"/>
      </a:accent3>
      <a:accent4>
        <a:srgbClr val="000000"/>
      </a:accent4>
      <a:accent5>
        <a:srgbClr val="D3DFAA"/>
      </a:accent5>
      <a:accent6>
        <a:srgbClr val="002656"/>
      </a:accent6>
      <a:hlink>
        <a:srgbClr val="A10058"/>
      </a:hlink>
      <a:folHlink>
        <a:srgbClr val="66BCAA"/>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Aangepast 1">
      <a:dk1>
        <a:srgbClr val="000000"/>
      </a:dk1>
      <a:lt1>
        <a:srgbClr val="FFFFFF"/>
      </a:lt1>
      <a:dk2>
        <a:srgbClr val="000000"/>
      </a:dk2>
      <a:lt2>
        <a:srgbClr val="108BD9"/>
      </a:lt2>
      <a:accent1>
        <a:srgbClr val="97D2F7"/>
      </a:accent1>
      <a:accent2>
        <a:srgbClr val="003B74"/>
      </a:accent2>
      <a:accent3>
        <a:srgbClr val="FFFFFF"/>
      </a:accent3>
      <a:accent4>
        <a:srgbClr val="000000"/>
      </a:accent4>
      <a:accent5>
        <a:srgbClr val="DDE0AA"/>
      </a:accent5>
      <a:accent6>
        <a:srgbClr val="003568"/>
      </a:accent6>
      <a:hlink>
        <a:srgbClr val="C2006E"/>
      </a:hlink>
      <a:folHlink>
        <a:srgbClr val="7FC6B8"/>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TU_basis_100510</Template>
  <TotalTime>10429</TotalTime>
  <Words>2407</Words>
  <Application>Microsoft Office PowerPoint</Application>
  <PresentationFormat>On-screen Show (4:3)</PresentationFormat>
  <Paragraphs>478</Paragraphs>
  <Slides>58</Slides>
  <Notes>50</Notes>
  <HiddenSlides>1</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58</vt:i4>
      </vt:variant>
    </vt:vector>
  </HeadingPairs>
  <TitlesOfParts>
    <vt:vector size="64" baseType="lpstr">
      <vt:lpstr>Default Design</vt:lpstr>
      <vt:lpstr>1_Default Design</vt:lpstr>
      <vt:lpstr>2_Default Design</vt:lpstr>
      <vt:lpstr>Visio</vt:lpstr>
      <vt:lpstr>Vergelijking</vt:lpstr>
      <vt:lpstr>Equation</vt:lpstr>
      <vt:lpstr>Advanced Design Methods (MDO, KBE)  AE4233</vt:lpstr>
      <vt:lpstr>In lecture 1, we learnt that….</vt:lpstr>
      <vt:lpstr>PowerPoint Presentation</vt:lpstr>
      <vt:lpstr>In lecture 1, we learnt that….</vt:lpstr>
      <vt:lpstr>The problem of scale and complexity</vt:lpstr>
      <vt:lpstr>Contents of this lecture</vt:lpstr>
      <vt:lpstr>Contents of this lecture</vt:lpstr>
      <vt:lpstr>Decomposition of a complex process/product</vt:lpstr>
      <vt:lpstr>Complex System Analysis</vt:lpstr>
      <vt:lpstr>Complex System Analysis</vt:lpstr>
      <vt:lpstr>Complex system analysis</vt:lpstr>
      <vt:lpstr>Decomposition of the system</vt:lpstr>
      <vt:lpstr>PowerPoint Presentation</vt:lpstr>
      <vt:lpstr>Decomposition and optimization without coupling</vt:lpstr>
      <vt:lpstr>Multidisciplinary Optimization: finding the right* balance</vt:lpstr>
      <vt:lpstr>Multidisciplinary Optimization: finding the right balance</vt:lpstr>
      <vt:lpstr>Multidisciplinary Optimization: finding the right* balance</vt:lpstr>
      <vt:lpstr>Reflecting on decomposition</vt:lpstr>
      <vt:lpstr>Coupling of subsystems</vt:lpstr>
      <vt:lpstr>Visual aid to identify and represent couplings: The Design Structure Matrix (DSM)</vt:lpstr>
      <vt:lpstr>System classification based on coupling direction</vt:lpstr>
      <vt:lpstr>Example of complex DSM</vt:lpstr>
      <vt:lpstr>System classification based on coupling architecture</vt:lpstr>
      <vt:lpstr>Benefits of understanding coupling</vt:lpstr>
      <vt:lpstr>Tearing of coupling relations</vt:lpstr>
      <vt:lpstr>Example </vt:lpstr>
      <vt:lpstr>Example </vt:lpstr>
      <vt:lpstr>Example </vt:lpstr>
      <vt:lpstr>Example </vt:lpstr>
      <vt:lpstr>Example </vt:lpstr>
      <vt:lpstr>To recap</vt:lpstr>
      <vt:lpstr>Contents of this lecture</vt:lpstr>
      <vt:lpstr>Different strategies</vt:lpstr>
      <vt:lpstr>Single level optimization strategies</vt:lpstr>
      <vt:lpstr>MultiDiscipline Feasible (MDF)</vt:lpstr>
      <vt:lpstr>MultiDiscipline Feasible</vt:lpstr>
      <vt:lpstr>MultiDiscipline Feasible</vt:lpstr>
      <vt:lpstr>MultiDiscipline Feasible</vt:lpstr>
      <vt:lpstr>Individual Discipline Feasible</vt:lpstr>
      <vt:lpstr>Individual Discipline Feasible</vt:lpstr>
      <vt:lpstr>Individual Discipline Feasible</vt:lpstr>
      <vt:lpstr>All At Once</vt:lpstr>
      <vt:lpstr>All At Once</vt:lpstr>
      <vt:lpstr>Example problem</vt:lpstr>
      <vt:lpstr>Example DSM (MDF)</vt:lpstr>
      <vt:lpstr>Example DSM (MDF)</vt:lpstr>
      <vt:lpstr>Example DSM (IDF=AAO)</vt:lpstr>
      <vt:lpstr>Example DSM (IDF=AAO)</vt:lpstr>
      <vt:lpstr>Different strategies</vt:lpstr>
      <vt:lpstr>Multilevel optimization strategies</vt:lpstr>
      <vt:lpstr>Collaborative optimization</vt:lpstr>
      <vt:lpstr>CO, mathematically</vt:lpstr>
      <vt:lpstr>Example </vt:lpstr>
      <vt:lpstr>Example revisited (CO) (2)</vt:lpstr>
      <vt:lpstr>Example 2, CO</vt:lpstr>
      <vt:lpstr>Example revisited</vt:lpstr>
      <vt:lpstr>Conclusion</vt:lpstr>
      <vt:lpstr>Overall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design methodologies</dc:title>
  <dc:creator>Marcel</dc:creator>
  <cp:lastModifiedBy>Durk Steenhuizen - LR</cp:lastModifiedBy>
  <cp:revision>178</cp:revision>
  <cp:lastPrinted>2003-01-17T08:35:50Z</cp:lastPrinted>
  <dcterms:created xsi:type="dcterms:W3CDTF">2010-02-10T08:20:17Z</dcterms:created>
  <dcterms:modified xsi:type="dcterms:W3CDTF">2014-02-18T15:24:48Z</dcterms:modified>
</cp:coreProperties>
</file>