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39"/>
  </p:notesMasterIdLst>
  <p:sldIdLst>
    <p:sldId id="272" r:id="rId3"/>
    <p:sldId id="310" r:id="rId4"/>
    <p:sldId id="303" r:id="rId5"/>
    <p:sldId id="273" r:id="rId6"/>
    <p:sldId id="274" r:id="rId7"/>
    <p:sldId id="275" r:id="rId8"/>
    <p:sldId id="308" r:id="rId9"/>
    <p:sldId id="276" r:id="rId10"/>
    <p:sldId id="277" r:id="rId11"/>
    <p:sldId id="278" r:id="rId12"/>
    <p:sldId id="305" r:id="rId13"/>
    <p:sldId id="279" r:id="rId14"/>
    <p:sldId id="291" r:id="rId15"/>
    <p:sldId id="309" r:id="rId16"/>
    <p:sldId id="294" r:id="rId17"/>
    <p:sldId id="295" r:id="rId18"/>
    <p:sldId id="298" r:id="rId19"/>
    <p:sldId id="299" r:id="rId20"/>
    <p:sldId id="300" r:id="rId21"/>
    <p:sldId id="302" r:id="rId22"/>
    <p:sldId id="306" r:id="rId23"/>
    <p:sldId id="280" r:id="rId24"/>
    <p:sldId id="282" r:id="rId25"/>
    <p:sldId id="283" r:id="rId26"/>
    <p:sldId id="284" r:id="rId27"/>
    <p:sldId id="285" r:id="rId28"/>
    <p:sldId id="286" r:id="rId29"/>
    <p:sldId id="287" r:id="rId30"/>
    <p:sldId id="307" r:id="rId31"/>
    <p:sldId id="289" r:id="rId32"/>
    <p:sldId id="292" r:id="rId33"/>
    <p:sldId id="293" r:id="rId34"/>
    <p:sldId id="296" r:id="rId35"/>
    <p:sldId id="297" r:id="rId36"/>
    <p:sldId id="301" r:id="rId37"/>
    <p:sldId id="304" r:id="rId3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6BB47-C54E-46AD-B24F-73E3022FD320}" type="datetimeFigureOut">
              <a:rPr lang="nl-NL" smtClean="0"/>
              <a:t>21-2-2013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4C711-CF80-4D33-8B22-9BB47C1A5AC9}" type="slidenum">
              <a:rPr lang="nl-NL" smtClean="0"/>
              <a:t>‹#›</a:t>
            </a:fld>
            <a:endParaRPr lang="nl-NL"/>
          </a:p>
        </p:txBody>
      </p:sp>
    </p:spTree>
    <p:extLst>
      <p:ext uri="{BB962C8B-B14F-4D97-AF65-F5344CB8AC3E}">
        <p14:creationId xmlns:p14="http://schemas.microsoft.com/office/powerpoint/2010/main" val="3338897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79513" y="657225"/>
            <a:ext cx="4573587" cy="3429000"/>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3" tIns="46077" rIns="92153" bIns="46077"/>
          <a:lstStyle/>
          <a:p>
            <a:endParaRPr lang="nl-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
        <p:nvSpPr>
          <p:cNvPr id="4" name="Slide Number Placeholder 3"/>
          <p:cNvSpPr>
            <a:spLocks noGrp="1"/>
          </p:cNvSpPr>
          <p:nvPr>
            <p:ph type="sldNum" sz="quarter" idx="5"/>
          </p:nvPr>
        </p:nvSpPr>
        <p:spPr/>
        <p:txBody>
          <a:bodyPr/>
          <a:lstStyle/>
          <a:p>
            <a:pPr>
              <a:defRPr/>
            </a:pPr>
            <a:fld id="{9731E318-00FF-4424-B455-A3441FAFD7EE}"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BD0AC175-4EC6-49ED-851A-5892C297A18E}" type="slidenum">
              <a:rPr lang="en-US" sz="1200" b="0" smtClean="0">
                <a:latin typeface="Times" pitchFamily="18" charset="0"/>
              </a:rPr>
              <a:pPr/>
              <a:t>12</a:t>
            </a:fld>
            <a:endParaRPr lang="en-US" sz="1200" b="0" smtClean="0">
              <a:latin typeface="Times"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
        <p:nvSpPr>
          <p:cNvPr id="4" name="Slide Number Placeholder 3"/>
          <p:cNvSpPr>
            <a:spLocks noGrp="1"/>
          </p:cNvSpPr>
          <p:nvPr>
            <p:ph type="sldNum" sz="quarter" idx="5"/>
          </p:nvPr>
        </p:nvSpPr>
        <p:spPr/>
        <p:txBody>
          <a:bodyPr/>
          <a:lstStyle/>
          <a:p>
            <a:pPr>
              <a:defRPr/>
            </a:pPr>
            <a:fld id="{9731E318-00FF-4424-B455-A3441FAFD7EE}" type="slidenum">
              <a:rPr lang="en-US" smtClean="0"/>
              <a:pPr>
                <a:defRPr/>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11088DDC-BE42-491D-8F46-E709D678D4A2}" type="slidenum">
              <a:rPr lang="en-US" sz="1200" b="0" smtClean="0">
                <a:latin typeface="Times" pitchFamily="18" charset="0"/>
              </a:rPr>
              <a:pPr/>
              <a:t>22</a:t>
            </a:fld>
            <a:endParaRPr lang="en-US" sz="1200" b="0" smtClean="0">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7A0EF0CE-F736-452F-8F4D-54118E82C563}" type="slidenum">
              <a:rPr lang="en-US" sz="1200" b="0" smtClean="0">
                <a:latin typeface="Times" pitchFamily="18" charset="0"/>
              </a:rPr>
              <a:pPr/>
              <a:t>23</a:t>
            </a:fld>
            <a:endParaRPr lang="en-US" sz="1200" b="0" smtClean="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A1DCBF09-26F9-49B8-8248-A975F67A7B2D}" type="slidenum">
              <a:rPr lang="en-US" sz="1200" b="0" smtClean="0">
                <a:latin typeface="Times" pitchFamily="18" charset="0"/>
              </a:rPr>
              <a:pPr/>
              <a:t>24</a:t>
            </a:fld>
            <a:endParaRPr lang="en-US" sz="1200" b="0" smtClean="0">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550912BB-58C8-4BD6-A860-173704FE2FED}" type="slidenum">
              <a:rPr lang="en-US" sz="1200" b="0" smtClean="0">
                <a:latin typeface="Times" pitchFamily="18" charset="0"/>
              </a:rPr>
              <a:pPr/>
              <a:t>25</a:t>
            </a:fld>
            <a:endParaRPr lang="en-US" sz="1200" b="0" smtClean="0">
              <a:latin typeface="Times"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B8376D1B-3409-4BF9-ADA4-C5DFF50203CA}" type="slidenum">
              <a:rPr lang="en-US" sz="1200" b="0" smtClean="0">
                <a:latin typeface="Times" pitchFamily="18" charset="0"/>
              </a:rPr>
              <a:pPr/>
              <a:t>26</a:t>
            </a:fld>
            <a:endParaRPr lang="en-US" sz="1200" b="0" smtClean="0">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9DB3DD10-452A-4587-9A29-A16AD14281F5}" type="slidenum">
              <a:rPr lang="en-US" sz="1200" b="0" smtClean="0">
                <a:latin typeface="Times" pitchFamily="18" charset="0"/>
              </a:rPr>
              <a:pPr/>
              <a:t>27</a:t>
            </a:fld>
            <a:endParaRPr lang="en-US" sz="1200" b="0" smtClean="0">
              <a:latin typeface="Times"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7B4E53BF-AE35-452A-9D8C-D8513DCBC032}" type="slidenum">
              <a:rPr lang="en-US" sz="1200" b="0" smtClean="0">
                <a:latin typeface="Times" pitchFamily="18" charset="0"/>
              </a:rPr>
              <a:pPr/>
              <a:t>28</a:t>
            </a:fld>
            <a:endParaRPr lang="en-US" sz="1200" b="0"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
        <p:nvSpPr>
          <p:cNvPr id="4" name="Slide Number Placeholder 3"/>
          <p:cNvSpPr>
            <a:spLocks noGrp="1"/>
          </p:cNvSpPr>
          <p:nvPr>
            <p:ph type="sldNum" sz="quarter" idx="5"/>
          </p:nvPr>
        </p:nvSpPr>
        <p:spPr/>
        <p:txBody>
          <a:bodyPr/>
          <a:lstStyle/>
          <a:p>
            <a:pPr>
              <a:defRPr/>
            </a:pPr>
            <a:fld id="{9731E318-00FF-4424-B455-A3441FAFD7E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
        <p:nvSpPr>
          <p:cNvPr id="4" name="Slide Number Placeholder 3"/>
          <p:cNvSpPr>
            <a:spLocks noGrp="1"/>
          </p:cNvSpPr>
          <p:nvPr>
            <p:ph type="sldNum" sz="quarter" idx="5"/>
          </p:nvPr>
        </p:nvSpPr>
        <p:spPr/>
        <p:txBody>
          <a:bodyPr/>
          <a:lstStyle/>
          <a:p>
            <a:pPr>
              <a:defRPr/>
            </a:pPr>
            <a:fld id="{9731E318-00FF-4424-B455-A3441FAFD7EE}"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
        <p:nvSpPr>
          <p:cNvPr id="4" name="Slide Number Placeholder 3"/>
          <p:cNvSpPr>
            <a:spLocks noGrp="1"/>
          </p:cNvSpPr>
          <p:nvPr>
            <p:ph type="sldNum" sz="quarter" idx="5"/>
          </p:nvPr>
        </p:nvSpPr>
        <p:spPr/>
        <p:txBody>
          <a:bodyPr/>
          <a:lstStyle/>
          <a:p>
            <a:pPr>
              <a:defRPr/>
            </a:pPr>
            <a:fld id="{9731E318-00FF-4424-B455-A3441FAFD7E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C9ED3CEA-67AB-475F-A859-B86B4313EF9F}" type="slidenum">
              <a:rPr lang="en-US" sz="1200" b="0" smtClean="0">
                <a:latin typeface="Times" pitchFamily="18" charset="0"/>
              </a:rPr>
              <a:pPr/>
              <a:t>4</a:t>
            </a:fld>
            <a:endParaRPr lang="en-US" sz="1200" b="0"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8F1FF09F-70C2-4BBF-A1D1-542140F29BB1}" type="slidenum">
              <a:rPr lang="en-US" sz="1200" b="0" smtClean="0">
                <a:latin typeface="Times" pitchFamily="18" charset="0"/>
              </a:rPr>
              <a:pPr/>
              <a:t>5</a:t>
            </a:fld>
            <a:endParaRPr lang="en-US" sz="1200" b="0" smtClean="0">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BC45583F-31BD-4DCE-A6E3-5811F5C7FC84}" type="slidenum">
              <a:rPr lang="en-US" sz="1200" b="0" smtClean="0">
                <a:latin typeface="Times" pitchFamily="18" charset="0"/>
              </a:rPr>
              <a:pPr/>
              <a:t>6</a:t>
            </a:fld>
            <a:endParaRPr lang="en-US" sz="1200" b="0" smtClean="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04A8D729-3774-475E-92B1-B6FAB1ECC680}" type="slidenum">
              <a:rPr lang="en-US" sz="1200" b="0" smtClean="0">
                <a:latin typeface="Times" pitchFamily="18" charset="0"/>
              </a:rPr>
              <a:pPr/>
              <a:t>8</a:t>
            </a:fld>
            <a:endParaRPr lang="en-US" sz="1200" b="0" smtClean="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6B9DAD5C-88F5-4C7B-A516-5021ACC66C8C}" type="slidenum">
              <a:rPr lang="en-US" sz="1200" b="0" smtClean="0">
                <a:latin typeface="Times" pitchFamily="18" charset="0"/>
              </a:rPr>
              <a:pPr/>
              <a:t>9</a:t>
            </a:fld>
            <a:endParaRPr lang="en-US" sz="1200" b="0" smtClean="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Tahoma" pitchFamily="34" charset="0"/>
              </a:defRPr>
            </a:lvl1pPr>
            <a:lvl2pPr marL="742950" indent="-285750" eaLnBrk="0" hangingPunct="0">
              <a:defRPr sz="2200" b="1">
                <a:solidFill>
                  <a:schemeClr val="tx1"/>
                </a:solidFill>
                <a:latin typeface="Tahoma" pitchFamily="34" charset="0"/>
              </a:defRPr>
            </a:lvl2pPr>
            <a:lvl3pPr marL="1143000" indent="-228600" eaLnBrk="0" hangingPunct="0">
              <a:defRPr sz="2200" b="1">
                <a:solidFill>
                  <a:schemeClr val="tx1"/>
                </a:solidFill>
                <a:latin typeface="Tahoma" pitchFamily="34" charset="0"/>
              </a:defRPr>
            </a:lvl3pPr>
            <a:lvl4pPr marL="1600200" indent="-228600" eaLnBrk="0" hangingPunct="0">
              <a:defRPr sz="2200" b="1">
                <a:solidFill>
                  <a:schemeClr val="tx1"/>
                </a:solidFill>
                <a:latin typeface="Tahoma" pitchFamily="34" charset="0"/>
              </a:defRPr>
            </a:lvl4pPr>
            <a:lvl5pPr marL="2057400" indent="-228600" eaLnBrk="0" hangingPunct="0">
              <a:defRPr sz="2200" b="1">
                <a:solidFill>
                  <a:schemeClr val="tx1"/>
                </a:solidFill>
                <a:latin typeface="Tahoma" pitchFamily="34" charset="0"/>
              </a:defRPr>
            </a:lvl5pPr>
            <a:lvl6pPr marL="2514600" indent="-228600" eaLnBrk="0" fontAlgn="base" hangingPunct="0">
              <a:spcBef>
                <a:spcPct val="0"/>
              </a:spcBef>
              <a:spcAft>
                <a:spcPct val="0"/>
              </a:spcAft>
              <a:defRPr sz="2200" b="1">
                <a:solidFill>
                  <a:schemeClr val="tx1"/>
                </a:solidFill>
                <a:latin typeface="Tahoma" pitchFamily="34" charset="0"/>
              </a:defRPr>
            </a:lvl6pPr>
            <a:lvl7pPr marL="2971800" indent="-228600" eaLnBrk="0" fontAlgn="base" hangingPunct="0">
              <a:spcBef>
                <a:spcPct val="0"/>
              </a:spcBef>
              <a:spcAft>
                <a:spcPct val="0"/>
              </a:spcAft>
              <a:defRPr sz="2200" b="1">
                <a:solidFill>
                  <a:schemeClr val="tx1"/>
                </a:solidFill>
                <a:latin typeface="Tahoma" pitchFamily="34" charset="0"/>
              </a:defRPr>
            </a:lvl7pPr>
            <a:lvl8pPr marL="3429000" indent="-228600" eaLnBrk="0" fontAlgn="base" hangingPunct="0">
              <a:spcBef>
                <a:spcPct val="0"/>
              </a:spcBef>
              <a:spcAft>
                <a:spcPct val="0"/>
              </a:spcAft>
              <a:defRPr sz="2200" b="1">
                <a:solidFill>
                  <a:schemeClr val="tx1"/>
                </a:solidFill>
                <a:latin typeface="Tahoma" pitchFamily="34" charset="0"/>
              </a:defRPr>
            </a:lvl8pPr>
            <a:lvl9pPr marL="3886200" indent="-228600" eaLnBrk="0" fontAlgn="base" hangingPunct="0">
              <a:spcBef>
                <a:spcPct val="0"/>
              </a:spcBef>
              <a:spcAft>
                <a:spcPct val="0"/>
              </a:spcAft>
              <a:defRPr sz="2200" b="1">
                <a:solidFill>
                  <a:schemeClr val="tx1"/>
                </a:solidFill>
                <a:latin typeface="Tahoma" pitchFamily="34" charset="0"/>
              </a:defRPr>
            </a:lvl9pPr>
          </a:lstStyle>
          <a:p>
            <a:fld id="{01ADCFA2-629D-47E9-89C9-C4A2F9191F99}" type="slidenum">
              <a:rPr lang="en-US" sz="1200" b="0" smtClean="0">
                <a:latin typeface="Times" pitchFamily="18" charset="0"/>
              </a:rPr>
              <a:pPr/>
              <a:t>10</a:t>
            </a:fld>
            <a:endParaRPr lang="en-US" sz="1200" b="0"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hyperlink" Target="http://en.wikipedia.org/wiki/File:Apollo_CSM_lunar_orbit.jpg" TargetMode="External"/><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23"/>
          <p:cNvSpPr>
            <a:spLocks noChangeArrowheads="1"/>
          </p:cNvSpPr>
          <p:nvPr/>
        </p:nvSpPr>
        <p:spPr bwMode="auto">
          <a:xfrm>
            <a:off x="466725" y="2057400"/>
            <a:ext cx="7467600" cy="1981200"/>
          </a:xfrm>
          <a:prstGeom prst="rect">
            <a:avLst/>
          </a:prstGeom>
          <a:solidFill>
            <a:srgbClr val="000000"/>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5" name="Rectangle 20"/>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6" name="Rectangle 21"/>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7" name="Line 22"/>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8" name="Line 24"/>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9" name="Text Box 27"/>
          <p:cNvSpPr txBox="1">
            <a:spLocks noChangeArrowheads="1"/>
          </p:cNvSpPr>
          <p:nvPr/>
        </p:nvSpPr>
        <p:spPr bwMode="white">
          <a:xfrm>
            <a:off x="685800" y="3641725"/>
            <a:ext cx="2438400" cy="244475"/>
          </a:xfrm>
          <a:prstGeom prst="rect">
            <a:avLst/>
          </a:prstGeom>
          <a:noFill/>
          <a:ln w="9525">
            <a:noFill/>
            <a:miter lim="800000"/>
            <a:headEnd/>
            <a:tailEnd/>
          </a:ln>
          <a:effectLst/>
        </p:spPr>
        <p:txBody>
          <a:bodyPr lIns="0" tIns="0" rIns="0" bIns="0">
            <a:spAutoFit/>
          </a:bodyPr>
          <a:lstStyle/>
          <a:p>
            <a:pPr eaLnBrk="0" fontAlgn="base" hangingPunct="0">
              <a:spcBef>
                <a:spcPct val="50000"/>
              </a:spcBef>
              <a:spcAft>
                <a:spcPct val="0"/>
              </a:spcAft>
              <a:defRPr/>
            </a:pPr>
            <a:fld id="{001357B2-E454-44C6-B452-628EE521DE70}" type="datetime1">
              <a:rPr lang="nl-NL" sz="1600">
                <a:solidFill>
                  <a:srgbClr val="FFFFFF"/>
                </a:solidFill>
                <a:cs typeface="Arial" pitchFamily="34" charset="0"/>
              </a:rPr>
              <a:pPr eaLnBrk="0" fontAlgn="base" hangingPunct="0">
                <a:spcBef>
                  <a:spcPct val="50000"/>
                </a:spcBef>
                <a:spcAft>
                  <a:spcPct val="0"/>
                </a:spcAft>
                <a:defRPr/>
              </a:pPr>
              <a:t>21-2-2013</a:t>
            </a:fld>
            <a:endParaRPr lang="nl-NL" sz="1600" dirty="0">
              <a:solidFill>
                <a:srgbClr val="FFFFFF"/>
              </a:solidFill>
              <a:cs typeface="Arial" pitchFamily="34" charset="0"/>
            </a:endParaRPr>
          </a:p>
        </p:txBody>
      </p:sp>
      <p:pic>
        <p:nvPicPr>
          <p:cNvPr id="10" name="Picture 29"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p:nvSpPr>
        <p:spPr bwMode="white">
          <a:xfrm>
            <a:off x="1498600" y="6572250"/>
            <a:ext cx="2971800" cy="214313"/>
          </a:xfrm>
          <a:prstGeom prst="rect">
            <a:avLst/>
          </a:prstGeom>
          <a:noFill/>
          <a:ln w="9525">
            <a:noFill/>
            <a:miter lim="800000"/>
            <a:headEnd/>
            <a:tailEnd/>
          </a:ln>
          <a:effectLst/>
        </p:spPr>
        <p:txBody>
          <a:bodyPr>
            <a:spAutoFit/>
          </a:bodyPr>
          <a:lstStyle/>
          <a:p>
            <a:pPr eaLnBrk="0" fontAlgn="base" hangingPunct="0">
              <a:spcBef>
                <a:spcPct val="50000"/>
              </a:spcBef>
              <a:spcAft>
                <a:spcPct val="0"/>
              </a:spcAft>
              <a:defRPr/>
            </a:pPr>
            <a:r>
              <a:rPr lang="nl-NL" sz="800" dirty="0" err="1">
                <a:solidFill>
                  <a:srgbClr val="FFFFFF"/>
                </a:solidFill>
                <a:cs typeface="Arial" pitchFamily="34" charset="0"/>
              </a:rPr>
              <a:t>Challenge</a:t>
            </a:r>
            <a:r>
              <a:rPr lang="nl-NL" sz="800" dirty="0">
                <a:solidFill>
                  <a:srgbClr val="FFFFFF"/>
                </a:solidFill>
                <a:cs typeface="Arial" pitchFamily="34" charset="0"/>
              </a:rPr>
              <a:t> the </a:t>
            </a:r>
            <a:r>
              <a:rPr lang="nl-NL" sz="800" dirty="0" err="1">
                <a:solidFill>
                  <a:srgbClr val="FFFFFF"/>
                </a:solidFill>
                <a:cs typeface="Arial" pitchFamily="34" charset="0"/>
              </a:rPr>
              <a:t>future</a:t>
            </a:r>
            <a:endParaRPr lang="nl-NL" sz="2400" dirty="0">
              <a:solidFill>
                <a:srgbClr val="000000"/>
              </a:solidFill>
              <a:cs typeface="Arial" pitchFamily="34" charset="0"/>
            </a:endParaRPr>
          </a:p>
        </p:txBody>
      </p:sp>
      <p:sp>
        <p:nvSpPr>
          <p:cNvPr id="12" name="Text Box 31"/>
          <p:cNvSpPr txBox="1">
            <a:spLocks noChangeArrowheads="1"/>
          </p:cNvSpPr>
          <p:nvPr/>
        </p:nvSpPr>
        <p:spPr bwMode="auto">
          <a:xfrm>
            <a:off x="1498600" y="6292850"/>
            <a:ext cx="990600" cy="296863"/>
          </a:xfrm>
          <a:prstGeom prst="rect">
            <a:avLst/>
          </a:prstGeom>
          <a:noFill/>
          <a:ln w="9525">
            <a:noFill/>
            <a:miter lim="800000"/>
            <a:headEnd/>
            <a:tailEnd/>
          </a:ln>
          <a:effectLst/>
        </p:spPr>
        <p:txBody>
          <a:bodyPr>
            <a:spAutoFit/>
          </a:bodyPr>
          <a:lstStyle/>
          <a:p>
            <a:pPr eaLnBrk="0" fontAlgn="base" hangingPunct="0">
              <a:lnSpc>
                <a:spcPct val="90000"/>
              </a:lnSpc>
              <a:spcBef>
                <a:spcPct val="0"/>
              </a:spcBef>
              <a:spcAft>
                <a:spcPct val="0"/>
              </a:spcAft>
              <a:defRPr/>
            </a:pPr>
            <a:r>
              <a:rPr lang="nl-NL" sz="500">
                <a:solidFill>
                  <a:srgbClr val="000000"/>
                </a:solidFill>
                <a:cs typeface="Arial" pitchFamily="34" charset="0"/>
              </a:rPr>
              <a:t>Delft</a:t>
            </a:r>
          </a:p>
          <a:p>
            <a:pPr eaLnBrk="0" fontAlgn="base" hangingPunct="0">
              <a:lnSpc>
                <a:spcPct val="90000"/>
              </a:lnSpc>
              <a:spcBef>
                <a:spcPct val="0"/>
              </a:spcBef>
              <a:spcAft>
                <a:spcPct val="0"/>
              </a:spcAft>
              <a:defRPr/>
            </a:pPr>
            <a:r>
              <a:rPr lang="nl-NL" sz="500">
                <a:solidFill>
                  <a:srgbClr val="000000"/>
                </a:solidFill>
                <a:cs typeface="Arial" pitchFamily="34" charset="0"/>
              </a:rPr>
              <a:t>University of</a:t>
            </a:r>
          </a:p>
          <a:p>
            <a:pPr eaLnBrk="0" fontAlgn="base" hangingPunct="0">
              <a:lnSpc>
                <a:spcPct val="90000"/>
              </a:lnSpc>
              <a:spcBef>
                <a:spcPct val="0"/>
              </a:spcBef>
              <a:spcAft>
                <a:spcPct val="0"/>
              </a:spcAft>
              <a:defRPr/>
            </a:pPr>
            <a:r>
              <a:rPr lang="nl-NL" sz="500">
                <a:solidFill>
                  <a:srgbClr val="000000"/>
                </a:solidFill>
                <a:cs typeface="Arial" pitchFamily="34" charset="0"/>
              </a:rPr>
              <a:t>Technology</a:t>
            </a:r>
            <a:endParaRPr lang="nl-NL" sz="2400">
              <a:solidFill>
                <a:srgbClr val="000000"/>
              </a:solidFill>
              <a:cs typeface="Arial" pitchFamily="34" charset="0"/>
            </a:endParaRPr>
          </a:p>
        </p:txBody>
      </p:sp>
      <p:sp>
        <p:nvSpPr>
          <p:cNvPr id="271372" name="Rectangle 12"/>
          <p:cNvSpPr>
            <a:spLocks noGrp="1" noChangeArrowheads="1"/>
          </p:cNvSpPr>
          <p:nvPr>
            <p:ph type="ctrTitle"/>
          </p:nvPr>
        </p:nvSpPr>
        <p:spPr bwMode="white">
          <a:xfrm>
            <a:off x="685800" y="2286000"/>
            <a:ext cx="6931025" cy="457200"/>
          </a:xfrm>
        </p:spPr>
        <p:txBody>
          <a:bodyPr anchor="t"/>
          <a:lstStyle>
            <a:lvl1pPr marL="0" indent="0">
              <a:lnSpc>
                <a:spcPct val="80000"/>
              </a:lnSpc>
              <a:defRPr>
                <a:solidFill>
                  <a:schemeClr val="bg1"/>
                </a:solidFill>
              </a:defRPr>
            </a:lvl1pPr>
          </a:lstStyle>
          <a:p>
            <a:r>
              <a:rPr lang="nl-NL" smtClean="0"/>
              <a:t>Klik om de stijl te bewerken</a:t>
            </a:r>
            <a:endParaRPr lang="nl-NL" dirty="0"/>
          </a:p>
        </p:txBody>
      </p:sp>
      <p:sp>
        <p:nvSpPr>
          <p:cNvPr id="271393" name="Rectangle 33"/>
          <p:cNvSpPr>
            <a:spLocks noGrp="1" noChangeArrowheads="1"/>
          </p:cNvSpPr>
          <p:nvPr>
            <p:ph type="subTitle" sz="quarter" idx="1"/>
          </p:nvPr>
        </p:nvSpPr>
        <p:spPr bwMode="white">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nl-NL" smtClean="0"/>
              <a:t>Klik om het opmaakprofiel van de modelondertitel te bewerken</a:t>
            </a:r>
            <a:endParaRPr lang="en-US" dirty="0"/>
          </a:p>
        </p:txBody>
      </p:sp>
    </p:spTree>
    <p:extLst>
      <p:ext uri="{BB962C8B-B14F-4D97-AF65-F5344CB8AC3E}">
        <p14:creationId xmlns:p14="http://schemas.microsoft.com/office/powerpoint/2010/main" val="31494413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11087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80508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r>
              <a:rPr lang="nl-NL" noProof="0" smtClean="0"/>
              <a:t>Klik op het pictogram als u een grafiek wilt toevoegen</a:t>
            </a:r>
          </a:p>
        </p:txBody>
      </p:sp>
    </p:spTree>
    <p:extLst>
      <p:ext uri="{BB962C8B-B14F-4D97-AF65-F5344CB8AC3E}">
        <p14:creationId xmlns:p14="http://schemas.microsoft.com/office/powerpoint/2010/main" val="691842206"/>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el en tabel">
    <p:spTree>
      <p:nvGrpSpPr>
        <p:cNvPr id="1" name=""/>
        <p:cNvGrpSpPr/>
        <p:nvPr/>
      </p:nvGrpSpPr>
      <p:grpSpPr>
        <a:xfrm>
          <a:off x="0" y="0"/>
          <a:ext cx="0" cy="0"/>
          <a:chOff x="0" y="0"/>
          <a:chExt cx="0" cy="0"/>
        </a:xfrm>
      </p:grpSpPr>
      <p:sp>
        <p:nvSpPr>
          <p:cNvPr id="4"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5"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445BA794-3525-4582-9108-17546AC2E8D3}"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6"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7"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8"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0"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en-GB"/>
          </a:p>
        </p:txBody>
      </p:sp>
      <p:sp>
        <p:nvSpPr>
          <p:cNvPr id="3" name="Tijdelijke aanduiding voor tabel 2"/>
          <p:cNvSpPr>
            <a:spLocks noGrp="1"/>
          </p:cNvSpPr>
          <p:nvPr>
            <p:ph type="tbl" idx="1"/>
          </p:nvPr>
        </p:nvSpPr>
        <p:spPr>
          <a:xfrm>
            <a:off x="762000" y="1828800"/>
            <a:ext cx="7772400" cy="3778250"/>
          </a:xfrm>
        </p:spPr>
        <p:txBody>
          <a:bodyPr/>
          <a:lstStyle/>
          <a:p>
            <a:pPr lvl="0"/>
            <a:r>
              <a:rPr lang="nl-NL" noProof="0" smtClean="0"/>
              <a:t>Klik op het pictogram als u een tabel wilt toevoegen</a:t>
            </a:r>
            <a:endParaRPr lang="en-GB" noProof="0" smtClean="0"/>
          </a:p>
        </p:txBody>
      </p:sp>
      <p:sp>
        <p:nvSpPr>
          <p:cNvPr id="11" name="Rectangle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fontAlgn="base">
              <a:spcBef>
                <a:spcPct val="0"/>
              </a:spcBef>
              <a:spcAft>
                <a:spcPct val="0"/>
              </a:spcAft>
              <a:defRPr/>
            </a:pPr>
            <a:fld id="{FD8249F8-D613-4D2E-8E68-43361284584E}" type="datetime4">
              <a:rPr lang="en-US" sz="2400">
                <a:solidFill>
                  <a:srgbClr val="000000"/>
                </a:solidFill>
              </a:rPr>
              <a:pPr fontAlgn="base">
                <a:spcBef>
                  <a:spcPct val="0"/>
                </a:spcBef>
                <a:spcAft>
                  <a:spcPct val="0"/>
                </a:spcAft>
                <a:defRPr/>
              </a:pPr>
              <a:t>February 21, 2013</a:t>
            </a:fld>
            <a:endParaRPr lang="en-US" sz="2400">
              <a:solidFill>
                <a:srgbClr val="000000"/>
              </a:solidFill>
            </a:endParaRPr>
          </a:p>
        </p:txBody>
      </p:sp>
      <p:sp>
        <p:nvSpPr>
          <p:cNvPr id="12"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fontAlgn="base">
              <a:spcBef>
                <a:spcPct val="0"/>
              </a:spcBef>
              <a:spcAft>
                <a:spcPct val="0"/>
              </a:spcAft>
              <a:defRPr/>
            </a:pPr>
            <a:fld id="{B48EEB6C-8946-41B8-89F8-1523B98CF59D}" type="slidenum">
              <a:rPr lang="en-US" sz="2400">
                <a:solidFill>
                  <a:srgbClr val="000000"/>
                </a:solidFill>
              </a:rPr>
              <a:pPr fontAlgn="base">
                <a:spcBef>
                  <a:spcPct val="0"/>
                </a:spcBef>
                <a:spcAft>
                  <a:spcPct val="0"/>
                </a:spcAft>
                <a:defRPr/>
              </a:pPr>
              <a:t>‹#›</a:t>
            </a:fld>
            <a:endParaRPr lang="en-US" sz="2400">
              <a:solidFill>
                <a:srgbClr val="000000"/>
              </a:solidFill>
            </a:endParaRPr>
          </a:p>
        </p:txBody>
      </p:sp>
    </p:spTree>
    <p:extLst>
      <p:ext uri="{BB962C8B-B14F-4D97-AF65-F5344CB8AC3E}">
        <p14:creationId xmlns:p14="http://schemas.microsoft.com/office/powerpoint/2010/main" val="189516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el en vier objecten">
    <p:spTree>
      <p:nvGrpSpPr>
        <p:cNvPr id="1" name=""/>
        <p:cNvGrpSpPr/>
        <p:nvPr/>
      </p:nvGrpSpPr>
      <p:grpSpPr>
        <a:xfrm>
          <a:off x="0" y="0"/>
          <a:ext cx="0" cy="0"/>
          <a:chOff x="0" y="0"/>
          <a:chExt cx="0" cy="0"/>
        </a:xfrm>
      </p:grpSpPr>
      <p:sp>
        <p:nvSpPr>
          <p:cNvPr id="7"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8"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8680F14F-4AF2-4910-A310-D1846F92FEE2}"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9"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0"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11"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3"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 name="Titel 1"/>
          <p:cNvSpPr>
            <a:spLocks noGrp="1"/>
          </p:cNvSpPr>
          <p:nvPr>
            <p:ph type="title" sz="quarter"/>
          </p:nvPr>
        </p:nvSpPr>
        <p:spPr>
          <a:xfrm>
            <a:off x="762000" y="358775"/>
            <a:ext cx="7772400" cy="1143000"/>
          </a:xfrm>
        </p:spPr>
        <p:txBody>
          <a:bodyPr/>
          <a:lstStyle/>
          <a:p>
            <a:r>
              <a:rPr lang="nl-NL" smtClean="0"/>
              <a:t>Klik om de stijl te bewerken</a:t>
            </a:r>
            <a:endParaRPr lang="en-GB"/>
          </a:p>
        </p:txBody>
      </p:sp>
      <p:sp>
        <p:nvSpPr>
          <p:cNvPr id="3" name="Tijdelijke aanduiding voor inhoud 2"/>
          <p:cNvSpPr>
            <a:spLocks noGrp="1"/>
          </p:cNvSpPr>
          <p:nvPr>
            <p:ph sz="quarter" idx="1"/>
          </p:nvPr>
        </p:nvSpPr>
        <p:spPr>
          <a:xfrm>
            <a:off x="7620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inhoud 4"/>
          <p:cNvSpPr>
            <a:spLocks noGrp="1"/>
          </p:cNvSpPr>
          <p:nvPr>
            <p:ph sz="quarter" idx="3"/>
          </p:nvPr>
        </p:nvSpPr>
        <p:spPr>
          <a:xfrm>
            <a:off x="7620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inhoud 5"/>
          <p:cNvSpPr>
            <a:spLocks noGrp="1"/>
          </p:cNvSpPr>
          <p:nvPr>
            <p:ph sz="quarter" idx="4"/>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14" name="Date Placeholder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fontAlgn="base">
              <a:spcBef>
                <a:spcPct val="0"/>
              </a:spcBef>
              <a:spcAft>
                <a:spcPct val="0"/>
              </a:spcAft>
              <a:defRPr/>
            </a:pPr>
            <a:fld id="{89A294C9-718D-4E5A-BA91-D2DD7C884A50}" type="datetime4">
              <a:rPr lang="en-US" sz="2400">
                <a:solidFill>
                  <a:srgbClr val="000000"/>
                </a:solidFill>
              </a:rPr>
              <a:pPr fontAlgn="base">
                <a:spcBef>
                  <a:spcPct val="0"/>
                </a:spcBef>
                <a:spcAft>
                  <a:spcPct val="0"/>
                </a:spcAft>
                <a:defRPr/>
              </a:pPr>
              <a:t>February 21, 2013</a:t>
            </a:fld>
            <a:endParaRPr lang="en-US" sz="2400">
              <a:solidFill>
                <a:srgbClr val="000000"/>
              </a:solidFill>
            </a:endParaRPr>
          </a:p>
        </p:txBody>
      </p:sp>
      <p:sp>
        <p:nvSpPr>
          <p:cNvPr id="15"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fontAlgn="base">
              <a:spcBef>
                <a:spcPct val="0"/>
              </a:spcBef>
              <a:spcAft>
                <a:spcPct val="0"/>
              </a:spcAft>
              <a:defRPr/>
            </a:pPr>
            <a:fld id="{32ECE6D2-2876-4F91-BCA6-7929410004D4}" type="slidenum">
              <a:rPr lang="en-US" sz="2400">
                <a:solidFill>
                  <a:srgbClr val="000000"/>
                </a:solidFill>
              </a:rPr>
              <a:pPr fontAlgn="base">
                <a:spcBef>
                  <a:spcPct val="0"/>
                </a:spcBef>
                <a:spcAft>
                  <a:spcPct val="0"/>
                </a:spcAft>
                <a:defRPr/>
              </a:pPr>
              <a:t>‹#›</a:t>
            </a:fld>
            <a:endParaRPr lang="en-US" sz="2400">
              <a:solidFill>
                <a:srgbClr val="000000"/>
              </a:solidFill>
            </a:endParaRPr>
          </a:p>
        </p:txBody>
      </p:sp>
    </p:spTree>
    <p:extLst>
      <p:ext uri="{BB962C8B-B14F-4D97-AF65-F5344CB8AC3E}">
        <p14:creationId xmlns:p14="http://schemas.microsoft.com/office/powerpoint/2010/main" val="89933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Obj">
  <p:cSld name="Titel, tekst en inhoud">
    <p:spTree>
      <p:nvGrpSpPr>
        <p:cNvPr id="1" name=""/>
        <p:cNvGrpSpPr/>
        <p:nvPr/>
      </p:nvGrpSpPr>
      <p:grpSpPr>
        <a:xfrm>
          <a:off x="0" y="0"/>
          <a:ext cx="0" cy="0"/>
          <a:chOff x="0" y="0"/>
          <a:chExt cx="0" cy="0"/>
        </a:xfrm>
      </p:grpSpPr>
      <p:sp>
        <p:nvSpPr>
          <p:cNvPr id="5"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6"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76EF4648-FCBE-4284-8EE6-1237A360EC8E}"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7"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8"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9"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1"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7620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7244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2" name="Rectangle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fontAlgn="base">
              <a:spcBef>
                <a:spcPct val="0"/>
              </a:spcBef>
              <a:spcAft>
                <a:spcPct val="0"/>
              </a:spcAft>
              <a:defRPr/>
            </a:pPr>
            <a:fld id="{F6940056-3481-404C-8402-508BFA85082A}" type="datetime4">
              <a:rPr lang="en-US" sz="2400">
                <a:solidFill>
                  <a:srgbClr val="000000"/>
                </a:solidFill>
              </a:rPr>
              <a:pPr fontAlgn="base">
                <a:spcBef>
                  <a:spcPct val="0"/>
                </a:spcBef>
                <a:spcAft>
                  <a:spcPct val="0"/>
                </a:spcAft>
                <a:defRPr/>
              </a:pPr>
              <a:t>February 21, 2013</a:t>
            </a:fld>
            <a:endParaRPr lang="en-US" sz="2400">
              <a:solidFill>
                <a:srgbClr val="000000"/>
              </a:solidFill>
            </a:endParaRPr>
          </a:p>
        </p:txBody>
      </p:sp>
      <p:sp>
        <p:nvSpPr>
          <p:cNvPr id="13"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fontAlgn="base">
              <a:spcBef>
                <a:spcPct val="0"/>
              </a:spcBef>
              <a:spcAft>
                <a:spcPct val="0"/>
              </a:spcAft>
              <a:defRPr/>
            </a:pPr>
            <a:fld id="{32ECC5FC-504F-4B31-8BE3-BE54B61B1471}" type="slidenum">
              <a:rPr lang="en-US" sz="2400">
                <a:solidFill>
                  <a:srgbClr val="000000"/>
                </a:solidFill>
              </a:rPr>
              <a:pPr fontAlgn="base">
                <a:spcBef>
                  <a:spcPct val="0"/>
                </a:spcBef>
                <a:spcAft>
                  <a:spcPct val="0"/>
                </a:spcAft>
                <a:defRPr/>
              </a:pPr>
              <a:t>‹#›</a:t>
            </a:fld>
            <a:endParaRPr lang="en-US" sz="2400">
              <a:solidFill>
                <a:srgbClr val="000000"/>
              </a:solidFill>
            </a:endParaRPr>
          </a:p>
        </p:txBody>
      </p:sp>
    </p:spTree>
    <p:extLst>
      <p:ext uri="{BB962C8B-B14F-4D97-AF65-F5344CB8AC3E}">
        <p14:creationId xmlns:p14="http://schemas.microsoft.com/office/powerpoint/2010/main" val="89683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1066800"/>
          </a:xfrm>
        </p:spPr>
        <p:txBody>
          <a:bodyPr/>
          <a:lstStyle>
            <a:lvl1pPr>
              <a:defRPr>
                <a:solidFill>
                  <a:srgbClr val="00B0F0"/>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925513" y="1828800"/>
            <a:ext cx="3748087"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26000" y="1828800"/>
            <a:ext cx="3748088"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26000" y="3733800"/>
            <a:ext cx="3748088"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9854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6134100"/>
            <a:ext cx="9144000" cy="723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
        <p:nvSpPr>
          <p:cNvPr id="5" name="Rectangle 23"/>
          <p:cNvSpPr>
            <a:spLocks noChangeArrowheads="1"/>
          </p:cNvSpPr>
          <p:nvPr userDrawn="1"/>
        </p:nvSpPr>
        <p:spPr bwMode="auto">
          <a:xfrm>
            <a:off x="466725" y="2057400"/>
            <a:ext cx="7467600" cy="1981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
        <p:nvSpPr>
          <p:cNvPr id="6" name="Rectangle 20"/>
          <p:cNvSpPr>
            <a:spLocks noChangeArrowheads="1"/>
          </p:cNvSpPr>
          <p:nvPr userDrawn="1"/>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
        <p:nvSpPr>
          <p:cNvPr id="7" name="Rectangle 21"/>
          <p:cNvSpPr>
            <a:spLocks noChangeArrowheads="1"/>
          </p:cNvSpPr>
          <p:nvPr userDrawn="1"/>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
        <p:nvSpPr>
          <p:cNvPr id="8" name="Line 22"/>
          <p:cNvSpPr>
            <a:spLocks noChangeShapeType="1"/>
          </p:cNvSpPr>
          <p:nvPr userDrawn="1"/>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smtClean="0">
              <a:solidFill>
                <a:srgbClr val="000000"/>
              </a:solidFill>
            </a:endParaRPr>
          </a:p>
        </p:txBody>
      </p:sp>
      <p:sp>
        <p:nvSpPr>
          <p:cNvPr id="9" name="Line 24"/>
          <p:cNvSpPr>
            <a:spLocks noChangeShapeType="1"/>
          </p:cNvSpPr>
          <p:nvPr userDrawn="1"/>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smtClean="0">
              <a:solidFill>
                <a:srgbClr val="000000"/>
              </a:solidFill>
            </a:endParaRPr>
          </a:p>
        </p:txBody>
      </p:sp>
      <p:pic>
        <p:nvPicPr>
          <p:cNvPr id="10" name="Picture 29" descr="TU_Delft_2.png                                                 00095E43Smidswater Server              C1CD65D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userDrawn="1"/>
        </p:nvSpPr>
        <p:spPr bwMode="auto">
          <a:xfrm>
            <a:off x="1498600" y="6572250"/>
            <a:ext cx="2971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eaLnBrk="1" fontAlgn="base" hangingPunct="1">
              <a:spcBef>
                <a:spcPct val="50000"/>
              </a:spcBef>
              <a:spcAft>
                <a:spcPct val="0"/>
              </a:spcAft>
              <a:defRPr/>
            </a:pPr>
            <a:r>
              <a:rPr lang="nl-NL" sz="800" smtClean="0">
                <a:solidFill>
                  <a:srgbClr val="FFFFFF"/>
                </a:solidFill>
              </a:rPr>
              <a:t>Challenge the future</a:t>
            </a:r>
            <a:endParaRPr lang="nl-NL" sz="2200" smtClean="0">
              <a:solidFill>
                <a:srgbClr val="000000"/>
              </a:solidFill>
            </a:endParaRPr>
          </a:p>
        </p:txBody>
      </p:sp>
      <p:sp>
        <p:nvSpPr>
          <p:cNvPr id="12" name="Text Box 31"/>
          <p:cNvSpPr txBox="1">
            <a:spLocks noChangeArrowheads="1"/>
          </p:cNvSpPr>
          <p:nvPr userDrawn="1"/>
        </p:nvSpPr>
        <p:spPr bwMode="auto">
          <a:xfrm>
            <a:off x="1498600" y="6292850"/>
            <a:ext cx="9906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eaLnBrk="1" fontAlgn="base" hangingPunct="1">
              <a:lnSpc>
                <a:spcPct val="90000"/>
              </a:lnSpc>
              <a:spcBef>
                <a:spcPct val="0"/>
              </a:spcBef>
              <a:spcAft>
                <a:spcPct val="0"/>
              </a:spcAft>
              <a:defRPr/>
            </a:pPr>
            <a:r>
              <a:rPr lang="nl-NL" sz="500" smtClean="0">
                <a:solidFill>
                  <a:srgbClr val="000000"/>
                </a:solidFill>
              </a:rPr>
              <a:t>Delft</a:t>
            </a:r>
          </a:p>
          <a:p>
            <a:pPr eaLnBrk="1" fontAlgn="base" hangingPunct="1">
              <a:lnSpc>
                <a:spcPct val="90000"/>
              </a:lnSpc>
              <a:spcBef>
                <a:spcPct val="0"/>
              </a:spcBef>
              <a:spcAft>
                <a:spcPct val="0"/>
              </a:spcAft>
              <a:defRPr/>
            </a:pPr>
            <a:r>
              <a:rPr lang="nl-NL" sz="500" smtClean="0">
                <a:solidFill>
                  <a:srgbClr val="000000"/>
                </a:solidFill>
              </a:rPr>
              <a:t>University of</a:t>
            </a:r>
          </a:p>
          <a:p>
            <a:pPr eaLnBrk="1" fontAlgn="base" hangingPunct="1">
              <a:lnSpc>
                <a:spcPct val="90000"/>
              </a:lnSpc>
              <a:spcBef>
                <a:spcPct val="0"/>
              </a:spcBef>
              <a:spcAft>
                <a:spcPct val="0"/>
              </a:spcAft>
              <a:defRPr/>
            </a:pPr>
            <a:r>
              <a:rPr lang="nl-NL" sz="500" smtClean="0">
                <a:solidFill>
                  <a:srgbClr val="000000"/>
                </a:solidFill>
              </a:rPr>
              <a:t>Technology</a:t>
            </a:r>
            <a:endParaRPr lang="nl-NL" sz="2200" smtClean="0">
              <a:solidFill>
                <a:srgbClr val="000000"/>
              </a:solidFill>
            </a:endParaRPr>
          </a:p>
        </p:txBody>
      </p:sp>
      <p:pic>
        <p:nvPicPr>
          <p:cNvPr id="13" name="Picture 32" descr="005m"/>
          <p:cNvPicPr>
            <a:picLocks noChangeAspect="1" noChangeArrowheads="1"/>
          </p:cNvPicPr>
          <p:nvPr userDrawn="1"/>
        </p:nvPicPr>
        <p:blipFill>
          <a:blip r:embed="rId3">
            <a:extLst>
              <a:ext uri="{28A0092B-C50C-407E-A947-70E740481C1C}">
                <a14:useLocalDpi xmlns:a14="http://schemas.microsoft.com/office/drawing/2010/main" val="0"/>
              </a:ext>
            </a:extLst>
          </a:blip>
          <a:srcRect l="48528"/>
          <a:stretch>
            <a:fillRect/>
          </a:stretch>
        </p:blipFill>
        <p:spPr bwMode="auto">
          <a:xfrm>
            <a:off x="0" y="4411663"/>
            <a:ext cx="9429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305px-Apollo_CSM_lunar_orbit">
            <a:hlinkClick r:id="rId4" tooltip="Apollo CSM lunar orbit.jpg"/>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74713" y="4445000"/>
            <a:ext cx="1441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Mars Express artist's impression"/>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589588" y="4659313"/>
            <a:ext cx="1054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03463" y="4516438"/>
            <a:ext cx="16017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15" descr="http://farm3.static.flickr.com/2554/4188993316_2b9ebdae17.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894138" y="4598988"/>
            <a:ext cx="1706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http://go2inbox.files.wordpress.com/2009/11/airbus.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643688" y="4714875"/>
            <a:ext cx="17160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noChangeArrowheads="1"/>
          </p:cNvPicPr>
          <p:nvPr userDrawn="1"/>
        </p:nvPicPr>
        <p:blipFill>
          <a:blip r:embed="rId10">
            <a:extLst>
              <a:ext uri="{28A0092B-C50C-407E-A947-70E740481C1C}">
                <a14:useLocalDpi xmlns:a14="http://schemas.microsoft.com/office/drawing/2010/main" val="0"/>
              </a:ext>
            </a:extLst>
          </a:blip>
          <a:srcRect r="26147"/>
          <a:stretch>
            <a:fillRect/>
          </a:stretch>
        </p:blipFill>
        <p:spPr bwMode="auto">
          <a:xfrm>
            <a:off x="8351838" y="4760913"/>
            <a:ext cx="79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9"/>
          <p:cNvSpPr/>
          <p:nvPr userDrawn="1"/>
        </p:nvSpPr>
        <p:spPr bwMode="auto">
          <a:xfrm>
            <a:off x="0" y="4286250"/>
            <a:ext cx="9144000" cy="571500"/>
          </a:xfrm>
          <a:custGeom>
            <a:avLst/>
            <a:gdLst>
              <a:gd name="connsiteX0" fmla="*/ 0 w 9194800"/>
              <a:gd name="connsiteY0" fmla="*/ 0 h 546100"/>
              <a:gd name="connsiteX1" fmla="*/ 9194800 w 9194800"/>
              <a:gd name="connsiteY1" fmla="*/ 0 h 546100"/>
              <a:gd name="connsiteX2" fmla="*/ 9182100 w 9194800"/>
              <a:gd name="connsiteY2" fmla="*/ 546100 h 546100"/>
              <a:gd name="connsiteX3" fmla="*/ 12700 w 9194800"/>
              <a:gd name="connsiteY3" fmla="*/ 127000 h 546100"/>
              <a:gd name="connsiteX4" fmla="*/ 0 w 9194800"/>
              <a:gd name="connsiteY4" fmla="*/ 0 h 546100"/>
              <a:gd name="connsiteX0" fmla="*/ 12700 w 9182100"/>
              <a:gd name="connsiteY0" fmla="*/ 0 h 561968"/>
              <a:gd name="connsiteX1" fmla="*/ 9182100 w 9182100"/>
              <a:gd name="connsiteY1" fmla="*/ 15868 h 561968"/>
              <a:gd name="connsiteX2" fmla="*/ 9169400 w 9182100"/>
              <a:gd name="connsiteY2" fmla="*/ 561968 h 561968"/>
              <a:gd name="connsiteX3" fmla="*/ 0 w 9182100"/>
              <a:gd name="connsiteY3" fmla="*/ 142868 h 561968"/>
              <a:gd name="connsiteX4" fmla="*/ 12700 w 9182100"/>
              <a:gd name="connsiteY4" fmla="*/ 0 h 561968"/>
              <a:gd name="connsiteX0" fmla="*/ 0 w 9169400"/>
              <a:gd name="connsiteY0" fmla="*/ 0 h 561968"/>
              <a:gd name="connsiteX1" fmla="*/ 9169400 w 9169400"/>
              <a:gd name="connsiteY1" fmla="*/ 15868 h 561968"/>
              <a:gd name="connsiteX2" fmla="*/ 9156700 w 9169400"/>
              <a:gd name="connsiteY2" fmla="*/ 561968 h 561968"/>
              <a:gd name="connsiteX3" fmla="*/ 0 w 9169400"/>
              <a:gd name="connsiteY3" fmla="*/ 142876 h 561968"/>
              <a:gd name="connsiteX4" fmla="*/ 0 w 9169400"/>
              <a:gd name="connsiteY4" fmla="*/ 0 h 561968"/>
              <a:gd name="connsiteX0" fmla="*/ 0 w 9156700"/>
              <a:gd name="connsiteY0" fmla="*/ 0 h 561968"/>
              <a:gd name="connsiteX1" fmla="*/ 9144000 w 9156700"/>
              <a:gd name="connsiteY1" fmla="*/ 0 h 561968"/>
              <a:gd name="connsiteX2" fmla="*/ 9156700 w 9156700"/>
              <a:gd name="connsiteY2" fmla="*/ 561968 h 561968"/>
              <a:gd name="connsiteX3" fmla="*/ 0 w 9156700"/>
              <a:gd name="connsiteY3" fmla="*/ 142876 h 561968"/>
              <a:gd name="connsiteX4" fmla="*/ 0 w 9156700"/>
              <a:gd name="connsiteY4" fmla="*/ 0 h 561968"/>
              <a:gd name="connsiteX0" fmla="*/ 0 w 9144000"/>
              <a:gd name="connsiteY0" fmla="*/ 0 h 571504"/>
              <a:gd name="connsiteX1" fmla="*/ 9144000 w 9144000"/>
              <a:gd name="connsiteY1" fmla="*/ 0 h 571504"/>
              <a:gd name="connsiteX2" fmla="*/ 9144000 w 9144000"/>
              <a:gd name="connsiteY2" fmla="*/ 571504 h 571504"/>
              <a:gd name="connsiteX3" fmla="*/ 0 w 9144000"/>
              <a:gd name="connsiteY3" fmla="*/ 142876 h 571504"/>
              <a:gd name="connsiteX4" fmla="*/ 0 w 9144000"/>
              <a:gd name="connsiteY4" fmla="*/ 0 h 571504"/>
              <a:gd name="connsiteX0" fmla="*/ 0 w 9144000"/>
              <a:gd name="connsiteY0" fmla="*/ 0 h 571504"/>
              <a:gd name="connsiteX1" fmla="*/ 9144000 w 9144000"/>
              <a:gd name="connsiteY1" fmla="*/ 214314 h 571504"/>
              <a:gd name="connsiteX2" fmla="*/ 9144000 w 9144000"/>
              <a:gd name="connsiteY2" fmla="*/ 571504 h 571504"/>
              <a:gd name="connsiteX3" fmla="*/ 0 w 9144000"/>
              <a:gd name="connsiteY3" fmla="*/ 142876 h 571504"/>
              <a:gd name="connsiteX4" fmla="*/ 0 w 9144000"/>
              <a:gd name="connsiteY4" fmla="*/ 0 h 571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71504">
                <a:moveTo>
                  <a:pt x="0" y="0"/>
                </a:moveTo>
                <a:lnTo>
                  <a:pt x="9144000" y="214314"/>
                </a:lnTo>
                <a:lnTo>
                  <a:pt x="9144000" y="571504"/>
                </a:lnTo>
                <a:lnTo>
                  <a:pt x="0" y="142876"/>
                </a:lnTo>
                <a:lnTo>
                  <a:pt x="0" y="0"/>
                </a:lnTo>
                <a:close/>
              </a:path>
            </a:pathLst>
          </a:custGeom>
          <a:solidFill>
            <a:schemeClr val="bg1">
              <a:lumMod val="65000"/>
            </a:schemeClr>
          </a:solidFill>
          <a:ln w="9525" cap="flat" cmpd="sng" algn="ctr">
            <a:noFill/>
            <a:prstDash val="solid"/>
            <a:round/>
            <a:headEnd type="none" w="med" len="med"/>
            <a:tailEnd type="none" w="med" len="med"/>
          </a:ln>
          <a:effectLst/>
        </p:spPr>
        <p:txBody>
          <a:bodyPr/>
          <a:lstStyle/>
          <a:p>
            <a:pPr algn="r" fontAlgn="base">
              <a:spcBef>
                <a:spcPct val="0"/>
              </a:spcBef>
              <a:spcAft>
                <a:spcPct val="0"/>
              </a:spcAft>
              <a:defRPr/>
            </a:pPr>
            <a:endParaRPr lang="nl-NL" sz="2200">
              <a:solidFill>
                <a:srgbClr val="000000"/>
              </a:solidFill>
            </a:endParaRPr>
          </a:p>
        </p:txBody>
      </p:sp>
      <p:sp>
        <p:nvSpPr>
          <p:cNvPr id="21" name="Freeform 20"/>
          <p:cNvSpPr/>
          <p:nvPr userDrawn="1"/>
        </p:nvSpPr>
        <p:spPr bwMode="auto">
          <a:xfrm flipH="1" flipV="1">
            <a:off x="0" y="5429250"/>
            <a:ext cx="9144000" cy="571500"/>
          </a:xfrm>
          <a:custGeom>
            <a:avLst/>
            <a:gdLst>
              <a:gd name="connsiteX0" fmla="*/ 0 w 9194800"/>
              <a:gd name="connsiteY0" fmla="*/ 0 h 546100"/>
              <a:gd name="connsiteX1" fmla="*/ 9194800 w 9194800"/>
              <a:gd name="connsiteY1" fmla="*/ 0 h 546100"/>
              <a:gd name="connsiteX2" fmla="*/ 9182100 w 9194800"/>
              <a:gd name="connsiteY2" fmla="*/ 546100 h 546100"/>
              <a:gd name="connsiteX3" fmla="*/ 12700 w 9194800"/>
              <a:gd name="connsiteY3" fmla="*/ 127000 h 546100"/>
              <a:gd name="connsiteX4" fmla="*/ 0 w 9194800"/>
              <a:gd name="connsiteY4" fmla="*/ 0 h 546100"/>
              <a:gd name="connsiteX0" fmla="*/ 12700 w 9182100"/>
              <a:gd name="connsiteY0" fmla="*/ 0 h 561968"/>
              <a:gd name="connsiteX1" fmla="*/ 9182100 w 9182100"/>
              <a:gd name="connsiteY1" fmla="*/ 15868 h 561968"/>
              <a:gd name="connsiteX2" fmla="*/ 9169400 w 9182100"/>
              <a:gd name="connsiteY2" fmla="*/ 561968 h 561968"/>
              <a:gd name="connsiteX3" fmla="*/ 0 w 9182100"/>
              <a:gd name="connsiteY3" fmla="*/ 142868 h 561968"/>
              <a:gd name="connsiteX4" fmla="*/ 12700 w 9182100"/>
              <a:gd name="connsiteY4" fmla="*/ 0 h 561968"/>
              <a:gd name="connsiteX0" fmla="*/ 0 w 9169400"/>
              <a:gd name="connsiteY0" fmla="*/ 0 h 561968"/>
              <a:gd name="connsiteX1" fmla="*/ 9169400 w 9169400"/>
              <a:gd name="connsiteY1" fmla="*/ 15868 h 561968"/>
              <a:gd name="connsiteX2" fmla="*/ 9156700 w 9169400"/>
              <a:gd name="connsiteY2" fmla="*/ 561968 h 561968"/>
              <a:gd name="connsiteX3" fmla="*/ 0 w 9169400"/>
              <a:gd name="connsiteY3" fmla="*/ 142876 h 561968"/>
              <a:gd name="connsiteX4" fmla="*/ 0 w 9169400"/>
              <a:gd name="connsiteY4" fmla="*/ 0 h 561968"/>
              <a:gd name="connsiteX0" fmla="*/ 0 w 9156700"/>
              <a:gd name="connsiteY0" fmla="*/ 0 h 561968"/>
              <a:gd name="connsiteX1" fmla="*/ 9144000 w 9156700"/>
              <a:gd name="connsiteY1" fmla="*/ 0 h 561968"/>
              <a:gd name="connsiteX2" fmla="*/ 9156700 w 9156700"/>
              <a:gd name="connsiteY2" fmla="*/ 561968 h 561968"/>
              <a:gd name="connsiteX3" fmla="*/ 0 w 9156700"/>
              <a:gd name="connsiteY3" fmla="*/ 142876 h 561968"/>
              <a:gd name="connsiteX4" fmla="*/ 0 w 9156700"/>
              <a:gd name="connsiteY4" fmla="*/ 0 h 561968"/>
              <a:gd name="connsiteX0" fmla="*/ 0 w 9144000"/>
              <a:gd name="connsiteY0" fmla="*/ 0 h 571504"/>
              <a:gd name="connsiteX1" fmla="*/ 9144000 w 9144000"/>
              <a:gd name="connsiteY1" fmla="*/ 0 h 571504"/>
              <a:gd name="connsiteX2" fmla="*/ 9144000 w 9144000"/>
              <a:gd name="connsiteY2" fmla="*/ 571504 h 571504"/>
              <a:gd name="connsiteX3" fmla="*/ 0 w 9144000"/>
              <a:gd name="connsiteY3" fmla="*/ 142876 h 571504"/>
              <a:gd name="connsiteX4" fmla="*/ 0 w 9144000"/>
              <a:gd name="connsiteY4" fmla="*/ 0 h 571504"/>
              <a:gd name="connsiteX0" fmla="*/ 0 w 9144000"/>
              <a:gd name="connsiteY0" fmla="*/ 0 h 571504"/>
              <a:gd name="connsiteX1" fmla="*/ 9144000 w 9144000"/>
              <a:gd name="connsiteY1" fmla="*/ 285752 h 571504"/>
              <a:gd name="connsiteX2" fmla="*/ 9144000 w 9144000"/>
              <a:gd name="connsiteY2" fmla="*/ 571504 h 571504"/>
              <a:gd name="connsiteX3" fmla="*/ 0 w 9144000"/>
              <a:gd name="connsiteY3" fmla="*/ 142876 h 571504"/>
              <a:gd name="connsiteX4" fmla="*/ 0 w 9144000"/>
              <a:gd name="connsiteY4" fmla="*/ 0 h 571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71504">
                <a:moveTo>
                  <a:pt x="0" y="0"/>
                </a:moveTo>
                <a:lnTo>
                  <a:pt x="9144000" y="285752"/>
                </a:lnTo>
                <a:lnTo>
                  <a:pt x="9144000" y="571504"/>
                </a:lnTo>
                <a:lnTo>
                  <a:pt x="0" y="142876"/>
                </a:lnTo>
                <a:lnTo>
                  <a:pt x="0" y="0"/>
                </a:lnTo>
                <a:close/>
              </a:path>
            </a:pathLst>
          </a:custGeom>
          <a:solidFill>
            <a:schemeClr val="bg1">
              <a:lumMod val="65000"/>
            </a:schemeClr>
          </a:solidFill>
          <a:ln w="9525" cap="flat" cmpd="sng" algn="ctr">
            <a:noFill/>
            <a:prstDash val="solid"/>
            <a:round/>
            <a:headEnd type="none" w="med" len="med"/>
            <a:tailEnd type="none" w="med" len="med"/>
          </a:ln>
          <a:effectLst/>
        </p:spPr>
        <p:txBody>
          <a:bodyPr/>
          <a:lstStyle/>
          <a:p>
            <a:pPr algn="r" fontAlgn="base">
              <a:spcBef>
                <a:spcPct val="0"/>
              </a:spcBef>
              <a:spcAft>
                <a:spcPct val="0"/>
              </a:spcAft>
              <a:defRPr/>
            </a:pPr>
            <a:endParaRPr lang="nl-NL" sz="2200">
              <a:solidFill>
                <a:srgbClr val="000000"/>
              </a:solidFill>
            </a:endParaRPr>
          </a:p>
        </p:txBody>
      </p:sp>
      <p:sp>
        <p:nvSpPr>
          <p:cNvPr id="271372" name="Rectangle 12"/>
          <p:cNvSpPr>
            <a:spLocks noGrp="1" noChangeArrowheads="1"/>
          </p:cNvSpPr>
          <p:nvPr>
            <p:ph type="ctrTitle"/>
          </p:nvPr>
        </p:nvSpPr>
        <p:spPr>
          <a:xfrm>
            <a:off x="685800" y="2286000"/>
            <a:ext cx="6931025" cy="457200"/>
          </a:xfrm>
        </p:spPr>
        <p:txBody>
          <a:bodyPr anchor="t"/>
          <a:lstStyle>
            <a:lvl1pPr marL="0" indent="0">
              <a:lnSpc>
                <a:spcPct val="80000"/>
              </a:lnSpc>
              <a:defRPr>
                <a:solidFill>
                  <a:schemeClr val="bg1"/>
                </a:solidFill>
              </a:defRPr>
            </a:lvl1pPr>
          </a:lstStyle>
          <a:p>
            <a:r>
              <a:rPr lang="nl-NL"/>
              <a:t>Click to edit Master title style</a:t>
            </a:r>
          </a:p>
        </p:txBody>
      </p:sp>
      <p:sp>
        <p:nvSpPr>
          <p:cNvPr id="271393" name="Rectangle 33"/>
          <p:cNvSpPr>
            <a:spLocks noGrp="1" noChangeArrowheads="1"/>
          </p:cNvSpPr>
          <p:nvPr>
            <p:ph type="subTitle" sz="quarter" idx="1"/>
          </p:nvPr>
        </p:nvSpPr>
        <p:spPr>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en-US"/>
              <a:t>Click to edit Master subtitle style</a:t>
            </a:r>
          </a:p>
        </p:txBody>
      </p:sp>
    </p:spTree>
    <p:extLst>
      <p:ext uri="{BB962C8B-B14F-4D97-AF65-F5344CB8AC3E}">
        <p14:creationId xmlns:p14="http://schemas.microsoft.com/office/powerpoint/2010/main" val="29285848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546055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314155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11"/>
          <p:cNvSpPr/>
          <p:nvPr userDrawn="1"/>
        </p:nvSpPr>
        <p:spPr bwMode="auto">
          <a:xfrm>
            <a:off x="3132138" y="6237288"/>
            <a:ext cx="1944687" cy="2873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lgn="r" fontAlgn="base">
              <a:spcBef>
                <a:spcPct val="0"/>
              </a:spcBef>
              <a:spcAft>
                <a:spcPct val="0"/>
              </a:spcAft>
              <a:defRPr/>
            </a:pPr>
            <a:endParaRPr lang="en-GB" sz="2200">
              <a:solidFill>
                <a:srgbClr val="000000"/>
              </a:solidFill>
              <a:cs typeface="Arial" pitchFamily="34" charset="0"/>
            </a:endParaRPr>
          </a:p>
        </p:txBody>
      </p:sp>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641581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748799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solidFill>
                  <a:schemeClr val="accent6">
                    <a:lumMod val="50000"/>
                    <a:lumOff val="50000"/>
                  </a:schemeClr>
                </a:solidFill>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369780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Tree>
    <p:extLst>
      <p:ext uri="{BB962C8B-B14F-4D97-AF65-F5344CB8AC3E}">
        <p14:creationId xmlns:p14="http://schemas.microsoft.com/office/powerpoint/2010/main" val="616039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27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619570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162707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82139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6169005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endParaRPr lang="nl-NL" noProof="0" smtClean="0"/>
          </a:p>
        </p:txBody>
      </p:sp>
    </p:spTree>
    <p:extLst>
      <p:ext uri="{BB962C8B-B14F-4D97-AF65-F5344CB8AC3E}">
        <p14:creationId xmlns:p14="http://schemas.microsoft.com/office/powerpoint/2010/main" val="1556915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ClipArt Placeholder 2"/>
          <p:cNvSpPr>
            <a:spLocks noGrp="1"/>
          </p:cNvSpPr>
          <p:nvPr>
            <p:ph type="clipArt" sz="half" idx="1"/>
          </p:nvPr>
        </p:nvSpPr>
        <p:spPr>
          <a:xfrm>
            <a:off x="925513" y="1196975"/>
            <a:ext cx="3748087" cy="4289425"/>
          </a:xfrm>
        </p:spPr>
        <p:txBody>
          <a:bodyPr/>
          <a:lstStyle/>
          <a:p>
            <a:pPr lvl="0"/>
            <a:endParaRPr lang="nl-NL" noProof="0"/>
          </a:p>
        </p:txBody>
      </p:sp>
      <p:sp>
        <p:nvSpPr>
          <p:cNvPr id="4" name="Text Placeholder 3"/>
          <p:cNvSpPr>
            <a:spLocks noGrp="1"/>
          </p:cNvSpPr>
          <p:nvPr>
            <p:ph type="body" sz="half" idx="2"/>
          </p:nvPr>
        </p:nvSpPr>
        <p:spPr>
          <a:xfrm>
            <a:off x="4826000" y="1196975"/>
            <a:ext cx="3748088"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264952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4312525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925513" y="1196975"/>
            <a:ext cx="3748087"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826000" y="1196975"/>
            <a:ext cx="3748088"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2152076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Content Placeholder 2"/>
          <p:cNvSpPr>
            <a:spLocks noGrp="1"/>
          </p:cNvSpPr>
          <p:nvPr>
            <p:ph sz="half" idx="1"/>
          </p:nvPr>
        </p:nvSpPr>
        <p:spPr>
          <a:xfrm>
            <a:off x="925513" y="1196975"/>
            <a:ext cx="3748087"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quarter" idx="2"/>
          </p:nvPr>
        </p:nvSpPr>
        <p:spPr>
          <a:xfrm>
            <a:off x="4826000" y="1196975"/>
            <a:ext cx="3748088" cy="206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Content Placeholder 4"/>
          <p:cNvSpPr>
            <a:spLocks noGrp="1"/>
          </p:cNvSpPr>
          <p:nvPr>
            <p:ph sz="quarter" idx="3"/>
          </p:nvPr>
        </p:nvSpPr>
        <p:spPr>
          <a:xfrm>
            <a:off x="4826000" y="3417888"/>
            <a:ext cx="3748088" cy="2068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41570437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3692961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7620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inhoud 4"/>
          <p:cNvSpPr>
            <a:spLocks noGrp="1"/>
          </p:cNvSpPr>
          <p:nvPr>
            <p:ph sz="quarter" idx="3"/>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Rectangle 13"/>
          <p:cNvSpPr>
            <a:spLocks noGrp="1" noChangeArrowheads="1"/>
          </p:cNvSpPr>
          <p:nvPr>
            <p:ph type="dt" sz="half" idx="10"/>
          </p:nvPr>
        </p:nvSpPr>
        <p:spPr>
          <a:xfrm>
            <a:off x="747713" y="5837238"/>
            <a:ext cx="1905000" cy="304800"/>
          </a:xfrm>
          <a:prstGeom prst="rect">
            <a:avLst/>
          </a:prstGeom>
        </p:spPr>
        <p:txBody>
          <a:bodyPr/>
          <a:lstStyle>
            <a:lvl1pPr>
              <a:defRPr/>
            </a:lvl1pPr>
          </a:lstStyle>
          <a:p>
            <a:pPr algn="ctr" fontAlgn="ctr">
              <a:spcBef>
                <a:spcPct val="0"/>
              </a:spcBef>
              <a:spcAft>
                <a:spcPct val="0"/>
              </a:spcAft>
              <a:defRPr/>
            </a:pPr>
            <a:fld id="{3E11FA77-C1E8-4491-8FA4-8BE3772CB737}" type="datetime4">
              <a:rPr lang="en-US" sz="1600">
                <a:solidFill>
                  <a:srgbClr val="000000"/>
                </a:solidFill>
              </a:rPr>
              <a:pPr algn="ctr" fontAlgn="ctr">
                <a:spcBef>
                  <a:spcPct val="0"/>
                </a:spcBef>
                <a:spcAft>
                  <a:spcPct val="0"/>
                </a:spcAft>
                <a:defRPr/>
              </a:pPr>
              <a:t>February 21, 2013</a:t>
            </a:fld>
            <a:endParaRPr lang="en-US" sz="1600">
              <a:solidFill>
                <a:srgbClr val="000000"/>
              </a:solidFill>
            </a:endParaRPr>
          </a:p>
        </p:txBody>
      </p:sp>
      <p:sp>
        <p:nvSpPr>
          <p:cNvPr id="7" name="Rectangle 15"/>
          <p:cNvSpPr>
            <a:spLocks noGrp="1" noChangeArrowheads="1"/>
          </p:cNvSpPr>
          <p:nvPr>
            <p:ph type="sldNum" sz="quarter" idx="11"/>
          </p:nvPr>
        </p:nvSpPr>
        <p:spPr>
          <a:xfrm>
            <a:off x="6477000" y="5837238"/>
            <a:ext cx="1905000" cy="228600"/>
          </a:xfrm>
          <a:prstGeom prst="rect">
            <a:avLst/>
          </a:prstGeom>
        </p:spPr>
        <p:txBody>
          <a:bodyPr/>
          <a:lstStyle>
            <a:lvl1pPr>
              <a:defRPr/>
            </a:lvl1pPr>
          </a:lstStyle>
          <a:p>
            <a:pPr algn="ctr" fontAlgn="ctr">
              <a:spcBef>
                <a:spcPct val="0"/>
              </a:spcBef>
              <a:spcAft>
                <a:spcPct val="0"/>
              </a:spcAft>
              <a:defRPr/>
            </a:pPr>
            <a:fld id="{A326CC16-2EB2-4083-BC85-8FAB0D691954}" type="slidenum">
              <a:rPr lang="en-US" sz="1600">
                <a:solidFill>
                  <a:srgbClr val="000000"/>
                </a:solidFill>
              </a:rPr>
              <a:pPr algn="ctr" fontAlgn="ctr">
                <a:spcBef>
                  <a:spcPct val="0"/>
                </a:spcBef>
                <a:spcAft>
                  <a:spcPct val="0"/>
                </a:spcAft>
                <a:defRPr/>
              </a:pPr>
              <a:t>‹#›</a:t>
            </a:fld>
            <a:endParaRPr lang="en-US" sz="1600">
              <a:solidFill>
                <a:srgbClr val="000000"/>
              </a:solidFill>
            </a:endParaRPr>
          </a:p>
        </p:txBody>
      </p:sp>
    </p:spTree>
    <p:extLst>
      <p:ext uri="{BB962C8B-B14F-4D97-AF65-F5344CB8AC3E}">
        <p14:creationId xmlns:p14="http://schemas.microsoft.com/office/powerpoint/2010/main" val="546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07099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39818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357493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75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27132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61235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9"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5363" name="Rectangle 10"/>
          <p:cNvSpPr>
            <a:spLocks noGrp="1" noChangeArrowheads="1"/>
          </p:cNvSpPr>
          <p:nvPr>
            <p:ph type="title"/>
          </p:nvPr>
        </p:nvSpPr>
        <p:spPr bwMode="auto">
          <a:xfrm>
            <a:off x="917575" y="457200"/>
            <a:ext cx="7659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nl-NL" smtClean="0"/>
              <a:t>Klik om de stijl te bewerken</a:t>
            </a:r>
          </a:p>
        </p:txBody>
      </p:sp>
      <p:sp>
        <p:nvSpPr>
          <p:cNvPr id="15364" name="Rectangle 11"/>
          <p:cNvSpPr>
            <a:spLocks noGrp="1" noChangeArrowheads="1"/>
          </p:cNvSpPr>
          <p:nvPr>
            <p:ph type="body" idx="1"/>
          </p:nvPr>
        </p:nvSpPr>
        <p:spPr bwMode="auto">
          <a:xfrm>
            <a:off x="925513" y="2286000"/>
            <a:ext cx="76485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270353"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CC46A25E-7091-400E-8166-0DBFD556227C}"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270355"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70356"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15368" name="Picture 21" descr="TU_Delft_2.png                                                 00095E43Smidswater Server              C1CD65DB:"/>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58"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70359" name="Text Box 23"/>
          <p:cNvSpPr txBox="1">
            <a:spLocks noChangeArrowheads="1"/>
          </p:cNvSpPr>
          <p:nvPr/>
        </p:nvSpPr>
        <p:spPr bwMode="auto">
          <a:xfrm>
            <a:off x="3124200" y="6248400"/>
            <a:ext cx="4419600" cy="290513"/>
          </a:xfrm>
          <a:prstGeom prst="rect">
            <a:avLst/>
          </a:prstGeom>
          <a:noFill/>
          <a:ln w="9525">
            <a:noFill/>
            <a:miter lim="800000"/>
            <a:headEnd/>
            <a:tailEnd/>
          </a:ln>
          <a:effectLst/>
        </p:spPr>
        <p:txBody>
          <a:bodyPr>
            <a:spAutoFit/>
          </a:bodyPr>
          <a:lstStyle/>
          <a:p>
            <a:pPr eaLnBrk="0" fontAlgn="base" hangingPunct="0">
              <a:spcBef>
                <a:spcPct val="50000"/>
              </a:spcBef>
              <a:spcAft>
                <a:spcPct val="0"/>
              </a:spcAft>
              <a:defRPr/>
            </a:pPr>
            <a:r>
              <a:rPr lang="nl-NL" sz="1300">
                <a:solidFill>
                  <a:srgbClr val="108BD9"/>
                </a:solidFill>
                <a:latin typeface="ArialMS" charset="0"/>
                <a:cs typeface="Arial" pitchFamily="34" charset="0"/>
              </a:rPr>
              <a:t>Titel van de presentatie</a:t>
            </a:r>
            <a:endParaRPr lang="nl-NL" sz="1400">
              <a:solidFill>
                <a:srgbClr val="108BD9"/>
              </a:solidFill>
              <a:latin typeface="ArialMS" charset="0"/>
              <a:cs typeface="Arial" pitchFamily="34" charset="0"/>
            </a:endParaRPr>
          </a:p>
        </p:txBody>
      </p:sp>
      <p:sp>
        <p:nvSpPr>
          <p:cNvPr id="270364"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Tree>
    <p:extLst>
      <p:ext uri="{BB962C8B-B14F-4D97-AF65-F5344CB8AC3E}">
        <p14:creationId xmlns:p14="http://schemas.microsoft.com/office/powerpoint/2010/main" val="2445484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94" r:id="rId16"/>
  </p:sldLayoutIdLst>
  <p:hf hdr="0" ftr="0"/>
  <p:txStyles>
    <p:titleStyle>
      <a:lvl1pPr marL="857250" indent="-857250" algn="l" rtl="0" fontAlgn="base">
        <a:spcBef>
          <a:spcPct val="0"/>
        </a:spcBef>
        <a:spcAft>
          <a:spcPct val="0"/>
        </a:spcAft>
        <a:defRPr sz="3300">
          <a:solidFill>
            <a:schemeClr val="tx1"/>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p:titleStyle>
    <p:bodyStyle>
      <a:lvl1pPr marL="195263" indent="-195263" algn="l" rtl="0" fontAlgn="base">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fontAlgn="base">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fontAlgn="base">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fontAlgn="base">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fontAlgn="base">
        <a:lnSpc>
          <a:spcPts val="2500"/>
        </a:lnSpc>
        <a:spcBef>
          <a:spcPct val="0"/>
        </a:spcBef>
        <a:spcAft>
          <a:spcPct val="0"/>
        </a:spcAft>
        <a:buClr>
          <a:schemeClr val="bg2"/>
        </a:buClr>
        <a:buChar char="•"/>
        <a:defRPr sz="1200">
          <a:solidFill>
            <a:schemeClr val="tx1"/>
          </a:solidFill>
          <a:latin typeface="+mn-lt"/>
        </a:defRPr>
      </a:lvl5pPr>
      <a:lvl6pPr marL="21764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6pPr>
      <a:lvl7pPr marL="26336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7pPr>
      <a:lvl8pPr marL="30908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8pPr>
      <a:lvl9pPr marL="35480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userDrawn="1"/>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
        <p:nvSpPr>
          <p:cNvPr id="1027" name="Rectangle 10"/>
          <p:cNvSpPr>
            <a:spLocks noGrp="1" noChangeArrowheads="1"/>
          </p:cNvSpPr>
          <p:nvPr>
            <p:ph type="title"/>
          </p:nvPr>
        </p:nvSpPr>
        <p:spPr bwMode="auto">
          <a:xfrm>
            <a:off x="917575" y="76200"/>
            <a:ext cx="76596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11"/>
          <p:cNvSpPr>
            <a:spLocks noGrp="1" noChangeArrowheads="1"/>
          </p:cNvSpPr>
          <p:nvPr>
            <p:ph type="body" idx="1"/>
          </p:nvPr>
        </p:nvSpPr>
        <p:spPr bwMode="auto">
          <a:xfrm>
            <a:off x="925513" y="1196975"/>
            <a:ext cx="7648575"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fontAlgn="base">
              <a:spcBef>
                <a:spcPct val="0"/>
              </a:spcBef>
              <a:spcAft>
                <a:spcPct val="0"/>
              </a:spcAft>
            </a:pPr>
            <a:fld id="{CDD7BEAE-5F51-4A7D-A9E5-DF2E54F375A3}" type="slidenum">
              <a:rPr lang="nl-NL" sz="1300" smtClean="0">
                <a:solidFill>
                  <a:srgbClr val="000000"/>
                </a:solidFill>
              </a:rPr>
              <a:pPr algn="r" fontAlgn="base">
                <a:spcBef>
                  <a:spcPct val="0"/>
                </a:spcBef>
                <a:spcAft>
                  <a:spcPct val="0"/>
                </a:spcAft>
              </a:pPr>
              <a:t>‹#›</a:t>
            </a:fld>
            <a:endParaRPr lang="nl-NL" sz="1300" smtClean="0">
              <a:solidFill>
                <a:srgbClr val="000000"/>
              </a:solidFill>
            </a:endParaRPr>
          </a:p>
        </p:txBody>
      </p:sp>
      <p:sp>
        <p:nvSpPr>
          <p:cNvPr id="1030" name="Rectangle 19"/>
          <p:cNvSpPr>
            <a:spLocks noChangeArrowheads="1"/>
          </p:cNvSpPr>
          <p:nvPr userDrawn="1"/>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
        <p:nvSpPr>
          <p:cNvPr id="1031" name="Line 20"/>
          <p:cNvSpPr>
            <a:spLocks noChangeShapeType="1"/>
          </p:cNvSpPr>
          <p:nvPr userDrawn="1"/>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smtClean="0">
              <a:solidFill>
                <a:srgbClr val="000000"/>
              </a:solidFill>
            </a:endParaRPr>
          </a:p>
        </p:txBody>
      </p:sp>
      <p:pic>
        <p:nvPicPr>
          <p:cNvPr id="1032" name="Picture 21" descr="TU_Delft_2.png                                                 00095E43Smidswater Server              C1CD65D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22"/>
          <p:cNvSpPr>
            <a:spLocks noChangeShapeType="1"/>
          </p:cNvSpPr>
          <p:nvPr userDrawn="1"/>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smtClean="0">
              <a:solidFill>
                <a:srgbClr val="000000"/>
              </a:solidFill>
            </a:endParaRPr>
          </a:p>
        </p:txBody>
      </p:sp>
      <p:sp>
        <p:nvSpPr>
          <p:cNvPr id="270359" name="Text Box 23"/>
          <p:cNvSpPr txBox="1">
            <a:spLocks noChangeArrowheads="1"/>
          </p:cNvSpPr>
          <p:nvPr userDrawn="1"/>
        </p:nvSpPr>
        <p:spPr bwMode="auto">
          <a:xfrm>
            <a:off x="2339975" y="6237288"/>
            <a:ext cx="4835525" cy="276225"/>
          </a:xfrm>
          <a:prstGeom prst="rect">
            <a:avLst/>
          </a:prstGeom>
          <a:noFill/>
          <a:ln w="9525">
            <a:noFill/>
            <a:miter lim="800000"/>
            <a:headEnd/>
            <a:tailEnd/>
          </a:ln>
          <a:effec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r" eaLnBrk="1" fontAlgn="base" hangingPunct="1">
              <a:spcBef>
                <a:spcPct val="50000"/>
              </a:spcBef>
              <a:spcAft>
                <a:spcPct val="0"/>
              </a:spcAft>
              <a:defRPr/>
            </a:pPr>
            <a:r>
              <a:rPr lang="en-US" sz="1200" dirty="0" smtClean="0">
                <a:solidFill>
                  <a:srgbClr val="108BD9"/>
                </a:solidFill>
              </a:rPr>
              <a:t>AE4233 Advanced Design Methodologies (MDO, KBE)</a:t>
            </a:r>
          </a:p>
        </p:txBody>
      </p:sp>
      <p:sp>
        <p:nvSpPr>
          <p:cNvPr id="1035" name="Rectangle 28"/>
          <p:cNvSpPr>
            <a:spLocks noChangeArrowheads="1"/>
          </p:cNvSpPr>
          <p:nvPr userDrawn="1"/>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smtClean="0">
              <a:solidFill>
                <a:srgbClr val="000000"/>
              </a:solidFill>
            </a:endParaRPr>
          </a:p>
        </p:txBody>
      </p:sp>
    </p:spTree>
    <p:extLst>
      <p:ext uri="{BB962C8B-B14F-4D97-AF65-F5344CB8AC3E}">
        <p14:creationId xmlns:p14="http://schemas.microsoft.com/office/powerpoint/2010/main" val="100429467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iming>
    <p:tnLst>
      <p:par>
        <p:cTn id="1" dur="indefinite" restart="never" nodeType="tmRoot"/>
      </p:par>
    </p:tnLst>
  </p:timing>
  <p:hf hdr="0" ftr="0" dt="0"/>
  <p:txStyles>
    <p:titleStyle>
      <a:lvl1pPr marL="857250" indent="-857250" algn="l" rtl="0" eaLnBrk="0" fontAlgn="base" hangingPunct="0">
        <a:spcBef>
          <a:spcPct val="0"/>
        </a:spcBef>
        <a:spcAft>
          <a:spcPct val="0"/>
        </a:spcAft>
        <a:defRPr sz="3300">
          <a:solidFill>
            <a:srgbClr val="2B89FF"/>
          </a:solidFill>
          <a:latin typeface="+mj-lt"/>
          <a:ea typeface="+mj-ea"/>
          <a:cs typeface="+mj-cs"/>
        </a:defRPr>
      </a:lvl1pPr>
      <a:lvl2pPr marL="857250" indent="-857250" algn="l" rtl="0" eaLnBrk="0" fontAlgn="base" hangingPunct="0">
        <a:spcBef>
          <a:spcPct val="0"/>
        </a:spcBef>
        <a:spcAft>
          <a:spcPct val="0"/>
        </a:spcAft>
        <a:defRPr sz="3300">
          <a:solidFill>
            <a:srgbClr val="2B89FF"/>
          </a:solidFill>
          <a:latin typeface="Bookman Old Style" pitchFamily="18" charset="0"/>
        </a:defRPr>
      </a:lvl2pPr>
      <a:lvl3pPr marL="857250" indent="-857250" algn="l" rtl="0" eaLnBrk="0" fontAlgn="base" hangingPunct="0">
        <a:spcBef>
          <a:spcPct val="0"/>
        </a:spcBef>
        <a:spcAft>
          <a:spcPct val="0"/>
        </a:spcAft>
        <a:defRPr sz="3300">
          <a:solidFill>
            <a:srgbClr val="2B89FF"/>
          </a:solidFill>
          <a:latin typeface="Bookman Old Style" pitchFamily="18" charset="0"/>
        </a:defRPr>
      </a:lvl3pPr>
      <a:lvl4pPr marL="857250" indent="-857250" algn="l" rtl="0" eaLnBrk="0" fontAlgn="base" hangingPunct="0">
        <a:spcBef>
          <a:spcPct val="0"/>
        </a:spcBef>
        <a:spcAft>
          <a:spcPct val="0"/>
        </a:spcAft>
        <a:defRPr sz="3300">
          <a:solidFill>
            <a:srgbClr val="2B89FF"/>
          </a:solidFill>
          <a:latin typeface="Bookman Old Style" pitchFamily="18" charset="0"/>
        </a:defRPr>
      </a:lvl4pPr>
      <a:lvl5pPr marL="857250" indent="-857250" algn="l" rtl="0" eaLnBrk="0" fontAlgn="base" hangingPunct="0">
        <a:spcBef>
          <a:spcPct val="0"/>
        </a:spcBef>
        <a:spcAft>
          <a:spcPct val="0"/>
        </a:spcAft>
        <a:defRPr sz="3300">
          <a:solidFill>
            <a:srgbClr val="2B89FF"/>
          </a:solidFill>
          <a:latin typeface="Bookman Old Style" pitchFamily="18" charset="0"/>
        </a:defRPr>
      </a:lvl5pPr>
      <a:lvl6pPr marL="1314450" indent="-857250" algn="l" rtl="0" fontAlgn="base">
        <a:spcBef>
          <a:spcPct val="0"/>
        </a:spcBef>
        <a:spcAft>
          <a:spcPct val="0"/>
        </a:spcAft>
        <a:defRPr sz="3300">
          <a:solidFill>
            <a:schemeClr val="tx1"/>
          </a:solidFill>
          <a:latin typeface="Bookman Old Style" pitchFamily="18" charset="0"/>
        </a:defRPr>
      </a:lvl6pPr>
      <a:lvl7pPr marL="1771650" indent="-857250" algn="l" rtl="0" fontAlgn="base">
        <a:spcBef>
          <a:spcPct val="0"/>
        </a:spcBef>
        <a:spcAft>
          <a:spcPct val="0"/>
        </a:spcAft>
        <a:defRPr sz="3300">
          <a:solidFill>
            <a:schemeClr val="tx1"/>
          </a:solidFill>
          <a:latin typeface="Bookman Old Style" pitchFamily="18" charset="0"/>
        </a:defRPr>
      </a:lvl7pPr>
      <a:lvl8pPr marL="2228850" indent="-857250" algn="l" rtl="0" fontAlgn="base">
        <a:spcBef>
          <a:spcPct val="0"/>
        </a:spcBef>
        <a:spcAft>
          <a:spcPct val="0"/>
        </a:spcAft>
        <a:defRPr sz="3300">
          <a:solidFill>
            <a:schemeClr val="tx1"/>
          </a:solidFill>
          <a:latin typeface="Bookman Old Style" pitchFamily="18" charset="0"/>
        </a:defRPr>
      </a:lvl8pPr>
      <a:lvl9pPr marL="2686050" indent="-857250" algn="l" rtl="0" fontAlgn="base">
        <a:spcBef>
          <a:spcPct val="0"/>
        </a:spcBef>
        <a:spcAft>
          <a:spcPct val="0"/>
        </a:spcAft>
        <a:defRPr sz="3300">
          <a:solidFill>
            <a:schemeClr val="tx1"/>
          </a:solidFill>
          <a:latin typeface="Bookman Old Style" pitchFamily="18" charset="0"/>
        </a:defRPr>
      </a:lvl9pPr>
    </p:titleStyle>
    <p:bodyStyle>
      <a:lvl1pPr marL="195263" indent="-195263" algn="l" rtl="0" eaLnBrk="0" fontAlgn="base" hangingPunct="0">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eaLnBrk="0" fontAlgn="base" hangingPunct="0">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eaLnBrk="0" fontAlgn="base" hangingPunct="0">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eaLnBrk="0" fontAlgn="base" hangingPunct="0">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mn-lt"/>
        </a:defRPr>
      </a:lvl5pPr>
      <a:lvl6pPr marL="2176463" indent="-190500" algn="l" rtl="0" fontAlgn="base">
        <a:lnSpc>
          <a:spcPts val="2500"/>
        </a:lnSpc>
        <a:spcBef>
          <a:spcPct val="0"/>
        </a:spcBef>
        <a:spcAft>
          <a:spcPct val="0"/>
        </a:spcAft>
        <a:buClr>
          <a:schemeClr val="bg2"/>
        </a:buClr>
        <a:buChar char="•"/>
        <a:defRPr sz="1200">
          <a:solidFill>
            <a:schemeClr val="tx1"/>
          </a:solidFill>
          <a:latin typeface="+mn-lt"/>
        </a:defRPr>
      </a:lvl6pPr>
      <a:lvl7pPr marL="2633663" indent="-190500" algn="l" rtl="0" fontAlgn="base">
        <a:lnSpc>
          <a:spcPts val="2500"/>
        </a:lnSpc>
        <a:spcBef>
          <a:spcPct val="0"/>
        </a:spcBef>
        <a:spcAft>
          <a:spcPct val="0"/>
        </a:spcAft>
        <a:buClr>
          <a:schemeClr val="bg2"/>
        </a:buClr>
        <a:buChar char="•"/>
        <a:defRPr sz="1200">
          <a:solidFill>
            <a:schemeClr val="tx1"/>
          </a:solidFill>
          <a:latin typeface="+mn-lt"/>
        </a:defRPr>
      </a:lvl7pPr>
      <a:lvl8pPr marL="3090863" indent="-190500" algn="l" rtl="0" fontAlgn="base">
        <a:lnSpc>
          <a:spcPts val="2500"/>
        </a:lnSpc>
        <a:spcBef>
          <a:spcPct val="0"/>
        </a:spcBef>
        <a:spcAft>
          <a:spcPct val="0"/>
        </a:spcAft>
        <a:buClr>
          <a:schemeClr val="bg2"/>
        </a:buClr>
        <a:buChar char="•"/>
        <a:defRPr sz="1200">
          <a:solidFill>
            <a:schemeClr val="tx1"/>
          </a:solidFill>
          <a:latin typeface="+mn-lt"/>
        </a:defRPr>
      </a:lvl8pPr>
      <a:lvl9pPr marL="3548063" indent="-190500" algn="l" rtl="0" fontAlgn="base">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15.wmf"/><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8.xml"/><Relationship Id="rId7" Type="http://schemas.openxmlformats.org/officeDocument/2006/relationships/image" Target="../media/image18.wmf"/><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7.wmf"/><Relationship Id="rId4" Type="http://schemas.openxmlformats.org/officeDocument/2006/relationships/oleObject" Target="../embeddings/oleObject8.bin"/><Relationship Id="rId9" Type="http://schemas.openxmlformats.org/officeDocument/2006/relationships/image" Target="../media/image20.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714375" y="428625"/>
            <a:ext cx="7529513" cy="1368425"/>
          </a:xfrm>
        </p:spPr>
        <p:txBody>
          <a:bodyPr/>
          <a:lstStyle/>
          <a:p>
            <a:pPr marL="0" indent="0"/>
            <a:r>
              <a:rPr lang="en-US" sz="2800" b="1" smtClean="0">
                <a:solidFill>
                  <a:schemeClr val="bg2"/>
                </a:solidFill>
              </a:rPr>
              <a:t>Advanced Design Methods (MDO, KBE)  </a:t>
            </a:r>
            <a:r>
              <a:rPr lang="en-US" sz="3200" b="1" smtClean="0">
                <a:solidFill>
                  <a:schemeClr val="bg2"/>
                </a:solidFill>
              </a:rPr>
              <a:t>AE4233</a:t>
            </a:r>
          </a:p>
        </p:txBody>
      </p:sp>
      <p:sp>
        <p:nvSpPr>
          <p:cNvPr id="4099" name="Rectangle 3"/>
          <p:cNvSpPr>
            <a:spLocks noGrp="1" noChangeArrowheads="1"/>
          </p:cNvSpPr>
          <p:nvPr>
            <p:ph type="subTitle" idx="4294967295"/>
          </p:nvPr>
        </p:nvSpPr>
        <p:spPr>
          <a:xfrm>
            <a:off x="4143375" y="2205038"/>
            <a:ext cx="3714750" cy="1617662"/>
          </a:xfrm>
        </p:spPr>
        <p:txBody>
          <a:bodyPr/>
          <a:lstStyle/>
          <a:p>
            <a:pPr marL="0" indent="0">
              <a:lnSpc>
                <a:spcPct val="100000"/>
              </a:lnSpc>
              <a:buFont typeface="Times" pitchFamily="18" charset="0"/>
              <a:buNone/>
            </a:pPr>
            <a:r>
              <a:rPr lang="en-US" sz="3200" i="1" dirty="0" smtClean="0">
                <a:solidFill>
                  <a:schemeClr val="bg1"/>
                </a:solidFill>
              </a:rPr>
              <a:t>Remarks </a:t>
            </a:r>
            <a:r>
              <a:rPr lang="en-US" sz="3200" i="1" dirty="0" smtClean="0">
                <a:solidFill>
                  <a:schemeClr val="bg1"/>
                </a:solidFill>
              </a:rPr>
              <a:t>on </a:t>
            </a:r>
            <a:r>
              <a:rPr lang="en-US" sz="3200" i="1" dirty="0" smtClean="0">
                <a:solidFill>
                  <a:schemeClr val="bg1"/>
                </a:solidFill>
              </a:rPr>
              <a:t>optimization efficiency</a:t>
            </a:r>
            <a:endParaRPr lang="en-US" sz="3200" i="1" dirty="0" smtClean="0">
              <a:solidFill>
                <a:schemeClr val="bg1"/>
              </a:solidFill>
            </a:endParaRPr>
          </a:p>
        </p:txBody>
      </p:sp>
      <p:sp>
        <p:nvSpPr>
          <p:cNvPr id="4100" name="Rectangle 3"/>
          <p:cNvSpPr>
            <a:spLocks noGrp="1" noChangeArrowheads="1"/>
          </p:cNvSpPr>
          <p:nvPr>
            <p:ph type="subTitle" idx="4294967295"/>
          </p:nvPr>
        </p:nvSpPr>
        <p:spPr>
          <a:xfrm>
            <a:off x="571500" y="2214563"/>
            <a:ext cx="3640138" cy="1785937"/>
          </a:xfrm>
        </p:spPr>
        <p:txBody>
          <a:bodyPr/>
          <a:lstStyle/>
          <a:p>
            <a:pPr marL="0" indent="0">
              <a:buFont typeface="Times" pitchFamily="18" charset="0"/>
              <a:buNone/>
            </a:pPr>
            <a:r>
              <a:rPr lang="en-US" sz="1600" b="1" smtClean="0">
                <a:solidFill>
                  <a:schemeClr val="bg1"/>
                </a:solidFill>
              </a:rPr>
              <a:t>Dr.ir. G. La Rocca</a:t>
            </a:r>
          </a:p>
          <a:p>
            <a:pPr marL="0" indent="0">
              <a:buFont typeface="Times" pitchFamily="18" charset="0"/>
              <a:buNone/>
            </a:pPr>
            <a:r>
              <a:rPr lang="en-US" sz="1600" b="1" smtClean="0">
                <a:solidFill>
                  <a:schemeClr val="bg1"/>
                </a:solidFill>
              </a:rPr>
              <a:t>Dr.ir. H.A. Visser</a:t>
            </a:r>
          </a:p>
          <a:p>
            <a:pPr marL="0" indent="0">
              <a:buFont typeface="Times" pitchFamily="18" charset="0"/>
              <a:buNone/>
            </a:pPr>
            <a:r>
              <a:rPr lang="en-US" sz="1600" b="1" smtClean="0">
                <a:solidFill>
                  <a:schemeClr val="bg1"/>
                </a:solidFill>
              </a:rPr>
              <a:t>Ir. D. Steenhuizen</a:t>
            </a:r>
          </a:p>
          <a:p>
            <a:pPr marL="0" indent="0">
              <a:buFont typeface="Times" pitchFamily="18" charset="0"/>
              <a:buNone/>
            </a:pPr>
            <a:r>
              <a:rPr lang="en-US" sz="1600" b="1" smtClean="0">
                <a:solidFill>
                  <a:schemeClr val="bg1"/>
                </a:solidFill>
              </a:rPr>
              <a:t>Dr. A. Elham</a:t>
            </a:r>
            <a:r>
              <a:rPr lang="en-US" sz="800" smtClean="0">
                <a:solidFill>
                  <a:schemeClr val="bg1"/>
                </a:solidFill>
              </a:rPr>
              <a:t>	</a:t>
            </a:r>
            <a:endParaRPr lang="en-US" sz="600" smtClean="0">
              <a:solidFill>
                <a:schemeClr val="bg1"/>
              </a:solidFill>
            </a:endParaRPr>
          </a:p>
          <a:p>
            <a:pPr marL="0" indent="0">
              <a:buFont typeface="Times" pitchFamily="18" charset="0"/>
              <a:buNone/>
            </a:pPr>
            <a:r>
              <a:rPr lang="en-US" sz="1200" i="1" smtClean="0">
                <a:solidFill>
                  <a:schemeClr val="bg1"/>
                </a:solidFill>
              </a:rPr>
              <a:t>Flight Performance &amp; Propulsion Group (FPP)</a:t>
            </a:r>
          </a:p>
          <a:p>
            <a:pPr marL="0" indent="0">
              <a:buFont typeface="Times" pitchFamily="18" charset="0"/>
              <a:buNone/>
            </a:pPr>
            <a:r>
              <a:rPr lang="en-US" sz="1600" smtClean="0">
                <a:solidFill>
                  <a:schemeClr val="bg1"/>
                </a:solidFill>
              </a:rPr>
              <a:t>		</a:t>
            </a:r>
          </a:p>
        </p:txBody>
      </p:sp>
    </p:spTree>
    <p:custDataLst>
      <p:tags r:id="rId1"/>
    </p:custDataLst>
    <p:extLst>
      <p:ext uri="{BB962C8B-B14F-4D97-AF65-F5344CB8AC3E}">
        <p14:creationId xmlns:p14="http://schemas.microsoft.com/office/powerpoint/2010/main" val="69173771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Constrained vs Unconstrained Optimization</a:t>
            </a:r>
          </a:p>
        </p:txBody>
      </p:sp>
      <p:sp>
        <p:nvSpPr>
          <p:cNvPr id="8195" name="Rectangle 3"/>
          <p:cNvSpPr>
            <a:spLocks noGrp="1" noChangeArrowheads="1"/>
          </p:cNvSpPr>
          <p:nvPr>
            <p:ph type="body" idx="1"/>
          </p:nvPr>
        </p:nvSpPr>
        <p:spPr/>
        <p:txBody>
          <a:bodyPr/>
          <a:lstStyle/>
          <a:p>
            <a:r>
              <a:rPr lang="en-GB" smtClean="0"/>
              <a:t>An unconstrained optimum is faster to find than a constrained one.</a:t>
            </a:r>
          </a:p>
          <a:p>
            <a:r>
              <a:rPr lang="en-GB" smtClean="0"/>
              <a:t>For the evaluation of the optimality-criterion (the KKT-condition) , both the objective-function and the constraint functions need to be evaluated for a constrained optimum.</a:t>
            </a:r>
          </a:p>
          <a:p>
            <a:r>
              <a:rPr lang="en-GB" smtClean="0"/>
              <a:t>For an unconstrained optimum, only the objective-function needs to be evaluated.</a:t>
            </a:r>
          </a:p>
          <a:p>
            <a:r>
              <a:rPr lang="en-GB" smtClean="0"/>
              <a:t>Thereby, methods have been developed to transform constraints into extra mathematical terms of the objective-function: e.g. Penalty-functions. (See reader sec 2.2.5., p. 43 - 45)</a:t>
            </a:r>
          </a:p>
        </p:txBody>
      </p:sp>
    </p:spTree>
    <p:extLst>
      <p:ext uri="{BB962C8B-B14F-4D97-AF65-F5344CB8AC3E}">
        <p14:creationId xmlns:p14="http://schemas.microsoft.com/office/powerpoint/2010/main" val="1720837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pPr eaLnBrk="1" hangingPunct="1"/>
            <a:r>
              <a:rPr lang="en-GB" smtClean="0"/>
              <a:t>Contents of this lecture</a:t>
            </a:r>
          </a:p>
        </p:txBody>
      </p:sp>
      <p:sp>
        <p:nvSpPr>
          <p:cNvPr id="10243" name="Tijdelijke aanduiding voor inhoud 2"/>
          <p:cNvSpPr>
            <a:spLocks noGrp="1"/>
          </p:cNvSpPr>
          <p:nvPr>
            <p:ph idx="1"/>
          </p:nvPr>
        </p:nvSpPr>
        <p:spPr>
          <a:xfrm>
            <a:off x="684213" y="1989138"/>
            <a:ext cx="7704137" cy="3887787"/>
          </a:xfrm>
        </p:spPr>
        <p:txBody>
          <a:bodyPr/>
          <a:lstStyle/>
          <a:p>
            <a:pPr eaLnBrk="1" hangingPunct="1">
              <a:defRPr/>
            </a:pPr>
            <a:r>
              <a:rPr lang="en-GB" sz="2400" b="1" dirty="0" smtClean="0"/>
              <a:t>Problem size</a:t>
            </a:r>
            <a:r>
              <a:rPr lang="en-GB" sz="2400" dirty="0" smtClean="0"/>
              <a:t/>
            </a:r>
            <a:br>
              <a:rPr lang="en-GB" sz="2400" dirty="0" smtClean="0"/>
            </a:br>
            <a:r>
              <a:rPr lang="en-GB" sz="2400" i="1" dirty="0" smtClean="0"/>
              <a:t>  </a:t>
            </a:r>
            <a:endParaRPr lang="en-GB" sz="2400" i="1" dirty="0" smtClean="0"/>
          </a:p>
          <a:p>
            <a:pPr eaLnBrk="1" hangingPunct="1">
              <a:defRPr/>
            </a:pPr>
            <a:r>
              <a:rPr lang="en-GB" sz="3200" b="1" i="1" dirty="0" smtClean="0"/>
              <a:t>Penalty functions</a:t>
            </a:r>
            <a:endParaRPr lang="en-GB" sz="3200" b="1" i="1" dirty="0" smtClean="0"/>
          </a:p>
          <a:p>
            <a:pPr marL="0" indent="0" eaLnBrk="1" hangingPunct="1">
              <a:buFontTx/>
              <a:buNone/>
              <a:defRPr/>
            </a:pPr>
            <a:r>
              <a:rPr lang="en-GB" sz="2400" i="1" dirty="0" smtClean="0"/>
              <a:t>  </a:t>
            </a:r>
          </a:p>
          <a:p>
            <a:pPr eaLnBrk="1" hangingPunct="1">
              <a:buFontTx/>
              <a:buChar char="•"/>
              <a:defRPr/>
            </a:pPr>
            <a:r>
              <a:rPr lang="en-GB" sz="2400" b="1" dirty="0" smtClean="0"/>
              <a:t>Example how not to formulate an optimization</a:t>
            </a:r>
            <a:br>
              <a:rPr lang="en-GB" sz="2400" b="1" dirty="0" smtClean="0"/>
            </a:br>
            <a:endParaRPr lang="en-GB" sz="2400" b="1" dirty="0" smtClean="0"/>
          </a:p>
          <a:p>
            <a:pPr eaLnBrk="1" hangingPunct="1">
              <a:buFontTx/>
              <a:buChar char="•"/>
              <a:defRPr/>
            </a:pPr>
            <a:r>
              <a:rPr lang="en-GB" sz="2400" b="1" dirty="0" smtClean="0"/>
              <a:t>Normalization of variables</a:t>
            </a:r>
            <a:endParaRPr lang="en-GB" sz="2400" b="1" dirty="0"/>
          </a:p>
        </p:txBody>
      </p:sp>
    </p:spTree>
    <p:extLst>
      <p:ext uri="{BB962C8B-B14F-4D97-AF65-F5344CB8AC3E}">
        <p14:creationId xmlns:p14="http://schemas.microsoft.com/office/powerpoint/2010/main" val="2632116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smtClean="0"/>
              <a:t>Constrained Optimization: Penalty functions</a:t>
            </a:r>
          </a:p>
        </p:txBody>
      </p:sp>
      <p:pic>
        <p:nvPicPr>
          <p:cNvPr id="9219" name="Picture 4"/>
          <p:cNvPicPr>
            <a:picLocks noGrp="1" noChangeAspect="1" noChangeArrowheads="1"/>
          </p:cNvPicPr>
          <p:nvPr>
            <p:ph type="body" idx="1"/>
          </p:nvPr>
        </p:nvPicPr>
        <p:blipFill>
          <a:blip r:embed="rId3" cstate="print">
            <a:extLst>
              <a:ext uri="{28A0092B-C50C-407E-A947-70E740481C1C}">
                <a14:useLocalDpi xmlns:a14="http://schemas.microsoft.com/office/drawing/2010/main" val="0"/>
              </a:ext>
            </a:extLst>
          </a:blip>
          <a:srcRect/>
          <a:stretch>
            <a:fillRect/>
          </a:stretch>
        </p:blipFill>
        <p:spPr>
          <a:xfrm>
            <a:off x="3059832" y="1772816"/>
            <a:ext cx="2843213" cy="42894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324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Penalty functions:</a:t>
            </a:r>
            <a:endParaRPr lang="nl-NL" dirty="0"/>
          </a:p>
        </p:txBody>
      </p:sp>
      <p:sp>
        <p:nvSpPr>
          <p:cNvPr id="3" name="Content Placeholder 2"/>
          <p:cNvSpPr>
            <a:spLocks noGrp="1"/>
          </p:cNvSpPr>
          <p:nvPr>
            <p:ph idx="1"/>
          </p:nvPr>
        </p:nvSpPr>
        <p:spPr/>
        <p:txBody>
          <a:bodyPr/>
          <a:lstStyle/>
          <a:p>
            <a:r>
              <a:rPr lang="en-GB" dirty="0" smtClean="0"/>
              <a:t>Penalty functions are a method to convert constraints (h</a:t>
            </a:r>
            <a:r>
              <a:rPr lang="en-GB" baseline="-25000" dirty="0" smtClean="0"/>
              <a:t>i</a:t>
            </a:r>
            <a:r>
              <a:rPr lang="en-GB" dirty="0" smtClean="0"/>
              <a:t>, </a:t>
            </a:r>
            <a:r>
              <a:rPr lang="en-GB" dirty="0" err="1" smtClean="0"/>
              <a:t>g</a:t>
            </a:r>
            <a:r>
              <a:rPr lang="en-GB" baseline="-25000" dirty="0" err="1" smtClean="0"/>
              <a:t>i</a:t>
            </a:r>
            <a:r>
              <a:rPr lang="en-GB" dirty="0" smtClean="0"/>
              <a:t>) into extra terms of the objective function, J(x)</a:t>
            </a:r>
          </a:p>
          <a:p>
            <a:r>
              <a:rPr lang="en-GB" dirty="0" smtClean="0"/>
              <a:t>Penalty functions serve to introduce a “constraint barrier” in the objective function’s response. This barrier serves to “guide” the search process for the optimum value</a:t>
            </a:r>
          </a:p>
          <a:p>
            <a:r>
              <a:rPr lang="en-GB" dirty="0" smtClean="0"/>
              <a:t>Penalty functions have a variable </a:t>
            </a:r>
            <a:r>
              <a:rPr lang="en-GB" dirty="0" smtClean="0"/>
              <a:t>weighting </a:t>
            </a:r>
            <a:r>
              <a:rPr lang="en-GB" dirty="0" err="1" smtClean="0"/>
              <a:t>r</a:t>
            </a:r>
            <a:r>
              <a:rPr lang="en-GB" baseline="-25000" dirty="0" err="1" smtClean="0"/>
              <a:t>p</a:t>
            </a:r>
            <a:r>
              <a:rPr lang="en-GB" dirty="0" smtClean="0"/>
              <a:t> </a:t>
            </a:r>
            <a:r>
              <a:rPr lang="en-GB" dirty="0" smtClean="0"/>
              <a:t>in J(x), which should be lowered to 0 as the search routine approaches the optimum</a:t>
            </a:r>
            <a:endParaRPr lang="nl-NL" dirty="0"/>
          </a:p>
        </p:txBody>
      </p:sp>
    </p:spTree>
    <p:extLst>
      <p:ext uri="{BB962C8B-B14F-4D97-AF65-F5344CB8AC3E}">
        <p14:creationId xmlns:p14="http://schemas.microsoft.com/office/powerpoint/2010/main" val="2944698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penalty term to the objective</a:t>
            </a:r>
            <a:endParaRPr lang="nl-NL" dirty="0"/>
          </a:p>
        </p:txBody>
      </p:sp>
      <p:sp>
        <p:nvSpPr>
          <p:cNvPr id="4" name="Rounded Rectangle 3"/>
          <p:cNvSpPr/>
          <p:nvPr/>
        </p:nvSpPr>
        <p:spPr bwMode="auto">
          <a:xfrm>
            <a:off x="1204620" y="2746307"/>
            <a:ext cx="1876237" cy="100811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
        <p:nvSpPr>
          <p:cNvPr id="6" name="TextBox 5"/>
          <p:cNvSpPr txBox="1"/>
          <p:nvPr/>
        </p:nvSpPr>
        <p:spPr>
          <a:xfrm>
            <a:off x="1422658" y="2788698"/>
            <a:ext cx="1440160" cy="923330"/>
          </a:xfrm>
          <a:prstGeom prst="rect">
            <a:avLst/>
          </a:prstGeom>
          <a:noFill/>
        </p:spPr>
        <p:txBody>
          <a:bodyPr wrap="square" rtlCol="0">
            <a:spAutoFit/>
          </a:bodyPr>
          <a:lstStyle/>
          <a:p>
            <a:r>
              <a:rPr lang="en-GB" dirty="0"/>
              <a:t>J(x) = f(x)</a:t>
            </a:r>
            <a:br>
              <a:rPr lang="en-GB" dirty="0"/>
            </a:br>
            <a:r>
              <a:rPr lang="en-GB" dirty="0" err="1"/>
              <a:t>s.t.</a:t>
            </a:r>
            <a:r>
              <a:rPr lang="en-GB" dirty="0"/>
              <a:t/>
            </a:r>
            <a:br>
              <a:rPr lang="en-GB" dirty="0"/>
            </a:br>
            <a:r>
              <a:rPr lang="en-GB" dirty="0" err="1"/>
              <a:t>g</a:t>
            </a:r>
            <a:r>
              <a:rPr lang="en-GB" baseline="-25000" dirty="0" err="1"/>
              <a:t>i</a:t>
            </a:r>
            <a:r>
              <a:rPr lang="en-GB" dirty="0"/>
              <a:t>(x) &gt; 0</a:t>
            </a:r>
            <a:endParaRPr lang="nl-NL" dirty="0"/>
          </a:p>
        </p:txBody>
      </p:sp>
      <p:sp>
        <p:nvSpPr>
          <p:cNvPr id="7" name="Rounded Rectangle 6"/>
          <p:cNvSpPr/>
          <p:nvPr/>
        </p:nvSpPr>
        <p:spPr bwMode="auto">
          <a:xfrm>
            <a:off x="4499992" y="2962331"/>
            <a:ext cx="3024336" cy="57606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
        <p:nvSpPr>
          <p:cNvPr id="9" name="TextBox 8"/>
          <p:cNvSpPr txBox="1"/>
          <p:nvPr/>
        </p:nvSpPr>
        <p:spPr>
          <a:xfrm>
            <a:off x="4608197" y="3065697"/>
            <a:ext cx="2807925" cy="369332"/>
          </a:xfrm>
          <a:prstGeom prst="rect">
            <a:avLst/>
          </a:prstGeom>
          <a:noFill/>
        </p:spPr>
        <p:txBody>
          <a:bodyPr wrap="square" rtlCol="0">
            <a:spAutoFit/>
          </a:bodyPr>
          <a:lstStyle/>
          <a:p>
            <a:r>
              <a:rPr lang="en-GB" dirty="0"/>
              <a:t>J(x) = f(x) + </a:t>
            </a:r>
            <a:r>
              <a:rPr lang="en-GB" dirty="0" err="1"/>
              <a:t>r</a:t>
            </a:r>
            <a:r>
              <a:rPr lang="en-GB" baseline="-25000" dirty="0" err="1"/>
              <a:t>p</a:t>
            </a:r>
            <a:r>
              <a:rPr lang="en-GB" baseline="-25000" dirty="0"/>
              <a:t> </a:t>
            </a:r>
            <a:r>
              <a:rPr lang="en-GB" dirty="0"/>
              <a:t>*</a:t>
            </a:r>
            <a:r>
              <a:rPr lang="en-GB" dirty="0" smtClean="0"/>
              <a:t> </a:t>
            </a:r>
            <a:r>
              <a:rPr lang="en-GB" dirty="0"/>
              <a:t>-1/</a:t>
            </a:r>
            <a:r>
              <a:rPr lang="en-GB" dirty="0" err="1"/>
              <a:t>g</a:t>
            </a:r>
            <a:r>
              <a:rPr lang="en-GB" baseline="-25000" dirty="0" err="1"/>
              <a:t>i</a:t>
            </a:r>
            <a:r>
              <a:rPr lang="en-GB" dirty="0"/>
              <a:t>(x</a:t>
            </a:r>
            <a:r>
              <a:rPr lang="en-GB" dirty="0" smtClean="0"/>
              <a:t>)</a:t>
            </a:r>
            <a:endParaRPr lang="nl-NL" dirty="0"/>
          </a:p>
        </p:txBody>
      </p:sp>
      <p:sp>
        <p:nvSpPr>
          <p:cNvPr id="11" name="Right Arrow 10"/>
          <p:cNvSpPr/>
          <p:nvPr/>
        </p:nvSpPr>
        <p:spPr bwMode="auto">
          <a:xfrm>
            <a:off x="3275856" y="3106347"/>
            <a:ext cx="108012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
        <p:nvSpPr>
          <p:cNvPr id="12" name="TextBox 11"/>
          <p:cNvSpPr txBox="1"/>
          <p:nvPr/>
        </p:nvSpPr>
        <p:spPr>
          <a:xfrm>
            <a:off x="1979712" y="4941168"/>
            <a:ext cx="4877534" cy="646331"/>
          </a:xfrm>
          <a:prstGeom prst="rect">
            <a:avLst/>
          </a:prstGeom>
          <a:noFill/>
        </p:spPr>
        <p:txBody>
          <a:bodyPr wrap="square" rtlCol="0">
            <a:spAutoFit/>
          </a:bodyPr>
          <a:lstStyle/>
          <a:p>
            <a:r>
              <a:rPr lang="en-GB" dirty="0" smtClean="0"/>
              <a:t>This is just one mathematical ‘recipe’ for a penalty function. There are others as well</a:t>
            </a:r>
            <a:endParaRPr lang="nl-NL" dirty="0"/>
          </a:p>
        </p:txBody>
      </p:sp>
    </p:spTree>
    <p:extLst>
      <p:ext uri="{BB962C8B-B14F-4D97-AF65-F5344CB8AC3E}">
        <p14:creationId xmlns:p14="http://schemas.microsoft.com/office/powerpoint/2010/main" val="44013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Penalty </a:t>
            </a:r>
            <a:r>
              <a:rPr lang="en-GB" dirty="0" smtClean="0"/>
              <a:t>function at work</a:t>
            </a:r>
            <a:endParaRPr lang="nl-NL" dirty="0"/>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7651" b="75455"/>
          <a:stretch/>
        </p:blipFill>
        <p:spPr bwMode="auto">
          <a:xfrm>
            <a:off x="1691679" y="1672548"/>
            <a:ext cx="5741970" cy="4061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726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Penalty function at work</a:t>
            </a:r>
            <a:endParaRPr lang="nl-NL" dirty="0"/>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711" t="1" r="-500" b="76573"/>
          <a:stretch/>
        </p:blipFill>
        <p:spPr bwMode="auto">
          <a:xfrm>
            <a:off x="2106636" y="1665265"/>
            <a:ext cx="4913636" cy="3877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5292080" y="1683521"/>
            <a:ext cx="1152128" cy="47856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414628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Penalty function at work</a:t>
            </a:r>
            <a:endParaRPr lang="nl-NL" dirty="0"/>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23" t="25735" r="51197" b="51284"/>
          <a:stretch/>
        </p:blipFill>
        <p:spPr bwMode="auto">
          <a:xfrm>
            <a:off x="1996802" y="1640988"/>
            <a:ext cx="5043722" cy="3794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5292080" y="1683521"/>
            <a:ext cx="1152128" cy="47856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83179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Penalty function at work</a:t>
            </a:r>
            <a:endParaRPr lang="nl-NL" dirty="0"/>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4087" t="24814" b="50083"/>
          <a:stretch/>
        </p:blipFill>
        <p:spPr bwMode="auto">
          <a:xfrm>
            <a:off x="1928437" y="1488426"/>
            <a:ext cx="506328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5292080" y="1683521"/>
            <a:ext cx="1152128" cy="47856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43880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Penalty function at work</a:t>
            </a:r>
            <a:endParaRPr lang="nl-NL" dirty="0"/>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65" t="51622" r="50721" b="25180"/>
          <a:stretch/>
        </p:blipFill>
        <p:spPr bwMode="auto">
          <a:xfrm>
            <a:off x="1916250" y="1642250"/>
            <a:ext cx="5210213" cy="3862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5292080" y="1683521"/>
            <a:ext cx="1152128" cy="47856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444136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pPr eaLnBrk="1" hangingPunct="1"/>
            <a:r>
              <a:rPr lang="en-GB" smtClean="0"/>
              <a:t>Contents of this lecture</a:t>
            </a:r>
          </a:p>
        </p:txBody>
      </p:sp>
      <p:sp>
        <p:nvSpPr>
          <p:cNvPr id="10243" name="Tijdelijke aanduiding voor inhoud 2"/>
          <p:cNvSpPr>
            <a:spLocks noGrp="1"/>
          </p:cNvSpPr>
          <p:nvPr>
            <p:ph idx="1"/>
          </p:nvPr>
        </p:nvSpPr>
        <p:spPr>
          <a:xfrm>
            <a:off x="684213" y="1989138"/>
            <a:ext cx="7704137" cy="3887787"/>
          </a:xfrm>
        </p:spPr>
        <p:txBody>
          <a:bodyPr/>
          <a:lstStyle/>
          <a:p>
            <a:pPr eaLnBrk="1" hangingPunct="1">
              <a:defRPr/>
            </a:pPr>
            <a:r>
              <a:rPr lang="en-GB" sz="2400" b="1" dirty="0"/>
              <a:t>Problem size</a:t>
            </a:r>
            <a:r>
              <a:rPr lang="en-GB" sz="2400" dirty="0" smtClean="0"/>
              <a:t/>
            </a:r>
            <a:br>
              <a:rPr lang="en-GB" sz="2400" dirty="0" smtClean="0"/>
            </a:br>
            <a:r>
              <a:rPr lang="en-GB" sz="2400" i="1" dirty="0" smtClean="0"/>
              <a:t>  </a:t>
            </a:r>
            <a:endParaRPr lang="en-GB" sz="2400" i="1" dirty="0" smtClean="0"/>
          </a:p>
          <a:p>
            <a:pPr eaLnBrk="1" hangingPunct="1">
              <a:defRPr/>
            </a:pPr>
            <a:r>
              <a:rPr lang="en-GB" sz="2400" b="1" dirty="0"/>
              <a:t>Penalty functions</a:t>
            </a:r>
          </a:p>
          <a:p>
            <a:pPr marL="0" indent="0" eaLnBrk="1" hangingPunct="1">
              <a:buFontTx/>
              <a:buNone/>
              <a:defRPr/>
            </a:pPr>
            <a:r>
              <a:rPr lang="en-GB" sz="2400" i="1" dirty="0" smtClean="0"/>
              <a:t>  </a:t>
            </a:r>
          </a:p>
          <a:p>
            <a:pPr eaLnBrk="1" hangingPunct="1">
              <a:buFontTx/>
              <a:buChar char="•"/>
              <a:defRPr/>
            </a:pPr>
            <a:r>
              <a:rPr lang="en-GB" sz="2400" b="1" dirty="0" smtClean="0"/>
              <a:t>Example how not to formulate an optimization</a:t>
            </a:r>
            <a:br>
              <a:rPr lang="en-GB" sz="2400" b="1" dirty="0" smtClean="0"/>
            </a:br>
            <a:endParaRPr lang="en-GB" sz="2400" b="1" dirty="0" smtClean="0"/>
          </a:p>
          <a:p>
            <a:pPr eaLnBrk="1" hangingPunct="1">
              <a:buFontTx/>
              <a:buChar char="•"/>
              <a:defRPr/>
            </a:pPr>
            <a:r>
              <a:rPr lang="en-GB" sz="2400" b="1" dirty="0" smtClean="0"/>
              <a:t>Normalization of variables</a:t>
            </a:r>
            <a:endParaRPr lang="en-GB" sz="2400" b="1" dirty="0"/>
          </a:p>
        </p:txBody>
      </p:sp>
    </p:spTree>
    <p:extLst>
      <p:ext uri="{BB962C8B-B14F-4D97-AF65-F5344CB8AC3E}">
        <p14:creationId xmlns:p14="http://schemas.microsoft.com/office/powerpoint/2010/main" val="3149048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Penalty function at work</a:t>
            </a:r>
            <a:endParaRPr lang="nl-NL" dirty="0"/>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4087" t="52039" b="25379"/>
          <a:stretch/>
        </p:blipFill>
        <p:spPr bwMode="auto">
          <a:xfrm>
            <a:off x="1899157" y="1679979"/>
            <a:ext cx="5091303" cy="3777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5292080" y="1683521"/>
            <a:ext cx="1152128" cy="47856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670392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pPr eaLnBrk="1" hangingPunct="1"/>
            <a:r>
              <a:rPr lang="en-GB" smtClean="0"/>
              <a:t>Contents of this lecture</a:t>
            </a:r>
          </a:p>
        </p:txBody>
      </p:sp>
      <p:sp>
        <p:nvSpPr>
          <p:cNvPr id="10243" name="Tijdelijke aanduiding voor inhoud 2"/>
          <p:cNvSpPr>
            <a:spLocks noGrp="1"/>
          </p:cNvSpPr>
          <p:nvPr>
            <p:ph idx="1"/>
          </p:nvPr>
        </p:nvSpPr>
        <p:spPr>
          <a:xfrm>
            <a:off x="684213" y="1989138"/>
            <a:ext cx="7704137" cy="3887787"/>
          </a:xfrm>
        </p:spPr>
        <p:txBody>
          <a:bodyPr/>
          <a:lstStyle/>
          <a:p>
            <a:pPr eaLnBrk="1" hangingPunct="1">
              <a:defRPr/>
            </a:pPr>
            <a:r>
              <a:rPr lang="en-GB" sz="2400" b="1" dirty="0" smtClean="0"/>
              <a:t>Problem size</a:t>
            </a:r>
            <a:r>
              <a:rPr lang="en-GB" sz="2400" dirty="0" smtClean="0"/>
              <a:t/>
            </a:r>
            <a:br>
              <a:rPr lang="en-GB" sz="2400" dirty="0" smtClean="0"/>
            </a:br>
            <a:r>
              <a:rPr lang="en-GB" sz="2400" i="1" dirty="0" smtClean="0"/>
              <a:t>  </a:t>
            </a:r>
            <a:endParaRPr lang="en-GB" sz="2400" i="1" dirty="0" smtClean="0"/>
          </a:p>
          <a:p>
            <a:pPr eaLnBrk="1" hangingPunct="1">
              <a:defRPr/>
            </a:pPr>
            <a:r>
              <a:rPr lang="en-GB" sz="2400" b="1" dirty="0"/>
              <a:t>Penalty functions</a:t>
            </a:r>
          </a:p>
          <a:p>
            <a:pPr marL="0" indent="0" eaLnBrk="1" hangingPunct="1">
              <a:buFontTx/>
              <a:buNone/>
              <a:defRPr/>
            </a:pPr>
            <a:r>
              <a:rPr lang="en-GB" sz="2400" i="1" dirty="0" smtClean="0"/>
              <a:t>  </a:t>
            </a:r>
          </a:p>
          <a:p>
            <a:pPr eaLnBrk="1" hangingPunct="1">
              <a:buFontTx/>
              <a:buChar char="•"/>
              <a:defRPr/>
            </a:pPr>
            <a:r>
              <a:rPr lang="en-GB" sz="3200" b="1" i="1" dirty="0"/>
              <a:t>Example how not to formulate an optimization</a:t>
            </a:r>
            <a:r>
              <a:rPr lang="en-GB" sz="2400" b="1" dirty="0" smtClean="0"/>
              <a:t/>
            </a:r>
            <a:br>
              <a:rPr lang="en-GB" sz="2400" b="1" dirty="0" smtClean="0"/>
            </a:br>
            <a:endParaRPr lang="en-GB" sz="2400" b="1" dirty="0" smtClean="0"/>
          </a:p>
          <a:p>
            <a:pPr eaLnBrk="1" hangingPunct="1">
              <a:buFontTx/>
              <a:buChar char="•"/>
              <a:defRPr/>
            </a:pPr>
            <a:r>
              <a:rPr lang="en-GB" sz="2400" b="1" dirty="0" smtClean="0"/>
              <a:t>Normalization of variables</a:t>
            </a:r>
            <a:endParaRPr lang="en-GB" sz="2400" b="1" dirty="0"/>
          </a:p>
        </p:txBody>
      </p:sp>
    </p:spTree>
    <p:extLst>
      <p:ext uri="{BB962C8B-B14F-4D97-AF65-F5344CB8AC3E}">
        <p14:creationId xmlns:p14="http://schemas.microsoft.com/office/powerpoint/2010/main" val="285716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Example: How not to formulate an optimization-problem</a:t>
            </a:r>
          </a:p>
        </p:txBody>
      </p:sp>
      <p:sp>
        <p:nvSpPr>
          <p:cNvPr id="10243" name="Rectangle 3"/>
          <p:cNvSpPr>
            <a:spLocks noGrp="1" noChangeArrowheads="1"/>
          </p:cNvSpPr>
          <p:nvPr>
            <p:ph type="body" idx="1"/>
          </p:nvPr>
        </p:nvSpPr>
        <p:spPr>
          <a:xfrm>
            <a:off x="925513" y="1628775"/>
            <a:ext cx="7648575" cy="3857625"/>
          </a:xfrm>
        </p:spPr>
        <p:txBody>
          <a:bodyPr/>
          <a:lstStyle/>
          <a:p>
            <a:r>
              <a:rPr lang="en-GB" smtClean="0"/>
              <a:t>Consider the fitting of an airfoil that is parameterized with the CST-method (this optimization-example will be elaborated in Practical1):</a:t>
            </a:r>
          </a:p>
        </p:txBody>
      </p:sp>
      <p:sp>
        <p:nvSpPr>
          <p:cNvPr id="10244" name="Rectangle 5"/>
          <p:cNvSpPr>
            <a:spLocks noChangeArrowheads="1"/>
          </p:cNvSpPr>
          <p:nvPr/>
        </p:nvSpPr>
        <p:spPr bwMode="auto">
          <a:xfrm>
            <a:off x="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10245" name="Object 4"/>
          <p:cNvGraphicFramePr>
            <a:graphicFrameLocks noChangeAspect="1"/>
          </p:cNvGraphicFramePr>
          <p:nvPr/>
        </p:nvGraphicFramePr>
        <p:xfrm>
          <a:off x="3419475" y="2420938"/>
          <a:ext cx="3902075" cy="3481387"/>
        </p:xfrm>
        <a:graphic>
          <a:graphicData uri="http://schemas.openxmlformats.org/presentationml/2006/ole">
            <mc:AlternateContent xmlns:mc="http://schemas.openxmlformats.org/markup-compatibility/2006">
              <mc:Choice xmlns:v="urn:schemas-microsoft-com:vml" Requires="v">
                <p:oleObj spid="_x0000_s2109" name="Equation" r:id="rId4" imgW="1905000" imgH="1701800" progId="Equation.DSMT4">
                  <p:embed/>
                </p:oleObj>
              </mc:Choice>
              <mc:Fallback>
                <p:oleObj name="Equation" r:id="rId4" imgW="1905000" imgH="170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420938"/>
                        <a:ext cx="3902075"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86944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Example; design vector</a:t>
            </a:r>
          </a:p>
        </p:txBody>
      </p:sp>
      <p:sp>
        <p:nvSpPr>
          <p:cNvPr id="12291" name="Rectangle 3"/>
          <p:cNvSpPr>
            <a:spLocks noGrp="1" noChangeArrowheads="1"/>
          </p:cNvSpPr>
          <p:nvPr>
            <p:ph type="body" sz="half" idx="1"/>
          </p:nvPr>
        </p:nvSpPr>
        <p:spPr>
          <a:xfrm>
            <a:off x="925513" y="1828800"/>
            <a:ext cx="7823200" cy="3657600"/>
          </a:xfrm>
        </p:spPr>
        <p:txBody>
          <a:bodyPr/>
          <a:lstStyle/>
          <a:p>
            <a:r>
              <a:rPr lang="en-GB" sz="1800" smtClean="0"/>
              <a:t>For the CST-method, separate coefficients are required to describe the bottom and top portions of the wing</a:t>
            </a:r>
          </a:p>
          <a:p>
            <a:r>
              <a:rPr lang="en-GB" sz="1800" smtClean="0"/>
              <a:t>This gives a distinction between upper and lower surface variables:</a:t>
            </a:r>
          </a:p>
        </p:txBody>
      </p:sp>
      <p:graphicFrame>
        <p:nvGraphicFramePr>
          <p:cNvPr id="12292" name="Object 17"/>
          <p:cNvGraphicFramePr>
            <a:graphicFrameLocks noGrp="1" noChangeAspect="1"/>
          </p:cNvGraphicFramePr>
          <p:nvPr>
            <p:ph sz="quarter" idx="2"/>
          </p:nvPr>
        </p:nvGraphicFramePr>
        <p:xfrm>
          <a:off x="971550" y="3068638"/>
          <a:ext cx="7200900" cy="676275"/>
        </p:xfrm>
        <a:graphic>
          <a:graphicData uri="http://schemas.openxmlformats.org/presentationml/2006/ole">
            <mc:AlternateContent xmlns:mc="http://schemas.openxmlformats.org/markup-compatibility/2006">
              <mc:Choice xmlns:v="urn:schemas-microsoft-com:vml" Requires="v">
                <p:oleObj spid="_x0000_s4338" name="Equation" r:id="rId4" imgW="4064000" imgH="381000" progId="Equation.DSMT4">
                  <p:embed/>
                </p:oleObj>
              </mc:Choice>
              <mc:Fallback>
                <p:oleObj name="Equation" r:id="rId4" imgW="4064000" imgH="38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068638"/>
                        <a:ext cx="72009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24"/>
          <p:cNvGraphicFramePr>
            <a:graphicFrameLocks noGrp="1" noChangeAspect="1"/>
          </p:cNvGraphicFramePr>
          <p:nvPr>
            <p:ph sz="quarter" idx="3"/>
          </p:nvPr>
        </p:nvGraphicFramePr>
        <p:xfrm>
          <a:off x="250825" y="4581525"/>
          <a:ext cx="3744913" cy="693738"/>
        </p:xfrm>
        <a:graphic>
          <a:graphicData uri="http://schemas.openxmlformats.org/presentationml/2006/ole">
            <mc:AlternateContent xmlns:mc="http://schemas.openxmlformats.org/markup-compatibility/2006">
              <mc:Choice xmlns:v="urn:schemas-microsoft-com:vml" Requires="v">
                <p:oleObj spid="_x0000_s4339" name="Equation" r:id="rId6" imgW="2057400" imgH="381000" progId="Equation.DSMT4">
                  <p:embed/>
                </p:oleObj>
              </mc:Choice>
              <mc:Fallback>
                <p:oleObj name="Equation" r:id="rId6" imgW="2057400" imgH="38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4581525"/>
                        <a:ext cx="37449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27"/>
          <p:cNvGraphicFramePr>
            <a:graphicFrameLocks noChangeAspect="1"/>
          </p:cNvGraphicFramePr>
          <p:nvPr/>
        </p:nvGraphicFramePr>
        <p:xfrm>
          <a:off x="4987925" y="4668838"/>
          <a:ext cx="3633788" cy="485775"/>
        </p:xfrm>
        <a:graphic>
          <a:graphicData uri="http://schemas.openxmlformats.org/presentationml/2006/ole">
            <mc:AlternateContent xmlns:mc="http://schemas.openxmlformats.org/markup-compatibility/2006">
              <mc:Choice xmlns:v="urn:schemas-microsoft-com:vml" Requires="v">
                <p:oleObj spid="_x0000_s4340" name="Equation" r:id="rId8" imgW="2095500" imgH="279400" progId="Equation.DSMT4">
                  <p:embed/>
                </p:oleObj>
              </mc:Choice>
              <mc:Fallback>
                <p:oleObj name="Equation" r:id="rId8" imgW="2095500" imgH="279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7925" y="4668838"/>
                        <a:ext cx="363378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Line 28"/>
          <p:cNvSpPr>
            <a:spLocks noChangeShapeType="1"/>
          </p:cNvSpPr>
          <p:nvPr/>
        </p:nvSpPr>
        <p:spPr bwMode="auto">
          <a:xfrm>
            <a:off x="4572000" y="2781300"/>
            <a:ext cx="0" cy="13684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296" name="Line 29"/>
          <p:cNvSpPr>
            <a:spLocks noChangeShapeType="1"/>
          </p:cNvSpPr>
          <p:nvPr/>
        </p:nvSpPr>
        <p:spPr bwMode="auto">
          <a:xfrm flipH="1">
            <a:off x="2555875" y="3860800"/>
            <a:ext cx="215900" cy="720725"/>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297" name="Line 30"/>
          <p:cNvSpPr>
            <a:spLocks noChangeShapeType="1"/>
          </p:cNvSpPr>
          <p:nvPr/>
        </p:nvSpPr>
        <p:spPr bwMode="auto">
          <a:xfrm>
            <a:off x="6300788" y="3789363"/>
            <a:ext cx="647700" cy="86360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graphicFrame>
        <p:nvGraphicFramePr>
          <p:cNvPr id="12298" name="Object 31"/>
          <p:cNvGraphicFramePr>
            <a:graphicFrameLocks noChangeAspect="1"/>
          </p:cNvGraphicFramePr>
          <p:nvPr/>
        </p:nvGraphicFramePr>
        <p:xfrm>
          <a:off x="3419475" y="5556250"/>
          <a:ext cx="1873250" cy="407988"/>
        </p:xfrm>
        <a:graphic>
          <a:graphicData uri="http://schemas.openxmlformats.org/presentationml/2006/ole">
            <mc:AlternateContent xmlns:mc="http://schemas.openxmlformats.org/markup-compatibility/2006">
              <mc:Choice xmlns:v="urn:schemas-microsoft-com:vml" Requires="v">
                <p:oleObj spid="_x0000_s4341" name="Equation" r:id="rId10" imgW="1104900" imgH="241300" progId="Equation.3">
                  <p:embed/>
                </p:oleObj>
              </mc:Choice>
              <mc:Fallback>
                <p:oleObj name="Equation" r:id="rId10" imgW="11049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9475" y="5556250"/>
                        <a:ext cx="187325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532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P spid="12296" grpId="0" animBg="1"/>
      <p:bldP spid="122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Example: adding a constraint</a:t>
            </a:r>
          </a:p>
        </p:txBody>
      </p:sp>
      <p:sp>
        <p:nvSpPr>
          <p:cNvPr id="13315" name="Rectangle 3"/>
          <p:cNvSpPr>
            <a:spLocks noGrp="1" noChangeArrowheads="1"/>
          </p:cNvSpPr>
          <p:nvPr>
            <p:ph type="body" sz="half" idx="1"/>
          </p:nvPr>
        </p:nvSpPr>
        <p:spPr>
          <a:xfrm>
            <a:off x="925513" y="1828800"/>
            <a:ext cx="7894637" cy="3657600"/>
          </a:xfrm>
        </p:spPr>
        <p:txBody>
          <a:bodyPr/>
          <a:lstStyle/>
          <a:p>
            <a:r>
              <a:rPr lang="en-GB" sz="1800" smtClean="0"/>
              <a:t>Now that this optimization is properly defined (note no constraints), it can be optimized.</a:t>
            </a:r>
          </a:p>
          <a:p>
            <a:r>
              <a:rPr lang="en-GB" sz="1800" smtClean="0"/>
              <a:t>However, if the extra constraint of a </a:t>
            </a:r>
            <a:r>
              <a:rPr lang="en-GB" sz="1800" b="1" smtClean="0"/>
              <a:t>symmetric airfoil </a:t>
            </a:r>
            <a:r>
              <a:rPr lang="en-GB" sz="1800" smtClean="0"/>
              <a:t>is imposed, some interesting options are open to the programmer. </a:t>
            </a:r>
          </a:p>
          <a:p>
            <a:r>
              <a:rPr lang="en-GB" sz="1800" smtClean="0"/>
              <a:t>Requiring the design Bernstein-coefficients to give a symmetric result, means that a given Benrstein polynomial is exactly opposite to its counterpart on the adjacent surface: </a:t>
            </a:r>
          </a:p>
        </p:txBody>
      </p:sp>
      <p:graphicFrame>
        <p:nvGraphicFramePr>
          <p:cNvPr id="13316" name="Object 4"/>
          <p:cNvGraphicFramePr>
            <a:graphicFrameLocks noGrp="1" noChangeAspect="1"/>
          </p:cNvGraphicFramePr>
          <p:nvPr>
            <p:ph sz="half" idx="2"/>
          </p:nvPr>
        </p:nvGraphicFramePr>
        <p:xfrm>
          <a:off x="3348038" y="4508500"/>
          <a:ext cx="2808287" cy="606425"/>
        </p:xfrm>
        <a:graphic>
          <a:graphicData uri="http://schemas.openxmlformats.org/presentationml/2006/ole">
            <mc:AlternateContent xmlns:mc="http://schemas.openxmlformats.org/markup-compatibility/2006">
              <mc:Choice xmlns:v="urn:schemas-microsoft-com:vml" Requires="v">
                <p:oleObj spid="_x0000_s5181" name="Equation" r:id="rId4" imgW="1117600" imgH="241300" progId="Equation.DSMT4">
                  <p:embed/>
                </p:oleObj>
              </mc:Choice>
              <mc:Fallback>
                <p:oleObj name="Equation" r:id="rId4" imgW="11176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4508500"/>
                        <a:ext cx="28082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2713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0"/>
            <a:r>
              <a:rPr lang="en-GB" smtClean="0"/>
              <a:t>Directly adding a constraint to the optimization definition</a:t>
            </a:r>
          </a:p>
        </p:txBody>
      </p:sp>
      <p:sp>
        <p:nvSpPr>
          <p:cNvPr id="14339" name="Rectangle 3"/>
          <p:cNvSpPr>
            <a:spLocks noGrp="1" noChangeArrowheads="1"/>
          </p:cNvSpPr>
          <p:nvPr>
            <p:ph type="body" sz="half" idx="1"/>
          </p:nvPr>
        </p:nvSpPr>
        <p:spPr>
          <a:xfrm>
            <a:off x="925513" y="1828800"/>
            <a:ext cx="7607300" cy="3657600"/>
          </a:xfrm>
        </p:spPr>
        <p:txBody>
          <a:bodyPr/>
          <a:lstStyle/>
          <a:p>
            <a:r>
              <a:rPr lang="en-GB" sz="1800" smtClean="0"/>
              <a:t>To implement airfoil symmetry in the original problem, one </a:t>
            </a:r>
            <a:r>
              <a:rPr lang="en-GB" sz="1800" b="1" i="1" smtClean="0"/>
              <a:t>could</a:t>
            </a:r>
            <a:r>
              <a:rPr lang="en-GB" sz="1800" smtClean="0"/>
              <a:t> proceed by adding a set of constraints to the optimization problem:</a:t>
            </a:r>
          </a:p>
          <a:p>
            <a:pPr>
              <a:buFontTx/>
              <a:buNone/>
            </a:pPr>
            <a:endParaRPr lang="en-GB" sz="1800" smtClean="0"/>
          </a:p>
        </p:txBody>
      </p:sp>
      <p:graphicFrame>
        <p:nvGraphicFramePr>
          <p:cNvPr id="14340" name="Object 9"/>
          <p:cNvGraphicFramePr>
            <a:graphicFrameLocks noGrp="1" noChangeAspect="1"/>
          </p:cNvGraphicFramePr>
          <p:nvPr>
            <p:ph sz="quarter" idx="3"/>
          </p:nvPr>
        </p:nvGraphicFramePr>
        <p:xfrm>
          <a:off x="2411413" y="2852738"/>
          <a:ext cx="4897437" cy="2901950"/>
        </p:xfrm>
        <a:graphic>
          <a:graphicData uri="http://schemas.openxmlformats.org/presentationml/2006/ole">
            <mc:AlternateContent xmlns:mc="http://schemas.openxmlformats.org/markup-compatibility/2006">
              <mc:Choice xmlns:v="urn:schemas-microsoft-com:vml" Requires="v">
                <p:oleObj spid="_x0000_s6205" name="Equation" r:id="rId4" imgW="1714500" imgH="1016000" progId="Equation.3">
                  <p:embed/>
                </p:oleObj>
              </mc:Choice>
              <mc:Fallback>
                <p:oleObj name="Equation" r:id="rId4" imgW="1714500" imgH="1016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852738"/>
                        <a:ext cx="4897437" cy="290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23472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Directly adding a constraint to the optimization definition</a:t>
            </a:r>
          </a:p>
        </p:txBody>
      </p:sp>
      <p:sp>
        <p:nvSpPr>
          <p:cNvPr id="15363" name="Rectangle 3"/>
          <p:cNvSpPr>
            <a:spLocks noGrp="1" noChangeArrowheads="1"/>
          </p:cNvSpPr>
          <p:nvPr>
            <p:ph type="body" idx="1"/>
          </p:nvPr>
        </p:nvSpPr>
        <p:spPr/>
        <p:txBody>
          <a:bodyPr/>
          <a:lstStyle/>
          <a:p>
            <a:r>
              <a:rPr lang="en-GB" smtClean="0"/>
              <a:t>As result of this approach, an additional set of N/2 constraints needs to be evaluated at each iteration-step!!</a:t>
            </a:r>
          </a:p>
          <a:p>
            <a:r>
              <a:rPr lang="en-GB" smtClean="0"/>
              <a:t>Because of the large number of constraints, it will take more evaluations to find an optimum. Hence, for the same initial search point, the total number of iterations needed will increase.</a:t>
            </a:r>
          </a:p>
          <a:p>
            <a:r>
              <a:rPr lang="en-GB" smtClean="0"/>
              <a:t>Obviously, this approach will increase the computational effort of the problem</a:t>
            </a:r>
          </a:p>
        </p:txBody>
      </p:sp>
    </p:spTree>
    <p:extLst>
      <p:ext uri="{BB962C8B-B14F-4D97-AF65-F5344CB8AC3E}">
        <p14:creationId xmlns:p14="http://schemas.microsoft.com/office/powerpoint/2010/main" val="1317879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00113" y="333375"/>
            <a:ext cx="7659687" cy="1066800"/>
          </a:xfrm>
        </p:spPr>
        <p:txBody>
          <a:bodyPr/>
          <a:lstStyle/>
          <a:p>
            <a:pPr marL="0"/>
            <a:r>
              <a:rPr lang="en-GB" sz="2900" smtClean="0"/>
              <a:t>A different approach: implement the constraint directly in the objective function</a:t>
            </a:r>
          </a:p>
        </p:txBody>
      </p:sp>
      <p:sp>
        <p:nvSpPr>
          <p:cNvPr id="16387" name="Rectangle 3"/>
          <p:cNvSpPr>
            <a:spLocks noGrp="1" noChangeArrowheads="1"/>
          </p:cNvSpPr>
          <p:nvPr>
            <p:ph type="body" sz="half" idx="1"/>
          </p:nvPr>
        </p:nvSpPr>
        <p:spPr>
          <a:xfrm>
            <a:off x="925513" y="1828800"/>
            <a:ext cx="7607300" cy="3657600"/>
          </a:xfrm>
        </p:spPr>
        <p:txBody>
          <a:bodyPr/>
          <a:lstStyle/>
          <a:p>
            <a:r>
              <a:rPr lang="en-GB" sz="1800" smtClean="0"/>
              <a:t>Let’s try to implement the symmetry constraint directly into the objective function:</a:t>
            </a:r>
          </a:p>
        </p:txBody>
      </p:sp>
      <p:graphicFrame>
        <p:nvGraphicFramePr>
          <p:cNvPr id="16388" name="Object 4"/>
          <p:cNvGraphicFramePr>
            <a:graphicFrameLocks noGrp="1" noChangeAspect="1"/>
          </p:cNvGraphicFramePr>
          <p:nvPr>
            <p:ph sz="quarter" idx="2"/>
          </p:nvPr>
        </p:nvGraphicFramePr>
        <p:xfrm>
          <a:off x="3348038" y="2708275"/>
          <a:ext cx="2376487" cy="519113"/>
        </p:xfrm>
        <a:graphic>
          <a:graphicData uri="http://schemas.openxmlformats.org/presentationml/2006/ole">
            <mc:AlternateContent xmlns:mc="http://schemas.openxmlformats.org/markup-compatibility/2006">
              <mc:Choice xmlns:v="urn:schemas-microsoft-com:vml" Requires="v">
                <p:oleObj spid="_x0000_s7347" name="Equation" r:id="rId4" imgW="1104900" imgH="241300" progId="Equation.DSMT4">
                  <p:embed/>
                </p:oleObj>
              </mc:Choice>
              <mc:Fallback>
                <p:oleObj name="Equation" r:id="rId4" imgW="11049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708275"/>
                        <a:ext cx="237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6"/>
          <p:cNvGraphicFramePr>
            <a:graphicFrameLocks noGrp="1" noChangeAspect="1"/>
          </p:cNvGraphicFramePr>
          <p:nvPr>
            <p:ph sz="quarter" idx="3"/>
          </p:nvPr>
        </p:nvGraphicFramePr>
        <p:xfrm>
          <a:off x="3348038" y="3429000"/>
          <a:ext cx="2535237" cy="547688"/>
        </p:xfrm>
        <a:graphic>
          <a:graphicData uri="http://schemas.openxmlformats.org/presentationml/2006/ole">
            <mc:AlternateContent xmlns:mc="http://schemas.openxmlformats.org/markup-compatibility/2006">
              <mc:Choice xmlns:v="urn:schemas-microsoft-com:vml" Requires="v">
                <p:oleObj spid="_x0000_s7348" name="Equation" r:id="rId6" imgW="1117600" imgH="241300" progId="Equation.DSMT4">
                  <p:embed/>
                </p:oleObj>
              </mc:Choice>
              <mc:Fallback>
                <p:oleObj name="Equation" r:id="rId6" imgW="11176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3429000"/>
                        <a:ext cx="2535237"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8"/>
          <p:cNvGraphicFramePr>
            <a:graphicFrameLocks noChangeAspect="1"/>
          </p:cNvGraphicFramePr>
          <p:nvPr/>
        </p:nvGraphicFramePr>
        <p:xfrm>
          <a:off x="2124075" y="4365625"/>
          <a:ext cx="4897438" cy="611188"/>
        </p:xfrm>
        <a:graphic>
          <a:graphicData uri="http://schemas.openxmlformats.org/presentationml/2006/ole">
            <mc:AlternateContent xmlns:mc="http://schemas.openxmlformats.org/markup-compatibility/2006">
              <mc:Choice xmlns:v="urn:schemas-microsoft-com:vml" Requires="v">
                <p:oleObj spid="_x0000_s7349" name="Equation" r:id="rId8" imgW="2032000" imgH="254000" progId="Equation.3">
                  <p:embed/>
                </p:oleObj>
              </mc:Choice>
              <mc:Fallback>
                <p:oleObj name="Equation" r:id="rId8" imgW="20320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4365625"/>
                        <a:ext cx="489743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4910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00113" y="476250"/>
            <a:ext cx="7659687" cy="1066800"/>
          </a:xfrm>
        </p:spPr>
        <p:txBody>
          <a:bodyPr/>
          <a:lstStyle/>
          <a:p>
            <a:r>
              <a:rPr lang="en-GB" sz="2900" smtClean="0"/>
              <a:t>A different approach: implement the constraint directly in the objective function</a:t>
            </a:r>
          </a:p>
        </p:txBody>
      </p:sp>
      <p:sp>
        <p:nvSpPr>
          <p:cNvPr id="17411" name="Rectangle 3"/>
          <p:cNvSpPr>
            <a:spLocks noGrp="1" noChangeArrowheads="1"/>
          </p:cNvSpPr>
          <p:nvPr>
            <p:ph type="body" idx="1"/>
          </p:nvPr>
        </p:nvSpPr>
        <p:spPr/>
        <p:txBody>
          <a:bodyPr/>
          <a:lstStyle/>
          <a:p>
            <a:r>
              <a:rPr lang="en-GB" smtClean="0"/>
              <a:t>By introducing the constrained objective-function f</a:t>
            </a:r>
            <a:r>
              <a:rPr lang="en-GB" baseline="-25000" smtClean="0"/>
              <a:t>constr</a:t>
            </a:r>
            <a:r>
              <a:rPr lang="en-GB" smtClean="0"/>
              <a:t>, the symmetry requirement is automatically satisfied for every ‘test’-vector x.</a:t>
            </a:r>
          </a:p>
          <a:p>
            <a:r>
              <a:rPr lang="en-GB" smtClean="0"/>
              <a:t>Incidentally, the number of design-variables has been cut in half from N to N/2. Also, no extra constraint-functions had to be implemented</a:t>
            </a:r>
          </a:p>
          <a:p>
            <a:r>
              <a:rPr lang="en-GB" smtClean="0"/>
              <a:t>This approach results in a huge reduction of computational effort </a:t>
            </a:r>
          </a:p>
        </p:txBody>
      </p:sp>
    </p:spTree>
    <p:extLst>
      <p:ext uri="{BB962C8B-B14F-4D97-AF65-F5344CB8AC3E}">
        <p14:creationId xmlns:p14="http://schemas.microsoft.com/office/powerpoint/2010/main" val="1682371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pPr eaLnBrk="1" hangingPunct="1"/>
            <a:r>
              <a:rPr lang="en-GB" smtClean="0"/>
              <a:t>Contents of this lecture</a:t>
            </a:r>
          </a:p>
        </p:txBody>
      </p:sp>
      <p:sp>
        <p:nvSpPr>
          <p:cNvPr id="10243" name="Tijdelijke aanduiding voor inhoud 2"/>
          <p:cNvSpPr>
            <a:spLocks noGrp="1"/>
          </p:cNvSpPr>
          <p:nvPr>
            <p:ph idx="1"/>
          </p:nvPr>
        </p:nvSpPr>
        <p:spPr>
          <a:xfrm>
            <a:off x="684213" y="1989138"/>
            <a:ext cx="7704137" cy="3887787"/>
          </a:xfrm>
        </p:spPr>
        <p:txBody>
          <a:bodyPr/>
          <a:lstStyle/>
          <a:p>
            <a:pPr eaLnBrk="1" hangingPunct="1">
              <a:defRPr/>
            </a:pPr>
            <a:r>
              <a:rPr lang="en-GB" sz="2400" b="1" dirty="0" smtClean="0"/>
              <a:t>Problem size</a:t>
            </a:r>
            <a:r>
              <a:rPr lang="en-GB" sz="2400" dirty="0" smtClean="0"/>
              <a:t/>
            </a:r>
            <a:br>
              <a:rPr lang="en-GB" sz="2400" dirty="0" smtClean="0"/>
            </a:br>
            <a:r>
              <a:rPr lang="en-GB" sz="2400" i="1" dirty="0" smtClean="0"/>
              <a:t>  </a:t>
            </a:r>
            <a:endParaRPr lang="en-GB" sz="2400" i="1" dirty="0" smtClean="0"/>
          </a:p>
          <a:p>
            <a:pPr eaLnBrk="1" hangingPunct="1">
              <a:defRPr/>
            </a:pPr>
            <a:r>
              <a:rPr lang="en-GB" sz="2400" b="1" dirty="0"/>
              <a:t>Penalty functions</a:t>
            </a:r>
          </a:p>
          <a:p>
            <a:pPr marL="0" indent="0" eaLnBrk="1" hangingPunct="1">
              <a:buFontTx/>
              <a:buNone/>
              <a:defRPr/>
            </a:pPr>
            <a:r>
              <a:rPr lang="en-GB" sz="2400" i="1" dirty="0" smtClean="0"/>
              <a:t>  </a:t>
            </a:r>
          </a:p>
          <a:p>
            <a:pPr eaLnBrk="1" hangingPunct="1">
              <a:buFontTx/>
              <a:buChar char="•"/>
              <a:defRPr/>
            </a:pPr>
            <a:r>
              <a:rPr lang="en-GB" sz="2400" b="1" dirty="0"/>
              <a:t>Example how not to formulate an optimization</a:t>
            </a:r>
            <a:r>
              <a:rPr lang="en-GB" sz="2400" b="1" dirty="0" smtClean="0"/>
              <a:t/>
            </a:r>
            <a:br>
              <a:rPr lang="en-GB" sz="2400" b="1" dirty="0" smtClean="0"/>
            </a:br>
            <a:endParaRPr lang="en-GB" sz="2400" b="1" dirty="0" smtClean="0"/>
          </a:p>
          <a:p>
            <a:pPr eaLnBrk="1" hangingPunct="1">
              <a:buFontTx/>
              <a:buChar char="•"/>
              <a:defRPr/>
            </a:pPr>
            <a:r>
              <a:rPr lang="en-GB" sz="3200" b="1" i="1" dirty="0"/>
              <a:t>Normalization of variables</a:t>
            </a:r>
            <a:endParaRPr lang="en-GB" sz="3200" b="1" i="1" dirty="0"/>
          </a:p>
        </p:txBody>
      </p:sp>
    </p:spTree>
    <p:extLst>
      <p:ext uri="{BB962C8B-B14F-4D97-AF65-F5344CB8AC3E}">
        <p14:creationId xmlns:p14="http://schemas.microsoft.com/office/powerpoint/2010/main" val="390949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pPr eaLnBrk="1" hangingPunct="1"/>
            <a:r>
              <a:rPr lang="en-GB" smtClean="0"/>
              <a:t>Contents of this lecture</a:t>
            </a:r>
          </a:p>
        </p:txBody>
      </p:sp>
      <p:sp>
        <p:nvSpPr>
          <p:cNvPr id="10243" name="Tijdelijke aanduiding voor inhoud 2"/>
          <p:cNvSpPr>
            <a:spLocks noGrp="1"/>
          </p:cNvSpPr>
          <p:nvPr>
            <p:ph idx="1"/>
          </p:nvPr>
        </p:nvSpPr>
        <p:spPr>
          <a:xfrm>
            <a:off x="684213" y="1989138"/>
            <a:ext cx="7704137" cy="3887787"/>
          </a:xfrm>
        </p:spPr>
        <p:txBody>
          <a:bodyPr/>
          <a:lstStyle/>
          <a:p>
            <a:pPr eaLnBrk="1" hangingPunct="1">
              <a:defRPr/>
            </a:pPr>
            <a:r>
              <a:rPr lang="en-GB" sz="3200" b="1" i="1" dirty="0"/>
              <a:t>Problem size</a:t>
            </a:r>
            <a:r>
              <a:rPr lang="en-GB" sz="2400" dirty="0" smtClean="0"/>
              <a:t/>
            </a:r>
            <a:br>
              <a:rPr lang="en-GB" sz="2400" dirty="0" smtClean="0"/>
            </a:br>
            <a:r>
              <a:rPr lang="en-GB" sz="2400" i="1" dirty="0" smtClean="0"/>
              <a:t>  </a:t>
            </a:r>
            <a:endParaRPr lang="en-GB" sz="2400" i="1" dirty="0" smtClean="0"/>
          </a:p>
          <a:p>
            <a:pPr eaLnBrk="1" hangingPunct="1">
              <a:defRPr/>
            </a:pPr>
            <a:r>
              <a:rPr lang="en-GB" sz="2400" b="1" dirty="0"/>
              <a:t>Penalty functions</a:t>
            </a:r>
          </a:p>
          <a:p>
            <a:pPr marL="0" indent="0" eaLnBrk="1" hangingPunct="1">
              <a:buFontTx/>
              <a:buNone/>
              <a:defRPr/>
            </a:pPr>
            <a:r>
              <a:rPr lang="en-GB" sz="2400" i="1" dirty="0" smtClean="0"/>
              <a:t>  </a:t>
            </a:r>
          </a:p>
          <a:p>
            <a:pPr eaLnBrk="1" hangingPunct="1">
              <a:buFontTx/>
              <a:buChar char="•"/>
              <a:defRPr/>
            </a:pPr>
            <a:r>
              <a:rPr lang="en-GB" sz="2400" b="1" dirty="0" smtClean="0"/>
              <a:t>Example how not to formulate an optimization</a:t>
            </a:r>
            <a:br>
              <a:rPr lang="en-GB" sz="2400" b="1" dirty="0" smtClean="0"/>
            </a:br>
            <a:endParaRPr lang="en-GB" sz="2400" b="1" dirty="0" smtClean="0"/>
          </a:p>
          <a:p>
            <a:pPr eaLnBrk="1" hangingPunct="1">
              <a:buFontTx/>
              <a:buChar char="•"/>
              <a:defRPr/>
            </a:pPr>
            <a:r>
              <a:rPr lang="en-GB" sz="2400" b="1" dirty="0" smtClean="0"/>
              <a:t>Normalization of variables</a:t>
            </a:r>
            <a:endParaRPr lang="en-GB" sz="2400" b="1" dirty="0"/>
          </a:p>
        </p:txBody>
      </p:sp>
    </p:spTree>
    <p:extLst>
      <p:ext uri="{BB962C8B-B14F-4D97-AF65-F5344CB8AC3E}">
        <p14:creationId xmlns:p14="http://schemas.microsoft.com/office/powerpoint/2010/main" val="413492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Normalization</a:t>
            </a:r>
            <a:endParaRPr lang="nl-NL" dirty="0"/>
          </a:p>
        </p:txBody>
      </p:sp>
      <p:sp>
        <p:nvSpPr>
          <p:cNvPr id="3" name="Content Placeholder 2"/>
          <p:cNvSpPr>
            <a:spLocks noGrp="1"/>
          </p:cNvSpPr>
          <p:nvPr>
            <p:ph idx="1"/>
          </p:nvPr>
        </p:nvSpPr>
        <p:spPr/>
        <p:txBody>
          <a:bodyPr/>
          <a:lstStyle/>
          <a:p>
            <a:r>
              <a:rPr lang="en-GB" dirty="0" smtClean="0"/>
              <a:t>In a purely mathematical sense, the absolute magnitude of the treated variables, objective and constraints is irrelevant</a:t>
            </a:r>
          </a:p>
          <a:p>
            <a:r>
              <a:rPr lang="en-GB" dirty="0" smtClean="0"/>
              <a:t>However, when implementing an optimization in a computational setting, these magnitudes become an issue, due to finite machine accuracy</a:t>
            </a:r>
          </a:p>
          <a:p>
            <a:r>
              <a:rPr lang="en-GB" dirty="0" smtClean="0"/>
              <a:t>Normalization of values is employed in order to prevent errors arising from this finite accuracy</a:t>
            </a:r>
            <a:endParaRPr lang="nl-NL" dirty="0"/>
          </a:p>
        </p:txBody>
      </p:sp>
    </p:spTree>
    <p:extLst>
      <p:ext uri="{BB962C8B-B14F-4D97-AF65-F5344CB8AC3E}">
        <p14:creationId xmlns:p14="http://schemas.microsoft.com/office/powerpoint/2010/main" val="1010431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order of magnitude</a:t>
            </a:r>
            <a:endParaRPr lang="nl-NL" dirty="0"/>
          </a:p>
        </p:txBody>
      </p:sp>
      <p:sp>
        <p:nvSpPr>
          <p:cNvPr id="3" name="Content Placeholder 2"/>
          <p:cNvSpPr>
            <a:spLocks noGrp="1"/>
          </p:cNvSpPr>
          <p:nvPr>
            <p:ph idx="1"/>
          </p:nvPr>
        </p:nvSpPr>
        <p:spPr/>
        <p:txBody>
          <a:bodyPr/>
          <a:lstStyle/>
          <a:p>
            <a:r>
              <a:rPr lang="en-GB" dirty="0" smtClean="0"/>
              <a:t>Consider an optimization of a new A320-ish aircraft. The following optimization is defined:</a:t>
            </a:r>
            <a:br>
              <a:rPr lang="en-GB" dirty="0" smtClean="0"/>
            </a:br>
            <a:r>
              <a:rPr lang="en-GB" dirty="0" smtClean="0"/>
              <a:t/>
            </a:r>
            <a:br>
              <a:rPr lang="en-GB" dirty="0" smtClean="0"/>
            </a:br>
            <a:r>
              <a:rPr lang="en-GB" dirty="0" smtClean="0"/>
              <a:t>	J(x) = W</a:t>
            </a:r>
            <a:r>
              <a:rPr lang="en-GB" baseline="-25000" dirty="0" smtClean="0"/>
              <a:t>MTO</a:t>
            </a:r>
            <a:r>
              <a:rPr lang="en-GB" dirty="0" smtClean="0"/>
              <a:t>(</a:t>
            </a:r>
            <a:r>
              <a:rPr lang="en-GB" dirty="0" err="1" smtClean="0"/>
              <a:t>S,A,W</a:t>
            </a:r>
            <a:r>
              <a:rPr lang="en-GB" baseline="-25000" dirty="0" err="1" smtClean="0"/>
              <a:t>fuel</a:t>
            </a:r>
            <a:r>
              <a:rPr lang="en-GB" dirty="0" smtClean="0"/>
              <a:t>) </a:t>
            </a:r>
            <a:br>
              <a:rPr lang="en-GB" dirty="0" smtClean="0"/>
            </a:br>
            <a:r>
              <a:rPr lang="en-GB" dirty="0" smtClean="0"/>
              <a:t>	</a:t>
            </a:r>
            <a:r>
              <a:rPr lang="en-GB" dirty="0" err="1" smtClean="0"/>
              <a:t>s.t.</a:t>
            </a:r>
            <a:r>
              <a:rPr lang="en-GB" dirty="0" smtClean="0"/>
              <a:t/>
            </a:r>
            <a:br>
              <a:rPr lang="en-GB" dirty="0" smtClean="0"/>
            </a:br>
            <a:r>
              <a:rPr lang="en-GB" dirty="0" smtClean="0"/>
              <a:t>	g</a:t>
            </a:r>
            <a:r>
              <a:rPr lang="en-GB" baseline="-25000" dirty="0" smtClean="0"/>
              <a:t>1</a:t>
            </a:r>
            <a:r>
              <a:rPr lang="en-GB" dirty="0" smtClean="0"/>
              <a:t>(x) = R(x) &gt; 6.0 * 10</a:t>
            </a:r>
            <a:r>
              <a:rPr lang="en-GB" baseline="30000" dirty="0" smtClean="0"/>
              <a:t>6</a:t>
            </a:r>
            <a:r>
              <a:rPr lang="en-GB" dirty="0" smtClean="0"/>
              <a:t> m</a:t>
            </a:r>
            <a:br>
              <a:rPr lang="en-GB" dirty="0" smtClean="0"/>
            </a:br>
            <a:r>
              <a:rPr lang="en-GB" dirty="0" smtClean="0"/>
              <a:t>	g</a:t>
            </a:r>
            <a:r>
              <a:rPr lang="en-GB" baseline="-25000" dirty="0" smtClean="0"/>
              <a:t>2</a:t>
            </a:r>
            <a:r>
              <a:rPr lang="en-GB" dirty="0" smtClean="0"/>
              <a:t>(x</a:t>
            </a:r>
            <a:r>
              <a:rPr lang="en-GB" dirty="0"/>
              <a:t>) = </a:t>
            </a:r>
            <a:r>
              <a:rPr lang="en-GB" dirty="0" err="1" smtClean="0"/>
              <a:t>n</a:t>
            </a:r>
            <a:r>
              <a:rPr lang="en-GB" baseline="-25000" dirty="0" err="1" smtClean="0"/>
              <a:t>ult</a:t>
            </a:r>
            <a:r>
              <a:rPr lang="en-GB" dirty="0" smtClean="0"/>
              <a:t>(x</a:t>
            </a:r>
            <a:r>
              <a:rPr lang="en-GB" dirty="0"/>
              <a:t>) &gt; </a:t>
            </a:r>
            <a:r>
              <a:rPr lang="en-GB" dirty="0" smtClean="0"/>
              <a:t>3.75</a:t>
            </a:r>
            <a:r>
              <a:rPr lang="en-GB" dirty="0"/>
              <a:t/>
            </a:r>
            <a:br>
              <a:rPr lang="en-GB" dirty="0"/>
            </a:br>
            <a:endParaRPr lang="en-GB" dirty="0" smtClean="0"/>
          </a:p>
        </p:txBody>
      </p:sp>
    </p:spTree>
    <p:extLst>
      <p:ext uri="{BB962C8B-B14F-4D97-AF65-F5344CB8AC3E}">
        <p14:creationId xmlns:p14="http://schemas.microsoft.com/office/powerpoint/2010/main" val="488824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order of magnitude</a:t>
            </a:r>
            <a:endParaRPr lang="nl-NL" dirty="0"/>
          </a:p>
        </p:txBody>
      </p:sp>
      <p:sp>
        <p:nvSpPr>
          <p:cNvPr id="3" name="Content Placeholder 2"/>
          <p:cNvSpPr>
            <a:spLocks noGrp="1"/>
          </p:cNvSpPr>
          <p:nvPr>
            <p:ph idx="1"/>
          </p:nvPr>
        </p:nvSpPr>
        <p:spPr>
          <a:xfrm>
            <a:off x="925513" y="2286000"/>
            <a:ext cx="7648575" cy="3375248"/>
          </a:xfrm>
        </p:spPr>
        <p:txBody>
          <a:bodyPr/>
          <a:lstStyle/>
          <a:p>
            <a:r>
              <a:rPr lang="en-GB" dirty="0" smtClean="0"/>
              <a:t>Now, assuming that the optimum design point does not lie very far from the A320, consider the typical magnitudes of the different values involved:</a:t>
            </a:r>
            <a:br>
              <a:rPr lang="en-GB" dirty="0" smtClean="0"/>
            </a:br>
            <a:r>
              <a:rPr lang="nl-NL" dirty="0" smtClean="0"/>
              <a:t/>
            </a:r>
            <a:br>
              <a:rPr lang="nl-NL" dirty="0" smtClean="0"/>
            </a:br>
            <a:r>
              <a:rPr lang="nl-NL" dirty="0"/>
              <a:t>A</a:t>
            </a:r>
            <a:r>
              <a:rPr lang="nl-NL" dirty="0" smtClean="0"/>
              <a:t>	~  8</a:t>
            </a:r>
            <a:br>
              <a:rPr lang="nl-NL" dirty="0" smtClean="0"/>
            </a:br>
            <a:r>
              <a:rPr lang="nl-NL" dirty="0" smtClean="0"/>
              <a:t>S	~  125 m</a:t>
            </a:r>
            <a:r>
              <a:rPr lang="nl-NL" baseline="30000" dirty="0" smtClean="0"/>
              <a:t>2</a:t>
            </a:r>
            <a:br>
              <a:rPr lang="nl-NL" baseline="30000" dirty="0" smtClean="0"/>
            </a:br>
            <a:r>
              <a:rPr lang="nl-NL" dirty="0" err="1" smtClean="0"/>
              <a:t>W</a:t>
            </a:r>
            <a:r>
              <a:rPr lang="nl-NL" baseline="-25000" dirty="0" err="1" smtClean="0">
                <a:latin typeface=""/>
              </a:rPr>
              <a:t>fuel</a:t>
            </a:r>
            <a:r>
              <a:rPr lang="nl-NL" dirty="0" smtClean="0">
                <a:latin typeface=""/>
              </a:rPr>
              <a:t>	</a:t>
            </a:r>
            <a:r>
              <a:rPr lang="nl-NL" dirty="0"/>
              <a:t>~</a:t>
            </a:r>
            <a:r>
              <a:rPr lang="nl-NL" dirty="0" smtClean="0">
                <a:latin typeface=""/>
              </a:rPr>
              <a:t>  </a:t>
            </a:r>
            <a:r>
              <a:rPr lang="nl-NL" dirty="0" smtClean="0"/>
              <a:t>200,000 </a:t>
            </a:r>
            <a:r>
              <a:rPr lang="nl-NL" dirty="0"/>
              <a:t>N</a:t>
            </a:r>
            <a:r>
              <a:rPr lang="nl-NL" dirty="0" smtClean="0">
                <a:latin typeface=""/>
              </a:rPr>
              <a:t/>
            </a:r>
            <a:br>
              <a:rPr lang="nl-NL" dirty="0" smtClean="0">
                <a:latin typeface=""/>
              </a:rPr>
            </a:br>
            <a:r>
              <a:rPr lang="nl-NL" dirty="0"/>
              <a:t>R	~ </a:t>
            </a:r>
            <a:r>
              <a:rPr lang="nl-NL" dirty="0" smtClean="0"/>
              <a:t> </a:t>
            </a:r>
            <a:r>
              <a:rPr lang="en-GB" dirty="0" smtClean="0"/>
              <a:t>6.0 </a:t>
            </a:r>
            <a:r>
              <a:rPr lang="en-GB" dirty="0"/>
              <a:t>* 10</a:t>
            </a:r>
            <a:r>
              <a:rPr lang="en-GB" baseline="30000" dirty="0"/>
              <a:t>6</a:t>
            </a:r>
            <a:r>
              <a:rPr lang="en-GB" dirty="0"/>
              <a:t> </a:t>
            </a:r>
            <a:r>
              <a:rPr lang="en-GB" dirty="0" smtClean="0"/>
              <a:t>m</a:t>
            </a:r>
            <a:br>
              <a:rPr lang="en-GB" dirty="0" smtClean="0"/>
            </a:br>
            <a:r>
              <a:rPr lang="en-GB" dirty="0" err="1" smtClean="0"/>
              <a:t>n</a:t>
            </a:r>
            <a:r>
              <a:rPr lang="en-GB" baseline="-25000" dirty="0" err="1" smtClean="0"/>
              <a:t>ult</a:t>
            </a:r>
            <a:r>
              <a:rPr lang="en-GB" dirty="0"/>
              <a:t>	</a:t>
            </a:r>
            <a:r>
              <a:rPr lang="en-GB" dirty="0" smtClean="0"/>
              <a:t>~  3.75</a:t>
            </a:r>
            <a:br>
              <a:rPr lang="en-GB" dirty="0" smtClean="0"/>
            </a:br>
            <a:r>
              <a:rPr lang="en-GB" dirty="0" smtClean="0"/>
              <a:t>W</a:t>
            </a:r>
            <a:r>
              <a:rPr lang="en-GB" baseline="-25000" dirty="0" smtClean="0"/>
              <a:t>MTO</a:t>
            </a:r>
            <a:r>
              <a:rPr lang="en-GB" dirty="0" smtClean="0"/>
              <a:t>	~  800,000 N</a:t>
            </a:r>
            <a:r>
              <a:rPr lang="en-GB" dirty="0"/>
              <a:t/>
            </a:r>
            <a:br>
              <a:rPr lang="en-GB" dirty="0"/>
            </a:br>
            <a:r>
              <a:rPr lang="en-GB" dirty="0" smtClean="0"/>
              <a:t/>
            </a:r>
            <a:br>
              <a:rPr lang="en-GB" dirty="0" smtClean="0"/>
            </a:br>
            <a:r>
              <a:rPr lang="en-GB" dirty="0"/>
              <a:t/>
            </a:r>
            <a:br>
              <a:rPr lang="en-GB" dirty="0"/>
            </a:br>
            <a:endParaRPr lang="en-GB" dirty="0"/>
          </a:p>
        </p:txBody>
      </p:sp>
      <p:cxnSp>
        <p:nvCxnSpPr>
          <p:cNvPr id="5" name="Elbow Connector 4"/>
          <p:cNvCxnSpPr/>
          <p:nvPr/>
        </p:nvCxnSpPr>
        <p:spPr bwMode="auto">
          <a:xfrm>
            <a:off x="2572284" y="3674692"/>
            <a:ext cx="1135620" cy="978444"/>
          </a:xfrm>
          <a:prstGeom prst="bentConnector3">
            <a:avLst>
              <a:gd name="adj1" fmla="val 144818"/>
            </a:avLst>
          </a:prstGeom>
          <a:solidFill>
            <a:schemeClr val="accent1"/>
          </a:solidFill>
          <a:ln w="31750" cap="flat" cmpd="sng" algn="ctr">
            <a:solidFill>
              <a:srgbClr val="FF0000"/>
            </a:solidFill>
            <a:prstDash val="solid"/>
            <a:round/>
            <a:headEnd type="arrow" w="med" len="med"/>
            <a:tailEnd type="arrow"/>
          </a:ln>
          <a:effectLst/>
        </p:spPr>
      </p:cxnSp>
      <p:sp>
        <p:nvSpPr>
          <p:cNvPr id="14" name="Rounded Rectangle 13"/>
          <p:cNvSpPr/>
          <p:nvPr/>
        </p:nvSpPr>
        <p:spPr bwMode="auto">
          <a:xfrm>
            <a:off x="5076056" y="3638688"/>
            <a:ext cx="1656184" cy="105045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a:off x="5166066" y="3704070"/>
            <a:ext cx="1476164" cy="923330"/>
          </a:xfrm>
          <a:prstGeom prst="rect">
            <a:avLst/>
          </a:prstGeom>
          <a:noFill/>
        </p:spPr>
        <p:txBody>
          <a:bodyPr wrap="square" rtlCol="0">
            <a:spAutoFit/>
          </a:bodyPr>
          <a:lstStyle/>
          <a:p>
            <a:r>
              <a:rPr lang="en-GB" dirty="0" smtClean="0"/>
              <a:t>5 orders of magnitude difference !</a:t>
            </a:r>
            <a:endParaRPr lang="nl-NL" dirty="0"/>
          </a:p>
        </p:txBody>
      </p:sp>
    </p:spTree>
    <p:extLst>
      <p:ext uri="{BB962C8B-B14F-4D97-AF65-F5344CB8AC3E}">
        <p14:creationId xmlns:p14="http://schemas.microsoft.com/office/powerpoint/2010/main" val="146227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before normalization</a:t>
            </a:r>
            <a:endParaRPr lang="nl-NL" dirty="0"/>
          </a:p>
        </p:txBody>
      </p:sp>
      <p:pic>
        <p:nvPicPr>
          <p:cNvPr id="8196" name="Picture 4" descr="http://fc07.deviantart.net/fs22/i/2008/071/e/5/Himalaya_Mountains_1_Nepal_by_CitizenFr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2980" y="2009256"/>
            <a:ext cx="5406941" cy="359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43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a:t>
            </a:r>
            <a:r>
              <a:rPr lang="en-GB" dirty="0" smtClean="0"/>
              <a:t>after </a:t>
            </a:r>
            <a:r>
              <a:rPr lang="en-GB" dirty="0"/>
              <a:t>normalization</a:t>
            </a:r>
            <a:endParaRPr lang="nl-NL" dirty="0"/>
          </a:p>
        </p:txBody>
      </p:sp>
      <p:pic>
        <p:nvPicPr>
          <p:cNvPr id="9218" name="Picture 2" descr="http://img600.imageshack.us/img600/713/greengrassyhi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88840"/>
            <a:ext cx="5544616" cy="354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370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normalize variables</a:t>
            </a:r>
            <a:endParaRPr lang="nl-NL" dirty="0"/>
          </a:p>
        </p:txBody>
      </p:sp>
      <p:sp>
        <p:nvSpPr>
          <p:cNvPr id="3" name="Content Placeholder 2"/>
          <p:cNvSpPr>
            <a:spLocks noGrp="1"/>
          </p:cNvSpPr>
          <p:nvPr>
            <p:ph idx="1"/>
          </p:nvPr>
        </p:nvSpPr>
        <p:spPr/>
        <p:txBody>
          <a:bodyPr/>
          <a:lstStyle/>
          <a:p>
            <a:pPr marL="0" indent="0">
              <a:buNone/>
            </a:pPr>
            <a:r>
              <a:rPr lang="nl-NL" dirty="0" err="1" smtClean="0"/>
              <a:t>A|</a:t>
            </a:r>
            <a:r>
              <a:rPr lang="nl-NL" baseline="-25000" dirty="0" err="1" smtClean="0"/>
              <a:t>norm</a:t>
            </a:r>
            <a:r>
              <a:rPr lang="nl-NL" dirty="0"/>
              <a:t>	</a:t>
            </a:r>
            <a:r>
              <a:rPr lang="nl-NL" dirty="0" smtClean="0"/>
              <a:t>	=  A/</a:t>
            </a:r>
            <a:r>
              <a:rPr lang="nl-NL" dirty="0" err="1" smtClean="0"/>
              <a:t>A</a:t>
            </a:r>
            <a:r>
              <a:rPr lang="nl-NL" baseline="-25000" dirty="0" err="1" smtClean="0"/>
              <a:t>ref</a:t>
            </a:r>
            <a:endParaRPr lang="nl-NL" dirty="0" smtClean="0"/>
          </a:p>
          <a:p>
            <a:pPr marL="0" indent="0">
              <a:buNone/>
            </a:pPr>
            <a:r>
              <a:rPr lang="nl-NL" dirty="0" err="1" smtClean="0"/>
              <a:t>S|</a:t>
            </a:r>
            <a:r>
              <a:rPr lang="nl-NL" baseline="-25000" dirty="0" err="1" smtClean="0"/>
              <a:t>norm</a:t>
            </a:r>
            <a:r>
              <a:rPr lang="nl-NL" dirty="0"/>
              <a:t>	</a:t>
            </a:r>
            <a:r>
              <a:rPr lang="nl-NL" dirty="0" smtClean="0"/>
              <a:t>	=  S/</a:t>
            </a:r>
            <a:r>
              <a:rPr lang="nl-NL" dirty="0" err="1" smtClean="0"/>
              <a:t>S</a:t>
            </a:r>
            <a:r>
              <a:rPr lang="nl-NL" baseline="-25000" dirty="0" err="1" smtClean="0"/>
              <a:t>ref</a:t>
            </a:r>
            <a:r>
              <a:rPr lang="nl-NL" baseline="30000" dirty="0"/>
              <a:t/>
            </a:r>
            <a:br>
              <a:rPr lang="nl-NL" baseline="30000" dirty="0"/>
            </a:br>
            <a:r>
              <a:rPr lang="nl-NL" dirty="0" err="1" smtClean="0"/>
              <a:t>W</a:t>
            </a:r>
            <a:r>
              <a:rPr lang="nl-NL" baseline="-25000" dirty="0" err="1" smtClean="0">
                <a:latin typeface=""/>
              </a:rPr>
              <a:t>fuel</a:t>
            </a:r>
            <a:r>
              <a:rPr lang="nl-NL" dirty="0" err="1"/>
              <a:t>|</a:t>
            </a:r>
            <a:r>
              <a:rPr lang="nl-NL" baseline="-25000" dirty="0" err="1"/>
              <a:t>norm</a:t>
            </a:r>
            <a:r>
              <a:rPr lang="nl-NL" dirty="0">
                <a:latin typeface=""/>
              </a:rPr>
              <a:t>	</a:t>
            </a:r>
            <a:r>
              <a:rPr lang="nl-NL" dirty="0" smtClean="0"/>
              <a:t>=</a:t>
            </a:r>
            <a:r>
              <a:rPr lang="nl-NL" dirty="0" smtClean="0">
                <a:latin typeface=""/>
              </a:rPr>
              <a:t>  </a:t>
            </a:r>
            <a:r>
              <a:rPr lang="nl-NL" dirty="0" err="1" smtClean="0">
                <a:latin typeface=""/>
              </a:rPr>
              <a:t>W</a:t>
            </a:r>
            <a:r>
              <a:rPr lang="nl-NL" baseline="-25000" dirty="0" err="1" smtClean="0">
                <a:latin typeface=""/>
              </a:rPr>
              <a:t>f</a:t>
            </a:r>
            <a:r>
              <a:rPr lang="nl-NL" dirty="0" smtClean="0">
                <a:latin typeface=""/>
              </a:rPr>
              <a:t>/</a:t>
            </a:r>
            <a:r>
              <a:rPr lang="nl-NL" dirty="0" err="1" smtClean="0">
                <a:latin typeface=""/>
              </a:rPr>
              <a:t>W</a:t>
            </a:r>
            <a:r>
              <a:rPr lang="nl-NL" baseline="-25000" dirty="0" err="1" smtClean="0">
                <a:latin typeface=""/>
              </a:rPr>
              <a:t>f_ref</a:t>
            </a:r>
            <a:r>
              <a:rPr lang="nl-NL" dirty="0">
                <a:latin typeface=""/>
              </a:rPr>
              <a:t/>
            </a:r>
            <a:br>
              <a:rPr lang="nl-NL" dirty="0">
                <a:latin typeface=""/>
              </a:rPr>
            </a:br>
            <a:r>
              <a:rPr lang="nl-NL" dirty="0" err="1" smtClean="0"/>
              <a:t>R</a:t>
            </a:r>
            <a:r>
              <a:rPr lang="nl-NL" dirty="0" err="1"/>
              <a:t>|</a:t>
            </a:r>
            <a:r>
              <a:rPr lang="nl-NL" baseline="-25000" dirty="0" err="1"/>
              <a:t>norm</a:t>
            </a:r>
            <a:r>
              <a:rPr lang="nl-NL" dirty="0"/>
              <a:t>	</a:t>
            </a:r>
            <a:r>
              <a:rPr lang="nl-NL" dirty="0" smtClean="0"/>
              <a:t>	=  R/</a:t>
            </a:r>
            <a:r>
              <a:rPr lang="nl-NL" dirty="0" err="1" smtClean="0"/>
              <a:t>R</a:t>
            </a:r>
            <a:r>
              <a:rPr lang="nl-NL" baseline="-25000" dirty="0" err="1" smtClean="0"/>
              <a:t>ref</a:t>
            </a:r>
            <a:r>
              <a:rPr lang="en-GB" dirty="0"/>
              <a:t/>
            </a:r>
            <a:br>
              <a:rPr lang="en-GB" dirty="0"/>
            </a:br>
            <a:r>
              <a:rPr lang="en-GB" dirty="0" err="1" smtClean="0"/>
              <a:t>n</a:t>
            </a:r>
            <a:r>
              <a:rPr lang="en-GB" baseline="-25000" dirty="0" err="1" smtClean="0"/>
              <a:t>ult</a:t>
            </a:r>
            <a:r>
              <a:rPr lang="nl-NL" dirty="0"/>
              <a:t>|</a:t>
            </a:r>
            <a:r>
              <a:rPr lang="nl-NL" baseline="-25000" dirty="0"/>
              <a:t>norm</a:t>
            </a:r>
            <a:r>
              <a:rPr lang="en-GB" dirty="0"/>
              <a:t>	</a:t>
            </a:r>
            <a:r>
              <a:rPr lang="en-GB" dirty="0" smtClean="0"/>
              <a:t>	=  n</a:t>
            </a:r>
            <a:r>
              <a:rPr lang="en-GB" baseline="-25000" dirty="0" smtClean="0"/>
              <a:t>u</a:t>
            </a:r>
            <a:r>
              <a:rPr lang="en-GB" dirty="0" smtClean="0"/>
              <a:t>/</a:t>
            </a:r>
            <a:r>
              <a:rPr lang="en-GB" dirty="0" err="1" smtClean="0"/>
              <a:t>n</a:t>
            </a:r>
            <a:r>
              <a:rPr lang="en-GB" baseline="-25000" dirty="0" err="1" smtClean="0"/>
              <a:t>u_ref</a:t>
            </a:r>
            <a:r>
              <a:rPr lang="en-GB" dirty="0"/>
              <a:t/>
            </a:r>
            <a:br>
              <a:rPr lang="en-GB" dirty="0"/>
            </a:br>
            <a:r>
              <a:rPr lang="en-GB" dirty="0" smtClean="0"/>
              <a:t>W</a:t>
            </a:r>
            <a:r>
              <a:rPr lang="en-GB" baseline="-25000" dirty="0" smtClean="0"/>
              <a:t>MTO</a:t>
            </a:r>
            <a:r>
              <a:rPr lang="nl-NL" dirty="0"/>
              <a:t>|</a:t>
            </a:r>
            <a:r>
              <a:rPr lang="nl-NL" baseline="-25000" dirty="0"/>
              <a:t>norm</a:t>
            </a:r>
            <a:r>
              <a:rPr lang="en-GB" dirty="0"/>
              <a:t>	</a:t>
            </a:r>
            <a:r>
              <a:rPr lang="en-GB" dirty="0" smtClean="0"/>
              <a:t>=  W/</a:t>
            </a:r>
            <a:r>
              <a:rPr lang="en-GB" dirty="0" err="1" smtClean="0"/>
              <a:t>W</a:t>
            </a:r>
            <a:r>
              <a:rPr lang="en-GB" baseline="-25000" dirty="0" err="1" smtClean="0"/>
              <a:t>ref</a:t>
            </a:r>
            <a:r>
              <a:rPr lang="en-GB" dirty="0"/>
              <a:t/>
            </a:r>
            <a:br>
              <a:rPr lang="en-GB" dirty="0"/>
            </a:br>
            <a:endParaRPr lang="nl-NL" dirty="0"/>
          </a:p>
        </p:txBody>
      </p:sp>
      <p:sp>
        <p:nvSpPr>
          <p:cNvPr id="8" name="Rounded Rectangle 7"/>
          <p:cNvSpPr/>
          <p:nvPr/>
        </p:nvSpPr>
        <p:spPr bwMode="auto">
          <a:xfrm>
            <a:off x="4896036" y="2276872"/>
            <a:ext cx="2520280" cy="201622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
        <p:nvSpPr>
          <p:cNvPr id="9" name="TextBox 8"/>
          <p:cNvSpPr txBox="1"/>
          <p:nvPr/>
        </p:nvSpPr>
        <p:spPr>
          <a:xfrm>
            <a:off x="5076056" y="2433955"/>
            <a:ext cx="2340260" cy="1754326"/>
          </a:xfrm>
          <a:prstGeom prst="rect">
            <a:avLst/>
          </a:prstGeom>
          <a:noFill/>
        </p:spPr>
        <p:txBody>
          <a:bodyPr wrap="square" rtlCol="0">
            <a:spAutoFit/>
          </a:bodyPr>
          <a:lstStyle/>
          <a:p>
            <a:r>
              <a:rPr lang="nl-NL" dirty="0" err="1" smtClean="0"/>
              <a:t>A</a:t>
            </a:r>
            <a:r>
              <a:rPr lang="nl-NL" baseline="-25000" dirty="0" err="1" smtClean="0"/>
              <a:t>ref</a:t>
            </a:r>
            <a:r>
              <a:rPr lang="nl-NL" dirty="0"/>
              <a:t>	8</a:t>
            </a:r>
            <a:br>
              <a:rPr lang="nl-NL" dirty="0"/>
            </a:br>
            <a:r>
              <a:rPr lang="nl-NL" dirty="0" err="1" smtClean="0"/>
              <a:t>S</a:t>
            </a:r>
            <a:r>
              <a:rPr lang="nl-NL" baseline="-25000" dirty="0" err="1" smtClean="0"/>
              <a:t>ref</a:t>
            </a:r>
            <a:r>
              <a:rPr lang="nl-NL" dirty="0"/>
              <a:t>	125 m</a:t>
            </a:r>
            <a:r>
              <a:rPr lang="nl-NL" baseline="30000" dirty="0"/>
              <a:t>2</a:t>
            </a:r>
            <a:br>
              <a:rPr lang="nl-NL" baseline="30000" dirty="0"/>
            </a:br>
            <a:r>
              <a:rPr lang="nl-NL" dirty="0" err="1" smtClean="0">
                <a:latin typeface=""/>
              </a:rPr>
              <a:t>W</a:t>
            </a:r>
            <a:r>
              <a:rPr lang="nl-NL" baseline="-25000" dirty="0" err="1" smtClean="0">
                <a:latin typeface=""/>
              </a:rPr>
              <a:t>f_ref</a:t>
            </a:r>
            <a:r>
              <a:rPr lang="nl-NL" dirty="0">
                <a:latin typeface=""/>
              </a:rPr>
              <a:t>	</a:t>
            </a:r>
            <a:r>
              <a:rPr lang="nl-NL" dirty="0"/>
              <a:t>200,000 N</a:t>
            </a:r>
            <a:r>
              <a:rPr lang="nl-NL" dirty="0">
                <a:latin typeface=""/>
              </a:rPr>
              <a:t/>
            </a:r>
            <a:br>
              <a:rPr lang="nl-NL" dirty="0">
                <a:latin typeface=""/>
              </a:rPr>
            </a:br>
            <a:r>
              <a:rPr lang="nl-NL" dirty="0" err="1" smtClean="0"/>
              <a:t>R</a:t>
            </a:r>
            <a:r>
              <a:rPr lang="nl-NL" baseline="-25000" dirty="0" err="1" smtClean="0"/>
              <a:t>ref</a:t>
            </a:r>
            <a:r>
              <a:rPr lang="nl-NL" dirty="0"/>
              <a:t>	</a:t>
            </a:r>
            <a:r>
              <a:rPr lang="en-GB" dirty="0"/>
              <a:t>6.0 * 10</a:t>
            </a:r>
            <a:r>
              <a:rPr lang="en-GB" baseline="30000" dirty="0"/>
              <a:t>6</a:t>
            </a:r>
            <a:r>
              <a:rPr lang="en-GB" dirty="0"/>
              <a:t> m</a:t>
            </a:r>
            <a:br>
              <a:rPr lang="en-GB" dirty="0"/>
            </a:br>
            <a:r>
              <a:rPr lang="en-GB" dirty="0" err="1" smtClean="0"/>
              <a:t>n</a:t>
            </a:r>
            <a:r>
              <a:rPr lang="en-GB" baseline="-25000" dirty="0" err="1" smtClean="0"/>
              <a:t>u_ref</a:t>
            </a:r>
            <a:r>
              <a:rPr lang="en-GB" dirty="0"/>
              <a:t>	3.75</a:t>
            </a:r>
            <a:br>
              <a:rPr lang="en-GB" dirty="0"/>
            </a:br>
            <a:r>
              <a:rPr lang="en-GB" dirty="0" err="1" smtClean="0"/>
              <a:t>W</a:t>
            </a:r>
            <a:r>
              <a:rPr lang="en-GB" baseline="-25000" dirty="0" err="1" smtClean="0"/>
              <a:t>ref</a:t>
            </a:r>
            <a:r>
              <a:rPr lang="en-GB" dirty="0"/>
              <a:t>	800,000 </a:t>
            </a:r>
            <a:r>
              <a:rPr lang="en-GB" dirty="0" smtClean="0"/>
              <a:t>N</a:t>
            </a:r>
            <a:endParaRPr lang="nl-NL" dirty="0"/>
          </a:p>
        </p:txBody>
      </p:sp>
      <p:sp>
        <p:nvSpPr>
          <p:cNvPr id="10" name="TextBox 9"/>
          <p:cNvSpPr txBox="1"/>
          <p:nvPr/>
        </p:nvSpPr>
        <p:spPr>
          <a:xfrm>
            <a:off x="251520" y="4797152"/>
            <a:ext cx="3960440" cy="923330"/>
          </a:xfrm>
          <a:prstGeom prst="rect">
            <a:avLst/>
          </a:prstGeom>
          <a:noFill/>
        </p:spPr>
        <p:txBody>
          <a:bodyPr wrap="square" rtlCol="0">
            <a:spAutoFit/>
          </a:bodyPr>
          <a:lstStyle/>
          <a:p>
            <a:r>
              <a:rPr lang="en-GB" dirty="0"/>
              <a:t>J(x) = W</a:t>
            </a:r>
            <a:r>
              <a:rPr lang="en-GB" baseline="-25000" dirty="0"/>
              <a:t>MTO</a:t>
            </a:r>
            <a:r>
              <a:rPr lang="en-GB" dirty="0"/>
              <a:t>(</a:t>
            </a:r>
            <a:r>
              <a:rPr lang="en-GB" dirty="0" err="1"/>
              <a:t>S,A,W</a:t>
            </a:r>
            <a:r>
              <a:rPr lang="en-GB" baseline="-25000" dirty="0" err="1"/>
              <a:t>fuel</a:t>
            </a:r>
            <a:r>
              <a:rPr lang="en-GB" dirty="0"/>
              <a:t>) </a:t>
            </a:r>
            <a:br>
              <a:rPr lang="en-GB" dirty="0"/>
            </a:br>
            <a:r>
              <a:rPr lang="en-GB" dirty="0" err="1" smtClean="0"/>
              <a:t>s.t.</a:t>
            </a:r>
            <a:r>
              <a:rPr lang="en-GB" dirty="0"/>
              <a:t>	g</a:t>
            </a:r>
            <a:r>
              <a:rPr lang="en-GB" baseline="-25000" dirty="0"/>
              <a:t>1</a:t>
            </a:r>
            <a:r>
              <a:rPr lang="en-GB" dirty="0"/>
              <a:t>(x) = R(x) &gt; 6.0 * 10</a:t>
            </a:r>
            <a:r>
              <a:rPr lang="en-GB" baseline="30000" dirty="0"/>
              <a:t>6</a:t>
            </a:r>
            <a:r>
              <a:rPr lang="en-GB" dirty="0"/>
              <a:t> m</a:t>
            </a:r>
            <a:br>
              <a:rPr lang="en-GB" dirty="0"/>
            </a:br>
            <a:r>
              <a:rPr lang="en-GB" dirty="0"/>
              <a:t>	g</a:t>
            </a:r>
            <a:r>
              <a:rPr lang="en-GB" baseline="-25000" dirty="0"/>
              <a:t>2</a:t>
            </a:r>
            <a:r>
              <a:rPr lang="en-GB" dirty="0"/>
              <a:t>(x) = </a:t>
            </a:r>
            <a:r>
              <a:rPr lang="en-GB" dirty="0" err="1"/>
              <a:t>n</a:t>
            </a:r>
            <a:r>
              <a:rPr lang="en-GB" baseline="-25000" dirty="0" err="1"/>
              <a:t>ult</a:t>
            </a:r>
            <a:r>
              <a:rPr lang="en-GB" dirty="0"/>
              <a:t>(x) &gt; </a:t>
            </a:r>
            <a:r>
              <a:rPr lang="en-GB" dirty="0" smtClean="0"/>
              <a:t>3.75</a:t>
            </a:r>
            <a:endParaRPr lang="nl-NL" dirty="0"/>
          </a:p>
        </p:txBody>
      </p:sp>
      <p:sp>
        <p:nvSpPr>
          <p:cNvPr id="11" name="TextBox 10"/>
          <p:cNvSpPr txBox="1"/>
          <p:nvPr/>
        </p:nvSpPr>
        <p:spPr>
          <a:xfrm>
            <a:off x="4427984" y="4797152"/>
            <a:ext cx="4536504" cy="923330"/>
          </a:xfrm>
          <a:prstGeom prst="rect">
            <a:avLst/>
          </a:prstGeom>
          <a:noFill/>
        </p:spPr>
        <p:txBody>
          <a:bodyPr wrap="square" rtlCol="0">
            <a:spAutoFit/>
          </a:bodyPr>
          <a:lstStyle/>
          <a:p>
            <a:r>
              <a:rPr lang="en-GB" dirty="0" err="1" smtClean="0"/>
              <a:t>J|</a:t>
            </a:r>
            <a:r>
              <a:rPr lang="en-GB" baseline="-25000" dirty="0" err="1" smtClean="0"/>
              <a:t>norm</a:t>
            </a:r>
            <a:r>
              <a:rPr lang="en-GB" dirty="0" smtClean="0"/>
              <a:t>(</a:t>
            </a:r>
            <a:r>
              <a:rPr lang="en-GB" dirty="0" err="1" smtClean="0"/>
              <a:t>x|</a:t>
            </a:r>
            <a:r>
              <a:rPr lang="en-GB" baseline="-25000" dirty="0" err="1" smtClean="0"/>
              <a:t>norm</a:t>
            </a:r>
            <a:r>
              <a:rPr lang="en-GB" dirty="0" smtClean="0"/>
              <a:t>) </a:t>
            </a:r>
            <a:r>
              <a:rPr lang="en-GB" dirty="0"/>
              <a:t>= </a:t>
            </a:r>
            <a:r>
              <a:rPr lang="en-GB" dirty="0" err="1" smtClean="0"/>
              <a:t>W</a:t>
            </a:r>
            <a:r>
              <a:rPr lang="en-GB" baseline="-25000" dirty="0" err="1" smtClean="0"/>
              <a:t>MTO</a:t>
            </a:r>
            <a:r>
              <a:rPr lang="en-GB" dirty="0" err="1" smtClean="0"/>
              <a:t>|</a:t>
            </a:r>
            <a:r>
              <a:rPr lang="en-GB" baseline="-25000" dirty="0" err="1" smtClean="0"/>
              <a:t>norm</a:t>
            </a:r>
            <a:r>
              <a:rPr lang="en-GB" dirty="0" smtClean="0"/>
              <a:t>(</a:t>
            </a:r>
            <a:r>
              <a:rPr lang="en-GB" dirty="0" err="1" smtClean="0"/>
              <a:t>S|</a:t>
            </a:r>
            <a:r>
              <a:rPr lang="en-GB" baseline="-25000" dirty="0" err="1" smtClean="0"/>
              <a:t>n</a:t>
            </a:r>
            <a:r>
              <a:rPr lang="en-GB" dirty="0" err="1" smtClean="0"/>
              <a:t>,A|</a:t>
            </a:r>
            <a:r>
              <a:rPr lang="en-GB" baseline="-25000" dirty="0" err="1" smtClean="0"/>
              <a:t>n</a:t>
            </a:r>
            <a:r>
              <a:rPr lang="en-GB" dirty="0" err="1" smtClean="0"/>
              <a:t>,W</a:t>
            </a:r>
            <a:r>
              <a:rPr lang="en-GB" baseline="-25000" dirty="0" err="1" smtClean="0"/>
              <a:t>fuel</a:t>
            </a:r>
            <a:r>
              <a:rPr lang="en-GB" dirty="0" err="1" smtClean="0"/>
              <a:t>l</a:t>
            </a:r>
            <a:r>
              <a:rPr lang="en-GB" baseline="-25000" dirty="0" err="1" smtClean="0"/>
              <a:t>n</a:t>
            </a:r>
            <a:r>
              <a:rPr lang="en-GB" dirty="0" smtClean="0"/>
              <a:t>) </a:t>
            </a:r>
            <a:r>
              <a:rPr lang="en-GB" dirty="0"/>
              <a:t/>
            </a:r>
            <a:br>
              <a:rPr lang="en-GB" dirty="0"/>
            </a:br>
            <a:r>
              <a:rPr lang="en-GB" dirty="0" err="1" smtClean="0"/>
              <a:t>s.t.</a:t>
            </a:r>
            <a:r>
              <a:rPr lang="en-GB" dirty="0"/>
              <a:t>	</a:t>
            </a:r>
            <a:r>
              <a:rPr lang="en-GB" dirty="0" smtClean="0"/>
              <a:t>g</a:t>
            </a:r>
            <a:r>
              <a:rPr lang="en-GB" baseline="-25000" dirty="0" smtClean="0"/>
              <a:t>1</a:t>
            </a:r>
            <a:r>
              <a:rPr lang="en-GB" dirty="0" smtClean="0"/>
              <a:t>(</a:t>
            </a:r>
            <a:r>
              <a:rPr lang="en-GB" dirty="0" err="1" smtClean="0"/>
              <a:t>x|</a:t>
            </a:r>
            <a:r>
              <a:rPr lang="en-GB" baseline="-25000" dirty="0" err="1" smtClean="0"/>
              <a:t>n</a:t>
            </a:r>
            <a:r>
              <a:rPr lang="en-GB" dirty="0" smtClean="0"/>
              <a:t>) </a:t>
            </a:r>
            <a:r>
              <a:rPr lang="en-GB" dirty="0"/>
              <a:t>= </a:t>
            </a:r>
            <a:r>
              <a:rPr lang="en-GB" dirty="0" err="1" smtClean="0"/>
              <a:t>R|</a:t>
            </a:r>
            <a:r>
              <a:rPr lang="en-GB" baseline="-25000" dirty="0" err="1" smtClean="0"/>
              <a:t>n</a:t>
            </a:r>
            <a:r>
              <a:rPr lang="en-GB" dirty="0" smtClean="0"/>
              <a:t>(</a:t>
            </a:r>
            <a:r>
              <a:rPr lang="en-GB" dirty="0" err="1" smtClean="0"/>
              <a:t>x|</a:t>
            </a:r>
            <a:r>
              <a:rPr lang="en-GB" baseline="-25000" dirty="0" err="1" smtClean="0"/>
              <a:t>n</a:t>
            </a:r>
            <a:r>
              <a:rPr lang="en-GB" dirty="0" smtClean="0"/>
              <a:t>) </a:t>
            </a:r>
            <a:r>
              <a:rPr lang="en-GB" dirty="0"/>
              <a:t>&gt; 1</a:t>
            </a:r>
            <a:br>
              <a:rPr lang="en-GB" dirty="0"/>
            </a:br>
            <a:r>
              <a:rPr lang="en-GB" dirty="0"/>
              <a:t>	</a:t>
            </a:r>
            <a:r>
              <a:rPr lang="en-GB" dirty="0" smtClean="0"/>
              <a:t>g</a:t>
            </a:r>
            <a:r>
              <a:rPr lang="en-GB" baseline="-25000" dirty="0" smtClean="0"/>
              <a:t>2</a:t>
            </a:r>
            <a:r>
              <a:rPr lang="en-GB" dirty="0" smtClean="0"/>
              <a:t>(</a:t>
            </a:r>
            <a:r>
              <a:rPr lang="en-GB" dirty="0" err="1" smtClean="0"/>
              <a:t>x|</a:t>
            </a:r>
            <a:r>
              <a:rPr lang="en-GB" baseline="-25000" dirty="0" err="1" smtClean="0"/>
              <a:t>n</a:t>
            </a:r>
            <a:r>
              <a:rPr lang="en-GB" dirty="0" smtClean="0"/>
              <a:t>) </a:t>
            </a:r>
            <a:r>
              <a:rPr lang="en-GB" dirty="0"/>
              <a:t>= </a:t>
            </a:r>
            <a:r>
              <a:rPr lang="en-GB" dirty="0" err="1" smtClean="0"/>
              <a:t>n</a:t>
            </a:r>
            <a:r>
              <a:rPr lang="en-GB" baseline="-25000" dirty="0" err="1" smtClean="0"/>
              <a:t>ult</a:t>
            </a:r>
            <a:r>
              <a:rPr lang="en-GB" dirty="0" err="1" smtClean="0"/>
              <a:t>|</a:t>
            </a:r>
            <a:r>
              <a:rPr lang="en-GB" baseline="-25000" dirty="0" err="1" smtClean="0"/>
              <a:t>n</a:t>
            </a:r>
            <a:r>
              <a:rPr lang="en-GB" dirty="0" smtClean="0"/>
              <a:t>(</a:t>
            </a:r>
            <a:r>
              <a:rPr lang="en-GB" dirty="0" err="1" smtClean="0"/>
              <a:t>x|</a:t>
            </a:r>
            <a:r>
              <a:rPr lang="en-GB" baseline="-25000" dirty="0" err="1" smtClean="0"/>
              <a:t>n</a:t>
            </a:r>
            <a:r>
              <a:rPr lang="en-GB" dirty="0" smtClean="0"/>
              <a:t>) </a:t>
            </a:r>
            <a:r>
              <a:rPr lang="en-GB" dirty="0"/>
              <a:t>&gt; 1</a:t>
            </a:r>
            <a:endParaRPr lang="nl-NL" dirty="0"/>
          </a:p>
        </p:txBody>
      </p:sp>
      <p:sp>
        <p:nvSpPr>
          <p:cNvPr id="12" name="Rounded Rectangle 11"/>
          <p:cNvSpPr/>
          <p:nvPr/>
        </p:nvSpPr>
        <p:spPr bwMode="auto">
          <a:xfrm>
            <a:off x="247491" y="4797152"/>
            <a:ext cx="3960440" cy="10801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
        <p:nvSpPr>
          <p:cNvPr id="13" name="Rounded Rectangle 12"/>
          <p:cNvSpPr/>
          <p:nvPr/>
        </p:nvSpPr>
        <p:spPr bwMode="auto">
          <a:xfrm>
            <a:off x="4427984" y="4797152"/>
            <a:ext cx="4248472" cy="10801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nl-NL"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979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Normalization</a:t>
            </a:r>
            <a:endParaRPr lang="nl-NL" dirty="0"/>
          </a:p>
        </p:txBody>
      </p:sp>
      <p:sp>
        <p:nvSpPr>
          <p:cNvPr id="3" name="Content Placeholder 2"/>
          <p:cNvSpPr>
            <a:spLocks noGrp="1"/>
          </p:cNvSpPr>
          <p:nvPr>
            <p:ph idx="1"/>
          </p:nvPr>
        </p:nvSpPr>
        <p:spPr/>
        <p:txBody>
          <a:bodyPr/>
          <a:lstStyle/>
          <a:p>
            <a:r>
              <a:rPr lang="en-GB" dirty="0" smtClean="0"/>
              <a:t>After normalizing the problem, the magnitude of all variables has become equal (around 1)</a:t>
            </a:r>
            <a:br>
              <a:rPr lang="en-GB" dirty="0" smtClean="0"/>
            </a:br>
            <a:endParaRPr lang="en-GB" dirty="0" smtClean="0"/>
          </a:p>
          <a:p>
            <a:r>
              <a:rPr lang="en-GB" dirty="0" smtClean="0"/>
              <a:t>This will present the computer with a much “smoother” optimization problem, increasing accuracy and robustness</a:t>
            </a:r>
          </a:p>
          <a:p>
            <a:pPr marL="0" indent="0">
              <a:buNone/>
            </a:pPr>
            <a:endParaRPr lang="nl-NL" dirty="0"/>
          </a:p>
        </p:txBody>
      </p:sp>
    </p:spTree>
    <p:extLst>
      <p:ext uri="{BB962C8B-B14F-4D97-AF65-F5344CB8AC3E}">
        <p14:creationId xmlns:p14="http://schemas.microsoft.com/office/powerpoint/2010/main" val="2309041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smtClean="0"/>
              <a:t>Keep function evaluations to a minimum</a:t>
            </a:r>
          </a:p>
        </p:txBody>
      </p:sp>
      <p:sp>
        <p:nvSpPr>
          <p:cNvPr id="3075" name="Rectangle 3"/>
          <p:cNvSpPr>
            <a:spLocks noGrp="1" noChangeArrowheads="1"/>
          </p:cNvSpPr>
          <p:nvPr>
            <p:ph type="body" idx="1"/>
          </p:nvPr>
        </p:nvSpPr>
        <p:spPr>
          <a:xfrm>
            <a:off x="900113" y="1557338"/>
            <a:ext cx="7648575" cy="3657600"/>
          </a:xfrm>
        </p:spPr>
        <p:txBody>
          <a:bodyPr/>
          <a:lstStyle/>
          <a:p>
            <a:r>
              <a:rPr lang="en-GB" smtClean="0"/>
              <a:t>Computational time required for a given optimization problem is strongly correlated to the number of times a given evaluation is required and, of course, by its complexity.</a:t>
            </a:r>
          </a:p>
          <a:p>
            <a:r>
              <a:rPr lang="en-GB" smtClean="0"/>
              <a:t>Complexity determines the relation between the number of design variables and the required computational steps:</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357563"/>
            <a:ext cx="3167063"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44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smtClean="0"/>
              <a:t>Calculation complexity</a:t>
            </a:r>
          </a:p>
        </p:txBody>
      </p:sp>
      <p:sp>
        <p:nvSpPr>
          <p:cNvPr id="4099" name="Rectangle 3"/>
          <p:cNvSpPr>
            <a:spLocks noGrp="1" noChangeArrowheads="1"/>
          </p:cNvSpPr>
          <p:nvPr>
            <p:ph type="body" idx="1"/>
          </p:nvPr>
        </p:nvSpPr>
        <p:spPr/>
        <p:txBody>
          <a:bodyPr/>
          <a:lstStyle/>
          <a:p>
            <a:r>
              <a:rPr lang="en-GB" dirty="0" smtClean="0"/>
              <a:t>Complexity of the calculation and, hence, computational time is determined by the number, diversity and type of relations that are implemented in an analysis-model</a:t>
            </a:r>
            <a:r>
              <a:rPr lang="en-GB" dirty="0" smtClean="0"/>
              <a:t>.</a:t>
            </a:r>
            <a:br>
              <a:rPr lang="en-GB" dirty="0" smtClean="0"/>
            </a:br>
            <a:endParaRPr lang="en-GB" dirty="0" smtClean="0"/>
          </a:p>
          <a:p>
            <a:r>
              <a:rPr lang="en-GB" dirty="0" smtClean="0"/>
              <a:t>Iterations, involving multiple calls to a single function, tend to be a cause of long computational times. Note that a (sub-) optimization in itself is an iterative process</a:t>
            </a:r>
            <a:r>
              <a:rPr lang="en-GB" dirty="0" smtClean="0"/>
              <a:t>.</a:t>
            </a:r>
            <a:br>
              <a:rPr lang="en-GB" dirty="0" smtClean="0"/>
            </a:br>
            <a:endParaRPr lang="en-GB" dirty="0" smtClean="0"/>
          </a:p>
          <a:p>
            <a:r>
              <a:rPr lang="en-GB" dirty="0" smtClean="0"/>
              <a:t>Non-linear equations take more effort to solve than linear ones.</a:t>
            </a:r>
          </a:p>
        </p:txBody>
      </p:sp>
    </p:spTree>
    <p:extLst>
      <p:ext uri="{BB962C8B-B14F-4D97-AF65-F5344CB8AC3E}">
        <p14:creationId xmlns:p14="http://schemas.microsoft.com/office/powerpoint/2010/main" val="146300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smtClean="0"/>
              <a:t>Keep size of the problem manageable</a:t>
            </a:r>
          </a:p>
        </p:txBody>
      </p:sp>
      <p:sp>
        <p:nvSpPr>
          <p:cNvPr id="5123" name="Rectangle 3"/>
          <p:cNvSpPr>
            <a:spLocks noGrp="1" noChangeArrowheads="1"/>
          </p:cNvSpPr>
          <p:nvPr>
            <p:ph type="body" idx="1"/>
          </p:nvPr>
        </p:nvSpPr>
        <p:spPr/>
        <p:txBody>
          <a:bodyPr/>
          <a:lstStyle/>
          <a:p>
            <a:r>
              <a:rPr lang="en-GB" smtClean="0"/>
              <a:t>Size of an optimization problem is determined by the number of design-variables, the number and type of constraints and the complexity of the analysis-modules involved.</a:t>
            </a:r>
          </a:p>
          <a:p>
            <a:endParaRPr lang="en-GB" smtClean="0"/>
          </a:p>
          <a:p>
            <a:r>
              <a:rPr lang="en-GB" smtClean="0"/>
              <a:t>The ‘size’ of the problem tends to drive the computational requirement. The bigger the size of the problem, the more computations required.</a:t>
            </a:r>
          </a:p>
          <a:p>
            <a:endParaRPr lang="en-GB" smtClean="0"/>
          </a:p>
          <a:p>
            <a:r>
              <a:rPr lang="en-GB" smtClean="0"/>
              <a:t>Hence, keeping the number of design-variables and constraints low is a very effective method of reducing the computational time </a:t>
            </a:r>
          </a:p>
        </p:txBody>
      </p:sp>
    </p:spTree>
    <p:extLst>
      <p:ext uri="{BB962C8B-B14F-4D97-AF65-F5344CB8AC3E}">
        <p14:creationId xmlns:p14="http://schemas.microsoft.com/office/powerpoint/2010/main" val="2082238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Gradient-based methods; finite differencing </a:t>
            </a:r>
            <a:endParaRPr lang="nl-NL" dirty="0"/>
          </a:p>
        </p:txBody>
      </p:sp>
      <p:pic>
        <p:nvPicPr>
          <p:cNvPr id="10242" name="Picture 2" descr=" f'(x) = \lim_{h\to0} \frac{f(x+h) - f(x)}{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564904"/>
            <a:ext cx="4320480" cy="76139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 f''(x) \approx \frac{\delta_h^2[f](x)}{h^2} =  \frac{f(x+h) - 2 f(x) + f(x-h)}{h^{2}} .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149080"/>
            <a:ext cx="6624736" cy="67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681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smtClean="0"/>
              <a:t>Gradient-based methods; finite differencing </a:t>
            </a:r>
          </a:p>
        </p:txBody>
      </p:sp>
      <p:sp>
        <p:nvSpPr>
          <p:cNvPr id="6147" name="Rectangle 3"/>
          <p:cNvSpPr>
            <a:spLocks noGrp="1" noChangeArrowheads="1"/>
          </p:cNvSpPr>
          <p:nvPr>
            <p:ph type="body" idx="1"/>
          </p:nvPr>
        </p:nvSpPr>
        <p:spPr>
          <a:xfrm>
            <a:off x="900113" y="1773238"/>
            <a:ext cx="7648575" cy="3657600"/>
          </a:xfrm>
        </p:spPr>
        <p:txBody>
          <a:bodyPr/>
          <a:lstStyle/>
          <a:p>
            <a:r>
              <a:rPr lang="en-GB" dirty="0" smtClean="0"/>
              <a:t>A gradient-based optimization algorithm will not only use the local objective-value of a given ‘test-design’, but also its gradient and even its second-derivative characteristics to steer towards the most optimal solution</a:t>
            </a:r>
            <a:r>
              <a:rPr lang="en-GB" dirty="0" smtClean="0"/>
              <a:t>.</a:t>
            </a:r>
            <a:endParaRPr lang="en-GB" dirty="0" smtClean="0"/>
          </a:p>
          <a:p>
            <a:r>
              <a:rPr lang="en-GB" dirty="0" smtClean="0"/>
              <a:t>This determination of the derivative (the </a:t>
            </a:r>
            <a:r>
              <a:rPr lang="en-GB" dirty="0" err="1" smtClean="0"/>
              <a:t>Jacobian</a:t>
            </a:r>
            <a:r>
              <a:rPr lang="en-GB" dirty="0" smtClean="0"/>
              <a:t>-matrix) and 2</a:t>
            </a:r>
            <a:r>
              <a:rPr lang="en-GB" baseline="30000" dirty="0" smtClean="0"/>
              <a:t>nd</a:t>
            </a:r>
            <a:r>
              <a:rPr lang="en-GB" dirty="0" smtClean="0"/>
              <a:t> derivative (the Hessian-matrix) information has a large influence on the number of variable evaluations of the optimization-problem.</a:t>
            </a:r>
          </a:p>
          <a:p>
            <a:r>
              <a:rPr lang="en-GB" dirty="0" smtClean="0"/>
              <a:t>For an evaluation of the gradient of the objective-function, usually N+1 evaluations of the objective function are required with a finite-differencing scheme</a:t>
            </a:r>
          </a:p>
        </p:txBody>
      </p:sp>
    </p:spTree>
    <p:extLst>
      <p:ext uri="{BB962C8B-B14F-4D97-AF65-F5344CB8AC3E}">
        <p14:creationId xmlns:p14="http://schemas.microsoft.com/office/powerpoint/2010/main" val="3159746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Gradient-based methods; finite differencing </a:t>
            </a:r>
          </a:p>
        </p:txBody>
      </p:sp>
      <p:sp>
        <p:nvSpPr>
          <p:cNvPr id="7171" name="Rectangle 3"/>
          <p:cNvSpPr>
            <a:spLocks noGrp="1" noChangeArrowheads="1"/>
          </p:cNvSpPr>
          <p:nvPr>
            <p:ph type="body" idx="1"/>
          </p:nvPr>
        </p:nvSpPr>
        <p:spPr/>
        <p:txBody>
          <a:bodyPr/>
          <a:lstStyle/>
          <a:p>
            <a:r>
              <a:rPr lang="en-GB" smtClean="0"/>
              <a:t>For an evaluation of the 2</a:t>
            </a:r>
            <a:r>
              <a:rPr lang="en-GB" baseline="30000" smtClean="0"/>
              <a:t>nd</a:t>
            </a:r>
            <a:r>
              <a:rPr lang="en-GB" smtClean="0"/>
              <a:t> derivative information, an approximation method can be employed that re-uses the previous objective and constraint function evaluations.</a:t>
            </a:r>
            <a:br>
              <a:rPr lang="en-GB" smtClean="0"/>
            </a:br>
            <a:endParaRPr lang="en-GB" smtClean="0"/>
          </a:p>
          <a:p>
            <a:r>
              <a:rPr lang="en-GB" smtClean="0"/>
              <a:t>While obviously performed on the objective function, also the constraint-functions undergo almost the same evaluation-scheme (value, Jacobian) for every ‘test-design’. Note the added computational effort.</a:t>
            </a:r>
            <a:br>
              <a:rPr lang="en-GB" smtClean="0"/>
            </a:br>
            <a:endParaRPr lang="en-GB" smtClean="0"/>
          </a:p>
          <a:p>
            <a:r>
              <a:rPr lang="en-GB" smtClean="0"/>
              <a:t>If the Jacobian and Hessian information can be directly provided by a function that accompanies the objective, a large gain in computational-time can be achieved.</a:t>
            </a:r>
          </a:p>
          <a:p>
            <a:pPr>
              <a:buFontTx/>
              <a:buNone/>
            </a:pPr>
            <a:endParaRPr lang="en-GB" smtClean="0"/>
          </a:p>
        </p:txBody>
      </p:sp>
    </p:spTree>
    <p:extLst>
      <p:ext uri="{BB962C8B-B14F-4D97-AF65-F5344CB8AC3E}">
        <p14:creationId xmlns:p14="http://schemas.microsoft.com/office/powerpoint/2010/main" val="26747887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Default Design">
  <a:themeElements>
    <a:clrScheme name="Aangepast 1">
      <a:dk1>
        <a:srgbClr val="000000"/>
      </a:dk1>
      <a:lt1>
        <a:srgbClr val="FFFFFF"/>
      </a:lt1>
      <a:dk2>
        <a:srgbClr val="000000"/>
      </a:dk2>
      <a:lt2>
        <a:srgbClr val="108BD9"/>
      </a:lt2>
      <a:accent1>
        <a:srgbClr val="97D2F7"/>
      </a:accent1>
      <a:accent2>
        <a:srgbClr val="003B74"/>
      </a:accent2>
      <a:accent3>
        <a:srgbClr val="FFFFFF"/>
      </a:accent3>
      <a:accent4>
        <a:srgbClr val="000000"/>
      </a:accent4>
      <a:accent5>
        <a:srgbClr val="DDE0AA"/>
      </a:accent5>
      <a:accent6>
        <a:srgbClr val="003568"/>
      </a:accent6>
      <a:hlink>
        <a:srgbClr val="C2006E"/>
      </a:hlink>
      <a:folHlink>
        <a:srgbClr val="7FC6B8"/>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108BD9"/>
      </a:lt2>
      <a:accent1>
        <a:srgbClr val="ADC610"/>
      </a:accent1>
      <a:accent2>
        <a:srgbClr val="002B60"/>
      </a:accent2>
      <a:accent3>
        <a:srgbClr val="FFFFFF"/>
      </a:accent3>
      <a:accent4>
        <a:srgbClr val="000000"/>
      </a:accent4>
      <a:accent5>
        <a:srgbClr val="D3DFAA"/>
      </a:accent5>
      <a:accent6>
        <a:srgbClr val="002656"/>
      </a:accent6>
      <a:hlink>
        <a:srgbClr val="A10058"/>
      </a:hlink>
      <a:folHlink>
        <a:srgbClr val="66BCAA"/>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2361</TotalTime>
  <Words>1099</Words>
  <Application>Microsoft Office PowerPoint</Application>
  <PresentationFormat>On-screen Show (4:3)</PresentationFormat>
  <Paragraphs>140</Paragraphs>
  <Slides>36</Slides>
  <Notes>20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39" baseType="lpstr">
      <vt:lpstr>Default Design</vt:lpstr>
      <vt:lpstr>1_Default Design</vt:lpstr>
      <vt:lpstr>Equation</vt:lpstr>
      <vt:lpstr>Advanced Design Methods (MDO, KBE)  AE4233</vt:lpstr>
      <vt:lpstr>Contents of this lecture</vt:lpstr>
      <vt:lpstr>Contents of this lecture</vt:lpstr>
      <vt:lpstr>Keep function evaluations to a minimum</vt:lpstr>
      <vt:lpstr>Calculation complexity</vt:lpstr>
      <vt:lpstr>Keep size of the problem manageable</vt:lpstr>
      <vt:lpstr>Gradient-based methods; finite differencing </vt:lpstr>
      <vt:lpstr>Gradient-based methods; finite differencing </vt:lpstr>
      <vt:lpstr>Gradient-based methods; finite differencing </vt:lpstr>
      <vt:lpstr>Constrained vs Unconstrained Optimization</vt:lpstr>
      <vt:lpstr>Contents of this lecture</vt:lpstr>
      <vt:lpstr>Constrained Optimization: Penalty functions</vt:lpstr>
      <vt:lpstr>Penalty functions:</vt:lpstr>
      <vt:lpstr>Adding a penalty term to the objective</vt:lpstr>
      <vt:lpstr>Penalty function at work</vt:lpstr>
      <vt:lpstr>Penalty function at work</vt:lpstr>
      <vt:lpstr>Penalty function at work</vt:lpstr>
      <vt:lpstr>Penalty function at work</vt:lpstr>
      <vt:lpstr>Penalty function at work</vt:lpstr>
      <vt:lpstr>Penalty function at work</vt:lpstr>
      <vt:lpstr>Contents of this lecture</vt:lpstr>
      <vt:lpstr>Example: How not to formulate an optimization-problem</vt:lpstr>
      <vt:lpstr>Example; design vector</vt:lpstr>
      <vt:lpstr>Example: adding a constraint</vt:lpstr>
      <vt:lpstr>Directly adding a constraint to the optimization definition</vt:lpstr>
      <vt:lpstr>Directly adding a constraint to the optimization definition</vt:lpstr>
      <vt:lpstr>A different approach: implement the constraint directly in the objective function</vt:lpstr>
      <vt:lpstr>A different approach: implement the constraint directly in the objective function</vt:lpstr>
      <vt:lpstr>Contents of this lecture</vt:lpstr>
      <vt:lpstr>Normalization</vt:lpstr>
      <vt:lpstr>Example: order of magnitude</vt:lpstr>
      <vt:lpstr>Example: order of magnitude</vt:lpstr>
      <vt:lpstr>Problem before normalization</vt:lpstr>
      <vt:lpstr>Problem after normalization</vt:lpstr>
      <vt:lpstr>How to normalize variables</vt:lpstr>
      <vt:lpstr>Normalization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Design Methods (MDO, KBE)  AE4233</dc:title>
  <dc:creator>Durk Steenhuizen - LR</dc:creator>
  <cp:lastModifiedBy>Durk Steenhuizen - LR</cp:lastModifiedBy>
  <cp:revision>51</cp:revision>
  <dcterms:created xsi:type="dcterms:W3CDTF">2013-02-20T18:27:44Z</dcterms:created>
  <dcterms:modified xsi:type="dcterms:W3CDTF">2013-02-22T12:16:01Z</dcterms:modified>
</cp:coreProperties>
</file>