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40"/>
  </p:notesMasterIdLst>
  <p:sldIdLst>
    <p:sldId id="257" r:id="rId3"/>
    <p:sldId id="296" r:id="rId4"/>
    <p:sldId id="258" r:id="rId5"/>
    <p:sldId id="297" r:id="rId6"/>
    <p:sldId id="298" r:id="rId7"/>
    <p:sldId id="299" r:id="rId8"/>
    <p:sldId id="310" r:id="rId9"/>
    <p:sldId id="278" r:id="rId10"/>
    <p:sldId id="279" r:id="rId11"/>
    <p:sldId id="259" r:id="rId12"/>
    <p:sldId id="261" r:id="rId13"/>
    <p:sldId id="301" r:id="rId14"/>
    <p:sldId id="302" r:id="rId15"/>
    <p:sldId id="303" r:id="rId16"/>
    <p:sldId id="304" r:id="rId17"/>
    <p:sldId id="305" r:id="rId18"/>
    <p:sldId id="269" r:id="rId19"/>
    <p:sldId id="306" r:id="rId20"/>
    <p:sldId id="307" r:id="rId21"/>
    <p:sldId id="308" r:id="rId22"/>
    <p:sldId id="280" r:id="rId23"/>
    <p:sldId id="309" r:id="rId24"/>
    <p:sldId id="295" r:id="rId25"/>
    <p:sldId id="31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09" autoAdjust="0"/>
  </p:normalViewPr>
  <p:slideViewPr>
    <p:cSldViewPr>
      <p:cViewPr varScale="1">
        <p:scale>
          <a:sx n="57" d="100"/>
          <a:sy n="57" d="100"/>
        </p:scale>
        <p:origin x="-192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080021-E465-4C75-AD49-700E9AF968F3}" type="datetimeFigureOut">
              <a:rPr lang="nl-NL" smtClean="0"/>
              <a:t>20-2-2014</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7AB62-EB28-457E-859B-4D7CF09D05F3}" type="slidenum">
              <a:rPr lang="nl-NL" smtClean="0"/>
              <a:t>‹#›</a:t>
            </a:fld>
            <a:endParaRPr lang="nl-NL"/>
          </a:p>
        </p:txBody>
      </p:sp>
    </p:spTree>
    <p:extLst>
      <p:ext uri="{BB962C8B-B14F-4D97-AF65-F5344CB8AC3E}">
        <p14:creationId xmlns:p14="http://schemas.microsoft.com/office/powerpoint/2010/main" val="218852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79513" y="657225"/>
            <a:ext cx="4573587" cy="3429000"/>
          </a:xfrm>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53" tIns="46077" rIns="92153" bIns="46077"/>
          <a:lstStyle/>
          <a:p>
            <a:endParaRPr lang="nl-NL"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10</a:t>
            </a:fld>
            <a:endParaRPr lang="nl-NL"/>
          </a:p>
        </p:txBody>
      </p:sp>
    </p:spTree>
    <p:extLst>
      <p:ext uri="{BB962C8B-B14F-4D97-AF65-F5344CB8AC3E}">
        <p14:creationId xmlns:p14="http://schemas.microsoft.com/office/powerpoint/2010/main" val="989869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11</a:t>
            </a:fld>
            <a:endParaRPr lang="nl-NL"/>
          </a:p>
        </p:txBody>
      </p:sp>
    </p:spTree>
    <p:extLst>
      <p:ext uri="{BB962C8B-B14F-4D97-AF65-F5344CB8AC3E}">
        <p14:creationId xmlns:p14="http://schemas.microsoft.com/office/powerpoint/2010/main" val="3161158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12</a:t>
            </a:fld>
            <a:endParaRPr lang="nl-NL"/>
          </a:p>
        </p:txBody>
      </p:sp>
    </p:spTree>
    <p:extLst>
      <p:ext uri="{BB962C8B-B14F-4D97-AF65-F5344CB8AC3E}">
        <p14:creationId xmlns:p14="http://schemas.microsoft.com/office/powerpoint/2010/main" val="74828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13</a:t>
            </a:fld>
            <a:endParaRPr lang="nl-NL"/>
          </a:p>
        </p:txBody>
      </p:sp>
    </p:spTree>
    <p:extLst>
      <p:ext uri="{BB962C8B-B14F-4D97-AF65-F5344CB8AC3E}">
        <p14:creationId xmlns:p14="http://schemas.microsoft.com/office/powerpoint/2010/main" val="2776975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14</a:t>
            </a:fld>
            <a:endParaRPr lang="nl-NL"/>
          </a:p>
        </p:txBody>
      </p:sp>
    </p:spTree>
    <p:extLst>
      <p:ext uri="{BB962C8B-B14F-4D97-AF65-F5344CB8AC3E}">
        <p14:creationId xmlns:p14="http://schemas.microsoft.com/office/powerpoint/2010/main" val="3244111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15</a:t>
            </a:fld>
            <a:endParaRPr lang="nl-NL"/>
          </a:p>
        </p:txBody>
      </p:sp>
    </p:spTree>
    <p:extLst>
      <p:ext uri="{BB962C8B-B14F-4D97-AF65-F5344CB8AC3E}">
        <p14:creationId xmlns:p14="http://schemas.microsoft.com/office/powerpoint/2010/main" val="2572197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a:t>
            </a:r>
            <a:r>
              <a:rPr lang="en-US" dirty="0" err="1" smtClean="0"/>
              <a:t>Kriging</a:t>
            </a:r>
            <a:r>
              <a:rPr lang="en-US" dirty="0" smtClean="0"/>
              <a:t> was named for the South African mining engineer </a:t>
            </a:r>
            <a:r>
              <a:rPr lang="en-US" dirty="0" err="1" smtClean="0"/>
              <a:t>Danie</a:t>
            </a:r>
            <a:r>
              <a:rPr lang="en-US" dirty="0" smtClean="0"/>
              <a:t> G. </a:t>
            </a:r>
            <a:r>
              <a:rPr lang="en-US" dirty="0" err="1" smtClean="0"/>
              <a:t>Krige</a:t>
            </a:r>
            <a:r>
              <a:rPr lang="en-US" dirty="0" smtClean="0"/>
              <a:t>, who actually developed</a:t>
            </a:r>
            <a:r>
              <a:rPr lang="en-US" baseline="0" dirty="0" smtClean="0"/>
              <a:t> the method to estimate the distribution of gold under the ground, based on samples from excavations in various points.</a:t>
            </a:r>
          </a:p>
        </p:txBody>
      </p:sp>
      <p:sp>
        <p:nvSpPr>
          <p:cNvPr id="4" name="Slide Number Placeholder 3"/>
          <p:cNvSpPr>
            <a:spLocks noGrp="1"/>
          </p:cNvSpPr>
          <p:nvPr>
            <p:ph type="sldNum" sz="quarter" idx="10"/>
          </p:nvPr>
        </p:nvSpPr>
        <p:spPr/>
        <p:txBody>
          <a:bodyPr/>
          <a:lstStyle/>
          <a:p>
            <a:fld id="{9007AB62-EB28-457E-859B-4D7CF09D05F3}" type="slidenum">
              <a:rPr lang="nl-NL" smtClean="0"/>
              <a:t>16</a:t>
            </a:fld>
            <a:endParaRPr lang="nl-NL"/>
          </a:p>
        </p:txBody>
      </p:sp>
    </p:spTree>
    <p:extLst>
      <p:ext uri="{BB962C8B-B14F-4D97-AF65-F5344CB8AC3E}">
        <p14:creationId xmlns:p14="http://schemas.microsoft.com/office/powerpoint/2010/main" val="1175908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jdelijke aanduiding voor dia-afbeelding 1"/>
          <p:cNvSpPr>
            <a:spLocks noGrp="1" noRot="1" noChangeAspect="1" noTextEdit="1"/>
          </p:cNvSpPr>
          <p:nvPr>
            <p:ph type="sldImg"/>
          </p:nvPr>
        </p:nvSpPr>
        <p:spPr>
          <a:ln/>
        </p:spPr>
      </p:sp>
      <p:sp>
        <p:nvSpPr>
          <p:cNvPr id="102403"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dirty="0" smtClean="0"/>
              <a:t>More info on </a:t>
            </a:r>
            <a:r>
              <a:rPr lang="nl-NL" dirty="0" err="1" smtClean="0"/>
              <a:t>Kriging</a:t>
            </a:r>
            <a:r>
              <a:rPr lang="nl-NL" dirty="0" smtClean="0"/>
              <a:t> </a:t>
            </a:r>
            <a:r>
              <a:rPr lang="nl-NL" dirty="0" err="1" smtClean="0"/>
              <a:t>techniques</a:t>
            </a:r>
            <a:r>
              <a:rPr lang="nl-NL" dirty="0" smtClean="0"/>
              <a:t> and </a:t>
            </a:r>
            <a:r>
              <a:rPr lang="nl-NL" dirty="0" err="1" smtClean="0"/>
              <a:t>Kriging</a:t>
            </a:r>
            <a:r>
              <a:rPr lang="nl-NL" dirty="0" smtClean="0"/>
              <a:t> </a:t>
            </a:r>
            <a:r>
              <a:rPr lang="nl-NL" dirty="0" err="1" smtClean="0"/>
              <a:t>mathlab</a:t>
            </a:r>
            <a:r>
              <a:rPr lang="nl-NL" dirty="0" smtClean="0"/>
              <a:t> </a:t>
            </a:r>
            <a:r>
              <a:rPr lang="nl-NL" dirty="0" err="1" smtClean="0"/>
              <a:t>toolbox</a:t>
            </a:r>
            <a:r>
              <a:rPr lang="nl-NL" dirty="0" smtClean="0"/>
              <a:t> (</a:t>
            </a:r>
            <a:r>
              <a:rPr lang="nl-NL" b="1" dirty="0" smtClean="0"/>
              <a:t>DACE</a:t>
            </a:r>
            <a:r>
              <a:rPr lang="nl-NL" dirty="0" smtClean="0"/>
              <a:t>) </a:t>
            </a:r>
            <a:r>
              <a:rPr lang="nl-NL" dirty="0" err="1" smtClean="0"/>
              <a:t>available</a:t>
            </a:r>
            <a:r>
              <a:rPr lang="nl-NL" baseline="0" dirty="0" smtClean="0"/>
              <a:t> on the web site of the University of Denmark (www.imm.dtu.dk)</a:t>
            </a:r>
            <a:endParaRPr lang="nl-NL" dirty="0" smtClean="0"/>
          </a:p>
        </p:txBody>
      </p:sp>
      <p:sp>
        <p:nvSpPr>
          <p:cNvPr id="102404"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fld id="{DFEEB673-30BE-4A55-BBB7-570DFB7DAFE2}" type="slidenum">
              <a:rPr lang="en-US" sz="1200">
                <a:solidFill>
                  <a:prstClr val="black"/>
                </a:solidFill>
                <a:latin typeface="Times" pitchFamily="18" charset="0"/>
              </a:rPr>
              <a:pPr/>
              <a:t>17</a:t>
            </a:fld>
            <a:endParaRPr lang="en-US" sz="1200">
              <a:solidFill>
                <a:prstClr val="black"/>
              </a:solidFill>
              <a:latin typeface="Times"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18</a:t>
            </a:fld>
            <a:endParaRPr lang="nl-NL"/>
          </a:p>
        </p:txBody>
      </p:sp>
    </p:spTree>
    <p:extLst>
      <p:ext uri="{BB962C8B-B14F-4D97-AF65-F5344CB8AC3E}">
        <p14:creationId xmlns:p14="http://schemas.microsoft.com/office/powerpoint/2010/main" val="751571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19</a:t>
            </a:fld>
            <a:endParaRPr lang="nl-NL"/>
          </a:p>
        </p:txBody>
      </p:sp>
    </p:spTree>
    <p:extLst>
      <p:ext uri="{BB962C8B-B14F-4D97-AF65-F5344CB8AC3E}">
        <p14:creationId xmlns:p14="http://schemas.microsoft.com/office/powerpoint/2010/main" val="261607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r>
              <a:rPr lang="en-US" dirty="0" smtClean="0"/>
              <a:t>Assume you have built the analysis</a:t>
            </a:r>
            <a:r>
              <a:rPr lang="en-US" baseline="0" dirty="0" smtClean="0"/>
              <a:t> tool workflow shown above in the slide, where various tools are connected to perform MDO.</a:t>
            </a:r>
          </a:p>
          <a:p>
            <a:pPr>
              <a:buFont typeface="Arial" pitchFamily="34" charset="0"/>
              <a:buNone/>
            </a:pPr>
            <a:r>
              <a:rPr lang="en-US" baseline="0" dirty="0" smtClean="0"/>
              <a:t>You made use of methods of relatively low fidelity in the hope to get a quick optimization.</a:t>
            </a:r>
          </a:p>
          <a:p>
            <a:pPr>
              <a:buFont typeface="Arial" pitchFamily="34" charset="0"/>
              <a:buNone/>
            </a:pPr>
            <a:r>
              <a:rPr lang="en-US" baseline="0" dirty="0" smtClean="0"/>
              <a:t>Still you want to obtain relatively accurate results, that is why you have mixed class I methods with other simulation tools, such a VLM method for aerodynamic calculation and some other simulation tool you developed yourself.</a:t>
            </a:r>
          </a:p>
          <a:p>
            <a:pPr>
              <a:buFont typeface="Arial" pitchFamily="34" charset="0"/>
              <a:buNone/>
            </a:pPr>
            <a:r>
              <a:rPr lang="en-US" baseline="0" dirty="0" smtClean="0"/>
              <a:t>You find out that to run a complete evaluation of the workflow (without optimization) it takes about 25 minutes, because some internal convergence loops are required (for example for mass convergence).</a:t>
            </a:r>
          </a:p>
          <a:p>
            <a:pPr>
              <a:buFont typeface="Arial" pitchFamily="34" charset="0"/>
              <a:buNone/>
            </a:pPr>
            <a:endParaRPr lang="en-US" baseline="0" dirty="0" smtClean="0"/>
          </a:p>
          <a:p>
            <a:pPr>
              <a:buFont typeface="Arial" pitchFamily="34" charset="0"/>
              <a:buNone/>
            </a:pPr>
            <a:r>
              <a:rPr lang="en-US" baseline="0" dirty="0" smtClean="0"/>
              <a:t>In case you want to use this workflow, even for a simple optimization problem with a couple of design variables, you can expect something like 20-50  evaluations by the optimizer. However, that means you need at least 20 hours of computation!</a:t>
            </a:r>
          </a:p>
          <a:p>
            <a:pPr>
              <a:buFont typeface="Arial" pitchFamily="34" charset="0"/>
              <a:buNone/>
            </a:pPr>
            <a:endParaRPr lang="en-US" baseline="0" dirty="0" smtClean="0"/>
          </a:p>
          <a:p>
            <a:pPr>
              <a:buFont typeface="Arial" pitchFamily="34" charset="0"/>
              <a:buNone/>
            </a:pPr>
            <a:r>
              <a:rPr lang="en-US" baseline="0" dirty="0" smtClean="0"/>
              <a:t>Well, can you do something about that??</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2</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20</a:t>
            </a:fld>
            <a:endParaRPr lang="nl-NL"/>
          </a:p>
        </p:txBody>
      </p:sp>
    </p:spTree>
    <p:extLst>
      <p:ext uri="{BB962C8B-B14F-4D97-AF65-F5344CB8AC3E}">
        <p14:creationId xmlns:p14="http://schemas.microsoft.com/office/powerpoint/2010/main" val="3467661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21</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Then this</a:t>
            </a:r>
            <a:r>
              <a:rPr lang="en-US" baseline="0" dirty="0" smtClean="0"/>
              <a:t> optimum location is used to improve the quality of the Response Surface Model.</a:t>
            </a:r>
          </a:p>
          <a:p>
            <a:pPr>
              <a:buFont typeface="Arial" pitchFamily="34" charset="0"/>
              <a:buChar char="•"/>
            </a:pPr>
            <a:r>
              <a:rPr lang="en-US" baseline="0" dirty="0" smtClean="0"/>
              <a:t> The workflow is evaluated again at the location of the optimum which was found. </a:t>
            </a:r>
          </a:p>
          <a:p>
            <a:pPr>
              <a:buFont typeface="Arial" pitchFamily="34" charset="0"/>
              <a:buChar char="•"/>
            </a:pPr>
            <a:r>
              <a:rPr lang="en-US" baseline="0" dirty="0" smtClean="0"/>
              <a:t> The result is added as a new sample point to the RSM, and then the RSM is updated.</a:t>
            </a:r>
          </a:p>
          <a:p>
            <a:pPr>
              <a:buFont typeface="Arial" pitchFamily="34" charset="0"/>
              <a:buChar char="•"/>
            </a:pPr>
            <a:r>
              <a:rPr lang="en-US" baseline="0" dirty="0" smtClean="0"/>
              <a:t> With the updated RSM a new optimization can be done.</a:t>
            </a:r>
          </a:p>
          <a:p>
            <a:pPr>
              <a:buFont typeface="Arial" pitchFamily="34" charset="0"/>
              <a:buChar char="•"/>
            </a:pPr>
            <a:r>
              <a:rPr lang="en-US" baseline="0" dirty="0" smtClean="0"/>
              <a:t> We will then find a slightly different optimum. When the difference between consecutive iterations has disappeared the solution is considered converged.</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22</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availability</a:t>
            </a:r>
            <a:r>
              <a:rPr lang="en-US" baseline="0" dirty="0" smtClean="0"/>
              <a:t> of a response surface is useful, not only for optimization but also to the purpose of providing designers with an intuitive visualization of the design space</a:t>
            </a:r>
            <a:r>
              <a:rPr lang="en-US" baseline="0" dirty="0" smtClean="0"/>
              <a:t>.</a:t>
            </a:r>
            <a:endParaRPr lang="en-US" dirty="0" smtClean="0"/>
          </a:p>
          <a:p>
            <a:r>
              <a:rPr lang="en-US" dirty="0" smtClean="0"/>
              <a:t>Of course, it is not possible to provide usable visualizations</a:t>
            </a:r>
            <a:r>
              <a:rPr lang="en-US" baseline="0" dirty="0" smtClean="0"/>
              <a:t> of the objective function for more than 2 or 3 design </a:t>
            </a:r>
            <a:r>
              <a:rPr lang="en-US" baseline="0" dirty="0" smtClean="0"/>
              <a:t>variables</a:t>
            </a:r>
            <a:r>
              <a:rPr lang="en-US" dirty="0" smtClean="0"/>
              <a:t> </a:t>
            </a:r>
            <a:endParaRPr lang="en-US" dirty="0"/>
          </a:p>
        </p:txBody>
      </p:sp>
      <p:sp>
        <p:nvSpPr>
          <p:cNvPr id="4" name="Slide Number Placeholder 3"/>
          <p:cNvSpPr>
            <a:spLocks noGrp="1"/>
          </p:cNvSpPr>
          <p:nvPr>
            <p:ph type="sldNum" sz="quarter" idx="10"/>
          </p:nvPr>
        </p:nvSpPr>
        <p:spPr/>
        <p:txBody>
          <a:bodyPr/>
          <a:lstStyle/>
          <a:p>
            <a:fld id="{9007AB62-EB28-457E-859B-4D7CF09D05F3}" type="slidenum">
              <a:rPr lang="nl-NL" smtClean="0"/>
              <a:t>23</a:t>
            </a:fld>
            <a:endParaRPr lang="nl-NL"/>
          </a:p>
        </p:txBody>
      </p:sp>
    </p:spTree>
    <p:extLst>
      <p:ext uri="{BB962C8B-B14F-4D97-AF65-F5344CB8AC3E}">
        <p14:creationId xmlns:p14="http://schemas.microsoft.com/office/powerpoint/2010/main" val="1479403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07AB62-EB28-457E-859B-4D7CF09D05F3}" type="slidenum">
              <a:rPr lang="nl-NL" smtClean="0"/>
              <a:t>24</a:t>
            </a:fld>
            <a:endParaRPr lang="nl-NL"/>
          </a:p>
        </p:txBody>
      </p:sp>
    </p:spTree>
    <p:extLst>
      <p:ext uri="{BB962C8B-B14F-4D97-AF65-F5344CB8AC3E}">
        <p14:creationId xmlns:p14="http://schemas.microsoft.com/office/powerpoint/2010/main" val="840826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a:t>
            </a:r>
            <a:r>
              <a:rPr lang="en-US" dirty="0" smtClean="0"/>
              <a:t>This approach called</a:t>
            </a:r>
            <a:r>
              <a:rPr lang="en-US" baseline="0" dirty="0" smtClean="0"/>
              <a:t> variable-fidelity optimization can </a:t>
            </a:r>
            <a:r>
              <a:rPr lang="en-US" baseline="0" dirty="0" smtClean="0"/>
              <a:t>be used if there </a:t>
            </a:r>
            <a:r>
              <a:rPr lang="en-US" baseline="0" dirty="0" smtClean="0"/>
              <a:t>are a </a:t>
            </a:r>
            <a:r>
              <a:rPr lang="en-US" baseline="0" dirty="0" smtClean="0"/>
              <a:t>low-fidelity and a high-fidelity </a:t>
            </a:r>
            <a:r>
              <a:rPr lang="en-US" baseline="0" dirty="0" smtClean="0"/>
              <a:t>module in the simulation framework, which </a:t>
            </a:r>
            <a:r>
              <a:rPr lang="en-US" baseline="0" dirty="0" smtClean="0"/>
              <a:t>describe the same phenomenon.</a:t>
            </a:r>
          </a:p>
          <a:p>
            <a:pPr>
              <a:buFont typeface="Arial" pitchFamily="34" charset="0"/>
              <a:buChar char="•"/>
            </a:pPr>
            <a:r>
              <a:rPr lang="en-US" baseline="0" dirty="0" smtClean="0"/>
              <a:t> In </a:t>
            </a:r>
            <a:r>
              <a:rPr lang="en-US" baseline="0" dirty="0" smtClean="0"/>
              <a:t>this case </a:t>
            </a:r>
            <a:r>
              <a:rPr lang="en-US" baseline="0" dirty="0" smtClean="0"/>
              <a:t>the low- and high-fidelity parts of the workflow both analyze an aircraft design, but the low-fidelity parts needs about three minutes and the high-fidelity part needs 25 minutes. </a:t>
            </a:r>
          </a:p>
          <a:p>
            <a:pPr>
              <a:buFont typeface="Arial" pitchFamily="34" charset="0"/>
              <a:buChar char="•"/>
            </a:pPr>
            <a:r>
              <a:rPr lang="en-US" baseline="0" dirty="0" smtClean="0"/>
              <a:t> The high-fidelity part is of course more accurate but it needs a lot of time.</a:t>
            </a:r>
          </a:p>
          <a:p>
            <a:pPr>
              <a:buFont typeface="Arial" pitchFamily="34" charset="0"/>
              <a:buChar char="•"/>
            </a:pPr>
            <a:r>
              <a:rPr lang="en-US" baseline="0" dirty="0" smtClean="0"/>
              <a:t> The variable-fidelity optimization approach uses the low-fidelity model to analyze the aircraft design, but it uses a couple of high-fidelity evaluations to correct the low-fidelity model. </a:t>
            </a:r>
          </a:p>
          <a:p>
            <a:pPr>
              <a:buFont typeface="Arial" pitchFamily="34" charset="0"/>
              <a:buChar char="•"/>
            </a:pPr>
            <a:r>
              <a:rPr lang="en-US" baseline="0" dirty="0" smtClean="0"/>
              <a:t> So it can be seen as a way to improve the low-fidelity model such that it approximates the quality of the high-fidelity model.</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25</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baseline="0" dirty="0" smtClean="0"/>
              <a:t> First, sample </a:t>
            </a:r>
            <a:r>
              <a:rPr lang="en-US" baseline="0" dirty="0" smtClean="0"/>
              <a:t>points have to be chosen with the help of Latin </a:t>
            </a:r>
            <a:r>
              <a:rPr lang="en-US" baseline="0" dirty="0" err="1" smtClean="0"/>
              <a:t>Hypercubes</a:t>
            </a:r>
            <a:r>
              <a:rPr lang="en-US" baseline="0" dirty="0" smtClean="0"/>
              <a:t>.</a:t>
            </a:r>
          </a:p>
          <a:p>
            <a:pPr>
              <a:buFont typeface="Arial" pitchFamily="34" charset="0"/>
              <a:buChar char="•"/>
            </a:pPr>
            <a:r>
              <a:rPr lang="en-US" baseline="0" dirty="0" smtClean="0"/>
              <a:t> For the low-fidelity model, a lot of sample points can be chosen, since it is cheap to evaluate.</a:t>
            </a:r>
          </a:p>
          <a:p>
            <a:pPr>
              <a:buFont typeface="Arial" pitchFamily="34" charset="0"/>
              <a:buChar char="•"/>
            </a:pPr>
            <a:r>
              <a:rPr lang="en-US" baseline="0" dirty="0" smtClean="0"/>
              <a:t> For the high-fidelity model, only a small number of points is chosen.</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26</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Then</a:t>
            </a:r>
            <a:r>
              <a:rPr lang="en-US" baseline="0" dirty="0" smtClean="0"/>
              <a:t> a Design of Experiments for the low-fidelity model is done</a:t>
            </a:r>
          </a:p>
          <a:p>
            <a:pPr>
              <a:buFont typeface="Arial" pitchFamily="34" charset="0"/>
              <a:buChar char="•"/>
            </a:pPr>
            <a:r>
              <a:rPr lang="en-US" baseline="0" dirty="0" smtClean="0"/>
              <a:t> Again, you can see the sample points and the corresponding responses of the low-fidelity model.</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27</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With</a:t>
            </a:r>
            <a:r>
              <a:rPr lang="en-US" baseline="0" dirty="0" smtClean="0"/>
              <a:t> the help of the </a:t>
            </a:r>
            <a:r>
              <a:rPr lang="en-US" baseline="0" dirty="0" err="1" smtClean="0"/>
              <a:t>Kriging</a:t>
            </a:r>
            <a:r>
              <a:rPr lang="en-US" baseline="0" dirty="0" smtClean="0"/>
              <a:t> toolbox a Response Surface of the low-fidelity model is </a:t>
            </a:r>
            <a:r>
              <a:rPr lang="en-US" baseline="0" dirty="0" smtClean="0"/>
              <a:t>created. No RSM of the High fidelity is generated, however!! </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28</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Then</a:t>
            </a:r>
            <a:r>
              <a:rPr lang="en-US" baseline="0" dirty="0" smtClean="0"/>
              <a:t> the </a:t>
            </a:r>
            <a:r>
              <a:rPr lang="en-US" baseline="0" dirty="0" smtClean="0"/>
              <a:t>differences </a:t>
            </a:r>
            <a:r>
              <a:rPr lang="en-US" baseline="0" dirty="0" smtClean="0"/>
              <a:t>between the high-fidelity </a:t>
            </a:r>
            <a:r>
              <a:rPr lang="en-US" baseline="0" dirty="0" smtClean="0"/>
              <a:t>experiments and the corresponding points measured on the low-fidelity RSM are determined</a:t>
            </a:r>
            <a:r>
              <a:rPr lang="en-US" baseline="0" dirty="0" smtClean="0"/>
              <a:t>. </a:t>
            </a:r>
            <a:r>
              <a:rPr lang="en-US" baseline="0" dirty="0" smtClean="0"/>
              <a:t>From </a:t>
            </a:r>
            <a:r>
              <a:rPr lang="en-US" baseline="0" dirty="0" smtClean="0"/>
              <a:t>these differences, a </a:t>
            </a:r>
            <a:r>
              <a:rPr lang="en-US" baseline="0" dirty="0" smtClean="0"/>
              <a:t>second response </a:t>
            </a:r>
            <a:r>
              <a:rPr lang="en-US" baseline="0" dirty="0" smtClean="0"/>
              <a:t>surface model is constructed. </a:t>
            </a:r>
          </a:p>
          <a:p>
            <a:pPr>
              <a:buFont typeface="Arial" pitchFamily="34" charset="0"/>
              <a:buChar char="•"/>
            </a:pPr>
            <a:r>
              <a:rPr lang="en-US" baseline="0" dirty="0" smtClean="0"/>
              <a:t> This </a:t>
            </a:r>
            <a:r>
              <a:rPr lang="en-US" baseline="0" dirty="0" smtClean="0"/>
              <a:t>RSM is called the </a:t>
            </a:r>
            <a:r>
              <a:rPr lang="en-US" baseline="0" dirty="0" smtClean="0"/>
              <a:t>bridge function</a:t>
            </a:r>
          </a:p>
          <a:p>
            <a:pPr>
              <a:buFont typeface="Arial" pitchFamily="34" charset="0"/>
              <a:buChar char="•"/>
            </a:pPr>
            <a:r>
              <a:rPr lang="en-US" baseline="0" dirty="0" smtClean="0"/>
              <a:t> The bridge function can be seen as a correction of the low-fidelity model.</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29</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In</a:t>
            </a:r>
            <a:r>
              <a:rPr lang="en-US" baseline="0" dirty="0" smtClean="0"/>
              <a:t> </a:t>
            </a:r>
            <a:r>
              <a:rPr lang="en-US" baseline="0" dirty="0" smtClean="0"/>
              <a:t>this step </a:t>
            </a:r>
            <a:r>
              <a:rPr lang="en-US" baseline="0" dirty="0" smtClean="0"/>
              <a:t>the variable-fidelity model is created.</a:t>
            </a:r>
          </a:p>
          <a:p>
            <a:pPr>
              <a:buFont typeface="Arial" pitchFamily="34" charset="0"/>
              <a:buChar char="•"/>
            </a:pPr>
            <a:r>
              <a:rPr lang="en-US" baseline="0" dirty="0" smtClean="0"/>
              <a:t> This is done by adding the low-fidelity model and the bridge function together.</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30</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Now the optimization can be done on the variable-fidelity </a:t>
            </a:r>
            <a:r>
              <a:rPr lang="en-US" dirty="0" smtClean="0"/>
              <a:t>rather running the whole framework again, with its expensive high fidelity modules.</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31</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When the optimum is found, the variable-fidelity model can also be updated.</a:t>
            </a:r>
          </a:p>
          <a:p>
            <a:pPr>
              <a:buFont typeface="Arial" pitchFamily="34" charset="0"/>
              <a:buChar char="•"/>
            </a:pPr>
            <a:r>
              <a:rPr lang="en-US" dirty="0" smtClean="0"/>
              <a:t> The</a:t>
            </a:r>
            <a:r>
              <a:rPr lang="en-US" baseline="0" dirty="0" smtClean="0"/>
              <a:t> high-fidelity model is evaluated at the location of the found optimum</a:t>
            </a:r>
            <a:r>
              <a:rPr lang="en-US" baseline="0" dirty="0" smtClean="0"/>
              <a:t>. Note that only the HF part of the framework is executed, not the whole framework!</a:t>
            </a:r>
            <a:endParaRPr lang="en-US" baseline="0" dirty="0" smtClean="0"/>
          </a:p>
          <a:p>
            <a:pPr>
              <a:buFont typeface="Arial" pitchFamily="34" charset="0"/>
              <a:buChar char="•"/>
            </a:pPr>
            <a:r>
              <a:rPr lang="en-US" baseline="0" dirty="0" smtClean="0"/>
              <a:t> This point is then added as an extra sample point for the bridge function.</a:t>
            </a:r>
          </a:p>
          <a:p>
            <a:pPr>
              <a:buFont typeface="Arial" pitchFamily="34" charset="0"/>
              <a:buChar char="•"/>
            </a:pPr>
            <a:r>
              <a:rPr lang="en-US" baseline="0" dirty="0" smtClean="0"/>
              <a:t> Then the variable-fidelity model is updated with the new bridge function.</a:t>
            </a:r>
          </a:p>
          <a:p>
            <a:pPr>
              <a:buFont typeface="Arial" pitchFamily="34" charset="0"/>
              <a:buChar char="•"/>
            </a:pPr>
            <a:r>
              <a:rPr lang="en-US" baseline="0" dirty="0" smtClean="0"/>
              <a:t> Then a new optimization can be done. Again, this procedure can be repeated until the solution is converged.</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32</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The two approaches</a:t>
            </a:r>
            <a:r>
              <a:rPr lang="en-US" baseline="0" dirty="0" smtClean="0"/>
              <a:t> which were described were used on an example problem</a:t>
            </a:r>
          </a:p>
          <a:p>
            <a:pPr>
              <a:buFont typeface="Arial" pitchFamily="34" charset="0"/>
              <a:buChar char="•"/>
            </a:pPr>
            <a:r>
              <a:rPr lang="en-US" baseline="0" dirty="0" smtClean="0"/>
              <a:t> The optimization of an A320 configuration</a:t>
            </a:r>
          </a:p>
          <a:p>
            <a:pPr>
              <a:buFont typeface="Arial" pitchFamily="34" charset="0"/>
              <a:buChar char="•"/>
            </a:pPr>
            <a:r>
              <a:rPr lang="en-US" baseline="0" dirty="0" smtClean="0"/>
              <a:t> Two objective functions were used: Maximum Take Off Mass and fuel mass</a:t>
            </a:r>
          </a:p>
          <a:p>
            <a:pPr>
              <a:buFont typeface="Arial" pitchFamily="34" charset="0"/>
              <a:buChar char="•"/>
            </a:pPr>
            <a:r>
              <a:rPr lang="en-US" baseline="0" dirty="0" smtClean="0"/>
              <a:t> Three sets of design variables were used: in the first optimization the wing area and the aspect ratio were design variables, in the second optimization the entire wing planform could be changed, and in the third set of design variables also the wing twist could be changed. </a:t>
            </a:r>
          </a:p>
          <a:p>
            <a:pPr>
              <a:buFont typeface="Arial" pitchFamily="34" charset="0"/>
              <a:buChar char="•"/>
            </a:pPr>
            <a:r>
              <a:rPr lang="en-US" baseline="0" dirty="0" smtClean="0"/>
              <a:t> Furthermore some constraints were implemented.</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33</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In these</a:t>
            </a:r>
            <a:r>
              <a:rPr lang="en-US" baseline="0" dirty="0" smtClean="0"/>
              <a:t> pictures you can see the resulting optimized wings if 2 design variables are used. </a:t>
            </a:r>
            <a:endParaRPr lang="en-US" baseline="0" dirty="0" smtClean="0"/>
          </a:p>
          <a:p>
            <a:pPr>
              <a:buFont typeface="Arial" pitchFamily="34" charset="0"/>
              <a:buNone/>
            </a:pPr>
            <a:r>
              <a:rPr lang="en-US" baseline="0" dirty="0" smtClean="0"/>
              <a:t>Two optimizations are actually performed: one using a global RSM build running the whole framework (here called RSM); one using the variable fidelity approach (here called VFM)</a:t>
            </a:r>
            <a:endParaRPr lang="en-US" baseline="0" dirty="0" smtClean="0"/>
          </a:p>
          <a:p>
            <a:pPr>
              <a:buFont typeface="Arial" pitchFamily="34" charset="0"/>
              <a:buChar char="•"/>
            </a:pPr>
            <a:r>
              <a:rPr lang="en-US" baseline="0" dirty="0" smtClean="0"/>
              <a:t> The left wing is the wing optimized for Maximum Take Off Mass, the right wing is optimized for minimum fuel.</a:t>
            </a:r>
          </a:p>
          <a:p>
            <a:pPr>
              <a:buFont typeface="Arial" pitchFamily="34" charset="0"/>
              <a:buChar char="•"/>
            </a:pPr>
            <a:r>
              <a:rPr lang="en-US" baseline="0" dirty="0" smtClean="0"/>
              <a:t> You can see that the left wing is smaller than the original wing and has a smaller aspect ratio. In this way a decrease of more than a 1000 kg is achieved with respect to the original wing. </a:t>
            </a:r>
          </a:p>
          <a:p>
            <a:pPr>
              <a:buFont typeface="Arial" pitchFamily="34" charset="0"/>
              <a:buChar char="•"/>
            </a:pPr>
            <a:r>
              <a:rPr lang="en-US" baseline="0" dirty="0" smtClean="0"/>
              <a:t> The right wing has a larger aspect ratio, such that it is more slender and therefore has a higher lift over drag ratio. In this way the aircraft can fly more efficient and will use less fuel. A fuel decrease of almost 200 kg was achieved for a design mission of 3400 kilometers.</a:t>
            </a:r>
          </a:p>
          <a:p>
            <a:pPr>
              <a:buFont typeface="Arial" pitchFamily="34" charset="0"/>
              <a:buChar char="•"/>
            </a:pPr>
            <a:r>
              <a:rPr lang="en-US" baseline="0" dirty="0" smtClean="0"/>
              <a:t> Furthermore one can see that both the optimization approaches converged to the same solution.</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34</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These are the results if</a:t>
            </a:r>
            <a:r>
              <a:rPr lang="en-US" baseline="0" dirty="0" smtClean="0"/>
              <a:t> the entire wing planform can be changed.</a:t>
            </a:r>
          </a:p>
          <a:p>
            <a:pPr>
              <a:buFont typeface="Arial" pitchFamily="34" charset="0"/>
              <a:buChar char="•"/>
            </a:pPr>
            <a:r>
              <a:rPr lang="en-US" baseline="0" dirty="0" smtClean="0"/>
              <a:t> The left wing has a lower aspect ratio and lower sweep angle. In this way MTOM is about 1500 kg lower than the original aircraft. </a:t>
            </a:r>
          </a:p>
          <a:p>
            <a:pPr>
              <a:buFont typeface="Arial" pitchFamily="34" charset="0"/>
              <a:buChar char="•"/>
            </a:pPr>
            <a:r>
              <a:rPr lang="en-US" baseline="0" dirty="0" smtClean="0"/>
              <a:t> In the right picture you can see the results for minimization of fuel mass. The two approaches have now converged to different solutions. This might be due to the inaccuracy of the response surface models.</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35</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Finally</a:t>
            </a:r>
            <a:r>
              <a:rPr lang="en-US" baseline="0" dirty="0" smtClean="0"/>
              <a:t> these two pictures show the optimized wing if also the wing twist is taken into account. Of course the twist cannot actually be displayed in these figures. In this case the two approaches again converged to almost the same solutions.</a:t>
            </a:r>
          </a:p>
          <a:p>
            <a:pPr>
              <a:buFont typeface="Arial" pitchFamily="34" charset="0"/>
              <a:buChar char="•"/>
            </a:pPr>
            <a:r>
              <a:rPr lang="en-US" baseline="0" dirty="0" smtClean="0"/>
              <a:t> Again, the minimization of MTOM leads to a low aspect ratio wing, while the minimization of fuel mass leads to a high aspect ratio wing.</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36</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In this table a comparison is made between the various methods.</a:t>
            </a:r>
          </a:p>
          <a:p>
            <a:pPr>
              <a:buFont typeface="Arial" pitchFamily="34" charset="0"/>
              <a:buChar char="•"/>
            </a:pPr>
            <a:r>
              <a:rPr lang="en-US" baseline="0" dirty="0" smtClean="0"/>
              <a:t> Three optimization methods are compared:</a:t>
            </a:r>
          </a:p>
          <a:p>
            <a:pPr>
              <a:buFont typeface="Arial" pitchFamily="34" charset="0"/>
              <a:buChar char="•"/>
            </a:pPr>
            <a:r>
              <a:rPr lang="en-US" baseline="0" dirty="0" smtClean="0"/>
              <a:t> The regular method, in which an optimizer is just connected to the workflow</a:t>
            </a:r>
          </a:p>
          <a:p>
            <a:pPr>
              <a:buFont typeface="Arial" pitchFamily="34" charset="0"/>
              <a:buChar char="•"/>
            </a:pPr>
            <a:r>
              <a:rPr lang="en-US" baseline="0" dirty="0" smtClean="0"/>
              <a:t> Direct optimization of the response surface model of the workflow</a:t>
            </a:r>
          </a:p>
          <a:p>
            <a:pPr>
              <a:buFont typeface="Arial" pitchFamily="34" charset="0"/>
              <a:buChar char="•"/>
            </a:pPr>
            <a:r>
              <a:rPr lang="en-US" baseline="0" dirty="0" smtClean="0"/>
              <a:t> A variable-fidelity optimization approach</a:t>
            </a:r>
          </a:p>
          <a:p>
            <a:pPr>
              <a:buFont typeface="Arial" pitchFamily="34" charset="0"/>
              <a:buChar char="•"/>
            </a:pPr>
            <a:r>
              <a:rPr lang="en-US" baseline="0" dirty="0" smtClean="0"/>
              <a:t> The use of response surface obviously requires some effort by the designer to make them. Therefore in this estimation it is included how much time it is expected to take to create the response surfaces.</a:t>
            </a:r>
          </a:p>
          <a:p>
            <a:pPr>
              <a:buFont typeface="Arial" pitchFamily="34" charset="0"/>
              <a:buChar char="•"/>
            </a:pPr>
            <a:r>
              <a:rPr lang="en-US" baseline="0" dirty="0" smtClean="0"/>
              <a:t> What becomes clear from this picture is that the more design variables are used, the more advantage is offered by the variable-fidelity with respect to the other methods.</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37</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14400" lvl="1" indent="-457200">
              <a:defRPr/>
            </a:pPr>
            <a:r>
              <a:rPr lang="en-US" sz="2000" dirty="0" smtClean="0"/>
              <a:t>Interpolating</a:t>
            </a:r>
          </a:p>
          <a:p>
            <a:pPr marL="914400" lvl="1" indent="-457200">
              <a:defRPr/>
            </a:pPr>
            <a:r>
              <a:rPr lang="en-US" sz="2000" dirty="0" smtClean="0"/>
              <a:t>Non-interpolating</a:t>
            </a:r>
          </a:p>
          <a:p>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a:t>
            </a:r>
            <a:r>
              <a:rPr lang="en-US" baseline="0" dirty="0" smtClean="0"/>
              <a:t> quite often, in literature, the selection of the sample points is considered as part of the DOE process, not a separate step as indicated above.</a:t>
            </a:r>
            <a:endParaRPr lang="en-US" dirty="0" smtClean="0"/>
          </a:p>
          <a:p>
            <a:endParaRPr lang="en-US" dirty="0" smtClean="0"/>
          </a:p>
          <a:p>
            <a:r>
              <a:rPr lang="en-US" dirty="0" smtClean="0"/>
              <a:t>It is clear that, in order</a:t>
            </a:r>
            <a:r>
              <a:rPr lang="en-US" baseline="0" dirty="0" smtClean="0"/>
              <a:t> to update the RSM, </a:t>
            </a:r>
            <a:r>
              <a:rPr lang="en-US" dirty="0" smtClean="0"/>
              <a:t>the</a:t>
            </a:r>
            <a:r>
              <a:rPr lang="en-US" baseline="0" dirty="0" smtClean="0"/>
              <a:t> full workflow (with all its simulations) must be run again, every time the optimizer has found a potential optimum.</a:t>
            </a:r>
          </a:p>
          <a:p>
            <a:r>
              <a:rPr lang="en-US" baseline="0" dirty="0" smtClean="0"/>
              <a:t>However, this is still much more efficient that evaluating the full workflow at each evaluation performed by the optimizer (to get to the optimum)</a:t>
            </a:r>
            <a:endParaRPr lang="en-US" dirty="0"/>
          </a:p>
        </p:txBody>
      </p:sp>
      <p:sp>
        <p:nvSpPr>
          <p:cNvPr id="4" name="Slide Number Placeholder 3"/>
          <p:cNvSpPr>
            <a:spLocks noGrp="1"/>
          </p:cNvSpPr>
          <p:nvPr>
            <p:ph type="sldNum" sz="quarter" idx="10"/>
          </p:nvPr>
        </p:nvSpPr>
        <p:spPr/>
        <p:txBody>
          <a:bodyPr/>
          <a:lstStyle/>
          <a:p>
            <a:fld id="{9007AB62-EB28-457E-859B-4D7CF09D05F3}" type="slidenum">
              <a:rPr lang="nl-NL" smtClean="0"/>
              <a:t>5</a:t>
            </a:fld>
            <a:endParaRPr lang="nl-NL"/>
          </a:p>
        </p:txBody>
      </p:sp>
    </p:spTree>
    <p:extLst>
      <p:ext uri="{BB962C8B-B14F-4D97-AF65-F5344CB8AC3E}">
        <p14:creationId xmlns:p14="http://schemas.microsoft.com/office/powerpoint/2010/main" val="335569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The</a:t>
            </a:r>
            <a:r>
              <a:rPr lang="en-US" baseline="0" dirty="0" smtClean="0"/>
              <a:t> first step is to choose a set of sample points at which the workflow will be evaluated</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3E13E2E-C151-4F10-A00B-0ADE1DC47B65}" type="slidenum">
              <a:rPr lang="en-US" smtClean="0"/>
              <a:pPr/>
              <a:t>6</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The</a:t>
            </a:r>
            <a:r>
              <a:rPr lang="en-US" baseline="0" dirty="0" smtClean="0"/>
              <a:t> first step is to choose a set of sample points at which the workflow will be evaluated</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53E13E2E-C151-4F10-A00B-0ADE1DC47B65}" type="slidenum">
              <a:rPr lang="en-US" smtClean="0"/>
              <a:pPr/>
              <a:t>7</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 In</a:t>
            </a:r>
            <a:r>
              <a:rPr lang="en-US" baseline="0" dirty="0" smtClean="0"/>
              <a:t> the next step the workflow is evaluated at these sample points. This is called a Design of Experiments.</a:t>
            </a:r>
          </a:p>
          <a:p>
            <a:pPr>
              <a:buFont typeface="Arial" pitchFamily="34" charset="0"/>
              <a:buChar char="•"/>
            </a:pPr>
            <a:r>
              <a:rPr lang="en-US" baseline="0" dirty="0" smtClean="0"/>
              <a:t> In the picture you can see the points over here are the sample points, and these points are the responses of the model.</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8</a:t>
            </a:fld>
            <a:endParaRPr lang="en-US"/>
          </a:p>
        </p:txBody>
      </p:sp>
    </p:spTree>
    <p:extLst>
      <p:ext uri="{BB962C8B-B14F-4D97-AF65-F5344CB8AC3E}">
        <p14:creationId xmlns:p14="http://schemas.microsoft.com/office/powerpoint/2010/main" val="74317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baseline="0" dirty="0" smtClean="0"/>
              <a:t> After that a Response Surface Model is created of these results. </a:t>
            </a:r>
            <a:r>
              <a:rPr lang="en-US" baseline="0" dirty="0" smtClean="0"/>
              <a:t>Different methods exists to interpolate or fit the experiments and generate the response surface. For the specific example above the </a:t>
            </a:r>
            <a:r>
              <a:rPr lang="en-US" baseline="0" dirty="0" err="1" smtClean="0"/>
              <a:t>Kriging</a:t>
            </a:r>
            <a:r>
              <a:rPr lang="en-US" baseline="0" dirty="0" smtClean="0"/>
              <a:t> method was </a:t>
            </a:r>
            <a:r>
              <a:rPr lang="en-US" baseline="0" dirty="0" smtClean="0"/>
              <a:t>used. </a:t>
            </a:r>
            <a:endParaRPr lang="en-US" dirty="0"/>
          </a:p>
        </p:txBody>
      </p:sp>
      <p:sp>
        <p:nvSpPr>
          <p:cNvPr id="4" name="Slide Number Placeholder 3"/>
          <p:cNvSpPr>
            <a:spLocks noGrp="1"/>
          </p:cNvSpPr>
          <p:nvPr>
            <p:ph type="sldNum" sz="quarter" idx="10"/>
          </p:nvPr>
        </p:nvSpPr>
        <p:spPr/>
        <p:txBody>
          <a:bodyPr/>
          <a:lstStyle/>
          <a:p>
            <a:fld id="{53E13E2E-C151-4F10-A00B-0ADE1DC47B65}" type="slidenum">
              <a:rPr lang="en-US" smtClean="0"/>
              <a:pPr/>
              <a:t>9</a:t>
            </a:fld>
            <a:endParaRPr lang="en-US"/>
          </a:p>
        </p:txBody>
      </p:sp>
    </p:spTree>
    <p:extLst>
      <p:ext uri="{BB962C8B-B14F-4D97-AF65-F5344CB8AC3E}">
        <p14:creationId xmlns:p14="http://schemas.microsoft.com/office/powerpoint/2010/main" val="74317769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hyperlink" Target="http://en.wikipedia.org/wiki/File:Apollo_CSM_lunar_orbit.jpg" TargetMode="External"/><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6134100"/>
            <a:ext cx="9144000" cy="723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5" name="Rectangle 23"/>
          <p:cNvSpPr>
            <a:spLocks noChangeArrowheads="1"/>
          </p:cNvSpPr>
          <p:nvPr userDrawn="1"/>
        </p:nvSpPr>
        <p:spPr bwMode="auto">
          <a:xfrm>
            <a:off x="466725" y="2057400"/>
            <a:ext cx="7467600" cy="1981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6" name="Rectangle 20"/>
          <p:cNvSpPr>
            <a:spLocks noChangeArrowheads="1"/>
          </p:cNvSpPr>
          <p:nvPr userDrawn="1"/>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7" name="Rectangle 21"/>
          <p:cNvSpPr>
            <a:spLocks noChangeArrowheads="1"/>
          </p:cNvSpPr>
          <p:nvPr userDrawn="1"/>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8" name="Line 22"/>
          <p:cNvSpPr>
            <a:spLocks noChangeShapeType="1"/>
          </p:cNvSpPr>
          <p:nvPr userDrawn="1"/>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lang="nl-NL" sz="1600">
              <a:solidFill>
                <a:srgbClr val="000000"/>
              </a:solidFill>
            </a:endParaRPr>
          </a:p>
        </p:txBody>
      </p:sp>
      <p:sp>
        <p:nvSpPr>
          <p:cNvPr id="9" name="Line 24"/>
          <p:cNvSpPr>
            <a:spLocks noChangeShapeType="1"/>
          </p:cNvSpPr>
          <p:nvPr userDrawn="1"/>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lang="nl-NL" sz="1600">
              <a:solidFill>
                <a:srgbClr val="000000"/>
              </a:solidFill>
            </a:endParaRPr>
          </a:p>
        </p:txBody>
      </p:sp>
      <p:pic>
        <p:nvPicPr>
          <p:cNvPr id="10" name="Picture 29" descr="TU_Delft_2.png                                                 00095E43Smidswater Server              C1CD65D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0"/>
          <p:cNvSpPr txBox="1">
            <a:spLocks noChangeArrowheads="1"/>
          </p:cNvSpPr>
          <p:nvPr userDrawn="1"/>
        </p:nvSpPr>
        <p:spPr bwMode="auto">
          <a:xfrm>
            <a:off x="1498600" y="6572250"/>
            <a:ext cx="2971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eaLnBrk="1" fontAlgn="base" hangingPunct="1">
              <a:spcBef>
                <a:spcPct val="50000"/>
              </a:spcBef>
              <a:spcAft>
                <a:spcPct val="0"/>
              </a:spcAft>
              <a:defRPr/>
            </a:pPr>
            <a:r>
              <a:rPr lang="nl-NL" sz="800" smtClean="0">
                <a:solidFill>
                  <a:srgbClr val="FFFFFF"/>
                </a:solidFill>
              </a:rPr>
              <a:t>Challenge the future</a:t>
            </a:r>
            <a:endParaRPr lang="nl-NL" sz="2200" smtClean="0">
              <a:solidFill>
                <a:srgbClr val="000000"/>
              </a:solidFill>
            </a:endParaRPr>
          </a:p>
        </p:txBody>
      </p:sp>
      <p:sp>
        <p:nvSpPr>
          <p:cNvPr id="12" name="Text Box 31"/>
          <p:cNvSpPr txBox="1">
            <a:spLocks noChangeArrowheads="1"/>
          </p:cNvSpPr>
          <p:nvPr userDrawn="1"/>
        </p:nvSpPr>
        <p:spPr bwMode="auto">
          <a:xfrm>
            <a:off x="1498600" y="6292850"/>
            <a:ext cx="9906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eaLnBrk="1" fontAlgn="base" hangingPunct="1">
              <a:lnSpc>
                <a:spcPct val="90000"/>
              </a:lnSpc>
              <a:spcBef>
                <a:spcPct val="0"/>
              </a:spcBef>
              <a:spcAft>
                <a:spcPct val="0"/>
              </a:spcAft>
              <a:defRPr/>
            </a:pPr>
            <a:r>
              <a:rPr lang="nl-NL" sz="500" smtClean="0">
                <a:solidFill>
                  <a:srgbClr val="000000"/>
                </a:solidFill>
              </a:rPr>
              <a:t>Delft</a:t>
            </a:r>
          </a:p>
          <a:p>
            <a:pPr eaLnBrk="1" fontAlgn="base" hangingPunct="1">
              <a:lnSpc>
                <a:spcPct val="90000"/>
              </a:lnSpc>
              <a:spcBef>
                <a:spcPct val="0"/>
              </a:spcBef>
              <a:spcAft>
                <a:spcPct val="0"/>
              </a:spcAft>
              <a:defRPr/>
            </a:pPr>
            <a:r>
              <a:rPr lang="nl-NL" sz="500" smtClean="0">
                <a:solidFill>
                  <a:srgbClr val="000000"/>
                </a:solidFill>
              </a:rPr>
              <a:t>University of</a:t>
            </a:r>
          </a:p>
          <a:p>
            <a:pPr eaLnBrk="1" fontAlgn="base" hangingPunct="1">
              <a:lnSpc>
                <a:spcPct val="90000"/>
              </a:lnSpc>
              <a:spcBef>
                <a:spcPct val="0"/>
              </a:spcBef>
              <a:spcAft>
                <a:spcPct val="0"/>
              </a:spcAft>
              <a:defRPr/>
            </a:pPr>
            <a:r>
              <a:rPr lang="nl-NL" sz="500" smtClean="0">
                <a:solidFill>
                  <a:srgbClr val="000000"/>
                </a:solidFill>
              </a:rPr>
              <a:t>Technology</a:t>
            </a:r>
            <a:endParaRPr lang="nl-NL" sz="2200" smtClean="0">
              <a:solidFill>
                <a:srgbClr val="000000"/>
              </a:solidFill>
            </a:endParaRPr>
          </a:p>
        </p:txBody>
      </p:sp>
      <p:pic>
        <p:nvPicPr>
          <p:cNvPr id="13" name="Picture 32" descr="005m"/>
          <p:cNvPicPr>
            <a:picLocks noChangeAspect="1" noChangeArrowheads="1"/>
          </p:cNvPicPr>
          <p:nvPr userDrawn="1"/>
        </p:nvPicPr>
        <p:blipFill>
          <a:blip r:embed="rId3">
            <a:extLst>
              <a:ext uri="{28A0092B-C50C-407E-A947-70E740481C1C}">
                <a14:useLocalDpi xmlns:a14="http://schemas.microsoft.com/office/drawing/2010/main" val="0"/>
              </a:ext>
            </a:extLst>
          </a:blip>
          <a:srcRect l="48528"/>
          <a:stretch>
            <a:fillRect/>
          </a:stretch>
        </p:blipFill>
        <p:spPr bwMode="auto">
          <a:xfrm>
            <a:off x="0" y="4411663"/>
            <a:ext cx="9429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305px-Apollo_CSM_lunar_orbit">
            <a:hlinkClick r:id="rId4" tooltip="Apollo CSM lunar orbit.jpg"/>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74713" y="4445000"/>
            <a:ext cx="1441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Mars Express artist's impression"/>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589588" y="4659313"/>
            <a:ext cx="1054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303463" y="4516438"/>
            <a:ext cx="16017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15" descr="http://farm3.static.flickr.com/2554/4188993316_2b9ebdae17.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3894138" y="4598988"/>
            <a:ext cx="17065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5" descr="http://go2inbox.files.wordpress.com/2009/11/airbus.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643688" y="4714875"/>
            <a:ext cx="17160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noChangeArrowheads="1"/>
          </p:cNvPicPr>
          <p:nvPr userDrawn="1"/>
        </p:nvPicPr>
        <p:blipFill>
          <a:blip r:embed="rId10">
            <a:extLst>
              <a:ext uri="{28A0092B-C50C-407E-A947-70E740481C1C}">
                <a14:useLocalDpi xmlns:a14="http://schemas.microsoft.com/office/drawing/2010/main" val="0"/>
              </a:ext>
            </a:extLst>
          </a:blip>
          <a:srcRect r="26147"/>
          <a:stretch>
            <a:fillRect/>
          </a:stretch>
        </p:blipFill>
        <p:spPr bwMode="auto">
          <a:xfrm>
            <a:off x="8351838" y="4760913"/>
            <a:ext cx="7921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9"/>
          <p:cNvSpPr/>
          <p:nvPr userDrawn="1"/>
        </p:nvSpPr>
        <p:spPr bwMode="auto">
          <a:xfrm>
            <a:off x="0" y="4286250"/>
            <a:ext cx="9144000" cy="571500"/>
          </a:xfrm>
          <a:custGeom>
            <a:avLst/>
            <a:gdLst>
              <a:gd name="connsiteX0" fmla="*/ 0 w 9194800"/>
              <a:gd name="connsiteY0" fmla="*/ 0 h 546100"/>
              <a:gd name="connsiteX1" fmla="*/ 9194800 w 9194800"/>
              <a:gd name="connsiteY1" fmla="*/ 0 h 546100"/>
              <a:gd name="connsiteX2" fmla="*/ 9182100 w 9194800"/>
              <a:gd name="connsiteY2" fmla="*/ 546100 h 546100"/>
              <a:gd name="connsiteX3" fmla="*/ 12700 w 9194800"/>
              <a:gd name="connsiteY3" fmla="*/ 127000 h 546100"/>
              <a:gd name="connsiteX4" fmla="*/ 0 w 9194800"/>
              <a:gd name="connsiteY4" fmla="*/ 0 h 546100"/>
              <a:gd name="connsiteX0" fmla="*/ 12700 w 9182100"/>
              <a:gd name="connsiteY0" fmla="*/ 0 h 561968"/>
              <a:gd name="connsiteX1" fmla="*/ 9182100 w 9182100"/>
              <a:gd name="connsiteY1" fmla="*/ 15868 h 561968"/>
              <a:gd name="connsiteX2" fmla="*/ 9169400 w 9182100"/>
              <a:gd name="connsiteY2" fmla="*/ 561968 h 561968"/>
              <a:gd name="connsiteX3" fmla="*/ 0 w 9182100"/>
              <a:gd name="connsiteY3" fmla="*/ 142868 h 561968"/>
              <a:gd name="connsiteX4" fmla="*/ 12700 w 9182100"/>
              <a:gd name="connsiteY4" fmla="*/ 0 h 561968"/>
              <a:gd name="connsiteX0" fmla="*/ 0 w 9169400"/>
              <a:gd name="connsiteY0" fmla="*/ 0 h 561968"/>
              <a:gd name="connsiteX1" fmla="*/ 9169400 w 9169400"/>
              <a:gd name="connsiteY1" fmla="*/ 15868 h 561968"/>
              <a:gd name="connsiteX2" fmla="*/ 9156700 w 9169400"/>
              <a:gd name="connsiteY2" fmla="*/ 561968 h 561968"/>
              <a:gd name="connsiteX3" fmla="*/ 0 w 9169400"/>
              <a:gd name="connsiteY3" fmla="*/ 142876 h 561968"/>
              <a:gd name="connsiteX4" fmla="*/ 0 w 9169400"/>
              <a:gd name="connsiteY4" fmla="*/ 0 h 561968"/>
              <a:gd name="connsiteX0" fmla="*/ 0 w 9156700"/>
              <a:gd name="connsiteY0" fmla="*/ 0 h 561968"/>
              <a:gd name="connsiteX1" fmla="*/ 9144000 w 9156700"/>
              <a:gd name="connsiteY1" fmla="*/ 0 h 561968"/>
              <a:gd name="connsiteX2" fmla="*/ 9156700 w 9156700"/>
              <a:gd name="connsiteY2" fmla="*/ 561968 h 561968"/>
              <a:gd name="connsiteX3" fmla="*/ 0 w 9156700"/>
              <a:gd name="connsiteY3" fmla="*/ 142876 h 561968"/>
              <a:gd name="connsiteX4" fmla="*/ 0 w 9156700"/>
              <a:gd name="connsiteY4" fmla="*/ 0 h 561968"/>
              <a:gd name="connsiteX0" fmla="*/ 0 w 9144000"/>
              <a:gd name="connsiteY0" fmla="*/ 0 h 571504"/>
              <a:gd name="connsiteX1" fmla="*/ 9144000 w 9144000"/>
              <a:gd name="connsiteY1" fmla="*/ 0 h 571504"/>
              <a:gd name="connsiteX2" fmla="*/ 9144000 w 9144000"/>
              <a:gd name="connsiteY2" fmla="*/ 571504 h 571504"/>
              <a:gd name="connsiteX3" fmla="*/ 0 w 9144000"/>
              <a:gd name="connsiteY3" fmla="*/ 142876 h 571504"/>
              <a:gd name="connsiteX4" fmla="*/ 0 w 9144000"/>
              <a:gd name="connsiteY4" fmla="*/ 0 h 571504"/>
              <a:gd name="connsiteX0" fmla="*/ 0 w 9144000"/>
              <a:gd name="connsiteY0" fmla="*/ 0 h 571504"/>
              <a:gd name="connsiteX1" fmla="*/ 9144000 w 9144000"/>
              <a:gd name="connsiteY1" fmla="*/ 214314 h 571504"/>
              <a:gd name="connsiteX2" fmla="*/ 9144000 w 9144000"/>
              <a:gd name="connsiteY2" fmla="*/ 571504 h 571504"/>
              <a:gd name="connsiteX3" fmla="*/ 0 w 9144000"/>
              <a:gd name="connsiteY3" fmla="*/ 142876 h 571504"/>
              <a:gd name="connsiteX4" fmla="*/ 0 w 9144000"/>
              <a:gd name="connsiteY4" fmla="*/ 0 h 571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71504">
                <a:moveTo>
                  <a:pt x="0" y="0"/>
                </a:moveTo>
                <a:lnTo>
                  <a:pt x="9144000" y="214314"/>
                </a:lnTo>
                <a:lnTo>
                  <a:pt x="9144000" y="571504"/>
                </a:lnTo>
                <a:lnTo>
                  <a:pt x="0" y="142876"/>
                </a:lnTo>
                <a:lnTo>
                  <a:pt x="0" y="0"/>
                </a:lnTo>
                <a:close/>
              </a:path>
            </a:pathLst>
          </a:custGeom>
          <a:solidFill>
            <a:schemeClr val="bg1">
              <a:lumMod val="65000"/>
            </a:schemeClr>
          </a:solidFill>
          <a:ln w="9525" cap="flat" cmpd="sng" algn="ctr">
            <a:noFill/>
            <a:prstDash val="solid"/>
            <a:round/>
            <a:headEnd type="none" w="med" len="med"/>
            <a:tailEnd type="none" w="med" len="med"/>
          </a:ln>
          <a:effectLst/>
        </p:spPr>
        <p:txBody>
          <a:bodyPr/>
          <a:lstStyle/>
          <a:p>
            <a:pPr algn="r" fontAlgn="base">
              <a:spcBef>
                <a:spcPct val="0"/>
              </a:spcBef>
              <a:spcAft>
                <a:spcPct val="0"/>
              </a:spcAft>
              <a:defRPr/>
            </a:pPr>
            <a:endParaRPr lang="nl-NL" sz="2200">
              <a:solidFill>
                <a:srgbClr val="000000"/>
              </a:solidFill>
            </a:endParaRPr>
          </a:p>
        </p:txBody>
      </p:sp>
      <p:sp>
        <p:nvSpPr>
          <p:cNvPr id="21" name="Freeform 20"/>
          <p:cNvSpPr/>
          <p:nvPr userDrawn="1"/>
        </p:nvSpPr>
        <p:spPr bwMode="auto">
          <a:xfrm flipH="1" flipV="1">
            <a:off x="0" y="5429250"/>
            <a:ext cx="9144000" cy="571500"/>
          </a:xfrm>
          <a:custGeom>
            <a:avLst/>
            <a:gdLst>
              <a:gd name="connsiteX0" fmla="*/ 0 w 9194800"/>
              <a:gd name="connsiteY0" fmla="*/ 0 h 546100"/>
              <a:gd name="connsiteX1" fmla="*/ 9194800 w 9194800"/>
              <a:gd name="connsiteY1" fmla="*/ 0 h 546100"/>
              <a:gd name="connsiteX2" fmla="*/ 9182100 w 9194800"/>
              <a:gd name="connsiteY2" fmla="*/ 546100 h 546100"/>
              <a:gd name="connsiteX3" fmla="*/ 12700 w 9194800"/>
              <a:gd name="connsiteY3" fmla="*/ 127000 h 546100"/>
              <a:gd name="connsiteX4" fmla="*/ 0 w 9194800"/>
              <a:gd name="connsiteY4" fmla="*/ 0 h 546100"/>
              <a:gd name="connsiteX0" fmla="*/ 12700 w 9182100"/>
              <a:gd name="connsiteY0" fmla="*/ 0 h 561968"/>
              <a:gd name="connsiteX1" fmla="*/ 9182100 w 9182100"/>
              <a:gd name="connsiteY1" fmla="*/ 15868 h 561968"/>
              <a:gd name="connsiteX2" fmla="*/ 9169400 w 9182100"/>
              <a:gd name="connsiteY2" fmla="*/ 561968 h 561968"/>
              <a:gd name="connsiteX3" fmla="*/ 0 w 9182100"/>
              <a:gd name="connsiteY3" fmla="*/ 142868 h 561968"/>
              <a:gd name="connsiteX4" fmla="*/ 12700 w 9182100"/>
              <a:gd name="connsiteY4" fmla="*/ 0 h 561968"/>
              <a:gd name="connsiteX0" fmla="*/ 0 w 9169400"/>
              <a:gd name="connsiteY0" fmla="*/ 0 h 561968"/>
              <a:gd name="connsiteX1" fmla="*/ 9169400 w 9169400"/>
              <a:gd name="connsiteY1" fmla="*/ 15868 h 561968"/>
              <a:gd name="connsiteX2" fmla="*/ 9156700 w 9169400"/>
              <a:gd name="connsiteY2" fmla="*/ 561968 h 561968"/>
              <a:gd name="connsiteX3" fmla="*/ 0 w 9169400"/>
              <a:gd name="connsiteY3" fmla="*/ 142876 h 561968"/>
              <a:gd name="connsiteX4" fmla="*/ 0 w 9169400"/>
              <a:gd name="connsiteY4" fmla="*/ 0 h 561968"/>
              <a:gd name="connsiteX0" fmla="*/ 0 w 9156700"/>
              <a:gd name="connsiteY0" fmla="*/ 0 h 561968"/>
              <a:gd name="connsiteX1" fmla="*/ 9144000 w 9156700"/>
              <a:gd name="connsiteY1" fmla="*/ 0 h 561968"/>
              <a:gd name="connsiteX2" fmla="*/ 9156700 w 9156700"/>
              <a:gd name="connsiteY2" fmla="*/ 561968 h 561968"/>
              <a:gd name="connsiteX3" fmla="*/ 0 w 9156700"/>
              <a:gd name="connsiteY3" fmla="*/ 142876 h 561968"/>
              <a:gd name="connsiteX4" fmla="*/ 0 w 9156700"/>
              <a:gd name="connsiteY4" fmla="*/ 0 h 561968"/>
              <a:gd name="connsiteX0" fmla="*/ 0 w 9144000"/>
              <a:gd name="connsiteY0" fmla="*/ 0 h 571504"/>
              <a:gd name="connsiteX1" fmla="*/ 9144000 w 9144000"/>
              <a:gd name="connsiteY1" fmla="*/ 0 h 571504"/>
              <a:gd name="connsiteX2" fmla="*/ 9144000 w 9144000"/>
              <a:gd name="connsiteY2" fmla="*/ 571504 h 571504"/>
              <a:gd name="connsiteX3" fmla="*/ 0 w 9144000"/>
              <a:gd name="connsiteY3" fmla="*/ 142876 h 571504"/>
              <a:gd name="connsiteX4" fmla="*/ 0 w 9144000"/>
              <a:gd name="connsiteY4" fmla="*/ 0 h 571504"/>
              <a:gd name="connsiteX0" fmla="*/ 0 w 9144000"/>
              <a:gd name="connsiteY0" fmla="*/ 0 h 571504"/>
              <a:gd name="connsiteX1" fmla="*/ 9144000 w 9144000"/>
              <a:gd name="connsiteY1" fmla="*/ 285752 h 571504"/>
              <a:gd name="connsiteX2" fmla="*/ 9144000 w 9144000"/>
              <a:gd name="connsiteY2" fmla="*/ 571504 h 571504"/>
              <a:gd name="connsiteX3" fmla="*/ 0 w 9144000"/>
              <a:gd name="connsiteY3" fmla="*/ 142876 h 571504"/>
              <a:gd name="connsiteX4" fmla="*/ 0 w 9144000"/>
              <a:gd name="connsiteY4" fmla="*/ 0 h 571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571504">
                <a:moveTo>
                  <a:pt x="0" y="0"/>
                </a:moveTo>
                <a:lnTo>
                  <a:pt x="9144000" y="285752"/>
                </a:lnTo>
                <a:lnTo>
                  <a:pt x="9144000" y="571504"/>
                </a:lnTo>
                <a:lnTo>
                  <a:pt x="0" y="142876"/>
                </a:lnTo>
                <a:lnTo>
                  <a:pt x="0" y="0"/>
                </a:lnTo>
                <a:close/>
              </a:path>
            </a:pathLst>
          </a:custGeom>
          <a:solidFill>
            <a:schemeClr val="bg1">
              <a:lumMod val="65000"/>
            </a:schemeClr>
          </a:solidFill>
          <a:ln w="9525" cap="flat" cmpd="sng" algn="ctr">
            <a:noFill/>
            <a:prstDash val="solid"/>
            <a:round/>
            <a:headEnd type="none" w="med" len="med"/>
            <a:tailEnd type="none" w="med" len="med"/>
          </a:ln>
          <a:effectLst/>
        </p:spPr>
        <p:txBody>
          <a:bodyPr/>
          <a:lstStyle/>
          <a:p>
            <a:pPr algn="r" fontAlgn="base">
              <a:spcBef>
                <a:spcPct val="0"/>
              </a:spcBef>
              <a:spcAft>
                <a:spcPct val="0"/>
              </a:spcAft>
              <a:defRPr/>
            </a:pPr>
            <a:endParaRPr lang="nl-NL" sz="2200">
              <a:solidFill>
                <a:srgbClr val="000000"/>
              </a:solidFill>
            </a:endParaRPr>
          </a:p>
        </p:txBody>
      </p:sp>
      <p:sp>
        <p:nvSpPr>
          <p:cNvPr id="271372" name="Rectangle 12"/>
          <p:cNvSpPr>
            <a:spLocks noGrp="1" noChangeArrowheads="1"/>
          </p:cNvSpPr>
          <p:nvPr>
            <p:ph type="ctrTitle"/>
          </p:nvPr>
        </p:nvSpPr>
        <p:spPr>
          <a:xfrm>
            <a:off x="685800" y="2286000"/>
            <a:ext cx="6931025" cy="457200"/>
          </a:xfrm>
        </p:spPr>
        <p:txBody>
          <a:bodyPr anchor="t"/>
          <a:lstStyle>
            <a:lvl1pPr marL="0" indent="0">
              <a:lnSpc>
                <a:spcPct val="80000"/>
              </a:lnSpc>
              <a:defRPr>
                <a:solidFill>
                  <a:schemeClr val="bg1"/>
                </a:solidFill>
              </a:defRPr>
            </a:lvl1pPr>
          </a:lstStyle>
          <a:p>
            <a:r>
              <a:rPr lang="nl-NL"/>
              <a:t>Click to edit Master title style</a:t>
            </a:r>
          </a:p>
        </p:txBody>
      </p:sp>
      <p:sp>
        <p:nvSpPr>
          <p:cNvPr id="271393" name="Rectangle 33"/>
          <p:cNvSpPr>
            <a:spLocks noGrp="1" noChangeArrowheads="1"/>
          </p:cNvSpPr>
          <p:nvPr>
            <p:ph type="subTitle" sz="quarter" idx="1"/>
          </p:nvPr>
        </p:nvSpPr>
        <p:spPr>
          <a:xfrm>
            <a:off x="685800" y="2743200"/>
            <a:ext cx="6931025" cy="381000"/>
          </a:xfrm>
        </p:spPr>
        <p:txBody>
          <a:bodyPr/>
          <a:lstStyle>
            <a:lvl1pPr marL="0" indent="0">
              <a:buFontTx/>
              <a:buNone/>
              <a:defRPr sz="2400">
                <a:solidFill>
                  <a:schemeClr val="bg2"/>
                </a:solidFill>
                <a:latin typeface="Bookman Old Style" pitchFamily="18" charset="0"/>
              </a:defRPr>
            </a:lvl1pPr>
          </a:lstStyle>
          <a:p>
            <a:r>
              <a:rPr lang="en-US"/>
              <a:t>Click to edit Master subtitle style</a:t>
            </a:r>
          </a:p>
        </p:txBody>
      </p:sp>
    </p:spTree>
    <p:extLst>
      <p:ext uri="{BB962C8B-B14F-4D97-AF65-F5344CB8AC3E}">
        <p14:creationId xmlns:p14="http://schemas.microsoft.com/office/powerpoint/2010/main" val="13872423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67945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62738" y="457200"/>
            <a:ext cx="1914525" cy="48768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917575" y="457200"/>
            <a:ext cx="5592763" cy="48768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03489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917575" y="457200"/>
            <a:ext cx="7659688" cy="1066800"/>
          </a:xfrm>
        </p:spPr>
        <p:txBody>
          <a:bodyPr/>
          <a:lstStyle/>
          <a:p>
            <a:r>
              <a:rPr lang="nl-NL" smtClean="0"/>
              <a:t>Klik om de stijl te bewerken</a:t>
            </a:r>
            <a:endParaRPr lang="nl-NL"/>
          </a:p>
        </p:txBody>
      </p:sp>
      <p:sp>
        <p:nvSpPr>
          <p:cNvPr id="3" name="Tijdelijke aanduiding voor grafiek 2"/>
          <p:cNvSpPr>
            <a:spLocks noGrp="1"/>
          </p:cNvSpPr>
          <p:nvPr>
            <p:ph type="chart" idx="1"/>
          </p:nvPr>
        </p:nvSpPr>
        <p:spPr>
          <a:xfrm>
            <a:off x="925513" y="2286000"/>
            <a:ext cx="7648575" cy="3048000"/>
          </a:xfrm>
        </p:spPr>
        <p:txBody>
          <a:bodyPr/>
          <a:lstStyle/>
          <a:p>
            <a:pPr lvl="0"/>
            <a:endParaRPr lang="nl-NL" noProof="0" smtClean="0"/>
          </a:p>
        </p:txBody>
      </p:sp>
    </p:spTree>
    <p:extLst>
      <p:ext uri="{BB962C8B-B14F-4D97-AF65-F5344CB8AC3E}">
        <p14:creationId xmlns:p14="http://schemas.microsoft.com/office/powerpoint/2010/main" val="1020620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760413"/>
          </a:xfrm>
        </p:spPr>
        <p:txBody>
          <a:bodyPr/>
          <a:lstStyle/>
          <a:p>
            <a:r>
              <a:rPr lang="en-US" smtClean="0"/>
              <a:t>Click to edit Master title style</a:t>
            </a:r>
            <a:endParaRPr lang="nl-NL"/>
          </a:p>
        </p:txBody>
      </p:sp>
      <p:sp>
        <p:nvSpPr>
          <p:cNvPr id="3" name="ClipArt Placeholder 2"/>
          <p:cNvSpPr>
            <a:spLocks noGrp="1"/>
          </p:cNvSpPr>
          <p:nvPr>
            <p:ph type="clipArt" sz="half" idx="1"/>
          </p:nvPr>
        </p:nvSpPr>
        <p:spPr>
          <a:xfrm>
            <a:off x="925513" y="1196975"/>
            <a:ext cx="3748087" cy="4289425"/>
          </a:xfrm>
        </p:spPr>
        <p:txBody>
          <a:bodyPr/>
          <a:lstStyle/>
          <a:p>
            <a:pPr lvl="0"/>
            <a:endParaRPr lang="nl-NL" noProof="0"/>
          </a:p>
        </p:txBody>
      </p:sp>
      <p:sp>
        <p:nvSpPr>
          <p:cNvPr id="4" name="Text Placeholder 3"/>
          <p:cNvSpPr>
            <a:spLocks noGrp="1"/>
          </p:cNvSpPr>
          <p:nvPr>
            <p:ph type="body" sz="half" idx="2"/>
          </p:nvPr>
        </p:nvSpPr>
        <p:spPr>
          <a:xfrm>
            <a:off x="4826000" y="1196975"/>
            <a:ext cx="3748088"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2434119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760413"/>
          </a:xfrm>
        </p:spPr>
        <p:txBody>
          <a:bodyPr/>
          <a:lstStyle/>
          <a:p>
            <a:r>
              <a:rPr lang="en-US" smtClean="0"/>
              <a:t>Click to edit Master title style</a:t>
            </a:r>
            <a:endParaRPr lang="nl-NL"/>
          </a:p>
        </p:txBody>
      </p:sp>
      <p:sp>
        <p:nvSpPr>
          <p:cNvPr id="3" name="Text Placeholder 2"/>
          <p:cNvSpPr>
            <a:spLocks noGrp="1"/>
          </p:cNvSpPr>
          <p:nvPr>
            <p:ph type="body" sz="half" idx="1"/>
          </p:nvPr>
        </p:nvSpPr>
        <p:spPr>
          <a:xfrm>
            <a:off x="925513" y="1196975"/>
            <a:ext cx="3748087"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826000" y="1196975"/>
            <a:ext cx="3748088"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3047141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760413"/>
          </a:xfrm>
        </p:spPr>
        <p:txBody>
          <a:bodyPr/>
          <a:lstStyle/>
          <a:p>
            <a:r>
              <a:rPr lang="en-US" smtClean="0"/>
              <a:t>Click to edit Master title style</a:t>
            </a:r>
            <a:endParaRPr lang="nl-NL"/>
          </a:p>
        </p:txBody>
      </p:sp>
      <p:sp>
        <p:nvSpPr>
          <p:cNvPr id="3" name="Content Placeholder 2"/>
          <p:cNvSpPr>
            <a:spLocks noGrp="1"/>
          </p:cNvSpPr>
          <p:nvPr>
            <p:ph sz="half" idx="1"/>
          </p:nvPr>
        </p:nvSpPr>
        <p:spPr>
          <a:xfrm>
            <a:off x="925513" y="1196975"/>
            <a:ext cx="3748087" cy="428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quarter" idx="2"/>
          </p:nvPr>
        </p:nvSpPr>
        <p:spPr>
          <a:xfrm>
            <a:off x="4826000" y="1196975"/>
            <a:ext cx="3748088" cy="206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Content Placeholder 4"/>
          <p:cNvSpPr>
            <a:spLocks noGrp="1"/>
          </p:cNvSpPr>
          <p:nvPr>
            <p:ph sz="quarter" idx="3"/>
          </p:nvPr>
        </p:nvSpPr>
        <p:spPr>
          <a:xfrm>
            <a:off x="4826000" y="3417888"/>
            <a:ext cx="3748088" cy="2068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4094152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2891376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el, tekst en 2 inhoudselementen">
    <p:spTree>
      <p:nvGrpSpPr>
        <p:cNvPr id="1" name=""/>
        <p:cNvGrpSpPr/>
        <p:nvPr/>
      </p:nvGrpSpPr>
      <p:grpSpPr>
        <a:xfrm>
          <a:off x="0" y="0"/>
          <a:ext cx="0" cy="0"/>
          <a:chOff x="0" y="0"/>
          <a:chExt cx="0" cy="0"/>
        </a:xfrm>
      </p:grpSpPr>
      <p:sp>
        <p:nvSpPr>
          <p:cNvPr id="2" name="Titel 1"/>
          <p:cNvSpPr>
            <a:spLocks noGrp="1"/>
          </p:cNvSpPr>
          <p:nvPr>
            <p:ph type="title"/>
          </p:nvPr>
        </p:nvSpPr>
        <p:spPr>
          <a:xfrm>
            <a:off x="762000" y="358775"/>
            <a:ext cx="7772400" cy="1143000"/>
          </a:xfr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762000" y="1828800"/>
            <a:ext cx="3810000" cy="37782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quarter" idx="2"/>
          </p:nvPr>
        </p:nvSpPr>
        <p:spPr>
          <a:xfrm>
            <a:off x="47244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inhoud 4"/>
          <p:cNvSpPr>
            <a:spLocks noGrp="1"/>
          </p:cNvSpPr>
          <p:nvPr>
            <p:ph sz="quarter" idx="3"/>
          </p:nvPr>
        </p:nvSpPr>
        <p:spPr>
          <a:xfrm>
            <a:off x="47244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Rectangle 13"/>
          <p:cNvSpPr>
            <a:spLocks noGrp="1" noChangeArrowheads="1"/>
          </p:cNvSpPr>
          <p:nvPr>
            <p:ph type="dt" sz="half" idx="10"/>
          </p:nvPr>
        </p:nvSpPr>
        <p:spPr>
          <a:xfrm>
            <a:off x="747713" y="5837238"/>
            <a:ext cx="1905000" cy="304800"/>
          </a:xfrm>
          <a:prstGeom prst="rect">
            <a:avLst/>
          </a:prstGeom>
        </p:spPr>
        <p:txBody>
          <a:bodyPr/>
          <a:lstStyle>
            <a:lvl1pPr>
              <a:defRPr/>
            </a:lvl1pPr>
          </a:lstStyle>
          <a:p>
            <a:pPr algn="ctr" fontAlgn="ctr">
              <a:spcBef>
                <a:spcPct val="0"/>
              </a:spcBef>
              <a:spcAft>
                <a:spcPct val="0"/>
              </a:spcAft>
              <a:defRPr/>
            </a:pPr>
            <a:fld id="{3E11FA77-C1E8-4491-8FA4-8BE3772CB737}" type="datetime4">
              <a:rPr lang="en-US" sz="1600">
                <a:solidFill>
                  <a:srgbClr val="000000"/>
                </a:solidFill>
              </a:rPr>
              <a:pPr algn="ctr" fontAlgn="ctr">
                <a:spcBef>
                  <a:spcPct val="0"/>
                </a:spcBef>
                <a:spcAft>
                  <a:spcPct val="0"/>
                </a:spcAft>
                <a:defRPr/>
              </a:pPr>
              <a:t>February 20, 2014</a:t>
            </a:fld>
            <a:endParaRPr lang="en-US" sz="1600">
              <a:solidFill>
                <a:srgbClr val="000000"/>
              </a:solidFill>
            </a:endParaRPr>
          </a:p>
        </p:txBody>
      </p:sp>
      <p:sp>
        <p:nvSpPr>
          <p:cNvPr id="7" name="Rectangle 15"/>
          <p:cNvSpPr>
            <a:spLocks noGrp="1" noChangeArrowheads="1"/>
          </p:cNvSpPr>
          <p:nvPr>
            <p:ph type="sldNum" sz="quarter" idx="11"/>
          </p:nvPr>
        </p:nvSpPr>
        <p:spPr>
          <a:xfrm>
            <a:off x="6477000" y="5837238"/>
            <a:ext cx="1905000" cy="228600"/>
          </a:xfrm>
          <a:prstGeom prst="rect">
            <a:avLst/>
          </a:prstGeom>
        </p:spPr>
        <p:txBody>
          <a:bodyPr/>
          <a:lstStyle>
            <a:lvl1pPr>
              <a:defRPr/>
            </a:lvl1pPr>
          </a:lstStyle>
          <a:p>
            <a:pPr algn="ctr" fontAlgn="ctr">
              <a:spcBef>
                <a:spcPct val="0"/>
              </a:spcBef>
              <a:spcAft>
                <a:spcPct val="0"/>
              </a:spcAft>
              <a:defRPr/>
            </a:pPr>
            <a:fld id="{A326CC16-2EB2-4083-BC85-8FAB0D691954}" type="slidenum">
              <a:rPr lang="en-US" sz="1600">
                <a:solidFill>
                  <a:srgbClr val="000000"/>
                </a:solidFill>
              </a:rPr>
              <a:pPr algn="ctr" fontAlgn="ctr">
                <a:spcBef>
                  <a:spcPct val="0"/>
                </a:spcBef>
                <a:spcAft>
                  <a:spcPct val="0"/>
                </a:spcAft>
                <a:defRPr/>
              </a:pPr>
              <a:t>‹#›</a:t>
            </a:fld>
            <a:endParaRPr lang="en-US" sz="1600">
              <a:solidFill>
                <a:srgbClr val="000000"/>
              </a:solidFill>
            </a:endParaRPr>
          </a:p>
        </p:txBody>
      </p:sp>
    </p:spTree>
    <p:extLst>
      <p:ext uri="{BB962C8B-B14F-4D97-AF65-F5344CB8AC3E}">
        <p14:creationId xmlns:p14="http://schemas.microsoft.com/office/powerpoint/2010/main" val="2839641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23"/>
          <p:cNvSpPr>
            <a:spLocks noChangeArrowheads="1"/>
          </p:cNvSpPr>
          <p:nvPr/>
        </p:nvSpPr>
        <p:spPr bwMode="auto">
          <a:xfrm>
            <a:off x="466725" y="2057400"/>
            <a:ext cx="7467600" cy="1981200"/>
          </a:xfrm>
          <a:prstGeom prst="rect">
            <a:avLst/>
          </a:prstGeom>
          <a:solidFill>
            <a:srgbClr val="000000"/>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5" name="Rectangle 20"/>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6" name="Rectangle 21"/>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7" name="Line 22"/>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8" name="Line 24"/>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9" name="Text Box 27"/>
          <p:cNvSpPr txBox="1">
            <a:spLocks noChangeArrowheads="1"/>
          </p:cNvSpPr>
          <p:nvPr/>
        </p:nvSpPr>
        <p:spPr bwMode="white">
          <a:xfrm>
            <a:off x="685800" y="3641725"/>
            <a:ext cx="2438400" cy="244475"/>
          </a:xfrm>
          <a:prstGeom prst="rect">
            <a:avLst/>
          </a:prstGeom>
          <a:noFill/>
          <a:ln w="9525">
            <a:noFill/>
            <a:miter lim="800000"/>
            <a:headEnd/>
            <a:tailEnd/>
          </a:ln>
          <a:effectLst/>
        </p:spPr>
        <p:txBody>
          <a:bodyPr lIns="0" tIns="0" rIns="0" bIns="0">
            <a:spAutoFit/>
          </a:bodyPr>
          <a:lstStyle/>
          <a:p>
            <a:pPr eaLnBrk="0" fontAlgn="base" hangingPunct="0">
              <a:spcBef>
                <a:spcPct val="50000"/>
              </a:spcBef>
              <a:spcAft>
                <a:spcPct val="0"/>
              </a:spcAft>
              <a:defRPr/>
            </a:pPr>
            <a:fld id="{001357B2-E454-44C6-B452-628EE521DE70}" type="datetime1">
              <a:rPr lang="nl-NL" sz="1600">
                <a:solidFill>
                  <a:srgbClr val="FFFFFF"/>
                </a:solidFill>
                <a:cs typeface="Arial" pitchFamily="34" charset="0"/>
              </a:rPr>
              <a:pPr eaLnBrk="0" fontAlgn="base" hangingPunct="0">
                <a:spcBef>
                  <a:spcPct val="50000"/>
                </a:spcBef>
                <a:spcAft>
                  <a:spcPct val="0"/>
                </a:spcAft>
                <a:defRPr/>
              </a:pPr>
              <a:t>20-2-2014</a:t>
            </a:fld>
            <a:endParaRPr lang="nl-NL" sz="1600" dirty="0">
              <a:solidFill>
                <a:srgbClr val="FFFFFF"/>
              </a:solidFill>
              <a:cs typeface="Arial" pitchFamily="34" charset="0"/>
            </a:endParaRPr>
          </a:p>
        </p:txBody>
      </p:sp>
      <p:pic>
        <p:nvPicPr>
          <p:cNvPr id="10" name="Picture 29"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0"/>
          <p:cNvSpPr txBox="1">
            <a:spLocks noChangeArrowheads="1"/>
          </p:cNvSpPr>
          <p:nvPr/>
        </p:nvSpPr>
        <p:spPr bwMode="white">
          <a:xfrm>
            <a:off x="1498600" y="6572250"/>
            <a:ext cx="2971800" cy="214313"/>
          </a:xfrm>
          <a:prstGeom prst="rect">
            <a:avLst/>
          </a:prstGeom>
          <a:noFill/>
          <a:ln w="9525">
            <a:noFill/>
            <a:miter lim="800000"/>
            <a:headEnd/>
            <a:tailEnd/>
          </a:ln>
          <a:effectLst/>
        </p:spPr>
        <p:txBody>
          <a:bodyPr>
            <a:spAutoFit/>
          </a:bodyPr>
          <a:lstStyle/>
          <a:p>
            <a:pPr eaLnBrk="0" fontAlgn="base" hangingPunct="0">
              <a:spcBef>
                <a:spcPct val="50000"/>
              </a:spcBef>
              <a:spcAft>
                <a:spcPct val="0"/>
              </a:spcAft>
              <a:defRPr/>
            </a:pPr>
            <a:r>
              <a:rPr lang="nl-NL" sz="800" dirty="0" err="1">
                <a:solidFill>
                  <a:srgbClr val="FFFFFF"/>
                </a:solidFill>
                <a:cs typeface="Arial" pitchFamily="34" charset="0"/>
              </a:rPr>
              <a:t>Challenge</a:t>
            </a:r>
            <a:r>
              <a:rPr lang="nl-NL" sz="800" dirty="0">
                <a:solidFill>
                  <a:srgbClr val="FFFFFF"/>
                </a:solidFill>
                <a:cs typeface="Arial" pitchFamily="34" charset="0"/>
              </a:rPr>
              <a:t> the </a:t>
            </a:r>
            <a:r>
              <a:rPr lang="nl-NL" sz="800" dirty="0" err="1">
                <a:solidFill>
                  <a:srgbClr val="FFFFFF"/>
                </a:solidFill>
                <a:cs typeface="Arial" pitchFamily="34" charset="0"/>
              </a:rPr>
              <a:t>future</a:t>
            </a:r>
            <a:endParaRPr lang="nl-NL" sz="2400" dirty="0">
              <a:solidFill>
                <a:srgbClr val="000000"/>
              </a:solidFill>
              <a:cs typeface="Arial" pitchFamily="34" charset="0"/>
            </a:endParaRPr>
          </a:p>
        </p:txBody>
      </p:sp>
      <p:sp>
        <p:nvSpPr>
          <p:cNvPr id="12" name="Text Box 31"/>
          <p:cNvSpPr txBox="1">
            <a:spLocks noChangeArrowheads="1"/>
          </p:cNvSpPr>
          <p:nvPr/>
        </p:nvSpPr>
        <p:spPr bwMode="auto">
          <a:xfrm>
            <a:off x="1498600" y="6292850"/>
            <a:ext cx="990600" cy="296863"/>
          </a:xfrm>
          <a:prstGeom prst="rect">
            <a:avLst/>
          </a:prstGeom>
          <a:noFill/>
          <a:ln w="9525">
            <a:noFill/>
            <a:miter lim="800000"/>
            <a:headEnd/>
            <a:tailEnd/>
          </a:ln>
          <a:effectLst/>
        </p:spPr>
        <p:txBody>
          <a:bodyPr>
            <a:spAutoFit/>
          </a:bodyPr>
          <a:lstStyle/>
          <a:p>
            <a:pPr eaLnBrk="0" fontAlgn="base" hangingPunct="0">
              <a:lnSpc>
                <a:spcPct val="90000"/>
              </a:lnSpc>
              <a:spcBef>
                <a:spcPct val="0"/>
              </a:spcBef>
              <a:spcAft>
                <a:spcPct val="0"/>
              </a:spcAft>
              <a:defRPr/>
            </a:pPr>
            <a:r>
              <a:rPr lang="nl-NL" sz="500">
                <a:solidFill>
                  <a:srgbClr val="000000"/>
                </a:solidFill>
                <a:cs typeface="Arial" pitchFamily="34" charset="0"/>
              </a:rPr>
              <a:t>Delft</a:t>
            </a:r>
          </a:p>
          <a:p>
            <a:pPr eaLnBrk="0" fontAlgn="base" hangingPunct="0">
              <a:lnSpc>
                <a:spcPct val="90000"/>
              </a:lnSpc>
              <a:spcBef>
                <a:spcPct val="0"/>
              </a:spcBef>
              <a:spcAft>
                <a:spcPct val="0"/>
              </a:spcAft>
              <a:defRPr/>
            </a:pPr>
            <a:r>
              <a:rPr lang="nl-NL" sz="500">
                <a:solidFill>
                  <a:srgbClr val="000000"/>
                </a:solidFill>
                <a:cs typeface="Arial" pitchFamily="34" charset="0"/>
              </a:rPr>
              <a:t>University of</a:t>
            </a:r>
          </a:p>
          <a:p>
            <a:pPr eaLnBrk="0" fontAlgn="base" hangingPunct="0">
              <a:lnSpc>
                <a:spcPct val="90000"/>
              </a:lnSpc>
              <a:spcBef>
                <a:spcPct val="0"/>
              </a:spcBef>
              <a:spcAft>
                <a:spcPct val="0"/>
              </a:spcAft>
              <a:defRPr/>
            </a:pPr>
            <a:r>
              <a:rPr lang="nl-NL" sz="500">
                <a:solidFill>
                  <a:srgbClr val="000000"/>
                </a:solidFill>
                <a:cs typeface="Arial" pitchFamily="34" charset="0"/>
              </a:rPr>
              <a:t>Technology</a:t>
            </a:r>
            <a:endParaRPr lang="nl-NL" sz="2400">
              <a:solidFill>
                <a:srgbClr val="000000"/>
              </a:solidFill>
              <a:cs typeface="Arial" pitchFamily="34" charset="0"/>
            </a:endParaRPr>
          </a:p>
        </p:txBody>
      </p:sp>
      <p:sp>
        <p:nvSpPr>
          <p:cNvPr id="271372" name="Rectangle 12"/>
          <p:cNvSpPr>
            <a:spLocks noGrp="1" noChangeArrowheads="1"/>
          </p:cNvSpPr>
          <p:nvPr>
            <p:ph type="ctrTitle"/>
          </p:nvPr>
        </p:nvSpPr>
        <p:spPr bwMode="white">
          <a:xfrm>
            <a:off x="685800" y="2286000"/>
            <a:ext cx="6931025" cy="457200"/>
          </a:xfrm>
        </p:spPr>
        <p:txBody>
          <a:bodyPr anchor="t"/>
          <a:lstStyle>
            <a:lvl1pPr marL="0" indent="0">
              <a:lnSpc>
                <a:spcPct val="80000"/>
              </a:lnSpc>
              <a:defRPr>
                <a:solidFill>
                  <a:schemeClr val="bg1"/>
                </a:solidFill>
              </a:defRPr>
            </a:lvl1pPr>
          </a:lstStyle>
          <a:p>
            <a:r>
              <a:rPr lang="nl-NL" smtClean="0"/>
              <a:t>Klik om de stijl te bewerken</a:t>
            </a:r>
            <a:endParaRPr lang="nl-NL" dirty="0"/>
          </a:p>
        </p:txBody>
      </p:sp>
      <p:sp>
        <p:nvSpPr>
          <p:cNvPr id="271393" name="Rectangle 33"/>
          <p:cNvSpPr>
            <a:spLocks noGrp="1" noChangeArrowheads="1"/>
          </p:cNvSpPr>
          <p:nvPr>
            <p:ph type="subTitle" sz="quarter" idx="1"/>
          </p:nvPr>
        </p:nvSpPr>
        <p:spPr bwMode="white">
          <a:xfrm>
            <a:off x="685800" y="2743200"/>
            <a:ext cx="6931025" cy="381000"/>
          </a:xfrm>
        </p:spPr>
        <p:txBody>
          <a:bodyPr/>
          <a:lstStyle>
            <a:lvl1pPr marL="0" indent="0">
              <a:buFontTx/>
              <a:buNone/>
              <a:defRPr sz="2400">
                <a:solidFill>
                  <a:schemeClr val="bg2"/>
                </a:solidFill>
                <a:latin typeface="Bookman Old Style" pitchFamily="18" charset="0"/>
              </a:defRPr>
            </a:lvl1pPr>
          </a:lstStyle>
          <a:p>
            <a:r>
              <a:rPr lang="nl-NL" smtClean="0"/>
              <a:t>Klik om het opmaakprofiel van de modelondertitel te bewerken</a:t>
            </a:r>
            <a:endParaRPr lang="en-US" dirty="0"/>
          </a:p>
        </p:txBody>
      </p:sp>
    </p:spTree>
    <p:extLst>
      <p:ext uri="{BB962C8B-B14F-4D97-AF65-F5344CB8AC3E}">
        <p14:creationId xmlns:p14="http://schemas.microsoft.com/office/powerpoint/2010/main" val="423953587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Rechthoek 11"/>
          <p:cNvSpPr/>
          <p:nvPr userDrawn="1"/>
        </p:nvSpPr>
        <p:spPr bwMode="auto">
          <a:xfrm>
            <a:off x="3132138" y="6237288"/>
            <a:ext cx="1944687" cy="2873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pPr algn="r" fontAlgn="base">
              <a:spcBef>
                <a:spcPct val="0"/>
              </a:spcBef>
              <a:spcAft>
                <a:spcPct val="0"/>
              </a:spcAft>
              <a:defRPr/>
            </a:pPr>
            <a:endParaRPr lang="en-GB" sz="2200">
              <a:solidFill>
                <a:srgbClr val="000000"/>
              </a:solidFill>
              <a:cs typeface="Arial" pitchFamily="34" charset="0"/>
            </a:endParaRPr>
          </a:p>
        </p:txBody>
      </p:sp>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87038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solidFill>
              </a:defRPr>
            </a:lvl1p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851334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2883295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925513" y="2286000"/>
            <a:ext cx="3748087"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826000" y="2286000"/>
            <a:ext cx="3748088"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454130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3117776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Tree>
    <p:extLst>
      <p:ext uri="{BB962C8B-B14F-4D97-AF65-F5344CB8AC3E}">
        <p14:creationId xmlns:p14="http://schemas.microsoft.com/office/powerpoint/2010/main" val="3774195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682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2831744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3923758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491088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62738" y="457200"/>
            <a:ext cx="1914525" cy="4876800"/>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917575" y="457200"/>
            <a:ext cx="5592763" cy="4876800"/>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2139035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917575" y="457200"/>
            <a:ext cx="7659688" cy="1066800"/>
          </a:xfrm>
        </p:spPr>
        <p:txBody>
          <a:bodyPr/>
          <a:lstStyle/>
          <a:p>
            <a:r>
              <a:rPr lang="nl-NL" smtClean="0"/>
              <a:t>Klik om de stijl te bewerken</a:t>
            </a:r>
            <a:endParaRPr lang="nl-NL"/>
          </a:p>
        </p:txBody>
      </p:sp>
      <p:sp>
        <p:nvSpPr>
          <p:cNvPr id="3" name="Tijdelijke aanduiding voor grafiek 2"/>
          <p:cNvSpPr>
            <a:spLocks noGrp="1"/>
          </p:cNvSpPr>
          <p:nvPr>
            <p:ph type="chart" idx="1"/>
          </p:nvPr>
        </p:nvSpPr>
        <p:spPr>
          <a:xfrm>
            <a:off x="925513" y="2286000"/>
            <a:ext cx="7648575" cy="3048000"/>
          </a:xfrm>
        </p:spPr>
        <p:txBody>
          <a:bodyPr/>
          <a:lstStyle/>
          <a:p>
            <a:pPr lvl="0"/>
            <a:r>
              <a:rPr lang="nl-NL" noProof="0" smtClean="0"/>
              <a:t>Klik op het pictogram als u een grafiek wilt toevoegen</a:t>
            </a:r>
          </a:p>
        </p:txBody>
      </p:sp>
    </p:spTree>
    <p:extLst>
      <p:ext uri="{BB962C8B-B14F-4D97-AF65-F5344CB8AC3E}">
        <p14:creationId xmlns:p14="http://schemas.microsoft.com/office/powerpoint/2010/main" val="3845216398"/>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Tree>
    <p:extLst>
      <p:ext uri="{BB962C8B-B14F-4D97-AF65-F5344CB8AC3E}">
        <p14:creationId xmlns:p14="http://schemas.microsoft.com/office/powerpoint/2010/main" val="32527695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bl">
  <p:cSld name="Titel en tabel">
    <p:spTree>
      <p:nvGrpSpPr>
        <p:cNvPr id="1" name=""/>
        <p:cNvGrpSpPr/>
        <p:nvPr/>
      </p:nvGrpSpPr>
      <p:grpSpPr>
        <a:xfrm>
          <a:off x="0" y="0"/>
          <a:ext cx="0" cy="0"/>
          <a:chOff x="0" y="0"/>
          <a:chExt cx="0" cy="0"/>
        </a:xfrm>
      </p:grpSpPr>
      <p:sp>
        <p:nvSpPr>
          <p:cNvPr id="4" name="Rectangle 13"/>
          <p:cNvSpPr>
            <a:spLocks noChangeArrowheads="1"/>
          </p:cNvSpPr>
          <p:nvPr/>
        </p:nvSpPr>
        <p:spPr bwMode="auto">
          <a:xfrm>
            <a:off x="0" y="6132513"/>
            <a:ext cx="9144000" cy="725487"/>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5" name="Rectangle 17"/>
          <p:cNvSpPr>
            <a:spLocks noChangeArrowheads="1"/>
          </p:cNvSpPr>
          <p:nvPr/>
        </p:nvSpPr>
        <p:spPr bwMode="auto">
          <a:xfrm>
            <a:off x="7640638" y="6297613"/>
            <a:ext cx="539750" cy="252412"/>
          </a:xfrm>
          <a:prstGeom prst="rect">
            <a:avLst/>
          </a:prstGeom>
          <a:noFill/>
          <a:ln w="9525">
            <a:noFill/>
            <a:miter lim="800000"/>
            <a:headEnd/>
            <a:tailEnd/>
          </a:ln>
          <a:effectLst/>
        </p:spPr>
        <p:txBody>
          <a:bodyPr lIns="0" tIns="0" rIns="0" bIns="0"/>
          <a:lstStyle/>
          <a:p>
            <a:pPr eaLnBrk="0" fontAlgn="base" hangingPunct="0">
              <a:spcBef>
                <a:spcPct val="0"/>
              </a:spcBef>
              <a:spcAft>
                <a:spcPct val="0"/>
              </a:spcAft>
              <a:defRPr/>
            </a:pPr>
            <a:fld id="{445BA794-3525-4582-9108-17546AC2E8D3}" type="slidenum">
              <a:rPr lang="nl-NL" sz="1300">
                <a:solidFill>
                  <a:srgbClr val="000000"/>
                </a:solidFill>
                <a:cs typeface="Arial" pitchFamily="34" charset="0"/>
              </a:rPr>
              <a:pPr eaLnBrk="0" fontAlgn="base" hangingPunct="0">
                <a:spcBef>
                  <a:spcPct val="0"/>
                </a:spcBef>
                <a:spcAft>
                  <a:spcPct val="0"/>
                </a:spcAft>
                <a:defRPr/>
              </a:pPr>
              <a:t>‹#›</a:t>
            </a:fld>
            <a:endParaRPr lang="nl-NL" sz="1300">
              <a:solidFill>
                <a:srgbClr val="000000"/>
              </a:solidFill>
              <a:cs typeface="Arial" pitchFamily="34" charset="0"/>
            </a:endParaRPr>
          </a:p>
        </p:txBody>
      </p:sp>
      <p:sp>
        <p:nvSpPr>
          <p:cNvPr id="6" name="Rectangle 19"/>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7" name="Line 20"/>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pic>
        <p:nvPicPr>
          <p:cNvPr id="8"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2"/>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0" name="Rectangle 28"/>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 name="Titel 1"/>
          <p:cNvSpPr>
            <a:spLocks noGrp="1"/>
          </p:cNvSpPr>
          <p:nvPr>
            <p:ph type="title"/>
          </p:nvPr>
        </p:nvSpPr>
        <p:spPr>
          <a:xfrm>
            <a:off x="762000" y="358775"/>
            <a:ext cx="7772400" cy="1143000"/>
          </a:xfrm>
        </p:spPr>
        <p:txBody>
          <a:bodyPr/>
          <a:lstStyle/>
          <a:p>
            <a:r>
              <a:rPr lang="nl-NL" smtClean="0"/>
              <a:t>Klik om de stijl te bewerken</a:t>
            </a:r>
            <a:endParaRPr lang="en-GB"/>
          </a:p>
        </p:txBody>
      </p:sp>
      <p:sp>
        <p:nvSpPr>
          <p:cNvPr id="3" name="Tijdelijke aanduiding voor tabel 2"/>
          <p:cNvSpPr>
            <a:spLocks noGrp="1"/>
          </p:cNvSpPr>
          <p:nvPr>
            <p:ph type="tbl" idx="1"/>
          </p:nvPr>
        </p:nvSpPr>
        <p:spPr>
          <a:xfrm>
            <a:off x="762000" y="1828800"/>
            <a:ext cx="7772400" cy="3778250"/>
          </a:xfrm>
        </p:spPr>
        <p:txBody>
          <a:bodyPr/>
          <a:lstStyle/>
          <a:p>
            <a:pPr lvl="0"/>
            <a:r>
              <a:rPr lang="nl-NL" noProof="0" smtClean="0"/>
              <a:t>Klik op het pictogram als u een tabel wilt toevoegen</a:t>
            </a:r>
            <a:endParaRPr lang="en-GB" noProof="0" smtClean="0"/>
          </a:p>
        </p:txBody>
      </p:sp>
      <p:sp>
        <p:nvSpPr>
          <p:cNvPr id="11" name="Rectangle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fontAlgn="base">
              <a:spcBef>
                <a:spcPct val="0"/>
              </a:spcBef>
              <a:spcAft>
                <a:spcPct val="0"/>
              </a:spcAft>
              <a:defRPr/>
            </a:pPr>
            <a:fld id="{FD8249F8-D613-4D2E-8E68-43361284584E}" type="datetime4">
              <a:rPr lang="en-US" sz="2400">
                <a:solidFill>
                  <a:srgbClr val="000000"/>
                </a:solidFill>
              </a:rPr>
              <a:pPr fontAlgn="base">
                <a:spcBef>
                  <a:spcPct val="0"/>
                </a:spcBef>
                <a:spcAft>
                  <a:spcPct val="0"/>
                </a:spcAft>
                <a:defRPr/>
              </a:pPr>
              <a:t>February 20, 2014</a:t>
            </a:fld>
            <a:endParaRPr lang="en-US" sz="2400">
              <a:solidFill>
                <a:srgbClr val="000000"/>
              </a:solidFill>
            </a:endParaRPr>
          </a:p>
        </p:txBody>
      </p:sp>
      <p:sp>
        <p:nvSpPr>
          <p:cNvPr id="12"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fontAlgn="base">
              <a:spcBef>
                <a:spcPct val="0"/>
              </a:spcBef>
              <a:spcAft>
                <a:spcPct val="0"/>
              </a:spcAft>
              <a:defRPr/>
            </a:pPr>
            <a:fld id="{B48EEB6C-8946-41B8-89F8-1523B98CF59D}" type="slidenum">
              <a:rPr lang="en-US" sz="2400">
                <a:solidFill>
                  <a:srgbClr val="000000"/>
                </a:solidFill>
              </a:rPr>
              <a:pPr fontAlgn="base">
                <a:spcBef>
                  <a:spcPct val="0"/>
                </a:spcBef>
                <a:spcAft>
                  <a:spcPct val="0"/>
                </a:spcAft>
                <a:defRPr/>
              </a:pPr>
              <a:t>‹#›</a:t>
            </a:fld>
            <a:endParaRPr lang="en-US" sz="2400">
              <a:solidFill>
                <a:srgbClr val="000000"/>
              </a:solidFill>
            </a:endParaRPr>
          </a:p>
        </p:txBody>
      </p:sp>
    </p:spTree>
    <p:extLst>
      <p:ext uri="{BB962C8B-B14F-4D97-AF65-F5344CB8AC3E}">
        <p14:creationId xmlns:p14="http://schemas.microsoft.com/office/powerpoint/2010/main" val="639712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fourObj">
  <p:cSld name="Titel en vier objecten">
    <p:spTree>
      <p:nvGrpSpPr>
        <p:cNvPr id="1" name=""/>
        <p:cNvGrpSpPr/>
        <p:nvPr/>
      </p:nvGrpSpPr>
      <p:grpSpPr>
        <a:xfrm>
          <a:off x="0" y="0"/>
          <a:ext cx="0" cy="0"/>
          <a:chOff x="0" y="0"/>
          <a:chExt cx="0" cy="0"/>
        </a:xfrm>
      </p:grpSpPr>
      <p:sp>
        <p:nvSpPr>
          <p:cNvPr id="7" name="Rectangle 13"/>
          <p:cNvSpPr>
            <a:spLocks noChangeArrowheads="1"/>
          </p:cNvSpPr>
          <p:nvPr/>
        </p:nvSpPr>
        <p:spPr bwMode="auto">
          <a:xfrm>
            <a:off x="0" y="6132513"/>
            <a:ext cx="9144000" cy="725487"/>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8" name="Rectangle 17"/>
          <p:cNvSpPr>
            <a:spLocks noChangeArrowheads="1"/>
          </p:cNvSpPr>
          <p:nvPr/>
        </p:nvSpPr>
        <p:spPr bwMode="auto">
          <a:xfrm>
            <a:off x="7640638" y="6297613"/>
            <a:ext cx="539750" cy="252412"/>
          </a:xfrm>
          <a:prstGeom prst="rect">
            <a:avLst/>
          </a:prstGeom>
          <a:noFill/>
          <a:ln w="9525">
            <a:noFill/>
            <a:miter lim="800000"/>
            <a:headEnd/>
            <a:tailEnd/>
          </a:ln>
          <a:effectLst/>
        </p:spPr>
        <p:txBody>
          <a:bodyPr lIns="0" tIns="0" rIns="0" bIns="0"/>
          <a:lstStyle/>
          <a:p>
            <a:pPr eaLnBrk="0" fontAlgn="base" hangingPunct="0">
              <a:spcBef>
                <a:spcPct val="0"/>
              </a:spcBef>
              <a:spcAft>
                <a:spcPct val="0"/>
              </a:spcAft>
              <a:defRPr/>
            </a:pPr>
            <a:fld id="{8680F14F-4AF2-4910-A310-D1846F92FEE2}" type="slidenum">
              <a:rPr lang="nl-NL" sz="1300">
                <a:solidFill>
                  <a:srgbClr val="000000"/>
                </a:solidFill>
                <a:cs typeface="Arial" pitchFamily="34" charset="0"/>
              </a:rPr>
              <a:pPr eaLnBrk="0" fontAlgn="base" hangingPunct="0">
                <a:spcBef>
                  <a:spcPct val="0"/>
                </a:spcBef>
                <a:spcAft>
                  <a:spcPct val="0"/>
                </a:spcAft>
                <a:defRPr/>
              </a:pPr>
              <a:t>‹#›</a:t>
            </a:fld>
            <a:endParaRPr lang="nl-NL" sz="1300">
              <a:solidFill>
                <a:srgbClr val="000000"/>
              </a:solidFill>
              <a:cs typeface="Arial" pitchFamily="34" charset="0"/>
            </a:endParaRPr>
          </a:p>
        </p:txBody>
      </p:sp>
      <p:sp>
        <p:nvSpPr>
          <p:cNvPr id="9" name="Rectangle 19"/>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0" name="Line 20"/>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pic>
        <p:nvPicPr>
          <p:cNvPr id="11"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22"/>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3" name="Rectangle 28"/>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 name="Titel 1"/>
          <p:cNvSpPr>
            <a:spLocks noGrp="1"/>
          </p:cNvSpPr>
          <p:nvPr>
            <p:ph type="title" sz="quarter"/>
          </p:nvPr>
        </p:nvSpPr>
        <p:spPr>
          <a:xfrm>
            <a:off x="762000" y="358775"/>
            <a:ext cx="7772400" cy="1143000"/>
          </a:xfrm>
        </p:spPr>
        <p:txBody>
          <a:bodyPr/>
          <a:lstStyle/>
          <a:p>
            <a:r>
              <a:rPr lang="nl-NL" smtClean="0"/>
              <a:t>Klik om de stijl te bewerken</a:t>
            </a:r>
            <a:endParaRPr lang="en-GB"/>
          </a:p>
        </p:txBody>
      </p:sp>
      <p:sp>
        <p:nvSpPr>
          <p:cNvPr id="3" name="Tijdelijke aanduiding voor inhoud 2"/>
          <p:cNvSpPr>
            <a:spLocks noGrp="1"/>
          </p:cNvSpPr>
          <p:nvPr>
            <p:ph sz="quarter" idx="1"/>
          </p:nvPr>
        </p:nvSpPr>
        <p:spPr>
          <a:xfrm>
            <a:off x="7620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inhoud 3"/>
          <p:cNvSpPr>
            <a:spLocks noGrp="1"/>
          </p:cNvSpPr>
          <p:nvPr>
            <p:ph sz="quarter" idx="2"/>
          </p:nvPr>
        </p:nvSpPr>
        <p:spPr>
          <a:xfrm>
            <a:off x="4724400" y="1828800"/>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inhoud 4"/>
          <p:cNvSpPr>
            <a:spLocks noGrp="1"/>
          </p:cNvSpPr>
          <p:nvPr>
            <p:ph sz="quarter" idx="3"/>
          </p:nvPr>
        </p:nvSpPr>
        <p:spPr>
          <a:xfrm>
            <a:off x="7620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inhoud 5"/>
          <p:cNvSpPr>
            <a:spLocks noGrp="1"/>
          </p:cNvSpPr>
          <p:nvPr>
            <p:ph sz="quarter" idx="4"/>
          </p:nvPr>
        </p:nvSpPr>
        <p:spPr>
          <a:xfrm>
            <a:off x="4724400" y="3794125"/>
            <a:ext cx="3810000" cy="1812925"/>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14" name="Date Placeholder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fontAlgn="base">
              <a:spcBef>
                <a:spcPct val="0"/>
              </a:spcBef>
              <a:spcAft>
                <a:spcPct val="0"/>
              </a:spcAft>
              <a:defRPr/>
            </a:pPr>
            <a:fld id="{89A294C9-718D-4E5A-BA91-D2DD7C884A50}" type="datetime4">
              <a:rPr lang="en-US" sz="2400">
                <a:solidFill>
                  <a:srgbClr val="000000"/>
                </a:solidFill>
              </a:rPr>
              <a:pPr fontAlgn="base">
                <a:spcBef>
                  <a:spcPct val="0"/>
                </a:spcBef>
                <a:spcAft>
                  <a:spcPct val="0"/>
                </a:spcAft>
                <a:defRPr/>
              </a:pPr>
              <a:t>February 20, 2014</a:t>
            </a:fld>
            <a:endParaRPr lang="en-US" sz="2400">
              <a:solidFill>
                <a:srgbClr val="000000"/>
              </a:solidFill>
            </a:endParaRPr>
          </a:p>
        </p:txBody>
      </p:sp>
      <p:sp>
        <p:nvSpPr>
          <p:cNvPr id="15"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fontAlgn="base">
              <a:spcBef>
                <a:spcPct val="0"/>
              </a:spcBef>
              <a:spcAft>
                <a:spcPct val="0"/>
              </a:spcAft>
              <a:defRPr/>
            </a:pPr>
            <a:fld id="{32ECE6D2-2876-4F91-BCA6-7929410004D4}" type="slidenum">
              <a:rPr lang="en-US" sz="2400">
                <a:solidFill>
                  <a:srgbClr val="000000"/>
                </a:solidFill>
              </a:rPr>
              <a:pPr fontAlgn="base">
                <a:spcBef>
                  <a:spcPct val="0"/>
                </a:spcBef>
                <a:spcAft>
                  <a:spcPct val="0"/>
                </a:spcAft>
                <a:defRPr/>
              </a:pPr>
              <a:t>‹#›</a:t>
            </a:fld>
            <a:endParaRPr lang="en-US" sz="2400">
              <a:solidFill>
                <a:srgbClr val="000000"/>
              </a:solidFill>
            </a:endParaRPr>
          </a:p>
        </p:txBody>
      </p:sp>
    </p:spTree>
    <p:extLst>
      <p:ext uri="{BB962C8B-B14F-4D97-AF65-F5344CB8AC3E}">
        <p14:creationId xmlns:p14="http://schemas.microsoft.com/office/powerpoint/2010/main" val="1426392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AndObj">
  <p:cSld name="Titel, tekst en inhoud">
    <p:spTree>
      <p:nvGrpSpPr>
        <p:cNvPr id="1" name=""/>
        <p:cNvGrpSpPr/>
        <p:nvPr/>
      </p:nvGrpSpPr>
      <p:grpSpPr>
        <a:xfrm>
          <a:off x="0" y="0"/>
          <a:ext cx="0" cy="0"/>
          <a:chOff x="0" y="0"/>
          <a:chExt cx="0" cy="0"/>
        </a:xfrm>
      </p:grpSpPr>
      <p:sp>
        <p:nvSpPr>
          <p:cNvPr id="5" name="Rectangle 13"/>
          <p:cNvSpPr>
            <a:spLocks noChangeArrowheads="1"/>
          </p:cNvSpPr>
          <p:nvPr/>
        </p:nvSpPr>
        <p:spPr bwMode="auto">
          <a:xfrm>
            <a:off x="0" y="6132513"/>
            <a:ext cx="9144000" cy="725487"/>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6" name="Rectangle 17"/>
          <p:cNvSpPr>
            <a:spLocks noChangeArrowheads="1"/>
          </p:cNvSpPr>
          <p:nvPr/>
        </p:nvSpPr>
        <p:spPr bwMode="auto">
          <a:xfrm>
            <a:off x="7640638" y="6297613"/>
            <a:ext cx="539750" cy="252412"/>
          </a:xfrm>
          <a:prstGeom prst="rect">
            <a:avLst/>
          </a:prstGeom>
          <a:noFill/>
          <a:ln w="9525">
            <a:noFill/>
            <a:miter lim="800000"/>
            <a:headEnd/>
            <a:tailEnd/>
          </a:ln>
          <a:effectLst/>
        </p:spPr>
        <p:txBody>
          <a:bodyPr lIns="0" tIns="0" rIns="0" bIns="0"/>
          <a:lstStyle/>
          <a:p>
            <a:pPr eaLnBrk="0" fontAlgn="base" hangingPunct="0">
              <a:spcBef>
                <a:spcPct val="0"/>
              </a:spcBef>
              <a:spcAft>
                <a:spcPct val="0"/>
              </a:spcAft>
              <a:defRPr/>
            </a:pPr>
            <a:fld id="{76EF4648-FCBE-4284-8EE6-1237A360EC8E}" type="slidenum">
              <a:rPr lang="nl-NL" sz="1300">
                <a:solidFill>
                  <a:srgbClr val="000000"/>
                </a:solidFill>
                <a:cs typeface="Arial" pitchFamily="34" charset="0"/>
              </a:rPr>
              <a:pPr eaLnBrk="0" fontAlgn="base" hangingPunct="0">
                <a:spcBef>
                  <a:spcPct val="0"/>
                </a:spcBef>
                <a:spcAft>
                  <a:spcPct val="0"/>
                </a:spcAft>
                <a:defRPr/>
              </a:pPr>
              <a:t>‹#›</a:t>
            </a:fld>
            <a:endParaRPr lang="nl-NL" sz="1300">
              <a:solidFill>
                <a:srgbClr val="000000"/>
              </a:solidFill>
              <a:cs typeface="Arial" pitchFamily="34" charset="0"/>
            </a:endParaRPr>
          </a:p>
        </p:txBody>
      </p:sp>
      <p:sp>
        <p:nvSpPr>
          <p:cNvPr id="7" name="Rectangle 19"/>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8" name="Line 20"/>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pic>
        <p:nvPicPr>
          <p:cNvPr id="9" name="Picture 21" descr="TU_Delft_2.png                                                 00095E43Smidswater Server              C1CD65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22"/>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1" name="Rectangle 28"/>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 name="Titel 1"/>
          <p:cNvSpPr>
            <a:spLocks noGrp="1"/>
          </p:cNvSpPr>
          <p:nvPr>
            <p:ph type="title"/>
          </p:nvPr>
        </p:nvSpPr>
        <p:spPr>
          <a:xfrm>
            <a:off x="762000" y="358775"/>
            <a:ext cx="7772400" cy="1143000"/>
          </a:xfrm>
        </p:spPr>
        <p:txBody>
          <a:bodyPr/>
          <a:lstStyle/>
          <a:p>
            <a:r>
              <a:rPr lang="nl-NL" smtClean="0"/>
              <a:t>Klik om de stijl te bewerken</a:t>
            </a:r>
            <a:endParaRPr lang="nl-NL"/>
          </a:p>
        </p:txBody>
      </p:sp>
      <p:sp>
        <p:nvSpPr>
          <p:cNvPr id="3" name="Tijdelijke aanduiding voor tekst 2"/>
          <p:cNvSpPr>
            <a:spLocks noGrp="1"/>
          </p:cNvSpPr>
          <p:nvPr>
            <p:ph type="body" sz="half" idx="1"/>
          </p:nvPr>
        </p:nvSpPr>
        <p:spPr>
          <a:xfrm>
            <a:off x="762000" y="1828800"/>
            <a:ext cx="3810000" cy="37782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724400" y="1828800"/>
            <a:ext cx="3810000" cy="377825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2" name="Rectangle 13"/>
          <p:cNvSpPr>
            <a:spLocks noGrp="1" noChangeArrowheads="1"/>
          </p:cNvSpPr>
          <p:nvPr>
            <p:ph type="dt" sz="half" idx="10"/>
          </p:nvPr>
        </p:nvSpPr>
        <p:spPr>
          <a:xfrm>
            <a:off x="747713" y="5837238"/>
            <a:ext cx="1905000" cy="304800"/>
          </a:xfrm>
          <a:prstGeom prst="rect">
            <a:avLst/>
          </a:prstGeom>
        </p:spPr>
        <p:txBody>
          <a:bodyPr/>
          <a:lstStyle>
            <a:lvl1pPr eaLnBrk="0" hangingPunct="0">
              <a:defRPr>
                <a:cs typeface="+mn-cs"/>
              </a:defRPr>
            </a:lvl1pPr>
          </a:lstStyle>
          <a:p>
            <a:pPr fontAlgn="base">
              <a:spcBef>
                <a:spcPct val="0"/>
              </a:spcBef>
              <a:spcAft>
                <a:spcPct val="0"/>
              </a:spcAft>
              <a:defRPr/>
            </a:pPr>
            <a:fld id="{F6940056-3481-404C-8402-508BFA85082A}" type="datetime4">
              <a:rPr lang="en-US" sz="2400">
                <a:solidFill>
                  <a:srgbClr val="000000"/>
                </a:solidFill>
              </a:rPr>
              <a:pPr fontAlgn="base">
                <a:spcBef>
                  <a:spcPct val="0"/>
                </a:spcBef>
                <a:spcAft>
                  <a:spcPct val="0"/>
                </a:spcAft>
                <a:defRPr/>
              </a:pPr>
              <a:t>February 20, 2014</a:t>
            </a:fld>
            <a:endParaRPr lang="en-US" sz="2400">
              <a:solidFill>
                <a:srgbClr val="000000"/>
              </a:solidFill>
            </a:endParaRPr>
          </a:p>
        </p:txBody>
      </p:sp>
      <p:sp>
        <p:nvSpPr>
          <p:cNvPr id="13" name="Rectangle 15"/>
          <p:cNvSpPr>
            <a:spLocks noGrp="1" noChangeArrowheads="1"/>
          </p:cNvSpPr>
          <p:nvPr>
            <p:ph type="sldNum" sz="quarter" idx="11"/>
          </p:nvPr>
        </p:nvSpPr>
        <p:spPr>
          <a:xfrm>
            <a:off x="6477000" y="5837238"/>
            <a:ext cx="1905000" cy="228600"/>
          </a:xfrm>
          <a:prstGeom prst="rect">
            <a:avLst/>
          </a:prstGeom>
        </p:spPr>
        <p:txBody>
          <a:bodyPr/>
          <a:lstStyle>
            <a:lvl1pPr eaLnBrk="0" hangingPunct="0">
              <a:defRPr>
                <a:cs typeface="+mn-cs"/>
              </a:defRPr>
            </a:lvl1pPr>
          </a:lstStyle>
          <a:p>
            <a:pPr fontAlgn="base">
              <a:spcBef>
                <a:spcPct val="0"/>
              </a:spcBef>
              <a:spcAft>
                <a:spcPct val="0"/>
              </a:spcAft>
              <a:defRPr/>
            </a:pPr>
            <a:fld id="{32ECC5FC-504F-4B31-8BE3-BE54B61B1471}" type="slidenum">
              <a:rPr lang="en-US" sz="2400">
                <a:solidFill>
                  <a:srgbClr val="000000"/>
                </a:solidFill>
              </a:rPr>
              <a:pPr fontAlgn="base">
                <a:spcBef>
                  <a:spcPct val="0"/>
                </a:spcBef>
                <a:spcAft>
                  <a:spcPct val="0"/>
                </a:spcAft>
                <a:defRPr/>
              </a:pPr>
              <a:t>‹#›</a:t>
            </a:fld>
            <a:endParaRPr lang="en-US" sz="2400">
              <a:solidFill>
                <a:srgbClr val="000000"/>
              </a:solidFill>
            </a:endParaRPr>
          </a:p>
        </p:txBody>
      </p:sp>
    </p:spTree>
    <p:extLst>
      <p:ext uri="{BB962C8B-B14F-4D97-AF65-F5344CB8AC3E}">
        <p14:creationId xmlns:p14="http://schemas.microsoft.com/office/powerpoint/2010/main" val="14894297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7575" y="76200"/>
            <a:ext cx="7659688" cy="1066800"/>
          </a:xfrm>
        </p:spPr>
        <p:txBody>
          <a:bodyPr/>
          <a:lstStyle>
            <a:lvl1pPr>
              <a:defRPr>
                <a:solidFill>
                  <a:srgbClr val="00B0F0"/>
                </a:solidFill>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925513" y="1828800"/>
            <a:ext cx="3748087"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26000" y="1828800"/>
            <a:ext cx="3748088"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26000" y="3733800"/>
            <a:ext cx="3748088"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559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solidFill>
              </a:defRPr>
            </a:lvl1pPr>
          </a:lstStyle>
          <a:p>
            <a:r>
              <a:rPr lang="nl-NL" smtClean="0"/>
              <a:t>Klik om de stijl te bewerken</a:t>
            </a:r>
            <a:endParaRPr lang="nl-NL"/>
          </a:p>
        </p:txBody>
      </p:sp>
      <p:sp>
        <p:nvSpPr>
          <p:cNvPr id="3" name="Tijdelijke aanduiding voor inhoud 2"/>
          <p:cNvSpPr>
            <a:spLocks noGrp="1"/>
          </p:cNvSpPr>
          <p:nvPr>
            <p:ph sz="half" idx="1"/>
          </p:nvPr>
        </p:nvSpPr>
        <p:spPr>
          <a:xfrm>
            <a:off x="925513" y="2286000"/>
            <a:ext cx="3748087"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826000" y="2286000"/>
            <a:ext cx="3748088"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176849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solidFill>
                  <a:schemeClr val="accent6">
                    <a:lumMod val="50000"/>
                    <a:lumOff val="50000"/>
                  </a:schemeClr>
                </a:solidFill>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Tree>
    <p:extLst>
      <p:ext uri="{BB962C8B-B14F-4D97-AF65-F5344CB8AC3E}">
        <p14:creationId xmlns:p14="http://schemas.microsoft.com/office/powerpoint/2010/main" val="88745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chemeClr val="bg2"/>
                </a:solidFill>
              </a:defRPr>
            </a:lvl1pPr>
          </a:lstStyle>
          <a:p>
            <a:r>
              <a:rPr lang="nl-NL" smtClean="0"/>
              <a:t>Klik om de stijl te bewerken</a:t>
            </a:r>
            <a:endParaRPr lang="nl-NL"/>
          </a:p>
        </p:txBody>
      </p:sp>
    </p:spTree>
    <p:extLst>
      <p:ext uri="{BB962C8B-B14F-4D97-AF65-F5344CB8AC3E}">
        <p14:creationId xmlns:p14="http://schemas.microsoft.com/office/powerpoint/2010/main" val="301579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51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64648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smtClean="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Tree>
    <p:extLst>
      <p:ext uri="{BB962C8B-B14F-4D97-AF65-F5344CB8AC3E}">
        <p14:creationId xmlns:p14="http://schemas.microsoft.com/office/powerpoint/2010/main" val="17871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ChangeArrowheads="1"/>
          </p:cNvSpPr>
          <p:nvPr userDrawn="1"/>
        </p:nvSpPr>
        <p:spPr bwMode="auto">
          <a:xfrm>
            <a:off x="0" y="6132513"/>
            <a:ext cx="9144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1027" name="Rectangle 10"/>
          <p:cNvSpPr>
            <a:spLocks noGrp="1" noChangeArrowheads="1"/>
          </p:cNvSpPr>
          <p:nvPr>
            <p:ph type="title"/>
          </p:nvPr>
        </p:nvSpPr>
        <p:spPr bwMode="auto">
          <a:xfrm>
            <a:off x="917575" y="76200"/>
            <a:ext cx="765968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11"/>
          <p:cNvSpPr>
            <a:spLocks noGrp="1" noChangeArrowheads="1"/>
          </p:cNvSpPr>
          <p:nvPr>
            <p:ph type="body" idx="1"/>
          </p:nvPr>
        </p:nvSpPr>
        <p:spPr bwMode="auto">
          <a:xfrm>
            <a:off x="925513" y="1196975"/>
            <a:ext cx="7648575"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17"/>
          <p:cNvSpPr>
            <a:spLocks noChangeArrowheads="1"/>
          </p:cNvSpPr>
          <p:nvPr/>
        </p:nvSpPr>
        <p:spPr bwMode="auto">
          <a:xfrm>
            <a:off x="7640638" y="6297613"/>
            <a:ext cx="539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fontAlgn="base">
              <a:spcBef>
                <a:spcPct val="0"/>
              </a:spcBef>
              <a:spcAft>
                <a:spcPct val="0"/>
              </a:spcAft>
            </a:pPr>
            <a:fld id="{CDD7BEAE-5F51-4A7D-A9E5-DF2E54F375A3}" type="slidenum">
              <a:rPr lang="nl-NL" sz="1300">
                <a:solidFill>
                  <a:srgbClr val="000000"/>
                </a:solidFill>
              </a:rPr>
              <a:pPr algn="r" fontAlgn="base">
                <a:spcBef>
                  <a:spcPct val="0"/>
                </a:spcBef>
                <a:spcAft>
                  <a:spcPct val="0"/>
                </a:spcAft>
              </a:pPr>
              <a:t>‹#›</a:t>
            </a:fld>
            <a:endParaRPr lang="nl-NL" sz="1300">
              <a:solidFill>
                <a:srgbClr val="000000"/>
              </a:solidFill>
            </a:endParaRPr>
          </a:p>
        </p:txBody>
      </p:sp>
      <p:sp>
        <p:nvSpPr>
          <p:cNvPr id="1030" name="Rectangle 19"/>
          <p:cNvSpPr>
            <a:spLocks noChangeArrowheads="1"/>
          </p:cNvSpPr>
          <p:nvPr userDrawn="1"/>
        </p:nvSpPr>
        <p:spPr bwMode="auto">
          <a:xfrm>
            <a:off x="0" y="6584950"/>
            <a:ext cx="9144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1031" name="Line 20"/>
          <p:cNvSpPr>
            <a:spLocks noChangeShapeType="1"/>
          </p:cNvSpPr>
          <p:nvPr userDrawn="1"/>
        </p:nvSpPr>
        <p:spPr bwMode="auto">
          <a:xfrm>
            <a:off x="0" y="6781800"/>
            <a:ext cx="9144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lang="nl-NL" sz="1600">
              <a:solidFill>
                <a:srgbClr val="000000"/>
              </a:solidFill>
            </a:endParaRPr>
          </a:p>
        </p:txBody>
      </p:sp>
      <p:pic>
        <p:nvPicPr>
          <p:cNvPr id="1032" name="Picture 21" descr="TU_Delft_2.png                                                 00095E43Smidswater Server              C1CD65D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22"/>
          <p:cNvSpPr>
            <a:spLocks noChangeShapeType="1"/>
          </p:cNvSpPr>
          <p:nvPr userDrawn="1"/>
        </p:nvSpPr>
        <p:spPr bwMode="auto">
          <a:xfrm>
            <a:off x="0" y="61341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ctr">
              <a:spcBef>
                <a:spcPct val="0"/>
              </a:spcBef>
              <a:spcAft>
                <a:spcPct val="0"/>
              </a:spcAft>
            </a:pPr>
            <a:endParaRPr lang="nl-NL" sz="1600">
              <a:solidFill>
                <a:srgbClr val="000000"/>
              </a:solidFill>
            </a:endParaRPr>
          </a:p>
        </p:txBody>
      </p:sp>
      <p:sp>
        <p:nvSpPr>
          <p:cNvPr id="270359" name="Text Box 23"/>
          <p:cNvSpPr txBox="1">
            <a:spLocks noChangeArrowheads="1"/>
          </p:cNvSpPr>
          <p:nvPr userDrawn="1"/>
        </p:nvSpPr>
        <p:spPr bwMode="auto">
          <a:xfrm>
            <a:off x="2339975" y="6237288"/>
            <a:ext cx="4835525" cy="276225"/>
          </a:xfrm>
          <a:prstGeom prst="rect">
            <a:avLst/>
          </a:prstGeom>
          <a:noFill/>
          <a:ln w="9525">
            <a:noFill/>
            <a:miter lim="800000"/>
            <a:headEnd/>
            <a:tailEnd/>
          </a:ln>
          <a:effectLst/>
        </p:spPr>
        <p:txBody>
          <a:bodyPr>
            <a:spAutoFit/>
          </a:bodyPr>
          <a:lstStyle>
            <a:lvl1pPr eaLnBrk="0" hangingPunct="0">
              <a:defRPr sz="1600">
                <a:solidFill>
                  <a:schemeClr val="tx1"/>
                </a:solidFill>
                <a:latin typeface="Tahoma" pitchFamily="34" charset="0"/>
              </a:defRPr>
            </a:lvl1pPr>
            <a:lvl2pPr marL="742950" indent="-285750" eaLnBrk="0" hangingPunct="0">
              <a:defRPr sz="1600">
                <a:solidFill>
                  <a:schemeClr val="tx1"/>
                </a:solidFill>
                <a:latin typeface="Tahoma" pitchFamily="34" charset="0"/>
              </a:defRPr>
            </a:lvl2pPr>
            <a:lvl3pPr marL="1143000" indent="-228600" eaLnBrk="0" hangingPunct="0">
              <a:defRPr sz="1600">
                <a:solidFill>
                  <a:schemeClr val="tx1"/>
                </a:solidFill>
                <a:latin typeface="Tahoma" pitchFamily="34" charset="0"/>
              </a:defRPr>
            </a:lvl3pPr>
            <a:lvl4pPr marL="1600200" indent="-228600" eaLnBrk="0" hangingPunct="0">
              <a:defRPr sz="1600">
                <a:solidFill>
                  <a:schemeClr val="tx1"/>
                </a:solidFill>
                <a:latin typeface="Tahoma" pitchFamily="34" charset="0"/>
              </a:defRPr>
            </a:lvl4pPr>
            <a:lvl5pPr marL="2057400" indent="-228600" eaLnBrk="0" hangingPunct="0">
              <a:defRPr sz="1600">
                <a:solidFill>
                  <a:schemeClr val="tx1"/>
                </a:solidFill>
                <a:latin typeface="Tahoma" pitchFamily="34" charset="0"/>
              </a:defRPr>
            </a:lvl5pPr>
            <a:lvl6pPr marL="2514600" indent="-228600" algn="ctr" eaLnBrk="0" fontAlgn="ctr" hangingPunct="0">
              <a:spcBef>
                <a:spcPct val="0"/>
              </a:spcBef>
              <a:spcAft>
                <a:spcPct val="0"/>
              </a:spcAft>
              <a:defRPr sz="1600">
                <a:solidFill>
                  <a:schemeClr val="tx1"/>
                </a:solidFill>
                <a:latin typeface="Tahoma" pitchFamily="34" charset="0"/>
              </a:defRPr>
            </a:lvl6pPr>
            <a:lvl7pPr marL="2971800" indent="-228600" algn="ctr" eaLnBrk="0" fontAlgn="ctr" hangingPunct="0">
              <a:spcBef>
                <a:spcPct val="0"/>
              </a:spcBef>
              <a:spcAft>
                <a:spcPct val="0"/>
              </a:spcAft>
              <a:defRPr sz="1600">
                <a:solidFill>
                  <a:schemeClr val="tx1"/>
                </a:solidFill>
                <a:latin typeface="Tahoma" pitchFamily="34" charset="0"/>
              </a:defRPr>
            </a:lvl7pPr>
            <a:lvl8pPr marL="3429000" indent="-228600" algn="ctr" eaLnBrk="0" fontAlgn="ctr" hangingPunct="0">
              <a:spcBef>
                <a:spcPct val="0"/>
              </a:spcBef>
              <a:spcAft>
                <a:spcPct val="0"/>
              </a:spcAft>
              <a:defRPr sz="1600">
                <a:solidFill>
                  <a:schemeClr val="tx1"/>
                </a:solidFill>
                <a:latin typeface="Tahoma" pitchFamily="34" charset="0"/>
              </a:defRPr>
            </a:lvl8pPr>
            <a:lvl9pPr marL="3886200" indent="-228600" algn="ctr" eaLnBrk="0" fontAlgn="ctr" hangingPunct="0">
              <a:spcBef>
                <a:spcPct val="0"/>
              </a:spcBef>
              <a:spcAft>
                <a:spcPct val="0"/>
              </a:spcAft>
              <a:defRPr sz="1600">
                <a:solidFill>
                  <a:schemeClr val="tx1"/>
                </a:solidFill>
                <a:latin typeface="Tahoma" pitchFamily="34" charset="0"/>
              </a:defRPr>
            </a:lvl9pPr>
          </a:lstStyle>
          <a:p>
            <a:pPr algn="r" eaLnBrk="1" fontAlgn="base" hangingPunct="1">
              <a:spcBef>
                <a:spcPct val="50000"/>
              </a:spcBef>
              <a:spcAft>
                <a:spcPct val="0"/>
              </a:spcAft>
              <a:defRPr/>
            </a:pPr>
            <a:r>
              <a:rPr lang="en-US" sz="1200" dirty="0" smtClean="0">
                <a:solidFill>
                  <a:srgbClr val="108BD9"/>
                </a:solidFill>
              </a:rPr>
              <a:t>AE4233 Advanced Design Methodologies (MDO, KBE)</a:t>
            </a:r>
          </a:p>
        </p:txBody>
      </p:sp>
      <p:sp>
        <p:nvSpPr>
          <p:cNvPr id="1035" name="Rectangle 28"/>
          <p:cNvSpPr>
            <a:spLocks noChangeArrowheads="1"/>
          </p:cNvSpPr>
          <p:nvPr userDrawn="1"/>
        </p:nvSpPr>
        <p:spPr bwMode="auto">
          <a:xfrm>
            <a:off x="0" y="0"/>
            <a:ext cx="469900"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Tree>
    <p:extLst>
      <p:ext uri="{BB962C8B-B14F-4D97-AF65-F5344CB8AC3E}">
        <p14:creationId xmlns:p14="http://schemas.microsoft.com/office/powerpoint/2010/main" val="663171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ftr="0" dt="0"/>
  <p:txStyles>
    <p:titleStyle>
      <a:lvl1pPr marL="857250" indent="-857250" algn="l" rtl="0" eaLnBrk="0" fontAlgn="base" hangingPunct="0">
        <a:spcBef>
          <a:spcPct val="0"/>
        </a:spcBef>
        <a:spcAft>
          <a:spcPct val="0"/>
        </a:spcAft>
        <a:defRPr sz="3300">
          <a:solidFill>
            <a:srgbClr val="2B89FF"/>
          </a:solidFill>
          <a:latin typeface="+mj-lt"/>
          <a:ea typeface="+mj-ea"/>
          <a:cs typeface="+mj-cs"/>
        </a:defRPr>
      </a:lvl1pPr>
      <a:lvl2pPr marL="857250" indent="-857250" algn="l" rtl="0" eaLnBrk="0" fontAlgn="base" hangingPunct="0">
        <a:spcBef>
          <a:spcPct val="0"/>
        </a:spcBef>
        <a:spcAft>
          <a:spcPct val="0"/>
        </a:spcAft>
        <a:defRPr sz="3300">
          <a:solidFill>
            <a:srgbClr val="2B89FF"/>
          </a:solidFill>
          <a:latin typeface="Bookman Old Style" pitchFamily="18" charset="0"/>
        </a:defRPr>
      </a:lvl2pPr>
      <a:lvl3pPr marL="857250" indent="-857250" algn="l" rtl="0" eaLnBrk="0" fontAlgn="base" hangingPunct="0">
        <a:spcBef>
          <a:spcPct val="0"/>
        </a:spcBef>
        <a:spcAft>
          <a:spcPct val="0"/>
        </a:spcAft>
        <a:defRPr sz="3300">
          <a:solidFill>
            <a:srgbClr val="2B89FF"/>
          </a:solidFill>
          <a:latin typeface="Bookman Old Style" pitchFamily="18" charset="0"/>
        </a:defRPr>
      </a:lvl3pPr>
      <a:lvl4pPr marL="857250" indent="-857250" algn="l" rtl="0" eaLnBrk="0" fontAlgn="base" hangingPunct="0">
        <a:spcBef>
          <a:spcPct val="0"/>
        </a:spcBef>
        <a:spcAft>
          <a:spcPct val="0"/>
        </a:spcAft>
        <a:defRPr sz="3300">
          <a:solidFill>
            <a:srgbClr val="2B89FF"/>
          </a:solidFill>
          <a:latin typeface="Bookman Old Style" pitchFamily="18" charset="0"/>
        </a:defRPr>
      </a:lvl4pPr>
      <a:lvl5pPr marL="857250" indent="-857250" algn="l" rtl="0" eaLnBrk="0" fontAlgn="base" hangingPunct="0">
        <a:spcBef>
          <a:spcPct val="0"/>
        </a:spcBef>
        <a:spcAft>
          <a:spcPct val="0"/>
        </a:spcAft>
        <a:defRPr sz="3300">
          <a:solidFill>
            <a:srgbClr val="2B89FF"/>
          </a:solidFill>
          <a:latin typeface="Bookman Old Style" pitchFamily="18" charset="0"/>
        </a:defRPr>
      </a:lvl5pPr>
      <a:lvl6pPr marL="1314450" indent="-857250" algn="l" rtl="0" fontAlgn="base">
        <a:spcBef>
          <a:spcPct val="0"/>
        </a:spcBef>
        <a:spcAft>
          <a:spcPct val="0"/>
        </a:spcAft>
        <a:defRPr sz="3300">
          <a:solidFill>
            <a:schemeClr val="tx1"/>
          </a:solidFill>
          <a:latin typeface="Bookman Old Style" pitchFamily="18" charset="0"/>
        </a:defRPr>
      </a:lvl6pPr>
      <a:lvl7pPr marL="1771650" indent="-857250" algn="l" rtl="0" fontAlgn="base">
        <a:spcBef>
          <a:spcPct val="0"/>
        </a:spcBef>
        <a:spcAft>
          <a:spcPct val="0"/>
        </a:spcAft>
        <a:defRPr sz="3300">
          <a:solidFill>
            <a:schemeClr val="tx1"/>
          </a:solidFill>
          <a:latin typeface="Bookman Old Style" pitchFamily="18" charset="0"/>
        </a:defRPr>
      </a:lvl7pPr>
      <a:lvl8pPr marL="2228850" indent="-857250" algn="l" rtl="0" fontAlgn="base">
        <a:spcBef>
          <a:spcPct val="0"/>
        </a:spcBef>
        <a:spcAft>
          <a:spcPct val="0"/>
        </a:spcAft>
        <a:defRPr sz="3300">
          <a:solidFill>
            <a:schemeClr val="tx1"/>
          </a:solidFill>
          <a:latin typeface="Bookman Old Style" pitchFamily="18" charset="0"/>
        </a:defRPr>
      </a:lvl8pPr>
      <a:lvl9pPr marL="2686050" indent="-857250" algn="l" rtl="0" fontAlgn="base">
        <a:spcBef>
          <a:spcPct val="0"/>
        </a:spcBef>
        <a:spcAft>
          <a:spcPct val="0"/>
        </a:spcAft>
        <a:defRPr sz="3300">
          <a:solidFill>
            <a:schemeClr val="tx1"/>
          </a:solidFill>
          <a:latin typeface="Bookman Old Style" pitchFamily="18" charset="0"/>
        </a:defRPr>
      </a:lvl9pPr>
    </p:titleStyle>
    <p:bodyStyle>
      <a:lvl1pPr marL="195263" indent="-195263" algn="l" rtl="0" eaLnBrk="0" fontAlgn="base" hangingPunct="0">
        <a:lnSpc>
          <a:spcPts val="2500"/>
        </a:lnSpc>
        <a:spcBef>
          <a:spcPct val="0"/>
        </a:spcBef>
        <a:spcAft>
          <a:spcPct val="0"/>
        </a:spcAft>
        <a:buClr>
          <a:schemeClr val="bg2"/>
        </a:buClr>
        <a:buChar char="•"/>
        <a:defRPr sz="2000">
          <a:solidFill>
            <a:schemeClr val="tx1"/>
          </a:solidFill>
          <a:latin typeface="+mn-lt"/>
          <a:ea typeface="+mn-ea"/>
          <a:cs typeface="+mn-cs"/>
        </a:defRPr>
      </a:lvl1pPr>
      <a:lvl2pPr marL="576263" indent="-190500" algn="l" rtl="0" eaLnBrk="0" fontAlgn="base" hangingPunct="0">
        <a:lnSpc>
          <a:spcPts val="2500"/>
        </a:lnSpc>
        <a:spcBef>
          <a:spcPct val="0"/>
        </a:spcBef>
        <a:spcAft>
          <a:spcPct val="0"/>
        </a:spcAft>
        <a:buClr>
          <a:schemeClr val="bg2"/>
        </a:buClr>
        <a:buFont typeface="Times" pitchFamily="18" charset="0"/>
        <a:buChar char="•"/>
        <a:defRPr>
          <a:solidFill>
            <a:schemeClr val="tx1"/>
          </a:solidFill>
          <a:latin typeface="+mn-lt"/>
        </a:defRPr>
      </a:lvl2pPr>
      <a:lvl3pPr marL="957263" indent="-190500" algn="l" rtl="0" eaLnBrk="0" fontAlgn="base" hangingPunct="0">
        <a:lnSpc>
          <a:spcPts val="2500"/>
        </a:lnSpc>
        <a:spcBef>
          <a:spcPct val="0"/>
        </a:spcBef>
        <a:spcAft>
          <a:spcPct val="0"/>
        </a:spcAft>
        <a:buClr>
          <a:schemeClr val="bg2"/>
        </a:buClr>
        <a:buFont typeface="Times" pitchFamily="18" charset="0"/>
        <a:buChar char="•"/>
        <a:defRPr sz="1600">
          <a:solidFill>
            <a:schemeClr val="tx1"/>
          </a:solidFill>
          <a:latin typeface="+mn-lt"/>
        </a:defRPr>
      </a:lvl3pPr>
      <a:lvl4pPr marL="1338263" indent="-190500" algn="l" rtl="0" eaLnBrk="0" fontAlgn="base" hangingPunct="0">
        <a:lnSpc>
          <a:spcPts val="2500"/>
        </a:lnSpc>
        <a:spcBef>
          <a:spcPct val="0"/>
        </a:spcBef>
        <a:spcAft>
          <a:spcPct val="0"/>
        </a:spcAft>
        <a:buClr>
          <a:schemeClr val="bg2"/>
        </a:buClr>
        <a:buFont typeface="Times" pitchFamily="18" charset="0"/>
        <a:buChar char="•"/>
        <a:defRPr sz="1400">
          <a:solidFill>
            <a:schemeClr val="tx1"/>
          </a:solidFill>
          <a:latin typeface="+mn-lt"/>
        </a:defRPr>
      </a:lvl4pPr>
      <a:lvl5pPr marL="1719263" indent="-190500" algn="l" rtl="0" eaLnBrk="0" fontAlgn="base" hangingPunct="0">
        <a:lnSpc>
          <a:spcPts val="2500"/>
        </a:lnSpc>
        <a:spcBef>
          <a:spcPct val="0"/>
        </a:spcBef>
        <a:spcAft>
          <a:spcPct val="0"/>
        </a:spcAft>
        <a:buClr>
          <a:schemeClr val="bg2"/>
        </a:buClr>
        <a:buFont typeface="Times" pitchFamily="18" charset="0"/>
        <a:buChar char="•"/>
        <a:defRPr sz="1200">
          <a:solidFill>
            <a:schemeClr val="tx1"/>
          </a:solidFill>
          <a:latin typeface="+mn-lt"/>
        </a:defRPr>
      </a:lvl5pPr>
      <a:lvl6pPr marL="2176463" indent="-190500" algn="l" rtl="0" fontAlgn="base">
        <a:lnSpc>
          <a:spcPts val="2500"/>
        </a:lnSpc>
        <a:spcBef>
          <a:spcPct val="0"/>
        </a:spcBef>
        <a:spcAft>
          <a:spcPct val="0"/>
        </a:spcAft>
        <a:buClr>
          <a:schemeClr val="bg2"/>
        </a:buClr>
        <a:buChar char="•"/>
        <a:defRPr sz="1200">
          <a:solidFill>
            <a:schemeClr val="tx1"/>
          </a:solidFill>
          <a:latin typeface="+mn-lt"/>
        </a:defRPr>
      </a:lvl6pPr>
      <a:lvl7pPr marL="2633663" indent="-190500" algn="l" rtl="0" fontAlgn="base">
        <a:lnSpc>
          <a:spcPts val="2500"/>
        </a:lnSpc>
        <a:spcBef>
          <a:spcPct val="0"/>
        </a:spcBef>
        <a:spcAft>
          <a:spcPct val="0"/>
        </a:spcAft>
        <a:buClr>
          <a:schemeClr val="bg2"/>
        </a:buClr>
        <a:buChar char="•"/>
        <a:defRPr sz="1200">
          <a:solidFill>
            <a:schemeClr val="tx1"/>
          </a:solidFill>
          <a:latin typeface="+mn-lt"/>
        </a:defRPr>
      </a:lvl7pPr>
      <a:lvl8pPr marL="3090863" indent="-190500" algn="l" rtl="0" fontAlgn="base">
        <a:lnSpc>
          <a:spcPts val="2500"/>
        </a:lnSpc>
        <a:spcBef>
          <a:spcPct val="0"/>
        </a:spcBef>
        <a:spcAft>
          <a:spcPct val="0"/>
        </a:spcAft>
        <a:buClr>
          <a:schemeClr val="bg2"/>
        </a:buClr>
        <a:buChar char="•"/>
        <a:defRPr sz="1200">
          <a:solidFill>
            <a:schemeClr val="tx1"/>
          </a:solidFill>
          <a:latin typeface="+mn-lt"/>
        </a:defRPr>
      </a:lvl8pPr>
      <a:lvl9pPr marL="3548063" indent="-190500" algn="l" rtl="0" fontAlgn="base">
        <a:lnSpc>
          <a:spcPts val="2500"/>
        </a:lnSpc>
        <a:spcBef>
          <a:spcPct val="0"/>
        </a:spcBef>
        <a:spcAft>
          <a:spcPct val="0"/>
        </a:spcAft>
        <a:buClr>
          <a:schemeClr val="bg2"/>
        </a:buClr>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9" name="Rectangle 13"/>
          <p:cNvSpPr>
            <a:spLocks noChangeArrowheads="1"/>
          </p:cNvSpPr>
          <p:nvPr/>
        </p:nvSpPr>
        <p:spPr bwMode="auto">
          <a:xfrm>
            <a:off x="0" y="6132513"/>
            <a:ext cx="9144000" cy="725487"/>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15363" name="Rectangle 10"/>
          <p:cNvSpPr>
            <a:spLocks noGrp="1" noChangeArrowheads="1"/>
          </p:cNvSpPr>
          <p:nvPr>
            <p:ph type="title"/>
          </p:nvPr>
        </p:nvSpPr>
        <p:spPr bwMode="auto">
          <a:xfrm>
            <a:off x="899592" y="-48374"/>
            <a:ext cx="7659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nl-NL" dirty="0" smtClean="0"/>
              <a:t>Klik om de stijl te bewerken</a:t>
            </a:r>
          </a:p>
        </p:txBody>
      </p:sp>
      <p:sp>
        <p:nvSpPr>
          <p:cNvPr id="15364" name="Rectangle 11"/>
          <p:cNvSpPr>
            <a:spLocks noGrp="1" noChangeArrowheads="1"/>
          </p:cNvSpPr>
          <p:nvPr>
            <p:ph type="body" idx="1"/>
          </p:nvPr>
        </p:nvSpPr>
        <p:spPr bwMode="auto">
          <a:xfrm>
            <a:off x="925513" y="2286000"/>
            <a:ext cx="76485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270353" name="Rectangle 17"/>
          <p:cNvSpPr>
            <a:spLocks noChangeArrowheads="1"/>
          </p:cNvSpPr>
          <p:nvPr/>
        </p:nvSpPr>
        <p:spPr bwMode="auto">
          <a:xfrm>
            <a:off x="7640638" y="6297613"/>
            <a:ext cx="539750" cy="252412"/>
          </a:xfrm>
          <a:prstGeom prst="rect">
            <a:avLst/>
          </a:prstGeom>
          <a:noFill/>
          <a:ln w="9525">
            <a:noFill/>
            <a:miter lim="800000"/>
            <a:headEnd/>
            <a:tailEnd/>
          </a:ln>
          <a:effectLst/>
        </p:spPr>
        <p:txBody>
          <a:bodyPr lIns="0" tIns="0" rIns="0" bIns="0"/>
          <a:lstStyle/>
          <a:p>
            <a:pPr eaLnBrk="0" fontAlgn="base" hangingPunct="0">
              <a:spcBef>
                <a:spcPct val="0"/>
              </a:spcBef>
              <a:spcAft>
                <a:spcPct val="0"/>
              </a:spcAft>
              <a:defRPr/>
            </a:pPr>
            <a:fld id="{CC46A25E-7091-400E-8166-0DBFD556227C}" type="slidenum">
              <a:rPr lang="nl-NL" sz="1300">
                <a:solidFill>
                  <a:srgbClr val="000000"/>
                </a:solidFill>
                <a:cs typeface="Arial" pitchFamily="34" charset="0"/>
              </a:rPr>
              <a:pPr eaLnBrk="0" fontAlgn="base" hangingPunct="0">
                <a:spcBef>
                  <a:spcPct val="0"/>
                </a:spcBef>
                <a:spcAft>
                  <a:spcPct val="0"/>
                </a:spcAft>
                <a:defRPr/>
              </a:pPr>
              <a:t>‹#›</a:t>
            </a:fld>
            <a:endParaRPr lang="nl-NL" sz="1300">
              <a:solidFill>
                <a:srgbClr val="000000"/>
              </a:solidFill>
              <a:cs typeface="Arial" pitchFamily="34" charset="0"/>
            </a:endParaRPr>
          </a:p>
        </p:txBody>
      </p:sp>
      <p:sp>
        <p:nvSpPr>
          <p:cNvPr id="270355" name="Rectangle 19"/>
          <p:cNvSpPr>
            <a:spLocks noChangeArrowheads="1"/>
          </p:cNvSpPr>
          <p:nvPr/>
        </p:nvSpPr>
        <p:spPr bwMode="auto">
          <a:xfrm>
            <a:off x="0" y="6584950"/>
            <a:ext cx="9144000" cy="27305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70356" name="Line 20"/>
          <p:cNvSpPr>
            <a:spLocks noChangeShapeType="1"/>
          </p:cNvSpPr>
          <p:nvPr/>
        </p:nvSpPr>
        <p:spPr bwMode="auto">
          <a:xfrm>
            <a:off x="0" y="6781800"/>
            <a:ext cx="9144000" cy="0"/>
          </a:xfrm>
          <a:prstGeom prst="line">
            <a:avLst/>
          </a:prstGeom>
          <a:noFill/>
          <a:ln w="9525">
            <a:solidFill>
              <a:schemeClr val="bg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pic>
        <p:nvPicPr>
          <p:cNvPr id="15368" name="Picture 21" descr="TU_Delft_2.png                                                 00095E43Smidswater Server              C1CD65DB:"/>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71500" y="6184900"/>
            <a:ext cx="8874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58" name="Line 22"/>
          <p:cNvSpPr>
            <a:spLocks noChangeShapeType="1"/>
          </p:cNvSpPr>
          <p:nvPr/>
        </p:nvSpPr>
        <p:spPr bwMode="auto">
          <a:xfrm>
            <a:off x="0" y="6134100"/>
            <a:ext cx="9144000" cy="0"/>
          </a:xfrm>
          <a:prstGeom prst="line">
            <a:avLst/>
          </a:prstGeom>
          <a:noFill/>
          <a:ln w="12700">
            <a:solidFill>
              <a:schemeClr val="tx1"/>
            </a:solidFill>
            <a:round/>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
        <p:nvSpPr>
          <p:cNvPr id="270359" name="Text Box 23"/>
          <p:cNvSpPr txBox="1">
            <a:spLocks noChangeArrowheads="1"/>
          </p:cNvSpPr>
          <p:nvPr/>
        </p:nvSpPr>
        <p:spPr bwMode="auto">
          <a:xfrm>
            <a:off x="3124200" y="6248400"/>
            <a:ext cx="4419600" cy="290513"/>
          </a:xfrm>
          <a:prstGeom prst="rect">
            <a:avLst/>
          </a:prstGeom>
          <a:noFill/>
          <a:ln w="9525">
            <a:noFill/>
            <a:miter lim="800000"/>
            <a:headEnd/>
            <a:tailEnd/>
          </a:ln>
          <a:effectLst/>
        </p:spPr>
        <p:txBody>
          <a:bodyPr>
            <a:spAutoFit/>
          </a:bodyPr>
          <a:lstStyle/>
          <a:p>
            <a:pPr eaLnBrk="0" fontAlgn="base" hangingPunct="0">
              <a:spcBef>
                <a:spcPct val="50000"/>
              </a:spcBef>
              <a:spcAft>
                <a:spcPct val="0"/>
              </a:spcAft>
              <a:defRPr/>
            </a:pPr>
            <a:r>
              <a:rPr lang="nl-NL" sz="1300">
                <a:solidFill>
                  <a:srgbClr val="108BD9"/>
                </a:solidFill>
                <a:latin typeface="ArialMS" charset="0"/>
                <a:cs typeface="Arial" pitchFamily="34" charset="0"/>
              </a:rPr>
              <a:t>Titel van de presentatie</a:t>
            </a:r>
            <a:endParaRPr lang="nl-NL" sz="1400">
              <a:solidFill>
                <a:srgbClr val="108BD9"/>
              </a:solidFill>
              <a:latin typeface="ArialMS" charset="0"/>
              <a:cs typeface="Arial" pitchFamily="34" charset="0"/>
            </a:endParaRPr>
          </a:p>
        </p:txBody>
      </p:sp>
      <p:sp>
        <p:nvSpPr>
          <p:cNvPr id="270364" name="Rectangle 28"/>
          <p:cNvSpPr>
            <a:spLocks noChangeArrowheads="1"/>
          </p:cNvSpPr>
          <p:nvPr/>
        </p:nvSpPr>
        <p:spPr bwMode="auto">
          <a:xfrm>
            <a:off x="0" y="0"/>
            <a:ext cx="469900" cy="2057400"/>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nl-NL" sz="2400">
              <a:solidFill>
                <a:srgbClr val="000000"/>
              </a:solidFill>
              <a:cs typeface="Arial" pitchFamily="34" charset="0"/>
            </a:endParaRPr>
          </a:p>
        </p:txBody>
      </p:sp>
    </p:spTree>
    <p:extLst>
      <p:ext uri="{BB962C8B-B14F-4D97-AF65-F5344CB8AC3E}">
        <p14:creationId xmlns:p14="http://schemas.microsoft.com/office/powerpoint/2010/main" val="26837645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p:txStyles>
    <p:titleStyle>
      <a:lvl1pPr marL="0" indent="0" algn="l" rtl="0" fontAlgn="base">
        <a:spcBef>
          <a:spcPct val="0"/>
        </a:spcBef>
        <a:spcAft>
          <a:spcPct val="0"/>
        </a:spcAft>
        <a:defRPr sz="3300" b="1">
          <a:solidFill>
            <a:schemeClr val="bg2"/>
          </a:solidFill>
          <a:latin typeface="+mj-lt"/>
          <a:ea typeface="+mj-ea"/>
          <a:cs typeface="+mj-cs"/>
        </a:defRPr>
      </a:lvl1pPr>
      <a:lvl2pPr marL="857250" indent="-857250" algn="l" rtl="0" fontAlgn="base">
        <a:spcBef>
          <a:spcPct val="0"/>
        </a:spcBef>
        <a:spcAft>
          <a:spcPct val="0"/>
        </a:spcAft>
        <a:defRPr sz="3300">
          <a:solidFill>
            <a:schemeClr val="tx1"/>
          </a:solidFill>
          <a:latin typeface="Bookman Old Style" pitchFamily="18" charset="0"/>
        </a:defRPr>
      </a:lvl2pPr>
      <a:lvl3pPr marL="857250" indent="-857250" algn="l" rtl="0" fontAlgn="base">
        <a:spcBef>
          <a:spcPct val="0"/>
        </a:spcBef>
        <a:spcAft>
          <a:spcPct val="0"/>
        </a:spcAft>
        <a:defRPr sz="3300">
          <a:solidFill>
            <a:schemeClr val="tx1"/>
          </a:solidFill>
          <a:latin typeface="Bookman Old Style" pitchFamily="18" charset="0"/>
        </a:defRPr>
      </a:lvl3pPr>
      <a:lvl4pPr marL="857250" indent="-857250" algn="l" rtl="0" fontAlgn="base">
        <a:spcBef>
          <a:spcPct val="0"/>
        </a:spcBef>
        <a:spcAft>
          <a:spcPct val="0"/>
        </a:spcAft>
        <a:defRPr sz="3300">
          <a:solidFill>
            <a:schemeClr val="tx1"/>
          </a:solidFill>
          <a:latin typeface="Bookman Old Style" pitchFamily="18" charset="0"/>
        </a:defRPr>
      </a:lvl4pPr>
      <a:lvl5pPr marL="857250" indent="-857250" algn="l" rtl="0" fontAlgn="base">
        <a:spcBef>
          <a:spcPct val="0"/>
        </a:spcBef>
        <a:spcAft>
          <a:spcPct val="0"/>
        </a:spcAft>
        <a:defRPr sz="3300">
          <a:solidFill>
            <a:schemeClr val="tx1"/>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p:titleStyle>
    <p:bodyStyle>
      <a:lvl1pPr marL="195263" indent="-195263" algn="l" rtl="0" fontAlgn="base">
        <a:lnSpc>
          <a:spcPts val="2500"/>
        </a:lnSpc>
        <a:spcBef>
          <a:spcPct val="0"/>
        </a:spcBef>
        <a:spcAft>
          <a:spcPct val="0"/>
        </a:spcAft>
        <a:buClr>
          <a:schemeClr val="bg2"/>
        </a:buClr>
        <a:buChar char="•"/>
        <a:defRPr sz="2000">
          <a:solidFill>
            <a:schemeClr val="tx1"/>
          </a:solidFill>
          <a:latin typeface="+mn-lt"/>
          <a:ea typeface="+mn-ea"/>
          <a:cs typeface="+mn-cs"/>
        </a:defRPr>
      </a:lvl1pPr>
      <a:lvl2pPr marL="576263" indent="-190500" algn="l" rtl="0" fontAlgn="base">
        <a:lnSpc>
          <a:spcPts val="2500"/>
        </a:lnSpc>
        <a:spcBef>
          <a:spcPct val="0"/>
        </a:spcBef>
        <a:spcAft>
          <a:spcPct val="0"/>
        </a:spcAft>
        <a:buClr>
          <a:schemeClr val="bg2"/>
        </a:buClr>
        <a:buFont typeface="Times" pitchFamily="18" charset="0"/>
        <a:buChar char="•"/>
        <a:defRPr>
          <a:solidFill>
            <a:schemeClr val="tx1"/>
          </a:solidFill>
          <a:latin typeface="+mn-lt"/>
        </a:defRPr>
      </a:lvl2pPr>
      <a:lvl3pPr marL="957263" indent="-190500" algn="l" rtl="0" fontAlgn="base">
        <a:lnSpc>
          <a:spcPts val="2500"/>
        </a:lnSpc>
        <a:spcBef>
          <a:spcPct val="0"/>
        </a:spcBef>
        <a:spcAft>
          <a:spcPct val="0"/>
        </a:spcAft>
        <a:buClr>
          <a:schemeClr val="bg2"/>
        </a:buClr>
        <a:buFont typeface="Times" pitchFamily="18" charset="0"/>
        <a:buChar char="•"/>
        <a:defRPr sz="1600">
          <a:solidFill>
            <a:schemeClr val="tx1"/>
          </a:solidFill>
          <a:latin typeface="+mn-lt"/>
        </a:defRPr>
      </a:lvl3pPr>
      <a:lvl4pPr marL="1338263" indent="-190500" algn="l" rtl="0" fontAlgn="base">
        <a:lnSpc>
          <a:spcPts val="2500"/>
        </a:lnSpc>
        <a:spcBef>
          <a:spcPct val="0"/>
        </a:spcBef>
        <a:spcAft>
          <a:spcPct val="0"/>
        </a:spcAft>
        <a:buClr>
          <a:schemeClr val="bg2"/>
        </a:buClr>
        <a:buFont typeface="Times" pitchFamily="18" charset="0"/>
        <a:buChar char="•"/>
        <a:defRPr sz="1400">
          <a:solidFill>
            <a:schemeClr val="tx1"/>
          </a:solidFill>
          <a:latin typeface="+mn-lt"/>
        </a:defRPr>
      </a:lvl4pPr>
      <a:lvl5pPr marL="1719263" indent="-190500" algn="l" rtl="0" fontAlgn="base">
        <a:lnSpc>
          <a:spcPts val="2500"/>
        </a:lnSpc>
        <a:spcBef>
          <a:spcPct val="0"/>
        </a:spcBef>
        <a:spcAft>
          <a:spcPct val="0"/>
        </a:spcAft>
        <a:buClr>
          <a:schemeClr val="bg2"/>
        </a:buClr>
        <a:buChar char="•"/>
        <a:defRPr sz="1200">
          <a:solidFill>
            <a:schemeClr val="tx1"/>
          </a:solidFill>
          <a:latin typeface="+mn-lt"/>
        </a:defRPr>
      </a:lvl5pPr>
      <a:lvl6pPr marL="21764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6pPr>
      <a:lvl7pPr marL="26336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7pPr>
      <a:lvl8pPr marL="30908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8pPr>
      <a:lvl9pPr marL="3548063" indent="-190500" algn="l" rtl="0" eaLnBrk="1" fontAlgn="base" hangingPunct="1">
        <a:lnSpc>
          <a:spcPts val="2500"/>
        </a:lnSpc>
        <a:spcBef>
          <a:spcPct val="0"/>
        </a:spcBef>
        <a:spcAft>
          <a:spcPct val="0"/>
        </a:spcAft>
        <a:buClr>
          <a:schemeClr val="bg2"/>
        </a:buClr>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9.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9.xml"/><Relationship Id="rId5" Type="http://schemas.openxmlformats.org/officeDocument/2006/relationships/image" Target="../media/image34.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9.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714375" y="428625"/>
            <a:ext cx="7529513" cy="1368425"/>
          </a:xfrm>
        </p:spPr>
        <p:txBody>
          <a:bodyPr/>
          <a:lstStyle/>
          <a:p>
            <a:pPr marL="0" indent="0"/>
            <a:r>
              <a:rPr lang="en-US" sz="2800" b="1" dirty="0" smtClean="0">
                <a:solidFill>
                  <a:schemeClr val="bg2"/>
                </a:solidFill>
              </a:rPr>
              <a:t>Advanced Design Methods (MDO, KBE)  </a:t>
            </a:r>
            <a:r>
              <a:rPr lang="en-US" sz="3200" b="1" dirty="0" smtClean="0">
                <a:solidFill>
                  <a:schemeClr val="bg2"/>
                </a:solidFill>
              </a:rPr>
              <a:t>AE4233</a:t>
            </a:r>
          </a:p>
        </p:txBody>
      </p:sp>
      <p:sp>
        <p:nvSpPr>
          <p:cNvPr id="4099" name="Rectangle 3"/>
          <p:cNvSpPr>
            <a:spLocks noGrp="1" noChangeArrowheads="1"/>
          </p:cNvSpPr>
          <p:nvPr>
            <p:ph type="subTitle" idx="4294967295"/>
          </p:nvPr>
        </p:nvSpPr>
        <p:spPr>
          <a:xfrm>
            <a:off x="4143375" y="2205038"/>
            <a:ext cx="3714750" cy="1617662"/>
          </a:xfrm>
        </p:spPr>
        <p:txBody>
          <a:bodyPr/>
          <a:lstStyle/>
          <a:p>
            <a:pPr marL="0" indent="0">
              <a:lnSpc>
                <a:spcPct val="100000"/>
              </a:lnSpc>
              <a:buFont typeface="Times" pitchFamily="18" charset="0"/>
              <a:buNone/>
            </a:pPr>
            <a:r>
              <a:rPr lang="en-US" sz="3200" i="1" dirty="0" smtClean="0">
                <a:solidFill>
                  <a:schemeClr val="bg1"/>
                </a:solidFill>
              </a:rPr>
              <a:t>Introduction to Response Surface Models optimization</a:t>
            </a:r>
          </a:p>
        </p:txBody>
      </p:sp>
      <p:sp>
        <p:nvSpPr>
          <p:cNvPr id="4100" name="Rectangle 3"/>
          <p:cNvSpPr>
            <a:spLocks noGrp="1" noChangeArrowheads="1"/>
          </p:cNvSpPr>
          <p:nvPr>
            <p:ph type="subTitle" idx="4294967295"/>
          </p:nvPr>
        </p:nvSpPr>
        <p:spPr>
          <a:xfrm>
            <a:off x="571500" y="2214563"/>
            <a:ext cx="3640138" cy="1785937"/>
          </a:xfrm>
        </p:spPr>
        <p:txBody>
          <a:bodyPr/>
          <a:lstStyle/>
          <a:p>
            <a:pPr marL="0" indent="0">
              <a:buFont typeface="Times" pitchFamily="18" charset="0"/>
              <a:buNone/>
            </a:pPr>
            <a:r>
              <a:rPr lang="en-US" sz="1600" b="1" dirty="0" smtClean="0">
                <a:solidFill>
                  <a:schemeClr val="bg1"/>
                </a:solidFill>
              </a:rPr>
              <a:t>Dr.ir. G. La Rocca</a:t>
            </a:r>
          </a:p>
          <a:p>
            <a:pPr marL="0" indent="0">
              <a:buFont typeface="Times" pitchFamily="18" charset="0"/>
              <a:buNone/>
            </a:pPr>
            <a:r>
              <a:rPr lang="en-US" sz="1600" b="1" dirty="0" smtClean="0">
                <a:solidFill>
                  <a:schemeClr val="bg1"/>
                </a:solidFill>
              </a:rPr>
              <a:t>Dr.ir. H.A. Visser</a:t>
            </a:r>
          </a:p>
          <a:p>
            <a:pPr marL="0" indent="0">
              <a:buFont typeface="Times" pitchFamily="18" charset="0"/>
              <a:buNone/>
            </a:pPr>
            <a:r>
              <a:rPr lang="en-US" sz="1600" b="1" dirty="0" smtClean="0">
                <a:solidFill>
                  <a:schemeClr val="bg1"/>
                </a:solidFill>
              </a:rPr>
              <a:t>Ir. D. Steenhuizen</a:t>
            </a:r>
          </a:p>
          <a:p>
            <a:pPr marL="0" indent="0">
              <a:buFont typeface="Times" pitchFamily="18" charset="0"/>
              <a:buNone/>
            </a:pPr>
            <a:r>
              <a:rPr lang="en-US" sz="1600" b="1" dirty="0" smtClean="0">
                <a:solidFill>
                  <a:schemeClr val="bg1"/>
                </a:solidFill>
              </a:rPr>
              <a:t>Dr. A. Elham</a:t>
            </a:r>
            <a:r>
              <a:rPr lang="en-US" sz="800" dirty="0" smtClean="0">
                <a:solidFill>
                  <a:schemeClr val="bg1"/>
                </a:solidFill>
              </a:rPr>
              <a:t>	</a:t>
            </a:r>
            <a:endParaRPr lang="en-US" sz="600" dirty="0" smtClean="0">
              <a:solidFill>
                <a:schemeClr val="bg1"/>
              </a:solidFill>
            </a:endParaRPr>
          </a:p>
          <a:p>
            <a:pPr marL="0" indent="0">
              <a:buFont typeface="Times" pitchFamily="18" charset="0"/>
              <a:buNone/>
            </a:pPr>
            <a:r>
              <a:rPr lang="en-US" sz="1200" i="1" dirty="0" smtClean="0">
                <a:solidFill>
                  <a:schemeClr val="bg1"/>
                </a:solidFill>
              </a:rPr>
              <a:t>Flight Performance &amp; Propulsion Group (FPP)</a:t>
            </a:r>
          </a:p>
          <a:p>
            <a:pPr marL="0" indent="0">
              <a:buFont typeface="Times" pitchFamily="18" charset="0"/>
              <a:buNone/>
            </a:pPr>
            <a:r>
              <a:rPr lang="en-US" sz="1600" dirty="0" smtClean="0">
                <a:solidFill>
                  <a:schemeClr val="bg1"/>
                </a:solidFill>
              </a:rPr>
              <a:t>		</a:t>
            </a:r>
          </a:p>
        </p:txBody>
      </p:sp>
    </p:spTree>
    <p:custDataLst>
      <p:tags r:id="rId1"/>
    </p:custDataLst>
    <p:extLst>
      <p:ext uri="{BB962C8B-B14F-4D97-AF65-F5344CB8AC3E}">
        <p14:creationId xmlns:p14="http://schemas.microsoft.com/office/powerpoint/2010/main" val="41662298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7731" y="2204865"/>
            <a:ext cx="5019119"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 Box 5"/>
          <p:cNvSpPr txBox="1">
            <a:spLocks noChangeArrowheads="1"/>
          </p:cNvSpPr>
          <p:nvPr/>
        </p:nvSpPr>
        <p:spPr bwMode="auto">
          <a:xfrm>
            <a:off x="627608" y="3273629"/>
            <a:ext cx="3394271"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fontAlgn="base">
              <a:spcBef>
                <a:spcPct val="0"/>
              </a:spcBef>
              <a:spcAft>
                <a:spcPct val="0"/>
              </a:spcAft>
              <a:buFontTx/>
              <a:buChar char="•"/>
            </a:pPr>
            <a:r>
              <a:rPr lang="en-US" sz="2000" b="1" dirty="0" smtClean="0">
                <a:solidFill>
                  <a:srgbClr val="000000"/>
                </a:solidFill>
                <a:cs typeface="Arial" pitchFamily="34" charset="0"/>
              </a:rPr>
              <a:t> Interpolating</a:t>
            </a:r>
            <a:r>
              <a:rPr lang="en-US" sz="2000" dirty="0" smtClean="0">
                <a:solidFill>
                  <a:srgbClr val="000000"/>
                </a:solidFill>
                <a:cs typeface="Arial" pitchFamily="34" charset="0"/>
              </a:rPr>
              <a:t> </a:t>
            </a:r>
            <a:r>
              <a:rPr lang="en-US" sz="2000" dirty="0">
                <a:solidFill>
                  <a:srgbClr val="000000"/>
                </a:solidFill>
                <a:cs typeface="Arial" pitchFamily="34" charset="0"/>
              </a:rPr>
              <a:t>methods increase in accuracy as the number of points </a:t>
            </a:r>
            <a:r>
              <a:rPr lang="en-US" sz="2000" dirty="0" smtClean="0">
                <a:solidFill>
                  <a:srgbClr val="000000"/>
                </a:solidFill>
                <a:cs typeface="Arial" pitchFamily="34" charset="0"/>
              </a:rPr>
              <a:t>increases</a:t>
            </a:r>
          </a:p>
          <a:p>
            <a:pPr fontAlgn="base">
              <a:spcBef>
                <a:spcPct val="0"/>
              </a:spcBef>
              <a:spcAft>
                <a:spcPct val="0"/>
              </a:spcAft>
              <a:buFontTx/>
              <a:buChar char="•"/>
            </a:pPr>
            <a:endParaRPr lang="en-US" sz="2000" dirty="0">
              <a:solidFill>
                <a:srgbClr val="000000"/>
              </a:solidFill>
              <a:cs typeface="Arial" pitchFamily="34" charset="0"/>
            </a:endParaRPr>
          </a:p>
          <a:p>
            <a:pPr fontAlgn="base">
              <a:spcBef>
                <a:spcPct val="0"/>
              </a:spcBef>
              <a:spcAft>
                <a:spcPct val="0"/>
              </a:spcAft>
              <a:buFontTx/>
              <a:buChar char="•"/>
            </a:pPr>
            <a:r>
              <a:rPr lang="en-US" sz="2000" b="1" dirty="0" smtClean="0">
                <a:solidFill>
                  <a:srgbClr val="000000"/>
                </a:solidFill>
                <a:cs typeface="Arial" pitchFamily="34" charset="0"/>
              </a:rPr>
              <a:t> Non-Interpolating</a:t>
            </a:r>
            <a:r>
              <a:rPr lang="en-US" sz="2000" dirty="0" smtClean="0">
                <a:solidFill>
                  <a:srgbClr val="000000"/>
                </a:solidFill>
                <a:cs typeface="Arial" pitchFamily="34" charset="0"/>
              </a:rPr>
              <a:t> </a:t>
            </a:r>
            <a:r>
              <a:rPr lang="en-US" sz="2000" dirty="0">
                <a:solidFill>
                  <a:srgbClr val="000000"/>
                </a:solidFill>
                <a:cs typeface="Arial" pitchFamily="34" charset="0"/>
              </a:rPr>
              <a:t>have good characteristics with respect to noise in the data</a:t>
            </a:r>
          </a:p>
          <a:p>
            <a:pPr fontAlgn="base">
              <a:spcBef>
                <a:spcPct val="0"/>
              </a:spcBef>
              <a:spcAft>
                <a:spcPct val="0"/>
              </a:spcAft>
              <a:buFontTx/>
              <a:buChar char="•"/>
            </a:pPr>
            <a:endParaRPr lang="en-US" sz="2000" dirty="0">
              <a:solidFill>
                <a:srgbClr val="000000"/>
              </a:solidFill>
              <a:cs typeface="Arial" pitchFamily="34" charset="0"/>
            </a:endParaRPr>
          </a:p>
        </p:txBody>
      </p:sp>
      <p:sp>
        <p:nvSpPr>
          <p:cNvPr id="2" name="TextBox 1"/>
          <p:cNvSpPr txBox="1"/>
          <p:nvPr/>
        </p:nvSpPr>
        <p:spPr>
          <a:xfrm>
            <a:off x="6746297" y="3042796"/>
            <a:ext cx="522900" cy="461665"/>
          </a:xfrm>
          <a:prstGeom prst="rect">
            <a:avLst/>
          </a:prstGeom>
          <a:noFill/>
        </p:spPr>
        <p:txBody>
          <a:bodyPr wrap="none" rtlCol="0">
            <a:spAutoFit/>
          </a:bodyPr>
          <a:lstStyle/>
          <a:p>
            <a:r>
              <a:rPr lang="en-US" sz="2400" b="1" dirty="0" smtClean="0">
                <a:solidFill>
                  <a:srgbClr val="FF0000"/>
                </a:solidFill>
              </a:rPr>
              <a:t>fit</a:t>
            </a:r>
            <a:endParaRPr lang="en-US" sz="2400" b="1" dirty="0">
              <a:solidFill>
                <a:srgbClr val="FF0000"/>
              </a:solidFill>
            </a:endParaRPr>
          </a:p>
        </p:txBody>
      </p:sp>
      <p:cxnSp>
        <p:nvCxnSpPr>
          <p:cNvPr id="4" name="Straight Arrow Connector 3"/>
          <p:cNvCxnSpPr/>
          <p:nvPr/>
        </p:nvCxnSpPr>
        <p:spPr bwMode="auto">
          <a:xfrm flipH="1">
            <a:off x="6237552" y="3504461"/>
            <a:ext cx="752214" cy="7339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p:cNvSpPr txBox="1"/>
          <p:nvPr/>
        </p:nvSpPr>
        <p:spPr>
          <a:xfrm>
            <a:off x="5360891" y="2514870"/>
            <a:ext cx="2193229" cy="461665"/>
          </a:xfrm>
          <a:prstGeom prst="rect">
            <a:avLst/>
          </a:prstGeom>
          <a:noFill/>
        </p:spPr>
        <p:txBody>
          <a:bodyPr wrap="none" rtlCol="0">
            <a:spAutoFit/>
          </a:bodyPr>
          <a:lstStyle/>
          <a:p>
            <a:r>
              <a:rPr lang="en-US" sz="2400" b="1" dirty="0" smtClean="0">
                <a:solidFill>
                  <a:srgbClr val="FF0000"/>
                </a:solidFill>
              </a:rPr>
              <a:t>interpolating</a:t>
            </a:r>
            <a:endParaRPr lang="en-US" sz="2400" b="1" dirty="0">
              <a:solidFill>
                <a:srgbClr val="FF0000"/>
              </a:solidFill>
            </a:endParaRPr>
          </a:p>
        </p:txBody>
      </p:sp>
      <p:cxnSp>
        <p:nvCxnSpPr>
          <p:cNvPr id="11" name="Straight Arrow Connector 10"/>
          <p:cNvCxnSpPr/>
          <p:nvPr/>
        </p:nvCxnSpPr>
        <p:spPr bwMode="auto">
          <a:xfrm flipH="1">
            <a:off x="5436096" y="2970891"/>
            <a:ext cx="717310" cy="4744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Text Box 5"/>
          <p:cNvSpPr txBox="1">
            <a:spLocks noChangeArrowheads="1"/>
          </p:cNvSpPr>
          <p:nvPr/>
        </p:nvSpPr>
        <p:spPr bwMode="auto">
          <a:xfrm>
            <a:off x="611640" y="1499863"/>
            <a:ext cx="823859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fontAlgn="base">
              <a:spcBef>
                <a:spcPct val="0"/>
              </a:spcBef>
              <a:spcAft>
                <a:spcPct val="0"/>
              </a:spcAft>
            </a:pPr>
            <a:r>
              <a:rPr lang="en-US" sz="2000" dirty="0" smtClean="0">
                <a:solidFill>
                  <a:srgbClr val="000000"/>
                </a:solidFill>
                <a:cs typeface="Arial" pitchFamily="34" charset="0"/>
              </a:rPr>
              <a:t>An </a:t>
            </a:r>
            <a:r>
              <a:rPr lang="en-US" sz="2000" dirty="0" smtClean="0">
                <a:solidFill>
                  <a:srgbClr val="000000"/>
                </a:solidFill>
                <a:cs typeface="Arial" pitchFamily="34" charset="0"/>
              </a:rPr>
              <a:t>example </a:t>
            </a:r>
            <a:r>
              <a:rPr lang="en-US" sz="2000" dirty="0" smtClean="0">
                <a:solidFill>
                  <a:srgbClr val="000000"/>
                </a:solidFill>
                <a:cs typeface="Arial" pitchFamily="34" charset="0"/>
              </a:rPr>
              <a:t>of </a:t>
            </a:r>
            <a:r>
              <a:rPr lang="en-US" sz="2000" dirty="0" smtClean="0">
                <a:solidFill>
                  <a:srgbClr val="000000"/>
                </a:solidFill>
                <a:cs typeface="Arial" pitchFamily="34" charset="0"/>
              </a:rPr>
              <a:t>response </a:t>
            </a:r>
            <a:r>
              <a:rPr lang="en-US" sz="2000" dirty="0" smtClean="0">
                <a:solidFill>
                  <a:srgbClr val="000000"/>
                </a:solidFill>
                <a:cs typeface="Arial" pitchFamily="34" charset="0"/>
              </a:rPr>
              <a:t>surface </a:t>
            </a:r>
            <a:r>
              <a:rPr lang="en-US" sz="2000" dirty="0" smtClean="0">
                <a:solidFill>
                  <a:srgbClr val="000000"/>
                </a:solidFill>
                <a:cs typeface="Arial" pitchFamily="34" charset="0"/>
              </a:rPr>
              <a:t>can be a </a:t>
            </a:r>
            <a:r>
              <a:rPr lang="en-US" sz="2000" b="1" dirty="0" smtClean="0">
                <a:solidFill>
                  <a:srgbClr val="000000"/>
                </a:solidFill>
                <a:cs typeface="Arial" pitchFamily="34" charset="0"/>
              </a:rPr>
              <a:t>polynomial model</a:t>
            </a:r>
            <a:r>
              <a:rPr lang="en-US" sz="2000" dirty="0" smtClean="0">
                <a:solidFill>
                  <a:srgbClr val="000000"/>
                </a:solidFill>
                <a:cs typeface="Arial" pitchFamily="34" charset="0"/>
              </a:rPr>
              <a:t>, </a:t>
            </a:r>
            <a:r>
              <a:rPr lang="en-US" sz="2000" dirty="0" smtClean="0">
                <a:solidFill>
                  <a:srgbClr val="000000"/>
                </a:solidFill>
                <a:cs typeface="Arial" pitchFamily="34" charset="0"/>
              </a:rPr>
              <a:t>where the original </a:t>
            </a:r>
            <a:r>
              <a:rPr lang="en-US" sz="2000" dirty="0" smtClean="0">
                <a:solidFill>
                  <a:srgbClr val="000000"/>
                </a:solidFill>
                <a:cs typeface="Arial" pitchFamily="34" charset="0"/>
              </a:rPr>
              <a:t>model is </a:t>
            </a:r>
            <a:r>
              <a:rPr lang="en-US" sz="2000" b="1" dirty="0" smtClean="0">
                <a:solidFill>
                  <a:srgbClr val="000000"/>
                </a:solidFill>
                <a:cs typeface="Arial" pitchFamily="34" charset="0"/>
              </a:rPr>
              <a:t>approximated by a polynomial function</a:t>
            </a:r>
            <a:r>
              <a:rPr lang="en-US" sz="2000" dirty="0" smtClean="0">
                <a:solidFill>
                  <a:srgbClr val="000000"/>
                </a:solidFill>
                <a:cs typeface="Arial" pitchFamily="34" charset="0"/>
              </a:rPr>
              <a:t>. More complex approximation forms </a:t>
            </a:r>
            <a:r>
              <a:rPr lang="en-US" sz="2000" dirty="0" smtClean="0">
                <a:solidFill>
                  <a:srgbClr val="000000"/>
                </a:solidFill>
                <a:cs typeface="Arial" pitchFamily="34" charset="0"/>
              </a:rPr>
              <a:t>exist.</a:t>
            </a:r>
            <a:endParaRPr lang="en-US" sz="2000" dirty="0">
              <a:solidFill>
                <a:srgbClr val="000000"/>
              </a:solidFill>
              <a:cs typeface="Arial" pitchFamily="34" charset="0"/>
            </a:endParaRPr>
          </a:p>
          <a:p>
            <a:pPr fontAlgn="base">
              <a:spcBef>
                <a:spcPct val="0"/>
              </a:spcBef>
              <a:spcAft>
                <a:spcPct val="0"/>
              </a:spcAft>
              <a:buFontTx/>
              <a:buChar char="•"/>
            </a:pPr>
            <a:endParaRPr lang="en-US" sz="2000" dirty="0">
              <a:solidFill>
                <a:srgbClr val="000000"/>
              </a:solidFill>
              <a:cs typeface="Arial" pitchFamily="34" charset="0"/>
            </a:endParaRPr>
          </a:p>
        </p:txBody>
      </p:sp>
      <p:sp>
        <p:nvSpPr>
          <p:cNvPr id="17" name="Rectangle 2"/>
          <p:cNvSpPr txBox="1">
            <a:spLocks noChangeArrowheads="1"/>
          </p:cNvSpPr>
          <p:nvPr/>
        </p:nvSpPr>
        <p:spPr bwMode="auto">
          <a:xfrm>
            <a:off x="1051992" y="104026"/>
            <a:ext cx="7659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0" indent="0" algn="l" rtl="0" fontAlgn="base">
              <a:spcBef>
                <a:spcPct val="0"/>
              </a:spcBef>
              <a:spcAft>
                <a:spcPct val="0"/>
              </a:spcAft>
              <a:defRPr sz="3300" b="1">
                <a:solidFill>
                  <a:schemeClr val="bg2"/>
                </a:solidFill>
                <a:latin typeface="+mj-lt"/>
                <a:ea typeface="+mj-ea"/>
                <a:cs typeface="+mj-cs"/>
              </a:defRPr>
            </a:lvl1pPr>
            <a:lvl2pPr marL="857250" indent="-857250" algn="l" rtl="0" fontAlgn="base">
              <a:spcBef>
                <a:spcPct val="0"/>
              </a:spcBef>
              <a:spcAft>
                <a:spcPct val="0"/>
              </a:spcAft>
              <a:defRPr sz="3300">
                <a:solidFill>
                  <a:schemeClr val="tx1"/>
                </a:solidFill>
                <a:latin typeface="Bookman Old Style" pitchFamily="18" charset="0"/>
              </a:defRPr>
            </a:lvl2pPr>
            <a:lvl3pPr marL="857250" indent="-857250" algn="l" rtl="0" fontAlgn="base">
              <a:spcBef>
                <a:spcPct val="0"/>
              </a:spcBef>
              <a:spcAft>
                <a:spcPct val="0"/>
              </a:spcAft>
              <a:defRPr sz="3300">
                <a:solidFill>
                  <a:schemeClr val="tx1"/>
                </a:solidFill>
                <a:latin typeface="Bookman Old Style" pitchFamily="18" charset="0"/>
              </a:defRPr>
            </a:lvl3pPr>
            <a:lvl4pPr marL="857250" indent="-857250" algn="l" rtl="0" fontAlgn="base">
              <a:spcBef>
                <a:spcPct val="0"/>
              </a:spcBef>
              <a:spcAft>
                <a:spcPct val="0"/>
              </a:spcAft>
              <a:defRPr sz="3300">
                <a:solidFill>
                  <a:schemeClr val="tx1"/>
                </a:solidFill>
                <a:latin typeface="Bookman Old Style" pitchFamily="18" charset="0"/>
              </a:defRPr>
            </a:lvl4pPr>
            <a:lvl5pPr marL="857250" indent="-857250" algn="l" rtl="0" fontAlgn="base">
              <a:spcBef>
                <a:spcPct val="0"/>
              </a:spcBef>
              <a:spcAft>
                <a:spcPct val="0"/>
              </a:spcAft>
              <a:defRPr sz="3300">
                <a:solidFill>
                  <a:schemeClr val="tx1"/>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a:lstStyle>
          <a:p>
            <a:r>
              <a:rPr lang="en-US" kern="0" dirty="0" smtClean="0"/>
              <a:t>Optimization using RSM</a:t>
            </a:r>
            <a:br>
              <a:rPr lang="en-US" kern="0" dirty="0" smtClean="0"/>
            </a:br>
            <a:r>
              <a:rPr lang="en-US" sz="2800" dirty="0"/>
              <a:t>Interpolating </a:t>
            </a:r>
            <a:r>
              <a:rPr lang="en-US" sz="2800" dirty="0" err="1"/>
              <a:t>vs</a:t>
            </a:r>
            <a:r>
              <a:rPr lang="en-US" sz="2800" dirty="0"/>
              <a:t> non-interpolating</a:t>
            </a:r>
            <a:endParaRPr lang="en-US" kern="0" dirty="0" smtClean="0"/>
          </a:p>
        </p:txBody>
      </p:sp>
    </p:spTree>
    <p:extLst>
      <p:ext uri="{BB962C8B-B14F-4D97-AF65-F5344CB8AC3E}">
        <p14:creationId xmlns:p14="http://schemas.microsoft.com/office/powerpoint/2010/main" val="1290746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type="body" sz="half" idx="1"/>
          </p:nvPr>
        </p:nvSpPr>
        <p:spPr>
          <a:xfrm>
            <a:off x="762000" y="1628775"/>
            <a:ext cx="7770813" cy="3978275"/>
          </a:xfrm>
        </p:spPr>
        <p:txBody>
          <a:bodyPr/>
          <a:lstStyle/>
          <a:p>
            <a:pPr marL="0" indent="0">
              <a:buFont typeface="Times" pitchFamily="18" charset="0"/>
              <a:buNone/>
            </a:pPr>
            <a:r>
              <a:rPr lang="en-US" b="1" dirty="0" smtClean="0"/>
              <a:t>Least Squares method </a:t>
            </a:r>
            <a:r>
              <a:rPr lang="en-US" dirty="0" smtClean="0"/>
              <a:t>(non-interpolating)</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buFont typeface="Times" pitchFamily="18" charset="0"/>
              <a:buNone/>
            </a:pPr>
            <a:endParaRPr lang="en-US" dirty="0" smtClean="0"/>
          </a:p>
          <a:p>
            <a:pPr marL="0" indent="0">
              <a:buFont typeface="Times" pitchFamily="18" charset="0"/>
              <a:buNone/>
            </a:pPr>
            <a:endParaRPr lang="en-US" dirty="0" smtClean="0"/>
          </a:p>
          <a:p>
            <a:pPr marL="0" indent="0">
              <a:buFont typeface="Times" pitchFamily="18" charset="0"/>
              <a:buNone/>
            </a:pPr>
            <a:endParaRPr lang="en-US" i="1" dirty="0" smtClean="0"/>
          </a:p>
          <a:p>
            <a:pPr marL="0" indent="0">
              <a:buFont typeface="Times" pitchFamily="18" charset="0"/>
              <a:buNone/>
            </a:pPr>
            <a:endParaRPr lang="en-US" i="1" dirty="0" smtClean="0"/>
          </a:p>
          <a:p>
            <a:pPr marL="0" indent="0">
              <a:buFont typeface="Times" pitchFamily="18" charset="0"/>
              <a:buNone/>
            </a:pPr>
            <a:endParaRPr lang="en-US" i="1" dirty="0" smtClean="0"/>
          </a:p>
          <a:p>
            <a:pPr marL="0" indent="0">
              <a:buFont typeface="Times" pitchFamily="18" charset="0"/>
              <a:buNone/>
            </a:pPr>
            <a:r>
              <a:rPr lang="en-US" i="1" dirty="0" smtClean="0"/>
              <a:t>Note</a:t>
            </a:r>
            <a:r>
              <a:rPr lang="en-US" i="1" dirty="0" smtClean="0"/>
              <a:t>;</a:t>
            </a:r>
            <a:r>
              <a:rPr lang="en-US" b="1" i="1" dirty="0" smtClean="0"/>
              <a:t> x</a:t>
            </a:r>
            <a:r>
              <a:rPr lang="en-US" dirty="0" smtClean="0"/>
              <a:t> can consist of measured values or non-</a:t>
            </a:r>
            <a:r>
              <a:rPr lang="en-US" dirty="0" err="1" smtClean="0"/>
              <a:t>dimensionalized</a:t>
            </a:r>
            <a:r>
              <a:rPr lang="en-US" dirty="0" smtClean="0"/>
              <a:t> and centered variables</a:t>
            </a:r>
          </a:p>
          <a:p>
            <a:pPr marL="0" indent="0"/>
            <a:endParaRPr lang="en-US" dirty="0" smtClean="0"/>
          </a:p>
        </p:txBody>
      </p:sp>
      <p:graphicFrame>
        <p:nvGraphicFramePr>
          <p:cNvPr id="3074" name="Object 4"/>
          <p:cNvGraphicFramePr>
            <a:graphicFrameLocks noGrp="1" noChangeAspect="1"/>
          </p:cNvGraphicFramePr>
          <p:nvPr>
            <p:ph sz="half" idx="2"/>
          </p:nvPr>
        </p:nvGraphicFramePr>
        <p:xfrm>
          <a:off x="1042988" y="2060575"/>
          <a:ext cx="4679950" cy="2255838"/>
        </p:xfrm>
        <a:graphic>
          <a:graphicData uri="http://schemas.openxmlformats.org/presentationml/2006/ole">
            <mc:AlternateContent xmlns:mc="http://schemas.openxmlformats.org/markup-compatibility/2006">
              <mc:Choice xmlns:v="urn:schemas-microsoft-com:vml" Requires="v">
                <p:oleObj spid="_x0000_s1053" name="Equation" r:id="rId4" imgW="2476440" imgH="1193760" progId="">
                  <p:embed/>
                </p:oleObj>
              </mc:Choice>
              <mc:Fallback>
                <p:oleObj name="Equation" r:id="rId4" imgW="2476440" imgH="11937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060575"/>
                        <a:ext cx="4679950" cy="2255838"/>
                      </a:xfrm>
                      <a:prstGeom prst="rect">
                        <a:avLst/>
                      </a:prstGeom>
                    </p:spPr>
                  </p:pic>
                </p:oleObj>
              </mc:Fallback>
            </mc:AlternateContent>
          </a:graphicData>
        </a:graphic>
      </p:graphicFrame>
      <p:sp>
        <p:nvSpPr>
          <p:cNvPr id="5" name="Rectangle 2"/>
          <p:cNvSpPr txBox="1">
            <a:spLocks noChangeArrowheads="1"/>
          </p:cNvSpPr>
          <p:nvPr/>
        </p:nvSpPr>
        <p:spPr bwMode="auto">
          <a:xfrm>
            <a:off x="899592" y="12586"/>
            <a:ext cx="7659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0" indent="0" algn="l" rtl="0" fontAlgn="base">
              <a:spcBef>
                <a:spcPct val="0"/>
              </a:spcBef>
              <a:spcAft>
                <a:spcPct val="0"/>
              </a:spcAft>
              <a:defRPr sz="3300" b="1">
                <a:solidFill>
                  <a:schemeClr val="bg2"/>
                </a:solidFill>
                <a:latin typeface="+mj-lt"/>
                <a:ea typeface="+mj-ea"/>
                <a:cs typeface="+mj-cs"/>
              </a:defRPr>
            </a:lvl1pPr>
            <a:lvl2pPr marL="857250" indent="-857250" algn="l" rtl="0" fontAlgn="base">
              <a:spcBef>
                <a:spcPct val="0"/>
              </a:spcBef>
              <a:spcAft>
                <a:spcPct val="0"/>
              </a:spcAft>
              <a:defRPr sz="3300">
                <a:solidFill>
                  <a:schemeClr val="tx1"/>
                </a:solidFill>
                <a:latin typeface="Bookman Old Style" pitchFamily="18" charset="0"/>
              </a:defRPr>
            </a:lvl2pPr>
            <a:lvl3pPr marL="857250" indent="-857250" algn="l" rtl="0" fontAlgn="base">
              <a:spcBef>
                <a:spcPct val="0"/>
              </a:spcBef>
              <a:spcAft>
                <a:spcPct val="0"/>
              </a:spcAft>
              <a:defRPr sz="3300">
                <a:solidFill>
                  <a:schemeClr val="tx1"/>
                </a:solidFill>
                <a:latin typeface="Bookman Old Style" pitchFamily="18" charset="0"/>
              </a:defRPr>
            </a:lvl3pPr>
            <a:lvl4pPr marL="857250" indent="-857250" algn="l" rtl="0" fontAlgn="base">
              <a:spcBef>
                <a:spcPct val="0"/>
              </a:spcBef>
              <a:spcAft>
                <a:spcPct val="0"/>
              </a:spcAft>
              <a:defRPr sz="3300">
                <a:solidFill>
                  <a:schemeClr val="tx1"/>
                </a:solidFill>
                <a:latin typeface="Bookman Old Style" pitchFamily="18" charset="0"/>
              </a:defRPr>
            </a:lvl4pPr>
            <a:lvl5pPr marL="857250" indent="-857250" algn="l" rtl="0" fontAlgn="base">
              <a:spcBef>
                <a:spcPct val="0"/>
              </a:spcBef>
              <a:spcAft>
                <a:spcPct val="0"/>
              </a:spcAft>
              <a:defRPr sz="3300">
                <a:solidFill>
                  <a:schemeClr val="tx1"/>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a:lstStyle>
          <a:p>
            <a:r>
              <a:rPr lang="en-US" kern="0" dirty="0" smtClean="0"/>
              <a:t>Optimization using RSM</a:t>
            </a:r>
          </a:p>
          <a:p>
            <a:r>
              <a:rPr lang="en-US" sz="2800" kern="0" dirty="0" smtClean="0"/>
              <a:t>Building surrogates with LSM approach</a:t>
            </a:r>
          </a:p>
        </p:txBody>
      </p:sp>
    </p:spTree>
    <p:extLst>
      <p:ext uri="{BB962C8B-B14F-4D97-AF65-F5344CB8AC3E}">
        <p14:creationId xmlns:p14="http://schemas.microsoft.com/office/powerpoint/2010/main" val="1435393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Response surface (LSM) example</a:t>
            </a:r>
          </a:p>
        </p:txBody>
      </p:sp>
      <p:pic>
        <p:nvPicPr>
          <p:cNvPr id="39939" name="Picture 4" descr="RSM_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619250"/>
            <a:ext cx="5880100"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869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Response surface (LSM) example</a:t>
            </a:r>
          </a:p>
        </p:txBody>
      </p:sp>
      <p:pic>
        <p:nvPicPr>
          <p:cNvPr id="40964" name="Picture 4" descr="RSM_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619250"/>
            <a:ext cx="5880100"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3615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Response surface (LSM) example</a:t>
            </a:r>
          </a:p>
        </p:txBody>
      </p:sp>
      <p:pic>
        <p:nvPicPr>
          <p:cNvPr id="41988" name="Picture 5" descr="RSM_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619250"/>
            <a:ext cx="5880100"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212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Response surface (LSM) example</a:t>
            </a:r>
          </a:p>
        </p:txBody>
      </p:sp>
      <p:pic>
        <p:nvPicPr>
          <p:cNvPr id="43012" name="Picture 5" descr="RSM_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1619250"/>
            <a:ext cx="5880100"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77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bioengr.ag.utk.edu/surveying/survey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420888"/>
            <a:ext cx="2088232" cy="29216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KR_003"/>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9745" r="63073"/>
          <a:stretch/>
        </p:blipFill>
        <p:spPr bwMode="auto">
          <a:xfrm>
            <a:off x="6192433" y="1973650"/>
            <a:ext cx="2657742"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http://climb-va.com/assets/2011/10/mountainsfea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2849958"/>
            <a:ext cx="3220244" cy="1876626"/>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2"/>
          <p:cNvSpPr>
            <a:spLocks noChangeArrowheads="1"/>
          </p:cNvSpPr>
          <p:nvPr/>
        </p:nvSpPr>
        <p:spPr bwMode="auto">
          <a:xfrm>
            <a:off x="2411760" y="3638804"/>
            <a:ext cx="648072" cy="242888"/>
          </a:xfrm>
          <a:prstGeom prst="notchedRightArrow">
            <a:avLst>
              <a:gd name="adj1" fmla="val 50000"/>
              <a:gd name="adj2" fmla="val 50245"/>
            </a:avLst>
          </a:prstGeom>
          <a:solidFill>
            <a:srgbClr val="FFC000"/>
          </a:solidFill>
          <a:ln w="9525">
            <a:solidFill>
              <a:schemeClr val="tx1"/>
            </a:solidFill>
            <a:miter lim="800000"/>
            <a:headEnd/>
            <a:tailEnd/>
          </a:ln>
        </p:spPr>
        <p:txBody>
          <a:bodyPr wrap="none" anchor="ctr"/>
          <a:lstStyle/>
          <a:p>
            <a:pPr eaLnBrk="0" fontAlgn="base" hangingPunct="0">
              <a:spcBef>
                <a:spcPct val="0"/>
              </a:spcBef>
              <a:spcAft>
                <a:spcPct val="0"/>
              </a:spcAft>
            </a:pPr>
            <a:endParaRPr lang="nl-NL" sz="2400">
              <a:solidFill>
                <a:srgbClr val="000000"/>
              </a:solidFill>
              <a:cs typeface="Arial" pitchFamily="34" charset="0"/>
            </a:endParaRPr>
          </a:p>
        </p:txBody>
      </p:sp>
      <p:sp>
        <p:nvSpPr>
          <p:cNvPr id="8" name="AutoShape 12"/>
          <p:cNvSpPr>
            <a:spLocks noChangeArrowheads="1"/>
          </p:cNvSpPr>
          <p:nvPr/>
        </p:nvSpPr>
        <p:spPr bwMode="auto">
          <a:xfrm>
            <a:off x="6012160" y="3676054"/>
            <a:ext cx="648072" cy="242888"/>
          </a:xfrm>
          <a:prstGeom prst="notchedRightArrow">
            <a:avLst>
              <a:gd name="adj1" fmla="val 50000"/>
              <a:gd name="adj2" fmla="val 50245"/>
            </a:avLst>
          </a:prstGeom>
          <a:solidFill>
            <a:srgbClr val="FFC000"/>
          </a:solidFill>
          <a:ln w="9525">
            <a:solidFill>
              <a:schemeClr val="tx1"/>
            </a:solidFill>
            <a:miter lim="800000"/>
            <a:headEnd/>
            <a:tailEnd/>
          </a:ln>
        </p:spPr>
        <p:txBody>
          <a:bodyPr wrap="none" anchor="ctr"/>
          <a:lstStyle/>
          <a:p>
            <a:pPr eaLnBrk="0" fontAlgn="base" hangingPunct="0">
              <a:spcBef>
                <a:spcPct val="0"/>
              </a:spcBef>
              <a:spcAft>
                <a:spcPct val="0"/>
              </a:spcAft>
            </a:pPr>
            <a:endParaRPr lang="nl-NL" sz="2400">
              <a:solidFill>
                <a:srgbClr val="000000"/>
              </a:solidFill>
              <a:cs typeface="Arial" pitchFamily="34" charset="0"/>
            </a:endParaRPr>
          </a:p>
        </p:txBody>
      </p:sp>
      <p:sp>
        <p:nvSpPr>
          <p:cNvPr id="9" name="Rectangle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0" indent="0" algn="l" rtl="0" fontAlgn="base">
              <a:spcBef>
                <a:spcPct val="0"/>
              </a:spcBef>
              <a:spcAft>
                <a:spcPct val="0"/>
              </a:spcAft>
              <a:defRPr sz="3300" b="1">
                <a:solidFill>
                  <a:schemeClr val="bg2"/>
                </a:solidFill>
                <a:latin typeface="+mj-lt"/>
                <a:ea typeface="+mj-ea"/>
                <a:cs typeface="+mj-cs"/>
              </a:defRPr>
            </a:lvl1pPr>
            <a:lvl2pPr marL="857250" indent="-857250" algn="l" rtl="0" fontAlgn="base">
              <a:spcBef>
                <a:spcPct val="0"/>
              </a:spcBef>
              <a:spcAft>
                <a:spcPct val="0"/>
              </a:spcAft>
              <a:defRPr sz="3300">
                <a:solidFill>
                  <a:schemeClr val="tx1"/>
                </a:solidFill>
                <a:latin typeface="Bookman Old Style" pitchFamily="18" charset="0"/>
              </a:defRPr>
            </a:lvl2pPr>
            <a:lvl3pPr marL="857250" indent="-857250" algn="l" rtl="0" fontAlgn="base">
              <a:spcBef>
                <a:spcPct val="0"/>
              </a:spcBef>
              <a:spcAft>
                <a:spcPct val="0"/>
              </a:spcAft>
              <a:defRPr sz="3300">
                <a:solidFill>
                  <a:schemeClr val="tx1"/>
                </a:solidFill>
                <a:latin typeface="Bookman Old Style" pitchFamily="18" charset="0"/>
              </a:defRPr>
            </a:lvl3pPr>
            <a:lvl4pPr marL="857250" indent="-857250" algn="l" rtl="0" fontAlgn="base">
              <a:spcBef>
                <a:spcPct val="0"/>
              </a:spcBef>
              <a:spcAft>
                <a:spcPct val="0"/>
              </a:spcAft>
              <a:defRPr sz="3300">
                <a:solidFill>
                  <a:schemeClr val="tx1"/>
                </a:solidFill>
                <a:latin typeface="Bookman Old Style" pitchFamily="18" charset="0"/>
              </a:defRPr>
            </a:lvl4pPr>
            <a:lvl5pPr marL="857250" indent="-857250" algn="l" rtl="0" fontAlgn="base">
              <a:spcBef>
                <a:spcPct val="0"/>
              </a:spcBef>
              <a:spcAft>
                <a:spcPct val="0"/>
              </a:spcAft>
              <a:defRPr sz="3300">
                <a:solidFill>
                  <a:schemeClr val="tx1"/>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a:lstStyle>
          <a:p>
            <a:r>
              <a:rPr lang="en-US" kern="0" dirty="0" smtClean="0"/>
              <a:t>Optimization using RSM</a:t>
            </a:r>
          </a:p>
          <a:p>
            <a:r>
              <a:rPr lang="en-US" sz="2800" kern="0" dirty="0" smtClean="0"/>
              <a:t>Building surrogates with </a:t>
            </a:r>
            <a:r>
              <a:rPr lang="en-US" sz="2800" kern="0" dirty="0" err="1" smtClean="0"/>
              <a:t>Kriging</a:t>
            </a:r>
            <a:endParaRPr lang="en-US" sz="2800" kern="0" dirty="0" smtClean="0"/>
          </a:p>
        </p:txBody>
      </p:sp>
    </p:spTree>
    <p:extLst>
      <p:ext uri="{BB962C8B-B14F-4D97-AF65-F5344CB8AC3E}">
        <p14:creationId xmlns:p14="http://schemas.microsoft.com/office/powerpoint/2010/main" val="82323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Kriging method</a:t>
            </a:r>
          </a:p>
        </p:txBody>
      </p:sp>
      <p:sp>
        <p:nvSpPr>
          <p:cNvPr id="47107" name="Rectangle 3"/>
          <p:cNvSpPr>
            <a:spLocks noGrp="1" noChangeArrowheads="1"/>
          </p:cNvSpPr>
          <p:nvPr>
            <p:ph idx="1"/>
          </p:nvPr>
        </p:nvSpPr>
        <p:spPr>
          <a:xfrm>
            <a:off x="683569" y="3861048"/>
            <a:ext cx="5184575" cy="1772643"/>
          </a:xfrm>
        </p:spPr>
        <p:txBody>
          <a:bodyPr/>
          <a:lstStyle/>
          <a:p>
            <a:r>
              <a:rPr lang="en-US" sz="1800" dirty="0" smtClean="0"/>
              <a:t>Adding evaluation points can be done by looking at the (expected) error of the response function</a:t>
            </a:r>
          </a:p>
          <a:p>
            <a:r>
              <a:rPr lang="en-US" sz="1800" dirty="0" smtClean="0"/>
              <a:t>Evaluate the system at the point of largest predicted error </a:t>
            </a:r>
          </a:p>
          <a:p>
            <a:r>
              <a:rPr lang="en-US" sz="1800" dirty="0" smtClean="0"/>
              <a:t>Use this additional point in the creation of a new and improved response surface with a smaller error</a:t>
            </a:r>
          </a:p>
        </p:txBody>
      </p:sp>
      <p:sp>
        <p:nvSpPr>
          <p:cNvPr id="2" name="TextBox 1"/>
          <p:cNvSpPr txBox="1"/>
          <p:nvPr/>
        </p:nvSpPr>
        <p:spPr>
          <a:xfrm>
            <a:off x="683568" y="1268760"/>
            <a:ext cx="7848872" cy="2339102"/>
          </a:xfrm>
          <a:prstGeom prst="rect">
            <a:avLst/>
          </a:prstGeom>
          <a:noFill/>
        </p:spPr>
        <p:txBody>
          <a:bodyPr wrap="square" rtlCol="0">
            <a:spAutoFit/>
          </a:bodyPr>
          <a:lstStyle/>
          <a:p>
            <a:r>
              <a:rPr lang="en-US" dirty="0" err="1" smtClean="0"/>
              <a:t>Kriging</a:t>
            </a:r>
            <a:r>
              <a:rPr lang="en-US" dirty="0" smtClean="0"/>
              <a:t> is a method of interpolation which is, on average, more accurate than interpolation by simple polynomial</a:t>
            </a:r>
          </a:p>
          <a:p>
            <a:r>
              <a:rPr lang="en-US" dirty="0" err="1" smtClean="0"/>
              <a:t>Kriging</a:t>
            </a:r>
            <a:r>
              <a:rPr lang="en-US" dirty="0" smtClean="0"/>
              <a:t> sees the model as a stochastic process </a:t>
            </a:r>
            <a:r>
              <a:rPr lang="en-US" sz="2000" b="1" dirty="0" smtClean="0"/>
              <a:t>Y(x</a:t>
            </a:r>
            <a:r>
              <a:rPr lang="en-US" sz="2000" b="1" dirty="0" smtClean="0"/>
              <a:t>) = f(x) +Z(x)</a:t>
            </a:r>
          </a:p>
          <a:p>
            <a:endParaRPr lang="en-US" dirty="0" smtClean="0"/>
          </a:p>
          <a:p>
            <a:r>
              <a:rPr lang="en-US" dirty="0" smtClean="0"/>
              <a:t>Where</a:t>
            </a:r>
            <a:r>
              <a:rPr lang="en-US" dirty="0" smtClean="0"/>
              <a:t>:</a:t>
            </a:r>
          </a:p>
          <a:p>
            <a:r>
              <a:rPr lang="en-US" dirty="0" smtClean="0"/>
              <a:t>f(x) is the </a:t>
            </a:r>
            <a:r>
              <a:rPr lang="en-US" b="1" dirty="0" smtClean="0"/>
              <a:t>mean</a:t>
            </a:r>
            <a:r>
              <a:rPr lang="en-US" dirty="0" smtClean="0"/>
              <a:t> (basically the global model of the design space)</a:t>
            </a:r>
          </a:p>
          <a:p>
            <a:r>
              <a:rPr lang="en-US" dirty="0" smtClean="0"/>
              <a:t>Z(x)  is the </a:t>
            </a:r>
            <a:r>
              <a:rPr lang="en-US" b="1" dirty="0" smtClean="0"/>
              <a:t>local deviation</a:t>
            </a:r>
            <a:r>
              <a:rPr lang="en-US" dirty="0" smtClean="0"/>
              <a:t>, such that the </a:t>
            </a:r>
            <a:r>
              <a:rPr lang="en-US" dirty="0" err="1" smtClean="0"/>
              <a:t>Kriging</a:t>
            </a:r>
            <a:r>
              <a:rPr lang="en-US" dirty="0" smtClean="0"/>
              <a:t> model interpolates the sample points</a:t>
            </a:r>
            <a:endParaRPr lang="en-US" dirty="0"/>
          </a:p>
        </p:txBody>
      </p:sp>
      <p:pic>
        <p:nvPicPr>
          <p:cNvPr id="2050" name="Picture 2" descr="File:Example of kriging interpolation in 1D.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9809" y="3607862"/>
            <a:ext cx="3699277" cy="219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9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Kriging method (example)</a:t>
            </a:r>
          </a:p>
        </p:txBody>
      </p:sp>
      <p:pic>
        <p:nvPicPr>
          <p:cNvPr id="48131" name="Picture 4" descr="KR_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846263"/>
            <a:ext cx="9777413"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5785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Kriging method (example)</a:t>
            </a:r>
          </a:p>
        </p:txBody>
      </p:sp>
      <p:sp>
        <p:nvSpPr>
          <p:cNvPr id="49155" name="Rectangle 3"/>
          <p:cNvSpPr>
            <a:spLocks noGrp="1" noChangeArrowheads="1"/>
          </p:cNvSpPr>
          <p:nvPr>
            <p:ph idx="1"/>
          </p:nvPr>
        </p:nvSpPr>
        <p:spPr/>
        <p:txBody>
          <a:bodyPr/>
          <a:lstStyle/>
          <a:p>
            <a:endParaRPr lang="nl-NL" smtClean="0"/>
          </a:p>
        </p:txBody>
      </p:sp>
      <p:pic>
        <p:nvPicPr>
          <p:cNvPr id="49156" name="Picture 4" descr="KR_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846263"/>
            <a:ext cx="9777413"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2275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894672" y="260648"/>
            <a:ext cx="7159625" cy="627063"/>
          </a:xfrm>
        </p:spPr>
        <p:txBody>
          <a:bodyPr/>
          <a:lstStyle/>
          <a:p>
            <a:r>
              <a:rPr lang="en-US" dirty="0" smtClean="0"/>
              <a:t>What’s the problem here?</a:t>
            </a:r>
          </a:p>
        </p:txBody>
      </p:sp>
      <p:pic>
        <p:nvPicPr>
          <p:cNvPr id="15" name="Picture 2"/>
          <p:cNvPicPr>
            <a:picLocks noChangeAspect="1" noChangeArrowheads="1"/>
          </p:cNvPicPr>
          <p:nvPr/>
        </p:nvPicPr>
        <p:blipFill>
          <a:blip r:embed="rId3" cstate="print"/>
          <a:srcRect/>
          <a:stretch>
            <a:fillRect/>
          </a:stretch>
        </p:blipFill>
        <p:spPr bwMode="auto">
          <a:xfrm>
            <a:off x="506896" y="1832430"/>
            <a:ext cx="8169187" cy="4041321"/>
          </a:xfrm>
          <a:prstGeom prst="rect">
            <a:avLst/>
          </a:prstGeom>
          <a:noFill/>
          <a:ln w="9525">
            <a:noFill/>
            <a:miter lim="800000"/>
            <a:headEnd/>
            <a:tailEnd/>
          </a:ln>
        </p:spPr>
      </p:pic>
      <p:sp>
        <p:nvSpPr>
          <p:cNvPr id="16" name="Tekstvak 4"/>
          <p:cNvSpPr txBox="1"/>
          <p:nvPr/>
        </p:nvSpPr>
        <p:spPr>
          <a:xfrm>
            <a:off x="1856158" y="5276156"/>
            <a:ext cx="6855389" cy="707886"/>
          </a:xfrm>
          <a:prstGeom prst="rect">
            <a:avLst/>
          </a:prstGeom>
          <a:noFill/>
        </p:spPr>
        <p:txBody>
          <a:bodyPr wrap="square" rtlCol="0">
            <a:spAutoFit/>
          </a:bodyPr>
          <a:lstStyle/>
          <a:p>
            <a:r>
              <a:rPr lang="en-US" sz="2000" dirty="0" smtClean="0"/>
              <a:t>For a simple problem with a few des </a:t>
            </a:r>
            <a:r>
              <a:rPr lang="en-US" sz="2000" dirty="0" err="1" smtClean="0"/>
              <a:t>var</a:t>
            </a:r>
            <a:r>
              <a:rPr lang="en-US" sz="2000" dirty="0" smtClean="0"/>
              <a:t>, the optimization algorithm might need 20-50 workflow evaluations</a:t>
            </a:r>
            <a:endParaRPr lang="en-US" sz="2000" dirty="0"/>
          </a:p>
        </p:txBody>
      </p:sp>
      <p:cxnSp>
        <p:nvCxnSpPr>
          <p:cNvPr id="17" name="Rechte verbindingslijn met pijl 6"/>
          <p:cNvCxnSpPr/>
          <p:nvPr/>
        </p:nvCxnSpPr>
        <p:spPr bwMode="auto">
          <a:xfrm>
            <a:off x="1093304" y="5247863"/>
            <a:ext cx="701910" cy="337930"/>
          </a:xfrm>
          <a:prstGeom prst="straightConnector1">
            <a:avLst/>
          </a:prstGeom>
          <a:solidFill>
            <a:schemeClr val="accent1"/>
          </a:solidFill>
          <a:ln w="12700" cap="flat" cmpd="sng" algn="ctr">
            <a:solidFill>
              <a:schemeClr val="tx1"/>
            </a:solidFill>
            <a:prstDash val="solid"/>
            <a:round/>
            <a:headEnd type="none" w="med" len="med"/>
            <a:tailEnd type="triangle" w="med" len="lg"/>
          </a:ln>
          <a:effectLst/>
        </p:spPr>
      </p:cxnSp>
      <p:sp>
        <p:nvSpPr>
          <p:cNvPr id="18" name="Tekstvak 10"/>
          <p:cNvSpPr txBox="1"/>
          <p:nvPr/>
        </p:nvSpPr>
        <p:spPr>
          <a:xfrm>
            <a:off x="5676081" y="1052736"/>
            <a:ext cx="3303036" cy="707886"/>
          </a:xfrm>
          <a:prstGeom prst="rect">
            <a:avLst/>
          </a:prstGeom>
          <a:noFill/>
        </p:spPr>
        <p:txBody>
          <a:bodyPr wrap="square" rtlCol="0">
            <a:spAutoFit/>
          </a:bodyPr>
          <a:lstStyle/>
          <a:p>
            <a:r>
              <a:rPr lang="en-US" sz="2000" dirty="0" smtClean="0"/>
              <a:t>One workflow evaluation can take up to 25 minutes</a:t>
            </a:r>
            <a:endParaRPr lang="en-US" sz="2000" dirty="0"/>
          </a:p>
        </p:txBody>
      </p:sp>
      <p:pic>
        <p:nvPicPr>
          <p:cNvPr id="2050" name="Picture 2" descr="C:\Users\glarocca\AppData\Local\Temp\Temporary Internet Files\Content.IE5\ZS32NNZ8\MC900071014[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366" y="1283319"/>
            <a:ext cx="1655696" cy="217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50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Kriging method (example)</a:t>
            </a:r>
          </a:p>
        </p:txBody>
      </p:sp>
      <p:sp>
        <p:nvSpPr>
          <p:cNvPr id="50179" name="Rectangle 3"/>
          <p:cNvSpPr>
            <a:spLocks noGrp="1" noChangeArrowheads="1"/>
          </p:cNvSpPr>
          <p:nvPr>
            <p:ph idx="1"/>
          </p:nvPr>
        </p:nvSpPr>
        <p:spPr/>
        <p:txBody>
          <a:bodyPr/>
          <a:lstStyle/>
          <a:p>
            <a:endParaRPr lang="nl-NL" smtClean="0"/>
          </a:p>
        </p:txBody>
      </p:sp>
      <p:pic>
        <p:nvPicPr>
          <p:cNvPr id="50180" name="Picture 6" descr="KR_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846263"/>
            <a:ext cx="9777413"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7186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inhoud 7"/>
          <p:cNvSpPr>
            <a:spLocks noGrp="1"/>
          </p:cNvSpPr>
          <p:nvPr>
            <p:ph idx="1"/>
          </p:nvPr>
        </p:nvSpPr>
        <p:spPr>
          <a:xfrm>
            <a:off x="914400" y="1772816"/>
            <a:ext cx="7648575" cy="3048000"/>
          </a:xfrm>
        </p:spPr>
        <p:txBody>
          <a:bodyPr/>
          <a:lstStyle/>
          <a:p>
            <a:pPr>
              <a:buNone/>
            </a:pPr>
            <a:r>
              <a:rPr lang="nl-NL" b="1" dirty="0" smtClean="0">
                <a:solidFill>
                  <a:srgbClr val="FF0000"/>
                </a:solidFill>
              </a:rPr>
              <a:t>4. </a:t>
            </a:r>
            <a:r>
              <a:rPr lang="nl-NL" b="1" dirty="0" err="1" smtClean="0">
                <a:solidFill>
                  <a:srgbClr val="FF0000"/>
                </a:solidFill>
              </a:rPr>
              <a:t>Optimize</a:t>
            </a:r>
            <a:r>
              <a:rPr lang="nl-NL" b="1" dirty="0" smtClean="0">
                <a:solidFill>
                  <a:srgbClr val="FF0000"/>
                </a:solidFill>
              </a:rPr>
              <a:t> </a:t>
            </a:r>
            <a:r>
              <a:rPr lang="nl-NL" b="1" dirty="0" err="1" smtClean="0">
                <a:solidFill>
                  <a:srgbClr val="FF0000"/>
                </a:solidFill>
              </a:rPr>
              <a:t>on</a:t>
            </a:r>
            <a:r>
              <a:rPr lang="nl-NL" b="1" dirty="0" smtClean="0">
                <a:solidFill>
                  <a:srgbClr val="FF0000"/>
                </a:solidFill>
              </a:rPr>
              <a:t> the Response </a:t>
            </a:r>
            <a:r>
              <a:rPr lang="nl-NL" b="1" dirty="0" err="1" smtClean="0">
                <a:solidFill>
                  <a:srgbClr val="FF0000"/>
                </a:solidFill>
              </a:rPr>
              <a:t>Surface</a:t>
            </a:r>
            <a:r>
              <a:rPr lang="nl-NL" b="1" dirty="0" smtClean="0">
                <a:solidFill>
                  <a:srgbClr val="FF0000"/>
                </a:solidFill>
              </a:rPr>
              <a:t> Model</a:t>
            </a:r>
            <a:endParaRPr lang="nl-NL" b="1" dirty="0">
              <a:solidFill>
                <a:srgbClr val="FF0000"/>
              </a:solidFill>
            </a:endParaRPr>
          </a:p>
        </p:txBody>
      </p:sp>
      <p:pic>
        <p:nvPicPr>
          <p:cNvPr id="5" name="Picture 1"/>
          <p:cNvPicPr>
            <a:picLocks noChangeAspect="1" noChangeArrowheads="1"/>
          </p:cNvPicPr>
          <p:nvPr/>
        </p:nvPicPr>
        <p:blipFill>
          <a:blip r:embed="rId3" cstate="print"/>
          <a:srcRect/>
          <a:stretch>
            <a:fillRect/>
          </a:stretch>
        </p:blipFill>
        <p:spPr bwMode="auto">
          <a:xfrm>
            <a:off x="370483" y="2708920"/>
            <a:ext cx="3934817" cy="1116766"/>
          </a:xfrm>
          <a:prstGeom prst="rect">
            <a:avLst/>
          </a:prstGeom>
          <a:noFill/>
          <a:ln w="9525">
            <a:noFill/>
            <a:miter lim="800000"/>
            <a:headEnd/>
            <a:tailEnd/>
          </a:ln>
        </p:spPr>
      </p:pic>
      <p:pic>
        <p:nvPicPr>
          <p:cNvPr id="7" name="Picture 1"/>
          <p:cNvPicPr>
            <a:picLocks noChangeAspect="1" noChangeArrowheads="1"/>
          </p:cNvPicPr>
          <p:nvPr/>
        </p:nvPicPr>
        <p:blipFill>
          <a:blip r:embed="rId4" cstate="print"/>
          <a:srcRect/>
          <a:stretch>
            <a:fillRect/>
          </a:stretch>
        </p:blipFill>
        <p:spPr bwMode="auto">
          <a:xfrm>
            <a:off x="4145433" y="2405271"/>
            <a:ext cx="4998567" cy="3657600"/>
          </a:xfrm>
          <a:prstGeom prst="rect">
            <a:avLst/>
          </a:prstGeom>
          <a:noFill/>
          <a:ln w="9525">
            <a:noFill/>
            <a:miter lim="800000"/>
            <a:headEnd/>
            <a:tailEnd/>
          </a:ln>
        </p:spPr>
      </p:pic>
      <p:sp>
        <p:nvSpPr>
          <p:cNvPr id="2" name="Rectangle 1"/>
          <p:cNvSpPr/>
          <p:nvPr/>
        </p:nvSpPr>
        <p:spPr>
          <a:xfrm>
            <a:off x="370483" y="4234071"/>
            <a:ext cx="4572000" cy="1754326"/>
          </a:xfrm>
          <a:prstGeom prst="rect">
            <a:avLst/>
          </a:prstGeom>
        </p:spPr>
        <p:txBody>
          <a:bodyPr>
            <a:spAutoFit/>
          </a:bodyPr>
          <a:lstStyle/>
          <a:p>
            <a:r>
              <a:rPr lang="en-US" dirty="0"/>
              <a:t>This </a:t>
            </a:r>
            <a:r>
              <a:rPr lang="en-US" dirty="0" smtClean="0"/>
              <a:t>can be done using the </a:t>
            </a:r>
            <a:r>
              <a:rPr lang="en-US" b="1" i="1" dirty="0" err="1"/>
              <a:t>fmincon</a:t>
            </a:r>
            <a:r>
              <a:rPr lang="en-US" dirty="0"/>
              <a:t> optimization algorithm in </a:t>
            </a:r>
            <a:r>
              <a:rPr lang="en-US" dirty="0" err="1" smtClean="0"/>
              <a:t>Matlab</a:t>
            </a:r>
            <a:endParaRPr lang="en-US" dirty="0" smtClean="0"/>
          </a:p>
          <a:p>
            <a:endParaRPr lang="en-US" dirty="0"/>
          </a:p>
          <a:p>
            <a:r>
              <a:rPr lang="en-US" dirty="0"/>
              <a:t>This only takes </a:t>
            </a:r>
            <a:r>
              <a:rPr lang="en-US" b="1" dirty="0"/>
              <a:t>a couple of seconds </a:t>
            </a:r>
            <a:r>
              <a:rPr lang="en-US" dirty="0"/>
              <a:t>because the evaluation of the RSM is very </a:t>
            </a:r>
            <a:r>
              <a:rPr lang="en-US" dirty="0" smtClean="0"/>
              <a:t>fast (no simulations required!!!)</a:t>
            </a:r>
            <a:endParaRPr lang="en-US" dirty="0"/>
          </a:p>
        </p:txBody>
      </p:sp>
      <p:sp>
        <p:nvSpPr>
          <p:cNvPr id="3" name="Title 2"/>
          <p:cNvSpPr>
            <a:spLocks noGrp="1"/>
          </p:cNvSpPr>
          <p:nvPr>
            <p:ph type="title"/>
          </p:nvPr>
        </p:nvSpPr>
        <p:spPr/>
        <p:txBody>
          <a:bodyPr/>
          <a:lstStyle/>
          <a:p>
            <a:r>
              <a:rPr lang="en-US" dirty="0"/>
              <a:t>Optimization using RSM</a:t>
            </a:r>
          </a:p>
        </p:txBody>
      </p:sp>
    </p:spTree>
    <p:extLst>
      <p:ext uri="{BB962C8B-B14F-4D97-AF65-F5344CB8AC3E}">
        <p14:creationId xmlns:p14="http://schemas.microsoft.com/office/powerpoint/2010/main" val="936391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inhoud 7"/>
          <p:cNvSpPr>
            <a:spLocks noGrp="1"/>
          </p:cNvSpPr>
          <p:nvPr>
            <p:ph idx="1"/>
          </p:nvPr>
        </p:nvSpPr>
        <p:spPr>
          <a:xfrm>
            <a:off x="866429" y="1212956"/>
            <a:ext cx="7648575" cy="2006020"/>
          </a:xfrm>
        </p:spPr>
        <p:txBody>
          <a:bodyPr/>
          <a:lstStyle/>
          <a:p>
            <a:pPr>
              <a:buNone/>
            </a:pPr>
            <a:r>
              <a:rPr lang="en-US" b="1" dirty="0" smtClean="0">
                <a:solidFill>
                  <a:srgbClr val="FF0000"/>
                </a:solidFill>
              </a:rPr>
              <a:t>5. Improving the Response Surface Model</a:t>
            </a:r>
          </a:p>
          <a:p>
            <a:pPr lvl="1"/>
            <a:r>
              <a:rPr lang="en-US" dirty="0" smtClean="0"/>
              <a:t>Add the found optimum location as a new sample point</a:t>
            </a:r>
          </a:p>
          <a:p>
            <a:pPr lvl="1"/>
            <a:r>
              <a:rPr lang="en-US" dirty="0" smtClean="0"/>
              <a:t>Reconstruct the RSM by adding the new experiment (computed using the new extra sample point)</a:t>
            </a:r>
          </a:p>
          <a:p>
            <a:pPr lvl="1"/>
            <a:r>
              <a:rPr lang="en-US" dirty="0" smtClean="0"/>
              <a:t>Perform a new optimization</a:t>
            </a:r>
          </a:p>
          <a:p>
            <a:pPr lvl="1"/>
            <a:r>
              <a:rPr lang="en-US" dirty="0" smtClean="0"/>
              <a:t>Repeat this procedure until the solution is converged</a:t>
            </a:r>
            <a:endParaRPr lang="en-US" dirty="0"/>
          </a:p>
        </p:txBody>
      </p:sp>
      <p:sp>
        <p:nvSpPr>
          <p:cNvPr id="2" name="Title 1"/>
          <p:cNvSpPr>
            <a:spLocks noGrp="1"/>
          </p:cNvSpPr>
          <p:nvPr>
            <p:ph type="title"/>
          </p:nvPr>
        </p:nvSpPr>
        <p:spPr/>
        <p:txBody>
          <a:bodyPr/>
          <a:lstStyle/>
          <a:p>
            <a:r>
              <a:rPr lang="en-US" dirty="0"/>
              <a:t>Optimization using RSM</a:t>
            </a:r>
          </a:p>
        </p:txBody>
      </p:sp>
      <p:sp>
        <p:nvSpPr>
          <p:cNvPr id="12" name="Oval 11"/>
          <p:cNvSpPr/>
          <p:nvPr/>
        </p:nvSpPr>
        <p:spPr bwMode="auto">
          <a:xfrm>
            <a:off x="1590124" y="5100960"/>
            <a:ext cx="144016" cy="14401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13" name="TextBox 12"/>
          <p:cNvSpPr txBox="1"/>
          <p:nvPr/>
        </p:nvSpPr>
        <p:spPr>
          <a:xfrm>
            <a:off x="870044" y="4165969"/>
            <a:ext cx="1080120" cy="461665"/>
          </a:xfrm>
          <a:prstGeom prst="rect">
            <a:avLst/>
          </a:prstGeom>
          <a:noFill/>
        </p:spPr>
        <p:txBody>
          <a:bodyPr wrap="square" rtlCol="0">
            <a:spAutoFit/>
          </a:bodyPr>
          <a:lstStyle/>
          <a:p>
            <a:r>
              <a:rPr lang="en-US" sz="1200" dirty="0" smtClean="0">
                <a:solidFill>
                  <a:srgbClr val="FF0000"/>
                </a:solidFill>
              </a:rPr>
              <a:t>Optimum on the RSM</a:t>
            </a:r>
            <a:endParaRPr lang="en-US" sz="1200" dirty="0">
              <a:solidFill>
                <a:srgbClr val="FF0000"/>
              </a:solidFill>
            </a:endParaRPr>
          </a:p>
        </p:txBody>
      </p:sp>
      <p:cxnSp>
        <p:nvCxnSpPr>
          <p:cNvPr id="14" name="Straight Arrow Connector 13"/>
          <p:cNvCxnSpPr>
            <a:endCxn id="12" idx="0"/>
          </p:cNvCxnSpPr>
          <p:nvPr/>
        </p:nvCxnSpPr>
        <p:spPr bwMode="auto">
          <a:xfrm>
            <a:off x="1410104" y="4627634"/>
            <a:ext cx="252028" cy="47332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pic>
        <p:nvPicPr>
          <p:cNvPr id="19" name="Picture 1"/>
          <p:cNvPicPr>
            <a:picLocks noChangeAspect="1" noChangeArrowheads="1"/>
          </p:cNvPicPr>
          <p:nvPr/>
        </p:nvPicPr>
        <p:blipFill>
          <a:blip r:embed="rId3" cstate="print"/>
          <a:srcRect/>
          <a:stretch>
            <a:fillRect/>
          </a:stretch>
        </p:blipFill>
        <p:spPr bwMode="auto">
          <a:xfrm>
            <a:off x="45544" y="3228955"/>
            <a:ext cx="2861352" cy="2283242"/>
          </a:xfrm>
          <a:prstGeom prst="rect">
            <a:avLst/>
          </a:prstGeom>
          <a:noFill/>
          <a:ln w="9525">
            <a:noFill/>
            <a:miter lim="800000"/>
            <a:headEnd/>
            <a:tailEnd/>
          </a:ln>
        </p:spPr>
      </p:pic>
      <p:sp>
        <p:nvSpPr>
          <p:cNvPr id="20" name="Oval 19"/>
          <p:cNvSpPr/>
          <p:nvPr/>
        </p:nvSpPr>
        <p:spPr bwMode="auto">
          <a:xfrm>
            <a:off x="1529005" y="5100960"/>
            <a:ext cx="144016" cy="14401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21" name="TextBox 20"/>
          <p:cNvSpPr txBox="1"/>
          <p:nvPr/>
        </p:nvSpPr>
        <p:spPr>
          <a:xfrm>
            <a:off x="643625" y="4139743"/>
            <a:ext cx="1080120" cy="461665"/>
          </a:xfrm>
          <a:prstGeom prst="rect">
            <a:avLst/>
          </a:prstGeom>
          <a:noFill/>
        </p:spPr>
        <p:txBody>
          <a:bodyPr wrap="square" rtlCol="0">
            <a:spAutoFit/>
          </a:bodyPr>
          <a:lstStyle/>
          <a:p>
            <a:r>
              <a:rPr lang="en-US" sz="1200" dirty="0" smtClean="0">
                <a:solidFill>
                  <a:srgbClr val="FF0000"/>
                </a:solidFill>
              </a:rPr>
              <a:t>Optimum on the RSM</a:t>
            </a:r>
            <a:endParaRPr lang="en-US" sz="1200" dirty="0">
              <a:solidFill>
                <a:srgbClr val="FF0000"/>
              </a:solidFill>
            </a:endParaRPr>
          </a:p>
        </p:txBody>
      </p:sp>
      <p:cxnSp>
        <p:nvCxnSpPr>
          <p:cNvPr id="22" name="Straight Arrow Connector 21"/>
          <p:cNvCxnSpPr>
            <a:endCxn id="20" idx="1"/>
          </p:cNvCxnSpPr>
          <p:nvPr/>
        </p:nvCxnSpPr>
        <p:spPr bwMode="auto">
          <a:xfrm>
            <a:off x="1348985" y="4627634"/>
            <a:ext cx="201111" cy="49441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23" name="Oval 22"/>
          <p:cNvSpPr/>
          <p:nvPr/>
        </p:nvSpPr>
        <p:spPr bwMode="auto">
          <a:xfrm>
            <a:off x="1537339" y="5358202"/>
            <a:ext cx="144016" cy="14401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cxnSp>
        <p:nvCxnSpPr>
          <p:cNvPr id="24" name="Straight Arrow Connector 23"/>
          <p:cNvCxnSpPr>
            <a:stCxn id="20" idx="4"/>
            <a:endCxn id="23" idx="0"/>
          </p:cNvCxnSpPr>
          <p:nvPr/>
        </p:nvCxnSpPr>
        <p:spPr bwMode="auto">
          <a:xfrm>
            <a:off x="1601013" y="5244976"/>
            <a:ext cx="8334" cy="11322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27" name="TextBox 26"/>
          <p:cNvSpPr txBox="1"/>
          <p:nvPr/>
        </p:nvSpPr>
        <p:spPr>
          <a:xfrm>
            <a:off x="521176" y="5817544"/>
            <a:ext cx="2049781" cy="276999"/>
          </a:xfrm>
          <a:prstGeom prst="rect">
            <a:avLst/>
          </a:prstGeom>
          <a:noFill/>
        </p:spPr>
        <p:txBody>
          <a:bodyPr wrap="square" rtlCol="0">
            <a:spAutoFit/>
          </a:bodyPr>
          <a:lstStyle/>
          <a:p>
            <a:r>
              <a:rPr lang="en-US" sz="1200" dirty="0" smtClean="0">
                <a:solidFill>
                  <a:srgbClr val="FF0000"/>
                </a:solidFill>
              </a:rPr>
              <a:t>New derived sample point</a:t>
            </a:r>
            <a:endParaRPr lang="en-US" sz="1200" dirty="0">
              <a:solidFill>
                <a:srgbClr val="FF0000"/>
              </a:solidFill>
            </a:endParaRPr>
          </a:p>
        </p:txBody>
      </p:sp>
      <p:cxnSp>
        <p:nvCxnSpPr>
          <p:cNvPr id="28" name="Straight Arrow Connector 27"/>
          <p:cNvCxnSpPr>
            <a:stCxn id="27" idx="0"/>
          </p:cNvCxnSpPr>
          <p:nvPr/>
        </p:nvCxnSpPr>
        <p:spPr bwMode="auto">
          <a:xfrm flipV="1">
            <a:off x="1546067" y="5520432"/>
            <a:ext cx="63280" cy="29711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52" name="Down Arrow 51"/>
          <p:cNvSpPr/>
          <p:nvPr/>
        </p:nvSpPr>
        <p:spPr bwMode="auto">
          <a:xfrm>
            <a:off x="1534115" y="5244976"/>
            <a:ext cx="144016" cy="144016"/>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cxnSp>
        <p:nvCxnSpPr>
          <p:cNvPr id="9" name="Straight Connector 8"/>
          <p:cNvCxnSpPr/>
          <p:nvPr/>
        </p:nvCxnSpPr>
        <p:spPr bwMode="auto">
          <a:xfrm>
            <a:off x="225360" y="3418039"/>
            <a:ext cx="644685" cy="0"/>
          </a:xfrm>
          <a:prstGeom prst="line">
            <a:avLst/>
          </a:prstGeom>
          <a:solidFill>
            <a:schemeClr val="accent1"/>
          </a:solidFill>
          <a:ln w="38100" cap="flat" cmpd="sng" algn="ctr">
            <a:solidFill>
              <a:schemeClr val="tx1">
                <a:lumMod val="50000"/>
                <a:lumOff val="50000"/>
              </a:schemeClr>
            </a:solidFill>
            <a:prstDash val="sysDash"/>
            <a:round/>
            <a:headEnd type="none" w="med" len="med"/>
            <a:tailEnd type="none" w="med" len="med"/>
          </a:ln>
          <a:effectLst/>
        </p:spPr>
      </p:cxnSp>
      <p:sp>
        <p:nvSpPr>
          <p:cNvPr id="10" name="TextBox 9"/>
          <p:cNvSpPr txBox="1"/>
          <p:nvPr/>
        </p:nvSpPr>
        <p:spPr>
          <a:xfrm>
            <a:off x="948655" y="3279539"/>
            <a:ext cx="1351652" cy="253916"/>
          </a:xfrm>
          <a:prstGeom prst="rect">
            <a:avLst/>
          </a:prstGeom>
          <a:noFill/>
        </p:spPr>
        <p:txBody>
          <a:bodyPr wrap="none" rtlCol="0">
            <a:spAutoFit/>
          </a:bodyPr>
          <a:lstStyle/>
          <a:p>
            <a:r>
              <a:rPr lang="en-US" sz="1000" dirty="0" smtClean="0">
                <a:solidFill>
                  <a:schemeClr val="tx2">
                    <a:lumMod val="50000"/>
                    <a:lumOff val="50000"/>
                  </a:schemeClr>
                </a:solidFill>
              </a:rPr>
              <a:t>Actual design space</a:t>
            </a:r>
            <a:endParaRPr lang="en-US" sz="1000" dirty="0">
              <a:solidFill>
                <a:schemeClr val="tx2">
                  <a:lumMod val="50000"/>
                  <a:lumOff val="50000"/>
                </a:schemeClr>
              </a:solidFill>
            </a:endParaRPr>
          </a:p>
        </p:txBody>
      </p:sp>
      <p:cxnSp>
        <p:nvCxnSpPr>
          <p:cNvPr id="66" name="Straight Connector 65"/>
          <p:cNvCxnSpPr/>
          <p:nvPr/>
        </p:nvCxnSpPr>
        <p:spPr bwMode="auto">
          <a:xfrm>
            <a:off x="225360" y="3570846"/>
            <a:ext cx="644685"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7" name="TextBox 66"/>
          <p:cNvSpPr txBox="1"/>
          <p:nvPr/>
        </p:nvSpPr>
        <p:spPr>
          <a:xfrm>
            <a:off x="965516" y="3433427"/>
            <a:ext cx="436338" cy="246221"/>
          </a:xfrm>
          <a:prstGeom prst="rect">
            <a:avLst/>
          </a:prstGeom>
          <a:noFill/>
        </p:spPr>
        <p:txBody>
          <a:bodyPr wrap="none" rtlCol="0">
            <a:spAutoFit/>
          </a:bodyPr>
          <a:lstStyle/>
          <a:p>
            <a:r>
              <a:rPr lang="en-US" sz="1000" dirty="0" smtClean="0"/>
              <a:t>RSM</a:t>
            </a:r>
            <a:endParaRPr lang="en-US" sz="1000" dirty="0"/>
          </a:p>
        </p:txBody>
      </p:sp>
      <p:grpSp>
        <p:nvGrpSpPr>
          <p:cNvPr id="3" name="Group 2"/>
          <p:cNvGrpSpPr/>
          <p:nvPr/>
        </p:nvGrpSpPr>
        <p:grpSpPr>
          <a:xfrm>
            <a:off x="2811671" y="3218976"/>
            <a:ext cx="3091128" cy="2879410"/>
            <a:chOff x="2811671" y="3218976"/>
            <a:chExt cx="3091128" cy="2879410"/>
          </a:xfrm>
        </p:grpSpPr>
        <p:pic>
          <p:nvPicPr>
            <p:cNvPr id="15" name="Picture 1"/>
            <p:cNvPicPr>
              <a:picLocks noChangeAspect="1" noChangeArrowheads="1"/>
            </p:cNvPicPr>
            <p:nvPr/>
          </p:nvPicPr>
          <p:blipFill>
            <a:blip r:embed="rId3" cstate="print"/>
            <a:srcRect/>
            <a:stretch>
              <a:fillRect/>
            </a:stretch>
          </p:blipFill>
          <p:spPr bwMode="auto">
            <a:xfrm>
              <a:off x="3041447" y="3218976"/>
              <a:ext cx="2861352" cy="2283242"/>
            </a:xfrm>
            <a:prstGeom prst="rect">
              <a:avLst/>
            </a:prstGeom>
            <a:noFill/>
            <a:ln w="9525">
              <a:noFill/>
              <a:miter lim="800000"/>
              <a:headEnd/>
              <a:tailEnd/>
            </a:ln>
          </p:spPr>
        </p:pic>
        <p:sp>
          <p:nvSpPr>
            <p:cNvPr id="38" name="Oval 37"/>
            <p:cNvSpPr/>
            <p:nvPr/>
          </p:nvSpPr>
          <p:spPr bwMode="auto">
            <a:xfrm>
              <a:off x="4524908" y="5362045"/>
              <a:ext cx="144016" cy="14401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40" name="TextBox 39"/>
            <p:cNvSpPr txBox="1"/>
            <p:nvPr/>
          </p:nvSpPr>
          <p:spPr>
            <a:xfrm>
              <a:off x="3815490" y="5821387"/>
              <a:ext cx="2014484" cy="276999"/>
            </a:xfrm>
            <a:prstGeom prst="rect">
              <a:avLst/>
            </a:prstGeom>
            <a:noFill/>
          </p:spPr>
          <p:txBody>
            <a:bodyPr wrap="square" rtlCol="0">
              <a:spAutoFit/>
            </a:bodyPr>
            <a:lstStyle/>
            <a:p>
              <a:r>
                <a:rPr lang="en-US" sz="1200" dirty="0" smtClean="0">
                  <a:solidFill>
                    <a:srgbClr val="FF0000"/>
                  </a:solidFill>
                </a:rPr>
                <a:t>New derived sample point</a:t>
              </a:r>
              <a:endParaRPr lang="en-US" sz="1200" dirty="0">
                <a:solidFill>
                  <a:srgbClr val="FF0000"/>
                </a:solidFill>
              </a:endParaRPr>
            </a:p>
          </p:txBody>
        </p:sp>
        <p:cxnSp>
          <p:nvCxnSpPr>
            <p:cNvPr id="41" name="Straight Arrow Connector 40"/>
            <p:cNvCxnSpPr>
              <a:stCxn id="40" idx="0"/>
            </p:cNvCxnSpPr>
            <p:nvPr/>
          </p:nvCxnSpPr>
          <p:spPr bwMode="auto">
            <a:xfrm flipH="1" flipV="1">
              <a:off x="4596916" y="5524275"/>
              <a:ext cx="225816" cy="29711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42" name="Oval 41"/>
            <p:cNvSpPr/>
            <p:nvPr/>
          </p:nvSpPr>
          <p:spPr bwMode="auto">
            <a:xfrm>
              <a:off x="4524908" y="5028952"/>
              <a:ext cx="144016" cy="144016"/>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43" name="TextBox 42"/>
            <p:cNvSpPr txBox="1"/>
            <p:nvPr/>
          </p:nvSpPr>
          <p:spPr>
            <a:xfrm>
              <a:off x="3864025" y="4140467"/>
              <a:ext cx="1286510" cy="461665"/>
            </a:xfrm>
            <a:prstGeom prst="rect">
              <a:avLst/>
            </a:prstGeom>
            <a:noFill/>
          </p:spPr>
          <p:txBody>
            <a:bodyPr wrap="square" rtlCol="0">
              <a:spAutoFit/>
            </a:bodyPr>
            <a:lstStyle/>
            <a:p>
              <a:r>
                <a:rPr lang="en-US" sz="1200" dirty="0" smtClean="0">
                  <a:solidFill>
                    <a:srgbClr val="00B050"/>
                  </a:solidFill>
                </a:rPr>
                <a:t>New performed experiment</a:t>
              </a:r>
              <a:endParaRPr lang="en-US" sz="1200" dirty="0">
                <a:solidFill>
                  <a:srgbClr val="00B050"/>
                </a:solidFill>
              </a:endParaRPr>
            </a:p>
          </p:txBody>
        </p:sp>
        <p:cxnSp>
          <p:nvCxnSpPr>
            <p:cNvPr id="123911" name="Straight Arrow Connector 123910"/>
            <p:cNvCxnSpPr>
              <a:endCxn id="42" idx="0"/>
            </p:cNvCxnSpPr>
            <p:nvPr/>
          </p:nvCxnSpPr>
          <p:spPr bwMode="auto">
            <a:xfrm>
              <a:off x="4596916" y="4602132"/>
              <a:ext cx="0" cy="42682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sp>
          <p:nvSpPr>
            <p:cNvPr id="123913" name="Oval 123912"/>
            <p:cNvSpPr/>
            <p:nvPr/>
          </p:nvSpPr>
          <p:spPr bwMode="auto">
            <a:xfrm>
              <a:off x="3257480" y="5374272"/>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58" name="Oval 57"/>
            <p:cNvSpPr/>
            <p:nvPr/>
          </p:nvSpPr>
          <p:spPr bwMode="auto">
            <a:xfrm>
              <a:off x="3946033" y="5373381"/>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59" name="Oval 58"/>
            <p:cNvSpPr/>
            <p:nvPr/>
          </p:nvSpPr>
          <p:spPr bwMode="auto">
            <a:xfrm>
              <a:off x="3953946" y="4934881"/>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61" name="Oval 60"/>
            <p:cNvSpPr/>
            <p:nvPr/>
          </p:nvSpPr>
          <p:spPr bwMode="auto">
            <a:xfrm>
              <a:off x="3253511" y="4505191"/>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62" name="Oval 61"/>
            <p:cNvSpPr/>
            <p:nvPr/>
          </p:nvSpPr>
          <p:spPr bwMode="auto">
            <a:xfrm>
              <a:off x="5091103" y="5375070"/>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63" name="Oval 62"/>
            <p:cNvSpPr/>
            <p:nvPr/>
          </p:nvSpPr>
          <p:spPr bwMode="auto">
            <a:xfrm>
              <a:off x="5091103" y="4869084"/>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64" name="Oval 63"/>
            <p:cNvSpPr/>
            <p:nvPr/>
          </p:nvSpPr>
          <p:spPr bwMode="auto">
            <a:xfrm>
              <a:off x="5331425" y="5371194"/>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65" name="Oval 64"/>
            <p:cNvSpPr/>
            <p:nvPr/>
          </p:nvSpPr>
          <p:spPr bwMode="auto">
            <a:xfrm>
              <a:off x="5316567" y="4587356"/>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123915" name="Freeform 123914"/>
            <p:cNvSpPr/>
            <p:nvPr/>
          </p:nvSpPr>
          <p:spPr bwMode="auto">
            <a:xfrm>
              <a:off x="3070899" y="3458173"/>
              <a:ext cx="2759075" cy="1719883"/>
            </a:xfrm>
            <a:custGeom>
              <a:avLst/>
              <a:gdLst>
                <a:gd name="connsiteX0" fmla="*/ 0 w 2759075"/>
                <a:gd name="connsiteY0" fmla="*/ 0 h 1719883"/>
                <a:gd name="connsiteX1" fmla="*/ 31750 w 2759075"/>
                <a:gd name="connsiteY1" fmla="*/ 431800 h 1719883"/>
                <a:gd name="connsiteX2" fmla="*/ 127000 w 2759075"/>
                <a:gd name="connsiteY2" fmla="*/ 873125 h 1719883"/>
                <a:gd name="connsiteX3" fmla="*/ 381000 w 2759075"/>
                <a:gd name="connsiteY3" fmla="*/ 1339850 h 1719883"/>
                <a:gd name="connsiteX4" fmla="*/ 647700 w 2759075"/>
                <a:gd name="connsiteY4" fmla="*/ 1568450 h 1719883"/>
                <a:gd name="connsiteX5" fmla="*/ 892175 w 2759075"/>
                <a:gd name="connsiteY5" fmla="*/ 1574800 h 1719883"/>
                <a:gd name="connsiteX6" fmla="*/ 1092200 w 2759075"/>
                <a:gd name="connsiteY6" fmla="*/ 1495425 h 1719883"/>
                <a:gd name="connsiteX7" fmla="*/ 1244600 w 2759075"/>
                <a:gd name="connsiteY7" fmla="*/ 1479550 h 1719883"/>
                <a:gd name="connsiteX8" fmla="*/ 1425575 w 2759075"/>
                <a:gd name="connsiteY8" fmla="*/ 1555750 h 1719883"/>
                <a:gd name="connsiteX9" fmla="*/ 1581150 w 2759075"/>
                <a:gd name="connsiteY9" fmla="*/ 1695450 h 1719883"/>
                <a:gd name="connsiteX10" fmla="*/ 1806575 w 2759075"/>
                <a:gd name="connsiteY10" fmla="*/ 1711325 h 1719883"/>
                <a:gd name="connsiteX11" fmla="*/ 1993900 w 2759075"/>
                <a:gd name="connsiteY11" fmla="*/ 1603375 h 1719883"/>
                <a:gd name="connsiteX12" fmla="*/ 2235200 w 2759075"/>
                <a:gd name="connsiteY12" fmla="*/ 1298575 h 1719883"/>
                <a:gd name="connsiteX13" fmla="*/ 2346325 w 2759075"/>
                <a:gd name="connsiteY13" fmla="*/ 1158875 h 1719883"/>
                <a:gd name="connsiteX14" fmla="*/ 2508250 w 2759075"/>
                <a:gd name="connsiteY14" fmla="*/ 1038225 h 1719883"/>
                <a:gd name="connsiteX15" fmla="*/ 2759075 w 2759075"/>
                <a:gd name="connsiteY15" fmla="*/ 565150 h 1719883"/>
                <a:gd name="connsiteX0" fmla="*/ 0 w 2759075"/>
                <a:gd name="connsiteY0" fmla="*/ 0 h 1719883"/>
                <a:gd name="connsiteX1" fmla="*/ 50800 w 2759075"/>
                <a:gd name="connsiteY1" fmla="*/ 444500 h 1719883"/>
                <a:gd name="connsiteX2" fmla="*/ 127000 w 2759075"/>
                <a:gd name="connsiteY2" fmla="*/ 873125 h 1719883"/>
                <a:gd name="connsiteX3" fmla="*/ 381000 w 2759075"/>
                <a:gd name="connsiteY3" fmla="*/ 1339850 h 1719883"/>
                <a:gd name="connsiteX4" fmla="*/ 647700 w 2759075"/>
                <a:gd name="connsiteY4" fmla="*/ 1568450 h 1719883"/>
                <a:gd name="connsiteX5" fmla="*/ 892175 w 2759075"/>
                <a:gd name="connsiteY5" fmla="*/ 1574800 h 1719883"/>
                <a:gd name="connsiteX6" fmla="*/ 1092200 w 2759075"/>
                <a:gd name="connsiteY6" fmla="*/ 1495425 h 1719883"/>
                <a:gd name="connsiteX7" fmla="*/ 1244600 w 2759075"/>
                <a:gd name="connsiteY7" fmla="*/ 1479550 h 1719883"/>
                <a:gd name="connsiteX8" fmla="*/ 1425575 w 2759075"/>
                <a:gd name="connsiteY8" fmla="*/ 1555750 h 1719883"/>
                <a:gd name="connsiteX9" fmla="*/ 1581150 w 2759075"/>
                <a:gd name="connsiteY9" fmla="*/ 1695450 h 1719883"/>
                <a:gd name="connsiteX10" fmla="*/ 1806575 w 2759075"/>
                <a:gd name="connsiteY10" fmla="*/ 1711325 h 1719883"/>
                <a:gd name="connsiteX11" fmla="*/ 1993900 w 2759075"/>
                <a:gd name="connsiteY11" fmla="*/ 1603375 h 1719883"/>
                <a:gd name="connsiteX12" fmla="*/ 2235200 w 2759075"/>
                <a:gd name="connsiteY12" fmla="*/ 1298575 h 1719883"/>
                <a:gd name="connsiteX13" fmla="*/ 2346325 w 2759075"/>
                <a:gd name="connsiteY13" fmla="*/ 1158875 h 1719883"/>
                <a:gd name="connsiteX14" fmla="*/ 2508250 w 2759075"/>
                <a:gd name="connsiteY14" fmla="*/ 1038225 h 1719883"/>
                <a:gd name="connsiteX15" fmla="*/ 2759075 w 2759075"/>
                <a:gd name="connsiteY15" fmla="*/ 565150 h 1719883"/>
                <a:gd name="connsiteX0" fmla="*/ 0 w 2759075"/>
                <a:gd name="connsiteY0" fmla="*/ 0 h 1719883"/>
                <a:gd name="connsiteX1" fmla="*/ 50800 w 2759075"/>
                <a:gd name="connsiteY1" fmla="*/ 444500 h 1719883"/>
                <a:gd name="connsiteX2" fmla="*/ 149225 w 2759075"/>
                <a:gd name="connsiteY2" fmla="*/ 873125 h 1719883"/>
                <a:gd name="connsiteX3" fmla="*/ 381000 w 2759075"/>
                <a:gd name="connsiteY3" fmla="*/ 1339850 h 1719883"/>
                <a:gd name="connsiteX4" fmla="*/ 647700 w 2759075"/>
                <a:gd name="connsiteY4" fmla="*/ 1568450 h 1719883"/>
                <a:gd name="connsiteX5" fmla="*/ 892175 w 2759075"/>
                <a:gd name="connsiteY5" fmla="*/ 1574800 h 1719883"/>
                <a:gd name="connsiteX6" fmla="*/ 1092200 w 2759075"/>
                <a:gd name="connsiteY6" fmla="*/ 1495425 h 1719883"/>
                <a:gd name="connsiteX7" fmla="*/ 1244600 w 2759075"/>
                <a:gd name="connsiteY7" fmla="*/ 1479550 h 1719883"/>
                <a:gd name="connsiteX8" fmla="*/ 1425575 w 2759075"/>
                <a:gd name="connsiteY8" fmla="*/ 1555750 h 1719883"/>
                <a:gd name="connsiteX9" fmla="*/ 1581150 w 2759075"/>
                <a:gd name="connsiteY9" fmla="*/ 1695450 h 1719883"/>
                <a:gd name="connsiteX10" fmla="*/ 1806575 w 2759075"/>
                <a:gd name="connsiteY10" fmla="*/ 1711325 h 1719883"/>
                <a:gd name="connsiteX11" fmla="*/ 1993900 w 2759075"/>
                <a:gd name="connsiteY11" fmla="*/ 1603375 h 1719883"/>
                <a:gd name="connsiteX12" fmla="*/ 2235200 w 2759075"/>
                <a:gd name="connsiteY12" fmla="*/ 1298575 h 1719883"/>
                <a:gd name="connsiteX13" fmla="*/ 2346325 w 2759075"/>
                <a:gd name="connsiteY13" fmla="*/ 1158875 h 1719883"/>
                <a:gd name="connsiteX14" fmla="*/ 2508250 w 2759075"/>
                <a:gd name="connsiteY14" fmla="*/ 1038225 h 1719883"/>
                <a:gd name="connsiteX15" fmla="*/ 2759075 w 2759075"/>
                <a:gd name="connsiteY15" fmla="*/ 565150 h 1719883"/>
                <a:gd name="connsiteX0" fmla="*/ 0 w 2759075"/>
                <a:gd name="connsiteY0" fmla="*/ 0 h 1719883"/>
                <a:gd name="connsiteX1" fmla="*/ 44450 w 2759075"/>
                <a:gd name="connsiteY1" fmla="*/ 422275 h 1719883"/>
                <a:gd name="connsiteX2" fmla="*/ 149225 w 2759075"/>
                <a:gd name="connsiteY2" fmla="*/ 873125 h 1719883"/>
                <a:gd name="connsiteX3" fmla="*/ 381000 w 2759075"/>
                <a:gd name="connsiteY3" fmla="*/ 1339850 h 1719883"/>
                <a:gd name="connsiteX4" fmla="*/ 647700 w 2759075"/>
                <a:gd name="connsiteY4" fmla="*/ 1568450 h 1719883"/>
                <a:gd name="connsiteX5" fmla="*/ 892175 w 2759075"/>
                <a:gd name="connsiteY5" fmla="*/ 1574800 h 1719883"/>
                <a:gd name="connsiteX6" fmla="*/ 1092200 w 2759075"/>
                <a:gd name="connsiteY6" fmla="*/ 1495425 h 1719883"/>
                <a:gd name="connsiteX7" fmla="*/ 1244600 w 2759075"/>
                <a:gd name="connsiteY7" fmla="*/ 1479550 h 1719883"/>
                <a:gd name="connsiteX8" fmla="*/ 1425575 w 2759075"/>
                <a:gd name="connsiteY8" fmla="*/ 1555750 h 1719883"/>
                <a:gd name="connsiteX9" fmla="*/ 1581150 w 2759075"/>
                <a:gd name="connsiteY9" fmla="*/ 1695450 h 1719883"/>
                <a:gd name="connsiteX10" fmla="*/ 1806575 w 2759075"/>
                <a:gd name="connsiteY10" fmla="*/ 1711325 h 1719883"/>
                <a:gd name="connsiteX11" fmla="*/ 1993900 w 2759075"/>
                <a:gd name="connsiteY11" fmla="*/ 1603375 h 1719883"/>
                <a:gd name="connsiteX12" fmla="*/ 2235200 w 2759075"/>
                <a:gd name="connsiteY12" fmla="*/ 1298575 h 1719883"/>
                <a:gd name="connsiteX13" fmla="*/ 2346325 w 2759075"/>
                <a:gd name="connsiteY13" fmla="*/ 1158875 h 1719883"/>
                <a:gd name="connsiteX14" fmla="*/ 2508250 w 2759075"/>
                <a:gd name="connsiteY14" fmla="*/ 1038225 h 1719883"/>
                <a:gd name="connsiteX15" fmla="*/ 2759075 w 2759075"/>
                <a:gd name="connsiteY15" fmla="*/ 565150 h 1719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59075" h="1719883">
                  <a:moveTo>
                    <a:pt x="0" y="0"/>
                  </a:moveTo>
                  <a:cubicBezTo>
                    <a:pt x="5291" y="143139"/>
                    <a:pt x="19579" y="276754"/>
                    <a:pt x="44450" y="422275"/>
                  </a:cubicBezTo>
                  <a:cubicBezTo>
                    <a:pt x="69321" y="567796"/>
                    <a:pt x="93133" y="720196"/>
                    <a:pt x="149225" y="873125"/>
                  </a:cubicBezTo>
                  <a:cubicBezTo>
                    <a:pt x="205317" y="1026054"/>
                    <a:pt x="297921" y="1223963"/>
                    <a:pt x="381000" y="1339850"/>
                  </a:cubicBezTo>
                  <a:cubicBezTo>
                    <a:pt x="464079" y="1455737"/>
                    <a:pt x="562504" y="1529292"/>
                    <a:pt x="647700" y="1568450"/>
                  </a:cubicBezTo>
                  <a:cubicBezTo>
                    <a:pt x="732896" y="1607608"/>
                    <a:pt x="818092" y="1586971"/>
                    <a:pt x="892175" y="1574800"/>
                  </a:cubicBezTo>
                  <a:cubicBezTo>
                    <a:pt x="966258" y="1562629"/>
                    <a:pt x="1033463" y="1511300"/>
                    <a:pt x="1092200" y="1495425"/>
                  </a:cubicBezTo>
                  <a:cubicBezTo>
                    <a:pt x="1150937" y="1479550"/>
                    <a:pt x="1189038" y="1469496"/>
                    <a:pt x="1244600" y="1479550"/>
                  </a:cubicBezTo>
                  <a:cubicBezTo>
                    <a:pt x="1300163" y="1489604"/>
                    <a:pt x="1369483" y="1519767"/>
                    <a:pt x="1425575" y="1555750"/>
                  </a:cubicBezTo>
                  <a:cubicBezTo>
                    <a:pt x="1481667" y="1591733"/>
                    <a:pt x="1517650" y="1669521"/>
                    <a:pt x="1581150" y="1695450"/>
                  </a:cubicBezTo>
                  <a:cubicBezTo>
                    <a:pt x="1644650" y="1721379"/>
                    <a:pt x="1737783" y="1726671"/>
                    <a:pt x="1806575" y="1711325"/>
                  </a:cubicBezTo>
                  <a:cubicBezTo>
                    <a:pt x="1875367" y="1695979"/>
                    <a:pt x="1922463" y="1672167"/>
                    <a:pt x="1993900" y="1603375"/>
                  </a:cubicBezTo>
                  <a:cubicBezTo>
                    <a:pt x="2065337" y="1534583"/>
                    <a:pt x="2235200" y="1298575"/>
                    <a:pt x="2235200" y="1298575"/>
                  </a:cubicBezTo>
                  <a:cubicBezTo>
                    <a:pt x="2293937" y="1224492"/>
                    <a:pt x="2300817" y="1202267"/>
                    <a:pt x="2346325" y="1158875"/>
                  </a:cubicBezTo>
                  <a:cubicBezTo>
                    <a:pt x="2391833" y="1115483"/>
                    <a:pt x="2439458" y="1137179"/>
                    <a:pt x="2508250" y="1038225"/>
                  </a:cubicBezTo>
                  <a:cubicBezTo>
                    <a:pt x="2577042" y="939271"/>
                    <a:pt x="2668058" y="752210"/>
                    <a:pt x="2759075" y="565150"/>
                  </a:cubicBezTo>
                </a:path>
              </a:pathLst>
            </a:custGeom>
            <a:noFill/>
            <a:ln w="57150" cap="flat" cmpd="sng" algn="ctr">
              <a:solidFill>
                <a:schemeClr val="tx1">
                  <a:lumMod val="65000"/>
                  <a:lumOff val="35000"/>
                </a:schemeClr>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123921" name="Right Arrow 123920"/>
            <p:cNvSpPr/>
            <p:nvPr/>
          </p:nvSpPr>
          <p:spPr bwMode="auto">
            <a:xfrm>
              <a:off x="2811671" y="4038813"/>
              <a:ext cx="317475" cy="64356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53" name="Down Arrow 52"/>
            <p:cNvSpPr/>
            <p:nvPr/>
          </p:nvSpPr>
          <p:spPr bwMode="auto">
            <a:xfrm flipV="1">
              <a:off x="4518558" y="5149433"/>
              <a:ext cx="150366" cy="193361"/>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cxnSp>
          <p:nvCxnSpPr>
            <p:cNvPr id="77" name="Straight Connector 76"/>
            <p:cNvCxnSpPr/>
            <p:nvPr/>
          </p:nvCxnSpPr>
          <p:spPr bwMode="auto">
            <a:xfrm>
              <a:off x="3188737" y="3418039"/>
              <a:ext cx="644685" cy="0"/>
            </a:xfrm>
            <a:prstGeom prst="line">
              <a:avLst/>
            </a:prstGeom>
            <a:solidFill>
              <a:schemeClr val="accent1"/>
            </a:solidFill>
            <a:ln w="38100" cap="flat" cmpd="sng" algn="ctr">
              <a:solidFill>
                <a:schemeClr val="tx1">
                  <a:lumMod val="50000"/>
                  <a:lumOff val="50000"/>
                </a:schemeClr>
              </a:solidFill>
              <a:prstDash val="sysDash"/>
              <a:round/>
              <a:headEnd type="none" w="med" len="med"/>
              <a:tailEnd type="none" w="med" len="med"/>
            </a:ln>
            <a:effectLst/>
          </p:spPr>
        </p:cxnSp>
        <p:sp>
          <p:nvSpPr>
            <p:cNvPr id="80" name="TextBox 79"/>
            <p:cNvSpPr txBox="1"/>
            <p:nvPr/>
          </p:nvSpPr>
          <p:spPr>
            <a:xfrm>
              <a:off x="3912032" y="3279539"/>
              <a:ext cx="1351652" cy="253916"/>
            </a:xfrm>
            <a:prstGeom prst="rect">
              <a:avLst/>
            </a:prstGeom>
            <a:noFill/>
          </p:spPr>
          <p:txBody>
            <a:bodyPr wrap="none" rtlCol="0">
              <a:spAutoFit/>
            </a:bodyPr>
            <a:lstStyle/>
            <a:p>
              <a:r>
                <a:rPr lang="en-US" sz="1000" dirty="0" smtClean="0">
                  <a:solidFill>
                    <a:schemeClr val="tx2">
                      <a:lumMod val="50000"/>
                      <a:lumOff val="50000"/>
                    </a:schemeClr>
                  </a:solidFill>
                </a:rPr>
                <a:t>Actual design space</a:t>
              </a:r>
              <a:endParaRPr lang="en-US" sz="1000" dirty="0">
                <a:solidFill>
                  <a:schemeClr val="tx2">
                    <a:lumMod val="50000"/>
                    <a:lumOff val="50000"/>
                  </a:schemeClr>
                </a:solidFill>
              </a:endParaRPr>
            </a:p>
          </p:txBody>
        </p:sp>
        <p:cxnSp>
          <p:nvCxnSpPr>
            <p:cNvPr id="82" name="Straight Connector 81"/>
            <p:cNvCxnSpPr/>
            <p:nvPr/>
          </p:nvCxnSpPr>
          <p:spPr bwMode="auto">
            <a:xfrm>
              <a:off x="3188737" y="3570846"/>
              <a:ext cx="644685"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3" name="TextBox 82"/>
            <p:cNvSpPr txBox="1"/>
            <p:nvPr/>
          </p:nvSpPr>
          <p:spPr>
            <a:xfrm>
              <a:off x="3923862" y="3436415"/>
              <a:ext cx="436338" cy="246221"/>
            </a:xfrm>
            <a:prstGeom prst="rect">
              <a:avLst/>
            </a:prstGeom>
            <a:noFill/>
          </p:spPr>
          <p:txBody>
            <a:bodyPr wrap="none" rtlCol="0">
              <a:spAutoFit/>
            </a:bodyPr>
            <a:lstStyle/>
            <a:p>
              <a:r>
                <a:rPr lang="en-US" sz="1000" dirty="0" smtClean="0"/>
                <a:t>RSM</a:t>
              </a:r>
              <a:endParaRPr lang="en-US" sz="1000" dirty="0"/>
            </a:p>
          </p:txBody>
        </p:sp>
      </p:grpSp>
      <p:grpSp>
        <p:nvGrpSpPr>
          <p:cNvPr id="4" name="Group 3"/>
          <p:cNvGrpSpPr/>
          <p:nvPr/>
        </p:nvGrpSpPr>
        <p:grpSpPr>
          <a:xfrm>
            <a:off x="5902799" y="3244016"/>
            <a:ext cx="3012452" cy="2701971"/>
            <a:chOff x="5902799" y="3244016"/>
            <a:chExt cx="3012452" cy="2701971"/>
          </a:xfrm>
        </p:grpSpPr>
        <p:sp>
          <p:nvSpPr>
            <p:cNvPr id="123912" name="Rectangle 123911"/>
            <p:cNvSpPr/>
            <p:nvPr/>
          </p:nvSpPr>
          <p:spPr bwMode="auto">
            <a:xfrm>
              <a:off x="6137800" y="3244016"/>
              <a:ext cx="2777451" cy="2195027"/>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68" name="Oval 67"/>
            <p:cNvSpPr/>
            <p:nvPr/>
          </p:nvSpPr>
          <p:spPr bwMode="auto">
            <a:xfrm>
              <a:off x="6324381" y="5364191"/>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69" name="Oval 68"/>
            <p:cNvSpPr/>
            <p:nvPr/>
          </p:nvSpPr>
          <p:spPr bwMode="auto">
            <a:xfrm>
              <a:off x="7012934" y="5363300"/>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70" name="Oval 69"/>
            <p:cNvSpPr/>
            <p:nvPr/>
          </p:nvSpPr>
          <p:spPr bwMode="auto">
            <a:xfrm>
              <a:off x="7020847" y="4924800"/>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71" name="Oval 70"/>
            <p:cNvSpPr/>
            <p:nvPr/>
          </p:nvSpPr>
          <p:spPr bwMode="auto">
            <a:xfrm>
              <a:off x="6320412" y="4495110"/>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72" name="Oval 71"/>
            <p:cNvSpPr/>
            <p:nvPr/>
          </p:nvSpPr>
          <p:spPr bwMode="auto">
            <a:xfrm>
              <a:off x="8158004" y="5364989"/>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73" name="Oval 72"/>
            <p:cNvSpPr/>
            <p:nvPr/>
          </p:nvSpPr>
          <p:spPr bwMode="auto">
            <a:xfrm>
              <a:off x="8158004" y="4859003"/>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74" name="Oval 73"/>
            <p:cNvSpPr/>
            <p:nvPr/>
          </p:nvSpPr>
          <p:spPr bwMode="auto">
            <a:xfrm>
              <a:off x="8398326" y="5361113"/>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75" name="Oval 74"/>
            <p:cNvSpPr/>
            <p:nvPr/>
          </p:nvSpPr>
          <p:spPr bwMode="auto">
            <a:xfrm>
              <a:off x="8383468" y="4577275"/>
              <a:ext cx="144016" cy="12794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76" name="Freeform 75"/>
            <p:cNvSpPr/>
            <p:nvPr/>
          </p:nvSpPr>
          <p:spPr bwMode="auto">
            <a:xfrm>
              <a:off x="6137800" y="3448092"/>
              <a:ext cx="2759075" cy="1692904"/>
            </a:xfrm>
            <a:custGeom>
              <a:avLst/>
              <a:gdLst>
                <a:gd name="connsiteX0" fmla="*/ 0 w 2759075"/>
                <a:gd name="connsiteY0" fmla="*/ 0 h 1719883"/>
                <a:gd name="connsiteX1" fmla="*/ 31750 w 2759075"/>
                <a:gd name="connsiteY1" fmla="*/ 431800 h 1719883"/>
                <a:gd name="connsiteX2" fmla="*/ 127000 w 2759075"/>
                <a:gd name="connsiteY2" fmla="*/ 873125 h 1719883"/>
                <a:gd name="connsiteX3" fmla="*/ 381000 w 2759075"/>
                <a:gd name="connsiteY3" fmla="*/ 1339850 h 1719883"/>
                <a:gd name="connsiteX4" fmla="*/ 647700 w 2759075"/>
                <a:gd name="connsiteY4" fmla="*/ 1568450 h 1719883"/>
                <a:gd name="connsiteX5" fmla="*/ 892175 w 2759075"/>
                <a:gd name="connsiteY5" fmla="*/ 1574800 h 1719883"/>
                <a:gd name="connsiteX6" fmla="*/ 1092200 w 2759075"/>
                <a:gd name="connsiteY6" fmla="*/ 1495425 h 1719883"/>
                <a:gd name="connsiteX7" fmla="*/ 1244600 w 2759075"/>
                <a:gd name="connsiteY7" fmla="*/ 1479550 h 1719883"/>
                <a:gd name="connsiteX8" fmla="*/ 1425575 w 2759075"/>
                <a:gd name="connsiteY8" fmla="*/ 1555750 h 1719883"/>
                <a:gd name="connsiteX9" fmla="*/ 1581150 w 2759075"/>
                <a:gd name="connsiteY9" fmla="*/ 1695450 h 1719883"/>
                <a:gd name="connsiteX10" fmla="*/ 1806575 w 2759075"/>
                <a:gd name="connsiteY10" fmla="*/ 1711325 h 1719883"/>
                <a:gd name="connsiteX11" fmla="*/ 1993900 w 2759075"/>
                <a:gd name="connsiteY11" fmla="*/ 1603375 h 1719883"/>
                <a:gd name="connsiteX12" fmla="*/ 2235200 w 2759075"/>
                <a:gd name="connsiteY12" fmla="*/ 1298575 h 1719883"/>
                <a:gd name="connsiteX13" fmla="*/ 2346325 w 2759075"/>
                <a:gd name="connsiteY13" fmla="*/ 1158875 h 1719883"/>
                <a:gd name="connsiteX14" fmla="*/ 2508250 w 2759075"/>
                <a:gd name="connsiteY14" fmla="*/ 1038225 h 1719883"/>
                <a:gd name="connsiteX15" fmla="*/ 2759075 w 2759075"/>
                <a:gd name="connsiteY15" fmla="*/ 565150 h 1719883"/>
                <a:gd name="connsiteX0" fmla="*/ 0 w 2759075"/>
                <a:gd name="connsiteY0" fmla="*/ 0 h 1719883"/>
                <a:gd name="connsiteX1" fmla="*/ 50800 w 2759075"/>
                <a:gd name="connsiteY1" fmla="*/ 444500 h 1719883"/>
                <a:gd name="connsiteX2" fmla="*/ 127000 w 2759075"/>
                <a:gd name="connsiteY2" fmla="*/ 873125 h 1719883"/>
                <a:gd name="connsiteX3" fmla="*/ 381000 w 2759075"/>
                <a:gd name="connsiteY3" fmla="*/ 1339850 h 1719883"/>
                <a:gd name="connsiteX4" fmla="*/ 647700 w 2759075"/>
                <a:gd name="connsiteY4" fmla="*/ 1568450 h 1719883"/>
                <a:gd name="connsiteX5" fmla="*/ 892175 w 2759075"/>
                <a:gd name="connsiteY5" fmla="*/ 1574800 h 1719883"/>
                <a:gd name="connsiteX6" fmla="*/ 1092200 w 2759075"/>
                <a:gd name="connsiteY6" fmla="*/ 1495425 h 1719883"/>
                <a:gd name="connsiteX7" fmla="*/ 1244600 w 2759075"/>
                <a:gd name="connsiteY7" fmla="*/ 1479550 h 1719883"/>
                <a:gd name="connsiteX8" fmla="*/ 1425575 w 2759075"/>
                <a:gd name="connsiteY8" fmla="*/ 1555750 h 1719883"/>
                <a:gd name="connsiteX9" fmla="*/ 1581150 w 2759075"/>
                <a:gd name="connsiteY9" fmla="*/ 1695450 h 1719883"/>
                <a:gd name="connsiteX10" fmla="*/ 1806575 w 2759075"/>
                <a:gd name="connsiteY10" fmla="*/ 1711325 h 1719883"/>
                <a:gd name="connsiteX11" fmla="*/ 1993900 w 2759075"/>
                <a:gd name="connsiteY11" fmla="*/ 1603375 h 1719883"/>
                <a:gd name="connsiteX12" fmla="*/ 2235200 w 2759075"/>
                <a:gd name="connsiteY12" fmla="*/ 1298575 h 1719883"/>
                <a:gd name="connsiteX13" fmla="*/ 2346325 w 2759075"/>
                <a:gd name="connsiteY13" fmla="*/ 1158875 h 1719883"/>
                <a:gd name="connsiteX14" fmla="*/ 2508250 w 2759075"/>
                <a:gd name="connsiteY14" fmla="*/ 1038225 h 1719883"/>
                <a:gd name="connsiteX15" fmla="*/ 2759075 w 2759075"/>
                <a:gd name="connsiteY15" fmla="*/ 565150 h 1719883"/>
                <a:gd name="connsiteX0" fmla="*/ 0 w 2759075"/>
                <a:gd name="connsiteY0" fmla="*/ 0 h 1719883"/>
                <a:gd name="connsiteX1" fmla="*/ 50800 w 2759075"/>
                <a:gd name="connsiteY1" fmla="*/ 444500 h 1719883"/>
                <a:gd name="connsiteX2" fmla="*/ 149225 w 2759075"/>
                <a:gd name="connsiteY2" fmla="*/ 873125 h 1719883"/>
                <a:gd name="connsiteX3" fmla="*/ 381000 w 2759075"/>
                <a:gd name="connsiteY3" fmla="*/ 1339850 h 1719883"/>
                <a:gd name="connsiteX4" fmla="*/ 647700 w 2759075"/>
                <a:gd name="connsiteY4" fmla="*/ 1568450 h 1719883"/>
                <a:gd name="connsiteX5" fmla="*/ 892175 w 2759075"/>
                <a:gd name="connsiteY5" fmla="*/ 1574800 h 1719883"/>
                <a:gd name="connsiteX6" fmla="*/ 1092200 w 2759075"/>
                <a:gd name="connsiteY6" fmla="*/ 1495425 h 1719883"/>
                <a:gd name="connsiteX7" fmla="*/ 1244600 w 2759075"/>
                <a:gd name="connsiteY7" fmla="*/ 1479550 h 1719883"/>
                <a:gd name="connsiteX8" fmla="*/ 1425575 w 2759075"/>
                <a:gd name="connsiteY8" fmla="*/ 1555750 h 1719883"/>
                <a:gd name="connsiteX9" fmla="*/ 1581150 w 2759075"/>
                <a:gd name="connsiteY9" fmla="*/ 1695450 h 1719883"/>
                <a:gd name="connsiteX10" fmla="*/ 1806575 w 2759075"/>
                <a:gd name="connsiteY10" fmla="*/ 1711325 h 1719883"/>
                <a:gd name="connsiteX11" fmla="*/ 1993900 w 2759075"/>
                <a:gd name="connsiteY11" fmla="*/ 1603375 h 1719883"/>
                <a:gd name="connsiteX12" fmla="*/ 2235200 w 2759075"/>
                <a:gd name="connsiteY12" fmla="*/ 1298575 h 1719883"/>
                <a:gd name="connsiteX13" fmla="*/ 2346325 w 2759075"/>
                <a:gd name="connsiteY13" fmla="*/ 1158875 h 1719883"/>
                <a:gd name="connsiteX14" fmla="*/ 2508250 w 2759075"/>
                <a:gd name="connsiteY14" fmla="*/ 1038225 h 1719883"/>
                <a:gd name="connsiteX15" fmla="*/ 2759075 w 2759075"/>
                <a:gd name="connsiteY15" fmla="*/ 565150 h 1719883"/>
                <a:gd name="connsiteX0" fmla="*/ 0 w 2759075"/>
                <a:gd name="connsiteY0" fmla="*/ 0 h 1719883"/>
                <a:gd name="connsiteX1" fmla="*/ 44450 w 2759075"/>
                <a:gd name="connsiteY1" fmla="*/ 422275 h 1719883"/>
                <a:gd name="connsiteX2" fmla="*/ 149225 w 2759075"/>
                <a:gd name="connsiteY2" fmla="*/ 873125 h 1719883"/>
                <a:gd name="connsiteX3" fmla="*/ 381000 w 2759075"/>
                <a:gd name="connsiteY3" fmla="*/ 1339850 h 1719883"/>
                <a:gd name="connsiteX4" fmla="*/ 647700 w 2759075"/>
                <a:gd name="connsiteY4" fmla="*/ 1568450 h 1719883"/>
                <a:gd name="connsiteX5" fmla="*/ 892175 w 2759075"/>
                <a:gd name="connsiteY5" fmla="*/ 1574800 h 1719883"/>
                <a:gd name="connsiteX6" fmla="*/ 1092200 w 2759075"/>
                <a:gd name="connsiteY6" fmla="*/ 1495425 h 1719883"/>
                <a:gd name="connsiteX7" fmla="*/ 1244600 w 2759075"/>
                <a:gd name="connsiteY7" fmla="*/ 1479550 h 1719883"/>
                <a:gd name="connsiteX8" fmla="*/ 1425575 w 2759075"/>
                <a:gd name="connsiteY8" fmla="*/ 1555750 h 1719883"/>
                <a:gd name="connsiteX9" fmla="*/ 1581150 w 2759075"/>
                <a:gd name="connsiteY9" fmla="*/ 1695450 h 1719883"/>
                <a:gd name="connsiteX10" fmla="*/ 1806575 w 2759075"/>
                <a:gd name="connsiteY10" fmla="*/ 1711325 h 1719883"/>
                <a:gd name="connsiteX11" fmla="*/ 1993900 w 2759075"/>
                <a:gd name="connsiteY11" fmla="*/ 1603375 h 1719883"/>
                <a:gd name="connsiteX12" fmla="*/ 2235200 w 2759075"/>
                <a:gd name="connsiteY12" fmla="*/ 1298575 h 1719883"/>
                <a:gd name="connsiteX13" fmla="*/ 2346325 w 2759075"/>
                <a:gd name="connsiteY13" fmla="*/ 1158875 h 1719883"/>
                <a:gd name="connsiteX14" fmla="*/ 2508250 w 2759075"/>
                <a:gd name="connsiteY14" fmla="*/ 1038225 h 1719883"/>
                <a:gd name="connsiteX15" fmla="*/ 2759075 w 2759075"/>
                <a:gd name="connsiteY15" fmla="*/ 565150 h 1719883"/>
                <a:gd name="connsiteX0" fmla="*/ 0 w 2759075"/>
                <a:gd name="connsiteY0" fmla="*/ 0 h 1699164"/>
                <a:gd name="connsiteX1" fmla="*/ 44450 w 2759075"/>
                <a:gd name="connsiteY1" fmla="*/ 422275 h 1699164"/>
                <a:gd name="connsiteX2" fmla="*/ 149225 w 2759075"/>
                <a:gd name="connsiteY2" fmla="*/ 873125 h 1699164"/>
                <a:gd name="connsiteX3" fmla="*/ 381000 w 2759075"/>
                <a:gd name="connsiteY3" fmla="*/ 1339850 h 1699164"/>
                <a:gd name="connsiteX4" fmla="*/ 647700 w 2759075"/>
                <a:gd name="connsiteY4" fmla="*/ 1568450 h 1699164"/>
                <a:gd name="connsiteX5" fmla="*/ 892175 w 2759075"/>
                <a:gd name="connsiteY5" fmla="*/ 1574800 h 1699164"/>
                <a:gd name="connsiteX6" fmla="*/ 1092200 w 2759075"/>
                <a:gd name="connsiteY6" fmla="*/ 1495425 h 1699164"/>
                <a:gd name="connsiteX7" fmla="*/ 1244600 w 2759075"/>
                <a:gd name="connsiteY7" fmla="*/ 1479550 h 1699164"/>
                <a:gd name="connsiteX8" fmla="*/ 1425575 w 2759075"/>
                <a:gd name="connsiteY8" fmla="*/ 1555750 h 1699164"/>
                <a:gd name="connsiteX9" fmla="*/ 1581150 w 2759075"/>
                <a:gd name="connsiteY9" fmla="*/ 1695450 h 1699164"/>
                <a:gd name="connsiteX10" fmla="*/ 1797050 w 2759075"/>
                <a:gd name="connsiteY10" fmla="*/ 1654175 h 1699164"/>
                <a:gd name="connsiteX11" fmla="*/ 1993900 w 2759075"/>
                <a:gd name="connsiteY11" fmla="*/ 1603375 h 1699164"/>
                <a:gd name="connsiteX12" fmla="*/ 2235200 w 2759075"/>
                <a:gd name="connsiteY12" fmla="*/ 1298575 h 1699164"/>
                <a:gd name="connsiteX13" fmla="*/ 2346325 w 2759075"/>
                <a:gd name="connsiteY13" fmla="*/ 1158875 h 1699164"/>
                <a:gd name="connsiteX14" fmla="*/ 2508250 w 2759075"/>
                <a:gd name="connsiteY14" fmla="*/ 1038225 h 1699164"/>
                <a:gd name="connsiteX15" fmla="*/ 2759075 w 2759075"/>
                <a:gd name="connsiteY15" fmla="*/ 565150 h 1699164"/>
                <a:gd name="connsiteX0" fmla="*/ 0 w 2759075"/>
                <a:gd name="connsiteY0" fmla="*/ 0 h 1699731"/>
                <a:gd name="connsiteX1" fmla="*/ 44450 w 2759075"/>
                <a:gd name="connsiteY1" fmla="*/ 422275 h 1699731"/>
                <a:gd name="connsiteX2" fmla="*/ 149225 w 2759075"/>
                <a:gd name="connsiteY2" fmla="*/ 873125 h 1699731"/>
                <a:gd name="connsiteX3" fmla="*/ 381000 w 2759075"/>
                <a:gd name="connsiteY3" fmla="*/ 1339850 h 1699731"/>
                <a:gd name="connsiteX4" fmla="*/ 647700 w 2759075"/>
                <a:gd name="connsiteY4" fmla="*/ 1568450 h 1699731"/>
                <a:gd name="connsiteX5" fmla="*/ 892175 w 2759075"/>
                <a:gd name="connsiteY5" fmla="*/ 1574800 h 1699731"/>
                <a:gd name="connsiteX6" fmla="*/ 1092200 w 2759075"/>
                <a:gd name="connsiteY6" fmla="*/ 1495425 h 1699731"/>
                <a:gd name="connsiteX7" fmla="*/ 1244600 w 2759075"/>
                <a:gd name="connsiteY7" fmla="*/ 1479550 h 1699731"/>
                <a:gd name="connsiteX8" fmla="*/ 1425575 w 2759075"/>
                <a:gd name="connsiteY8" fmla="*/ 1555750 h 1699731"/>
                <a:gd name="connsiteX9" fmla="*/ 1581150 w 2759075"/>
                <a:gd name="connsiteY9" fmla="*/ 1695450 h 1699731"/>
                <a:gd name="connsiteX10" fmla="*/ 1797050 w 2759075"/>
                <a:gd name="connsiteY10" fmla="*/ 1654175 h 1699731"/>
                <a:gd name="connsiteX11" fmla="*/ 1984375 w 2759075"/>
                <a:gd name="connsiteY11" fmla="*/ 1555750 h 1699731"/>
                <a:gd name="connsiteX12" fmla="*/ 2235200 w 2759075"/>
                <a:gd name="connsiteY12" fmla="*/ 1298575 h 1699731"/>
                <a:gd name="connsiteX13" fmla="*/ 2346325 w 2759075"/>
                <a:gd name="connsiteY13" fmla="*/ 1158875 h 1699731"/>
                <a:gd name="connsiteX14" fmla="*/ 2508250 w 2759075"/>
                <a:gd name="connsiteY14" fmla="*/ 1038225 h 1699731"/>
                <a:gd name="connsiteX15" fmla="*/ 2759075 w 2759075"/>
                <a:gd name="connsiteY15" fmla="*/ 565150 h 1699731"/>
                <a:gd name="connsiteX0" fmla="*/ 0 w 2759075"/>
                <a:gd name="connsiteY0" fmla="*/ 0 h 1696883"/>
                <a:gd name="connsiteX1" fmla="*/ 44450 w 2759075"/>
                <a:gd name="connsiteY1" fmla="*/ 422275 h 1696883"/>
                <a:gd name="connsiteX2" fmla="*/ 149225 w 2759075"/>
                <a:gd name="connsiteY2" fmla="*/ 873125 h 1696883"/>
                <a:gd name="connsiteX3" fmla="*/ 381000 w 2759075"/>
                <a:gd name="connsiteY3" fmla="*/ 1339850 h 1696883"/>
                <a:gd name="connsiteX4" fmla="*/ 647700 w 2759075"/>
                <a:gd name="connsiteY4" fmla="*/ 1568450 h 1696883"/>
                <a:gd name="connsiteX5" fmla="*/ 892175 w 2759075"/>
                <a:gd name="connsiteY5" fmla="*/ 1574800 h 1696883"/>
                <a:gd name="connsiteX6" fmla="*/ 1092200 w 2759075"/>
                <a:gd name="connsiteY6" fmla="*/ 1495425 h 1696883"/>
                <a:gd name="connsiteX7" fmla="*/ 1244600 w 2759075"/>
                <a:gd name="connsiteY7" fmla="*/ 1479550 h 1696883"/>
                <a:gd name="connsiteX8" fmla="*/ 1425575 w 2759075"/>
                <a:gd name="connsiteY8" fmla="*/ 1555750 h 1696883"/>
                <a:gd name="connsiteX9" fmla="*/ 1520974 w 2759075"/>
                <a:gd name="connsiteY9" fmla="*/ 1607106 h 1696883"/>
                <a:gd name="connsiteX10" fmla="*/ 1581150 w 2759075"/>
                <a:gd name="connsiteY10" fmla="*/ 1695450 h 1696883"/>
                <a:gd name="connsiteX11" fmla="*/ 1797050 w 2759075"/>
                <a:gd name="connsiteY11" fmla="*/ 1654175 h 1696883"/>
                <a:gd name="connsiteX12" fmla="*/ 1984375 w 2759075"/>
                <a:gd name="connsiteY12" fmla="*/ 1555750 h 1696883"/>
                <a:gd name="connsiteX13" fmla="*/ 2235200 w 2759075"/>
                <a:gd name="connsiteY13" fmla="*/ 1298575 h 1696883"/>
                <a:gd name="connsiteX14" fmla="*/ 2346325 w 2759075"/>
                <a:gd name="connsiteY14" fmla="*/ 1158875 h 1696883"/>
                <a:gd name="connsiteX15" fmla="*/ 2508250 w 2759075"/>
                <a:gd name="connsiteY15" fmla="*/ 1038225 h 1696883"/>
                <a:gd name="connsiteX16" fmla="*/ 2759075 w 2759075"/>
                <a:gd name="connsiteY16" fmla="*/ 565150 h 1696883"/>
                <a:gd name="connsiteX0" fmla="*/ 0 w 2759075"/>
                <a:gd name="connsiteY0" fmla="*/ 0 h 1661094"/>
                <a:gd name="connsiteX1" fmla="*/ 44450 w 2759075"/>
                <a:gd name="connsiteY1" fmla="*/ 422275 h 1661094"/>
                <a:gd name="connsiteX2" fmla="*/ 149225 w 2759075"/>
                <a:gd name="connsiteY2" fmla="*/ 873125 h 1661094"/>
                <a:gd name="connsiteX3" fmla="*/ 381000 w 2759075"/>
                <a:gd name="connsiteY3" fmla="*/ 1339850 h 1661094"/>
                <a:gd name="connsiteX4" fmla="*/ 647700 w 2759075"/>
                <a:gd name="connsiteY4" fmla="*/ 1568450 h 1661094"/>
                <a:gd name="connsiteX5" fmla="*/ 892175 w 2759075"/>
                <a:gd name="connsiteY5" fmla="*/ 1574800 h 1661094"/>
                <a:gd name="connsiteX6" fmla="*/ 1092200 w 2759075"/>
                <a:gd name="connsiteY6" fmla="*/ 1495425 h 1661094"/>
                <a:gd name="connsiteX7" fmla="*/ 1244600 w 2759075"/>
                <a:gd name="connsiteY7" fmla="*/ 1479550 h 1661094"/>
                <a:gd name="connsiteX8" fmla="*/ 1425575 w 2759075"/>
                <a:gd name="connsiteY8" fmla="*/ 1555750 h 1661094"/>
                <a:gd name="connsiteX9" fmla="*/ 1520974 w 2759075"/>
                <a:gd name="connsiteY9" fmla="*/ 1607106 h 1661094"/>
                <a:gd name="connsiteX10" fmla="*/ 1590675 w 2759075"/>
                <a:gd name="connsiteY10" fmla="*/ 1647825 h 1661094"/>
                <a:gd name="connsiteX11" fmla="*/ 1797050 w 2759075"/>
                <a:gd name="connsiteY11" fmla="*/ 1654175 h 1661094"/>
                <a:gd name="connsiteX12" fmla="*/ 1984375 w 2759075"/>
                <a:gd name="connsiteY12" fmla="*/ 1555750 h 1661094"/>
                <a:gd name="connsiteX13" fmla="*/ 2235200 w 2759075"/>
                <a:gd name="connsiteY13" fmla="*/ 1298575 h 1661094"/>
                <a:gd name="connsiteX14" fmla="*/ 2346325 w 2759075"/>
                <a:gd name="connsiteY14" fmla="*/ 1158875 h 1661094"/>
                <a:gd name="connsiteX15" fmla="*/ 2508250 w 2759075"/>
                <a:gd name="connsiteY15" fmla="*/ 1038225 h 1661094"/>
                <a:gd name="connsiteX16" fmla="*/ 2759075 w 2759075"/>
                <a:gd name="connsiteY16" fmla="*/ 565150 h 1661094"/>
                <a:gd name="connsiteX0" fmla="*/ 0 w 2759075"/>
                <a:gd name="connsiteY0" fmla="*/ 0 h 1695390"/>
                <a:gd name="connsiteX1" fmla="*/ 44450 w 2759075"/>
                <a:gd name="connsiteY1" fmla="*/ 422275 h 1695390"/>
                <a:gd name="connsiteX2" fmla="*/ 149225 w 2759075"/>
                <a:gd name="connsiteY2" fmla="*/ 873125 h 1695390"/>
                <a:gd name="connsiteX3" fmla="*/ 381000 w 2759075"/>
                <a:gd name="connsiteY3" fmla="*/ 1339850 h 1695390"/>
                <a:gd name="connsiteX4" fmla="*/ 647700 w 2759075"/>
                <a:gd name="connsiteY4" fmla="*/ 1568450 h 1695390"/>
                <a:gd name="connsiteX5" fmla="*/ 892175 w 2759075"/>
                <a:gd name="connsiteY5" fmla="*/ 1574800 h 1695390"/>
                <a:gd name="connsiteX6" fmla="*/ 1092200 w 2759075"/>
                <a:gd name="connsiteY6" fmla="*/ 1495425 h 1695390"/>
                <a:gd name="connsiteX7" fmla="*/ 1244600 w 2759075"/>
                <a:gd name="connsiteY7" fmla="*/ 1479550 h 1695390"/>
                <a:gd name="connsiteX8" fmla="*/ 1425575 w 2759075"/>
                <a:gd name="connsiteY8" fmla="*/ 1555750 h 1695390"/>
                <a:gd name="connsiteX9" fmla="*/ 1520974 w 2759075"/>
                <a:gd name="connsiteY9" fmla="*/ 1607106 h 1695390"/>
                <a:gd name="connsiteX10" fmla="*/ 1590675 w 2759075"/>
                <a:gd name="connsiteY10" fmla="*/ 1647825 h 1695390"/>
                <a:gd name="connsiteX11" fmla="*/ 1854200 w 2759075"/>
                <a:gd name="connsiteY11" fmla="*/ 1692275 h 1695390"/>
                <a:gd name="connsiteX12" fmla="*/ 1984375 w 2759075"/>
                <a:gd name="connsiteY12" fmla="*/ 1555750 h 1695390"/>
                <a:gd name="connsiteX13" fmla="*/ 2235200 w 2759075"/>
                <a:gd name="connsiteY13" fmla="*/ 1298575 h 1695390"/>
                <a:gd name="connsiteX14" fmla="*/ 2346325 w 2759075"/>
                <a:gd name="connsiteY14" fmla="*/ 1158875 h 1695390"/>
                <a:gd name="connsiteX15" fmla="*/ 2508250 w 2759075"/>
                <a:gd name="connsiteY15" fmla="*/ 1038225 h 1695390"/>
                <a:gd name="connsiteX16" fmla="*/ 2759075 w 2759075"/>
                <a:gd name="connsiteY16" fmla="*/ 565150 h 1695390"/>
                <a:gd name="connsiteX0" fmla="*/ 0 w 2759075"/>
                <a:gd name="connsiteY0" fmla="*/ 0 h 1692904"/>
                <a:gd name="connsiteX1" fmla="*/ 44450 w 2759075"/>
                <a:gd name="connsiteY1" fmla="*/ 422275 h 1692904"/>
                <a:gd name="connsiteX2" fmla="*/ 149225 w 2759075"/>
                <a:gd name="connsiteY2" fmla="*/ 873125 h 1692904"/>
                <a:gd name="connsiteX3" fmla="*/ 381000 w 2759075"/>
                <a:gd name="connsiteY3" fmla="*/ 1339850 h 1692904"/>
                <a:gd name="connsiteX4" fmla="*/ 647700 w 2759075"/>
                <a:gd name="connsiteY4" fmla="*/ 1568450 h 1692904"/>
                <a:gd name="connsiteX5" fmla="*/ 892175 w 2759075"/>
                <a:gd name="connsiteY5" fmla="*/ 1574800 h 1692904"/>
                <a:gd name="connsiteX6" fmla="*/ 1092200 w 2759075"/>
                <a:gd name="connsiteY6" fmla="*/ 1495425 h 1692904"/>
                <a:gd name="connsiteX7" fmla="*/ 1244600 w 2759075"/>
                <a:gd name="connsiteY7" fmla="*/ 1479550 h 1692904"/>
                <a:gd name="connsiteX8" fmla="*/ 1425575 w 2759075"/>
                <a:gd name="connsiteY8" fmla="*/ 1555750 h 1692904"/>
                <a:gd name="connsiteX9" fmla="*/ 1520974 w 2759075"/>
                <a:gd name="connsiteY9" fmla="*/ 1607106 h 1692904"/>
                <a:gd name="connsiteX10" fmla="*/ 1590675 w 2759075"/>
                <a:gd name="connsiteY10" fmla="*/ 1647825 h 1692904"/>
                <a:gd name="connsiteX11" fmla="*/ 1854200 w 2759075"/>
                <a:gd name="connsiteY11" fmla="*/ 1692275 h 1692904"/>
                <a:gd name="connsiteX12" fmla="*/ 2098675 w 2759075"/>
                <a:gd name="connsiteY12" fmla="*/ 1612900 h 1692904"/>
                <a:gd name="connsiteX13" fmla="*/ 2235200 w 2759075"/>
                <a:gd name="connsiteY13" fmla="*/ 1298575 h 1692904"/>
                <a:gd name="connsiteX14" fmla="*/ 2346325 w 2759075"/>
                <a:gd name="connsiteY14" fmla="*/ 1158875 h 1692904"/>
                <a:gd name="connsiteX15" fmla="*/ 2508250 w 2759075"/>
                <a:gd name="connsiteY15" fmla="*/ 1038225 h 1692904"/>
                <a:gd name="connsiteX16" fmla="*/ 2759075 w 2759075"/>
                <a:gd name="connsiteY16" fmla="*/ 565150 h 1692904"/>
                <a:gd name="connsiteX0" fmla="*/ 0 w 2759075"/>
                <a:gd name="connsiteY0" fmla="*/ 0 h 1692904"/>
                <a:gd name="connsiteX1" fmla="*/ 44450 w 2759075"/>
                <a:gd name="connsiteY1" fmla="*/ 422275 h 1692904"/>
                <a:gd name="connsiteX2" fmla="*/ 149225 w 2759075"/>
                <a:gd name="connsiteY2" fmla="*/ 873125 h 1692904"/>
                <a:gd name="connsiteX3" fmla="*/ 381000 w 2759075"/>
                <a:gd name="connsiteY3" fmla="*/ 1339850 h 1692904"/>
                <a:gd name="connsiteX4" fmla="*/ 647700 w 2759075"/>
                <a:gd name="connsiteY4" fmla="*/ 1568450 h 1692904"/>
                <a:gd name="connsiteX5" fmla="*/ 892175 w 2759075"/>
                <a:gd name="connsiteY5" fmla="*/ 1574800 h 1692904"/>
                <a:gd name="connsiteX6" fmla="*/ 1092200 w 2759075"/>
                <a:gd name="connsiteY6" fmla="*/ 1495425 h 1692904"/>
                <a:gd name="connsiteX7" fmla="*/ 1244600 w 2759075"/>
                <a:gd name="connsiteY7" fmla="*/ 1479550 h 1692904"/>
                <a:gd name="connsiteX8" fmla="*/ 1425575 w 2759075"/>
                <a:gd name="connsiteY8" fmla="*/ 1555750 h 1692904"/>
                <a:gd name="connsiteX9" fmla="*/ 1520974 w 2759075"/>
                <a:gd name="connsiteY9" fmla="*/ 1607106 h 1692904"/>
                <a:gd name="connsiteX10" fmla="*/ 1590675 w 2759075"/>
                <a:gd name="connsiteY10" fmla="*/ 1647825 h 1692904"/>
                <a:gd name="connsiteX11" fmla="*/ 1854200 w 2759075"/>
                <a:gd name="connsiteY11" fmla="*/ 1692275 h 1692904"/>
                <a:gd name="connsiteX12" fmla="*/ 2098675 w 2759075"/>
                <a:gd name="connsiteY12" fmla="*/ 1612900 h 1692904"/>
                <a:gd name="connsiteX13" fmla="*/ 2235200 w 2759075"/>
                <a:gd name="connsiteY13" fmla="*/ 1298575 h 1692904"/>
                <a:gd name="connsiteX14" fmla="*/ 2346325 w 2759075"/>
                <a:gd name="connsiteY14" fmla="*/ 1158875 h 1692904"/>
                <a:gd name="connsiteX15" fmla="*/ 2508250 w 2759075"/>
                <a:gd name="connsiteY15" fmla="*/ 1038225 h 1692904"/>
                <a:gd name="connsiteX16" fmla="*/ 2759075 w 2759075"/>
                <a:gd name="connsiteY16" fmla="*/ 565150 h 1692904"/>
                <a:gd name="connsiteX0" fmla="*/ 0 w 2759075"/>
                <a:gd name="connsiteY0" fmla="*/ 0 h 1692904"/>
                <a:gd name="connsiteX1" fmla="*/ 44450 w 2759075"/>
                <a:gd name="connsiteY1" fmla="*/ 422275 h 1692904"/>
                <a:gd name="connsiteX2" fmla="*/ 149225 w 2759075"/>
                <a:gd name="connsiteY2" fmla="*/ 873125 h 1692904"/>
                <a:gd name="connsiteX3" fmla="*/ 381000 w 2759075"/>
                <a:gd name="connsiteY3" fmla="*/ 1339850 h 1692904"/>
                <a:gd name="connsiteX4" fmla="*/ 647700 w 2759075"/>
                <a:gd name="connsiteY4" fmla="*/ 1568450 h 1692904"/>
                <a:gd name="connsiteX5" fmla="*/ 892175 w 2759075"/>
                <a:gd name="connsiteY5" fmla="*/ 1574800 h 1692904"/>
                <a:gd name="connsiteX6" fmla="*/ 1092200 w 2759075"/>
                <a:gd name="connsiteY6" fmla="*/ 1495425 h 1692904"/>
                <a:gd name="connsiteX7" fmla="*/ 1244600 w 2759075"/>
                <a:gd name="connsiteY7" fmla="*/ 1479550 h 1692904"/>
                <a:gd name="connsiteX8" fmla="*/ 1425575 w 2759075"/>
                <a:gd name="connsiteY8" fmla="*/ 1555750 h 1692904"/>
                <a:gd name="connsiteX9" fmla="*/ 1520974 w 2759075"/>
                <a:gd name="connsiteY9" fmla="*/ 1607106 h 1692904"/>
                <a:gd name="connsiteX10" fmla="*/ 1590675 w 2759075"/>
                <a:gd name="connsiteY10" fmla="*/ 1647825 h 1692904"/>
                <a:gd name="connsiteX11" fmla="*/ 1854200 w 2759075"/>
                <a:gd name="connsiteY11" fmla="*/ 1692275 h 1692904"/>
                <a:gd name="connsiteX12" fmla="*/ 2098675 w 2759075"/>
                <a:gd name="connsiteY12" fmla="*/ 1612900 h 1692904"/>
                <a:gd name="connsiteX13" fmla="*/ 2235200 w 2759075"/>
                <a:gd name="connsiteY13" fmla="*/ 1298575 h 1692904"/>
                <a:gd name="connsiteX14" fmla="*/ 2346325 w 2759075"/>
                <a:gd name="connsiteY14" fmla="*/ 1158875 h 1692904"/>
                <a:gd name="connsiteX15" fmla="*/ 2508250 w 2759075"/>
                <a:gd name="connsiteY15" fmla="*/ 1038225 h 1692904"/>
                <a:gd name="connsiteX16" fmla="*/ 2759075 w 2759075"/>
                <a:gd name="connsiteY16" fmla="*/ 565150 h 169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9075" h="1692904">
                  <a:moveTo>
                    <a:pt x="0" y="0"/>
                  </a:moveTo>
                  <a:cubicBezTo>
                    <a:pt x="5291" y="143139"/>
                    <a:pt x="19579" y="276754"/>
                    <a:pt x="44450" y="422275"/>
                  </a:cubicBezTo>
                  <a:cubicBezTo>
                    <a:pt x="69321" y="567796"/>
                    <a:pt x="93133" y="720196"/>
                    <a:pt x="149225" y="873125"/>
                  </a:cubicBezTo>
                  <a:cubicBezTo>
                    <a:pt x="205317" y="1026054"/>
                    <a:pt x="297921" y="1223963"/>
                    <a:pt x="381000" y="1339850"/>
                  </a:cubicBezTo>
                  <a:cubicBezTo>
                    <a:pt x="464079" y="1455737"/>
                    <a:pt x="562504" y="1529292"/>
                    <a:pt x="647700" y="1568450"/>
                  </a:cubicBezTo>
                  <a:cubicBezTo>
                    <a:pt x="732896" y="1607608"/>
                    <a:pt x="818092" y="1586971"/>
                    <a:pt x="892175" y="1574800"/>
                  </a:cubicBezTo>
                  <a:cubicBezTo>
                    <a:pt x="966258" y="1562629"/>
                    <a:pt x="1033463" y="1511300"/>
                    <a:pt x="1092200" y="1495425"/>
                  </a:cubicBezTo>
                  <a:cubicBezTo>
                    <a:pt x="1150937" y="1479550"/>
                    <a:pt x="1189038" y="1469496"/>
                    <a:pt x="1244600" y="1479550"/>
                  </a:cubicBezTo>
                  <a:cubicBezTo>
                    <a:pt x="1300163" y="1489604"/>
                    <a:pt x="1379513" y="1534491"/>
                    <a:pt x="1425575" y="1555750"/>
                  </a:cubicBezTo>
                  <a:cubicBezTo>
                    <a:pt x="1471637" y="1577009"/>
                    <a:pt x="1495045" y="1583823"/>
                    <a:pt x="1520974" y="1607106"/>
                  </a:cubicBezTo>
                  <a:cubicBezTo>
                    <a:pt x="1546903" y="1630389"/>
                    <a:pt x="1535137" y="1633630"/>
                    <a:pt x="1590675" y="1647825"/>
                  </a:cubicBezTo>
                  <a:cubicBezTo>
                    <a:pt x="1646213" y="1662020"/>
                    <a:pt x="1769533" y="1698096"/>
                    <a:pt x="1854200" y="1692275"/>
                  </a:cubicBezTo>
                  <a:cubicBezTo>
                    <a:pt x="1938867" y="1686454"/>
                    <a:pt x="2016125" y="1716617"/>
                    <a:pt x="2098675" y="1612900"/>
                  </a:cubicBezTo>
                  <a:cubicBezTo>
                    <a:pt x="2181225" y="1509183"/>
                    <a:pt x="2193925" y="1374246"/>
                    <a:pt x="2235200" y="1298575"/>
                  </a:cubicBezTo>
                  <a:cubicBezTo>
                    <a:pt x="2276475" y="1222904"/>
                    <a:pt x="2300817" y="1202267"/>
                    <a:pt x="2346325" y="1158875"/>
                  </a:cubicBezTo>
                  <a:cubicBezTo>
                    <a:pt x="2391833" y="1115483"/>
                    <a:pt x="2439458" y="1137179"/>
                    <a:pt x="2508250" y="1038225"/>
                  </a:cubicBezTo>
                  <a:cubicBezTo>
                    <a:pt x="2577042" y="939271"/>
                    <a:pt x="2668058" y="752210"/>
                    <a:pt x="2759075" y="565150"/>
                  </a:cubicBezTo>
                </a:path>
              </a:pathLst>
            </a:custGeom>
            <a:noFill/>
            <a:ln w="57150" cap="flat" cmpd="sng" algn="ctr">
              <a:solidFill>
                <a:schemeClr val="tx1">
                  <a:lumMod val="65000"/>
                  <a:lumOff val="35000"/>
                </a:schemeClr>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78" name="Oval 77"/>
            <p:cNvSpPr/>
            <p:nvPr/>
          </p:nvSpPr>
          <p:spPr bwMode="auto">
            <a:xfrm>
              <a:off x="7793984" y="5342795"/>
              <a:ext cx="144016" cy="14401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79" name="Oval 78"/>
            <p:cNvSpPr/>
            <p:nvPr/>
          </p:nvSpPr>
          <p:spPr bwMode="auto">
            <a:xfrm>
              <a:off x="7793984" y="5028952"/>
              <a:ext cx="144016" cy="144016"/>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123917" name="Freeform 123916"/>
            <p:cNvSpPr/>
            <p:nvPr/>
          </p:nvSpPr>
          <p:spPr bwMode="auto">
            <a:xfrm>
              <a:off x="6124426" y="3759241"/>
              <a:ext cx="2790825" cy="1430003"/>
            </a:xfrm>
            <a:custGeom>
              <a:avLst/>
              <a:gdLst>
                <a:gd name="connsiteX0" fmla="*/ 0 w 2790825"/>
                <a:gd name="connsiteY0" fmla="*/ 657225 h 1413727"/>
                <a:gd name="connsiteX1" fmla="*/ 971550 w 2790825"/>
                <a:gd name="connsiteY1" fmla="*/ 1219200 h 1413727"/>
                <a:gd name="connsiteX2" fmla="*/ 1390650 w 2790825"/>
                <a:gd name="connsiteY2" fmla="*/ 1409700 h 1413727"/>
                <a:gd name="connsiteX3" fmla="*/ 1857375 w 2790825"/>
                <a:gd name="connsiteY3" fmla="*/ 1333500 h 1413727"/>
                <a:gd name="connsiteX4" fmla="*/ 2162175 w 2790825"/>
                <a:gd name="connsiteY4" fmla="*/ 1152525 h 1413727"/>
                <a:gd name="connsiteX5" fmla="*/ 2495550 w 2790825"/>
                <a:gd name="connsiteY5" fmla="*/ 647700 h 1413727"/>
                <a:gd name="connsiteX6" fmla="*/ 2790825 w 2790825"/>
                <a:gd name="connsiteY6" fmla="*/ 0 h 1413727"/>
                <a:gd name="connsiteX0" fmla="*/ 0 w 2790825"/>
                <a:gd name="connsiteY0" fmla="*/ 657225 h 1363692"/>
                <a:gd name="connsiteX1" fmla="*/ 971550 w 2790825"/>
                <a:gd name="connsiteY1" fmla="*/ 1219200 h 1363692"/>
                <a:gd name="connsiteX2" fmla="*/ 1400175 w 2790825"/>
                <a:gd name="connsiteY2" fmla="*/ 1352550 h 1363692"/>
                <a:gd name="connsiteX3" fmla="*/ 1857375 w 2790825"/>
                <a:gd name="connsiteY3" fmla="*/ 1333500 h 1363692"/>
                <a:gd name="connsiteX4" fmla="*/ 2162175 w 2790825"/>
                <a:gd name="connsiteY4" fmla="*/ 1152525 h 1363692"/>
                <a:gd name="connsiteX5" fmla="*/ 2495550 w 2790825"/>
                <a:gd name="connsiteY5" fmla="*/ 647700 h 1363692"/>
                <a:gd name="connsiteX6" fmla="*/ 2790825 w 2790825"/>
                <a:gd name="connsiteY6" fmla="*/ 0 h 1363692"/>
                <a:gd name="connsiteX0" fmla="*/ 0 w 2790825"/>
                <a:gd name="connsiteY0" fmla="*/ 657225 h 1401047"/>
                <a:gd name="connsiteX1" fmla="*/ 971550 w 2790825"/>
                <a:gd name="connsiteY1" fmla="*/ 1219200 h 1401047"/>
                <a:gd name="connsiteX2" fmla="*/ 1400175 w 2790825"/>
                <a:gd name="connsiteY2" fmla="*/ 1352550 h 1401047"/>
                <a:gd name="connsiteX3" fmla="*/ 1734373 w 2790825"/>
                <a:gd name="connsiteY3" fmla="*/ 1400732 h 1401047"/>
                <a:gd name="connsiteX4" fmla="*/ 1857375 w 2790825"/>
                <a:gd name="connsiteY4" fmla="*/ 1333500 h 1401047"/>
                <a:gd name="connsiteX5" fmla="*/ 2162175 w 2790825"/>
                <a:gd name="connsiteY5" fmla="*/ 1152525 h 1401047"/>
                <a:gd name="connsiteX6" fmla="*/ 2495550 w 2790825"/>
                <a:gd name="connsiteY6" fmla="*/ 647700 h 1401047"/>
                <a:gd name="connsiteX7" fmla="*/ 2790825 w 2790825"/>
                <a:gd name="connsiteY7" fmla="*/ 0 h 1401047"/>
                <a:gd name="connsiteX0" fmla="*/ 0 w 2790825"/>
                <a:gd name="connsiteY0" fmla="*/ 657225 h 1408353"/>
                <a:gd name="connsiteX1" fmla="*/ 971550 w 2790825"/>
                <a:gd name="connsiteY1" fmla="*/ 1219200 h 1408353"/>
                <a:gd name="connsiteX2" fmla="*/ 1390650 w 2790825"/>
                <a:gd name="connsiteY2" fmla="*/ 1390650 h 1408353"/>
                <a:gd name="connsiteX3" fmla="*/ 1734373 w 2790825"/>
                <a:gd name="connsiteY3" fmla="*/ 1400732 h 1408353"/>
                <a:gd name="connsiteX4" fmla="*/ 1857375 w 2790825"/>
                <a:gd name="connsiteY4" fmla="*/ 1333500 h 1408353"/>
                <a:gd name="connsiteX5" fmla="*/ 2162175 w 2790825"/>
                <a:gd name="connsiteY5" fmla="*/ 1152525 h 1408353"/>
                <a:gd name="connsiteX6" fmla="*/ 2495550 w 2790825"/>
                <a:gd name="connsiteY6" fmla="*/ 647700 h 1408353"/>
                <a:gd name="connsiteX7" fmla="*/ 2790825 w 2790825"/>
                <a:gd name="connsiteY7" fmla="*/ 0 h 1408353"/>
                <a:gd name="connsiteX0" fmla="*/ 0 w 2790825"/>
                <a:gd name="connsiteY0" fmla="*/ 657225 h 1408353"/>
                <a:gd name="connsiteX1" fmla="*/ 971550 w 2790825"/>
                <a:gd name="connsiteY1" fmla="*/ 1219200 h 1408353"/>
                <a:gd name="connsiteX2" fmla="*/ 1390650 w 2790825"/>
                <a:gd name="connsiteY2" fmla="*/ 1390650 h 1408353"/>
                <a:gd name="connsiteX3" fmla="*/ 1734373 w 2790825"/>
                <a:gd name="connsiteY3" fmla="*/ 1400732 h 1408353"/>
                <a:gd name="connsiteX4" fmla="*/ 1933575 w 2790825"/>
                <a:gd name="connsiteY4" fmla="*/ 1343025 h 1408353"/>
                <a:gd name="connsiteX5" fmla="*/ 2162175 w 2790825"/>
                <a:gd name="connsiteY5" fmla="*/ 1152525 h 1408353"/>
                <a:gd name="connsiteX6" fmla="*/ 2495550 w 2790825"/>
                <a:gd name="connsiteY6" fmla="*/ 647700 h 1408353"/>
                <a:gd name="connsiteX7" fmla="*/ 2790825 w 2790825"/>
                <a:gd name="connsiteY7" fmla="*/ 0 h 1408353"/>
                <a:gd name="connsiteX0" fmla="*/ 0 w 2790825"/>
                <a:gd name="connsiteY0" fmla="*/ 657225 h 1430003"/>
                <a:gd name="connsiteX1" fmla="*/ 971550 w 2790825"/>
                <a:gd name="connsiteY1" fmla="*/ 1219200 h 1430003"/>
                <a:gd name="connsiteX2" fmla="*/ 1390650 w 2790825"/>
                <a:gd name="connsiteY2" fmla="*/ 1390650 h 1430003"/>
                <a:gd name="connsiteX3" fmla="*/ 1743898 w 2790825"/>
                <a:gd name="connsiteY3" fmla="*/ 1429307 h 1430003"/>
                <a:gd name="connsiteX4" fmla="*/ 1933575 w 2790825"/>
                <a:gd name="connsiteY4" fmla="*/ 1343025 h 1430003"/>
                <a:gd name="connsiteX5" fmla="*/ 2162175 w 2790825"/>
                <a:gd name="connsiteY5" fmla="*/ 1152525 h 1430003"/>
                <a:gd name="connsiteX6" fmla="*/ 2495550 w 2790825"/>
                <a:gd name="connsiteY6" fmla="*/ 647700 h 1430003"/>
                <a:gd name="connsiteX7" fmla="*/ 2790825 w 2790825"/>
                <a:gd name="connsiteY7" fmla="*/ 0 h 1430003"/>
                <a:gd name="connsiteX0" fmla="*/ 0 w 2790825"/>
                <a:gd name="connsiteY0" fmla="*/ 657225 h 1430003"/>
                <a:gd name="connsiteX1" fmla="*/ 971550 w 2790825"/>
                <a:gd name="connsiteY1" fmla="*/ 1219200 h 1430003"/>
                <a:gd name="connsiteX2" fmla="*/ 1390650 w 2790825"/>
                <a:gd name="connsiteY2" fmla="*/ 1390650 h 1430003"/>
                <a:gd name="connsiteX3" fmla="*/ 1743898 w 2790825"/>
                <a:gd name="connsiteY3" fmla="*/ 1429307 h 1430003"/>
                <a:gd name="connsiteX4" fmla="*/ 1962150 w 2790825"/>
                <a:gd name="connsiteY4" fmla="*/ 1362075 h 1430003"/>
                <a:gd name="connsiteX5" fmla="*/ 2162175 w 2790825"/>
                <a:gd name="connsiteY5" fmla="*/ 1152525 h 1430003"/>
                <a:gd name="connsiteX6" fmla="*/ 2495550 w 2790825"/>
                <a:gd name="connsiteY6" fmla="*/ 647700 h 1430003"/>
                <a:gd name="connsiteX7" fmla="*/ 2790825 w 2790825"/>
                <a:gd name="connsiteY7" fmla="*/ 0 h 14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0825" h="1430003">
                  <a:moveTo>
                    <a:pt x="0" y="657225"/>
                  </a:moveTo>
                  <a:cubicBezTo>
                    <a:pt x="369887" y="875506"/>
                    <a:pt x="739775" y="1096963"/>
                    <a:pt x="971550" y="1219200"/>
                  </a:cubicBezTo>
                  <a:cubicBezTo>
                    <a:pt x="1203325" y="1341438"/>
                    <a:pt x="1261925" y="1355632"/>
                    <a:pt x="1390650" y="1390650"/>
                  </a:cubicBezTo>
                  <a:cubicBezTo>
                    <a:pt x="1519375" y="1425668"/>
                    <a:pt x="1667698" y="1432482"/>
                    <a:pt x="1743898" y="1429307"/>
                  </a:cubicBezTo>
                  <a:cubicBezTo>
                    <a:pt x="1820098" y="1426132"/>
                    <a:pt x="1892437" y="1408205"/>
                    <a:pt x="1962150" y="1362075"/>
                  </a:cubicBezTo>
                  <a:cubicBezTo>
                    <a:pt x="2031863" y="1315945"/>
                    <a:pt x="2073275" y="1271587"/>
                    <a:pt x="2162175" y="1152525"/>
                  </a:cubicBezTo>
                  <a:cubicBezTo>
                    <a:pt x="2251075" y="1033463"/>
                    <a:pt x="2390775" y="839788"/>
                    <a:pt x="2495550" y="647700"/>
                  </a:cubicBezTo>
                  <a:cubicBezTo>
                    <a:pt x="2600325" y="455612"/>
                    <a:pt x="2790825" y="0"/>
                    <a:pt x="2790825" y="0"/>
                  </a:cubicBezTo>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81" name="Freeform 80"/>
            <p:cNvSpPr/>
            <p:nvPr/>
          </p:nvSpPr>
          <p:spPr bwMode="auto">
            <a:xfrm>
              <a:off x="6124426" y="3759241"/>
              <a:ext cx="2790825" cy="1364458"/>
            </a:xfrm>
            <a:custGeom>
              <a:avLst/>
              <a:gdLst>
                <a:gd name="connsiteX0" fmla="*/ 0 w 2790825"/>
                <a:gd name="connsiteY0" fmla="*/ 657225 h 1413727"/>
                <a:gd name="connsiteX1" fmla="*/ 971550 w 2790825"/>
                <a:gd name="connsiteY1" fmla="*/ 1219200 h 1413727"/>
                <a:gd name="connsiteX2" fmla="*/ 1390650 w 2790825"/>
                <a:gd name="connsiteY2" fmla="*/ 1409700 h 1413727"/>
                <a:gd name="connsiteX3" fmla="*/ 1857375 w 2790825"/>
                <a:gd name="connsiteY3" fmla="*/ 1333500 h 1413727"/>
                <a:gd name="connsiteX4" fmla="*/ 2162175 w 2790825"/>
                <a:gd name="connsiteY4" fmla="*/ 1152525 h 1413727"/>
                <a:gd name="connsiteX5" fmla="*/ 2495550 w 2790825"/>
                <a:gd name="connsiteY5" fmla="*/ 647700 h 1413727"/>
                <a:gd name="connsiteX6" fmla="*/ 2790825 w 2790825"/>
                <a:gd name="connsiteY6" fmla="*/ 0 h 1413727"/>
                <a:gd name="connsiteX0" fmla="*/ 0 w 2790825"/>
                <a:gd name="connsiteY0" fmla="*/ 657225 h 1363692"/>
                <a:gd name="connsiteX1" fmla="*/ 971550 w 2790825"/>
                <a:gd name="connsiteY1" fmla="*/ 1219200 h 1363692"/>
                <a:gd name="connsiteX2" fmla="*/ 1400175 w 2790825"/>
                <a:gd name="connsiteY2" fmla="*/ 1352550 h 1363692"/>
                <a:gd name="connsiteX3" fmla="*/ 1857375 w 2790825"/>
                <a:gd name="connsiteY3" fmla="*/ 1333500 h 1363692"/>
                <a:gd name="connsiteX4" fmla="*/ 2162175 w 2790825"/>
                <a:gd name="connsiteY4" fmla="*/ 1152525 h 1363692"/>
                <a:gd name="connsiteX5" fmla="*/ 2495550 w 2790825"/>
                <a:gd name="connsiteY5" fmla="*/ 647700 h 1363692"/>
                <a:gd name="connsiteX6" fmla="*/ 2790825 w 2790825"/>
                <a:gd name="connsiteY6" fmla="*/ 0 h 1363692"/>
                <a:gd name="connsiteX0" fmla="*/ 0 w 2790825"/>
                <a:gd name="connsiteY0" fmla="*/ 657225 h 1401047"/>
                <a:gd name="connsiteX1" fmla="*/ 971550 w 2790825"/>
                <a:gd name="connsiteY1" fmla="*/ 1219200 h 1401047"/>
                <a:gd name="connsiteX2" fmla="*/ 1400175 w 2790825"/>
                <a:gd name="connsiteY2" fmla="*/ 1352550 h 1401047"/>
                <a:gd name="connsiteX3" fmla="*/ 1734373 w 2790825"/>
                <a:gd name="connsiteY3" fmla="*/ 1400732 h 1401047"/>
                <a:gd name="connsiteX4" fmla="*/ 1857375 w 2790825"/>
                <a:gd name="connsiteY4" fmla="*/ 1333500 h 1401047"/>
                <a:gd name="connsiteX5" fmla="*/ 2162175 w 2790825"/>
                <a:gd name="connsiteY5" fmla="*/ 1152525 h 1401047"/>
                <a:gd name="connsiteX6" fmla="*/ 2495550 w 2790825"/>
                <a:gd name="connsiteY6" fmla="*/ 647700 h 1401047"/>
                <a:gd name="connsiteX7" fmla="*/ 2790825 w 2790825"/>
                <a:gd name="connsiteY7" fmla="*/ 0 h 1401047"/>
                <a:gd name="connsiteX0" fmla="*/ 0 w 2790825"/>
                <a:gd name="connsiteY0" fmla="*/ 657225 h 1408353"/>
                <a:gd name="connsiteX1" fmla="*/ 971550 w 2790825"/>
                <a:gd name="connsiteY1" fmla="*/ 1219200 h 1408353"/>
                <a:gd name="connsiteX2" fmla="*/ 1390650 w 2790825"/>
                <a:gd name="connsiteY2" fmla="*/ 1390650 h 1408353"/>
                <a:gd name="connsiteX3" fmla="*/ 1734373 w 2790825"/>
                <a:gd name="connsiteY3" fmla="*/ 1400732 h 1408353"/>
                <a:gd name="connsiteX4" fmla="*/ 1857375 w 2790825"/>
                <a:gd name="connsiteY4" fmla="*/ 1333500 h 1408353"/>
                <a:gd name="connsiteX5" fmla="*/ 2162175 w 2790825"/>
                <a:gd name="connsiteY5" fmla="*/ 1152525 h 1408353"/>
                <a:gd name="connsiteX6" fmla="*/ 2495550 w 2790825"/>
                <a:gd name="connsiteY6" fmla="*/ 647700 h 1408353"/>
                <a:gd name="connsiteX7" fmla="*/ 2790825 w 2790825"/>
                <a:gd name="connsiteY7" fmla="*/ 0 h 1408353"/>
                <a:gd name="connsiteX0" fmla="*/ 0 w 2790825"/>
                <a:gd name="connsiteY0" fmla="*/ 657225 h 1408353"/>
                <a:gd name="connsiteX1" fmla="*/ 971550 w 2790825"/>
                <a:gd name="connsiteY1" fmla="*/ 1219200 h 1408353"/>
                <a:gd name="connsiteX2" fmla="*/ 1390650 w 2790825"/>
                <a:gd name="connsiteY2" fmla="*/ 1390650 h 1408353"/>
                <a:gd name="connsiteX3" fmla="*/ 1734373 w 2790825"/>
                <a:gd name="connsiteY3" fmla="*/ 1400732 h 1408353"/>
                <a:gd name="connsiteX4" fmla="*/ 1933575 w 2790825"/>
                <a:gd name="connsiteY4" fmla="*/ 1343025 h 1408353"/>
                <a:gd name="connsiteX5" fmla="*/ 2162175 w 2790825"/>
                <a:gd name="connsiteY5" fmla="*/ 1152525 h 1408353"/>
                <a:gd name="connsiteX6" fmla="*/ 2495550 w 2790825"/>
                <a:gd name="connsiteY6" fmla="*/ 647700 h 1408353"/>
                <a:gd name="connsiteX7" fmla="*/ 2790825 w 2790825"/>
                <a:gd name="connsiteY7" fmla="*/ 0 h 1408353"/>
                <a:gd name="connsiteX0" fmla="*/ 0 w 2790825"/>
                <a:gd name="connsiteY0" fmla="*/ 657225 h 1430003"/>
                <a:gd name="connsiteX1" fmla="*/ 971550 w 2790825"/>
                <a:gd name="connsiteY1" fmla="*/ 1219200 h 1430003"/>
                <a:gd name="connsiteX2" fmla="*/ 1390650 w 2790825"/>
                <a:gd name="connsiteY2" fmla="*/ 1390650 h 1430003"/>
                <a:gd name="connsiteX3" fmla="*/ 1743898 w 2790825"/>
                <a:gd name="connsiteY3" fmla="*/ 1429307 h 1430003"/>
                <a:gd name="connsiteX4" fmla="*/ 1933575 w 2790825"/>
                <a:gd name="connsiteY4" fmla="*/ 1343025 h 1430003"/>
                <a:gd name="connsiteX5" fmla="*/ 2162175 w 2790825"/>
                <a:gd name="connsiteY5" fmla="*/ 1152525 h 1430003"/>
                <a:gd name="connsiteX6" fmla="*/ 2495550 w 2790825"/>
                <a:gd name="connsiteY6" fmla="*/ 647700 h 1430003"/>
                <a:gd name="connsiteX7" fmla="*/ 2790825 w 2790825"/>
                <a:gd name="connsiteY7" fmla="*/ 0 h 1430003"/>
                <a:gd name="connsiteX0" fmla="*/ 0 w 2790825"/>
                <a:gd name="connsiteY0" fmla="*/ 657225 h 1430003"/>
                <a:gd name="connsiteX1" fmla="*/ 971550 w 2790825"/>
                <a:gd name="connsiteY1" fmla="*/ 1219200 h 1430003"/>
                <a:gd name="connsiteX2" fmla="*/ 1390650 w 2790825"/>
                <a:gd name="connsiteY2" fmla="*/ 1390650 h 1430003"/>
                <a:gd name="connsiteX3" fmla="*/ 1743898 w 2790825"/>
                <a:gd name="connsiteY3" fmla="*/ 1429307 h 1430003"/>
                <a:gd name="connsiteX4" fmla="*/ 1962150 w 2790825"/>
                <a:gd name="connsiteY4" fmla="*/ 1362075 h 1430003"/>
                <a:gd name="connsiteX5" fmla="*/ 2162175 w 2790825"/>
                <a:gd name="connsiteY5" fmla="*/ 1152525 h 1430003"/>
                <a:gd name="connsiteX6" fmla="*/ 2495550 w 2790825"/>
                <a:gd name="connsiteY6" fmla="*/ 647700 h 1430003"/>
                <a:gd name="connsiteX7" fmla="*/ 2790825 w 2790825"/>
                <a:gd name="connsiteY7" fmla="*/ 0 h 1430003"/>
                <a:gd name="connsiteX0" fmla="*/ 0 w 2790825"/>
                <a:gd name="connsiteY0" fmla="*/ 657225 h 1397223"/>
                <a:gd name="connsiteX1" fmla="*/ 971550 w 2790825"/>
                <a:gd name="connsiteY1" fmla="*/ 1219200 h 1397223"/>
                <a:gd name="connsiteX2" fmla="*/ 1390650 w 2790825"/>
                <a:gd name="connsiteY2" fmla="*/ 1390650 h 1397223"/>
                <a:gd name="connsiteX3" fmla="*/ 1753423 w 2790825"/>
                <a:gd name="connsiteY3" fmla="*/ 1362632 h 1397223"/>
                <a:gd name="connsiteX4" fmla="*/ 1962150 w 2790825"/>
                <a:gd name="connsiteY4" fmla="*/ 1362075 h 1397223"/>
                <a:gd name="connsiteX5" fmla="*/ 2162175 w 2790825"/>
                <a:gd name="connsiteY5" fmla="*/ 1152525 h 1397223"/>
                <a:gd name="connsiteX6" fmla="*/ 2495550 w 2790825"/>
                <a:gd name="connsiteY6" fmla="*/ 647700 h 1397223"/>
                <a:gd name="connsiteX7" fmla="*/ 2790825 w 2790825"/>
                <a:gd name="connsiteY7" fmla="*/ 0 h 1397223"/>
                <a:gd name="connsiteX0" fmla="*/ 0 w 2790825"/>
                <a:gd name="connsiteY0" fmla="*/ 657225 h 1377091"/>
                <a:gd name="connsiteX1" fmla="*/ 971550 w 2790825"/>
                <a:gd name="connsiteY1" fmla="*/ 1219200 h 1377091"/>
                <a:gd name="connsiteX2" fmla="*/ 1390650 w 2790825"/>
                <a:gd name="connsiteY2" fmla="*/ 1343025 h 1377091"/>
                <a:gd name="connsiteX3" fmla="*/ 1753423 w 2790825"/>
                <a:gd name="connsiteY3" fmla="*/ 1362632 h 1377091"/>
                <a:gd name="connsiteX4" fmla="*/ 1962150 w 2790825"/>
                <a:gd name="connsiteY4" fmla="*/ 1362075 h 1377091"/>
                <a:gd name="connsiteX5" fmla="*/ 2162175 w 2790825"/>
                <a:gd name="connsiteY5" fmla="*/ 1152525 h 1377091"/>
                <a:gd name="connsiteX6" fmla="*/ 2495550 w 2790825"/>
                <a:gd name="connsiteY6" fmla="*/ 647700 h 1377091"/>
                <a:gd name="connsiteX7" fmla="*/ 2790825 w 2790825"/>
                <a:gd name="connsiteY7" fmla="*/ 0 h 1377091"/>
                <a:gd name="connsiteX0" fmla="*/ 0 w 2790825"/>
                <a:gd name="connsiteY0" fmla="*/ 657225 h 1368599"/>
                <a:gd name="connsiteX1" fmla="*/ 971550 w 2790825"/>
                <a:gd name="connsiteY1" fmla="*/ 1219200 h 1368599"/>
                <a:gd name="connsiteX2" fmla="*/ 1390650 w 2790825"/>
                <a:gd name="connsiteY2" fmla="*/ 1343025 h 1368599"/>
                <a:gd name="connsiteX3" fmla="*/ 1753423 w 2790825"/>
                <a:gd name="connsiteY3" fmla="*/ 1362632 h 1368599"/>
                <a:gd name="connsiteX4" fmla="*/ 1962150 w 2790825"/>
                <a:gd name="connsiteY4" fmla="*/ 1362075 h 1368599"/>
                <a:gd name="connsiteX5" fmla="*/ 1943923 w 2790825"/>
                <a:gd name="connsiteY5" fmla="*/ 1267382 h 1368599"/>
                <a:gd name="connsiteX6" fmla="*/ 2162175 w 2790825"/>
                <a:gd name="connsiteY6" fmla="*/ 1152525 h 1368599"/>
                <a:gd name="connsiteX7" fmla="*/ 2495550 w 2790825"/>
                <a:gd name="connsiteY7" fmla="*/ 647700 h 1368599"/>
                <a:gd name="connsiteX8" fmla="*/ 2790825 w 2790825"/>
                <a:gd name="connsiteY8" fmla="*/ 0 h 1368599"/>
                <a:gd name="connsiteX0" fmla="*/ 0 w 2790825"/>
                <a:gd name="connsiteY0" fmla="*/ 657225 h 1368485"/>
                <a:gd name="connsiteX1" fmla="*/ 971550 w 2790825"/>
                <a:gd name="connsiteY1" fmla="*/ 1219200 h 1368485"/>
                <a:gd name="connsiteX2" fmla="*/ 1390650 w 2790825"/>
                <a:gd name="connsiteY2" fmla="*/ 1343025 h 1368485"/>
                <a:gd name="connsiteX3" fmla="*/ 1753423 w 2790825"/>
                <a:gd name="connsiteY3" fmla="*/ 1362632 h 1368485"/>
                <a:gd name="connsiteX4" fmla="*/ 1943923 w 2790825"/>
                <a:gd name="connsiteY4" fmla="*/ 1267382 h 1368485"/>
                <a:gd name="connsiteX5" fmla="*/ 2162175 w 2790825"/>
                <a:gd name="connsiteY5" fmla="*/ 1152525 h 1368485"/>
                <a:gd name="connsiteX6" fmla="*/ 2495550 w 2790825"/>
                <a:gd name="connsiteY6" fmla="*/ 647700 h 1368485"/>
                <a:gd name="connsiteX7" fmla="*/ 2790825 w 2790825"/>
                <a:gd name="connsiteY7" fmla="*/ 0 h 1368485"/>
                <a:gd name="connsiteX0" fmla="*/ 0 w 2790825"/>
                <a:gd name="connsiteY0" fmla="*/ 657225 h 1368485"/>
                <a:gd name="connsiteX1" fmla="*/ 971550 w 2790825"/>
                <a:gd name="connsiteY1" fmla="*/ 1219200 h 1368485"/>
                <a:gd name="connsiteX2" fmla="*/ 1390650 w 2790825"/>
                <a:gd name="connsiteY2" fmla="*/ 1343025 h 1368485"/>
                <a:gd name="connsiteX3" fmla="*/ 1753423 w 2790825"/>
                <a:gd name="connsiteY3" fmla="*/ 1362632 h 1368485"/>
                <a:gd name="connsiteX4" fmla="*/ 1943923 w 2790825"/>
                <a:gd name="connsiteY4" fmla="*/ 1267382 h 1368485"/>
                <a:gd name="connsiteX5" fmla="*/ 2105025 w 2790825"/>
                <a:gd name="connsiteY5" fmla="*/ 1152525 h 1368485"/>
                <a:gd name="connsiteX6" fmla="*/ 2495550 w 2790825"/>
                <a:gd name="connsiteY6" fmla="*/ 647700 h 1368485"/>
                <a:gd name="connsiteX7" fmla="*/ 2790825 w 2790825"/>
                <a:gd name="connsiteY7" fmla="*/ 0 h 1368485"/>
                <a:gd name="connsiteX0" fmla="*/ 0 w 2790825"/>
                <a:gd name="connsiteY0" fmla="*/ 657225 h 1368485"/>
                <a:gd name="connsiteX1" fmla="*/ 971550 w 2790825"/>
                <a:gd name="connsiteY1" fmla="*/ 1219200 h 1368485"/>
                <a:gd name="connsiteX2" fmla="*/ 1390650 w 2790825"/>
                <a:gd name="connsiteY2" fmla="*/ 1343025 h 1368485"/>
                <a:gd name="connsiteX3" fmla="*/ 1753423 w 2790825"/>
                <a:gd name="connsiteY3" fmla="*/ 1362632 h 1368485"/>
                <a:gd name="connsiteX4" fmla="*/ 1943923 w 2790825"/>
                <a:gd name="connsiteY4" fmla="*/ 1305482 h 1368485"/>
                <a:gd name="connsiteX5" fmla="*/ 2105025 w 2790825"/>
                <a:gd name="connsiteY5" fmla="*/ 1152525 h 1368485"/>
                <a:gd name="connsiteX6" fmla="*/ 2495550 w 2790825"/>
                <a:gd name="connsiteY6" fmla="*/ 647700 h 1368485"/>
                <a:gd name="connsiteX7" fmla="*/ 2790825 w 2790825"/>
                <a:gd name="connsiteY7" fmla="*/ 0 h 1368485"/>
                <a:gd name="connsiteX0" fmla="*/ 0 w 2790825"/>
                <a:gd name="connsiteY0" fmla="*/ 657225 h 1364458"/>
                <a:gd name="connsiteX1" fmla="*/ 971550 w 2790825"/>
                <a:gd name="connsiteY1" fmla="*/ 1219200 h 1364458"/>
                <a:gd name="connsiteX2" fmla="*/ 1362075 w 2790825"/>
                <a:gd name="connsiteY2" fmla="*/ 1295400 h 1364458"/>
                <a:gd name="connsiteX3" fmla="*/ 1753423 w 2790825"/>
                <a:gd name="connsiteY3" fmla="*/ 1362632 h 1364458"/>
                <a:gd name="connsiteX4" fmla="*/ 1943923 w 2790825"/>
                <a:gd name="connsiteY4" fmla="*/ 1305482 h 1364458"/>
                <a:gd name="connsiteX5" fmla="*/ 2105025 w 2790825"/>
                <a:gd name="connsiteY5" fmla="*/ 1152525 h 1364458"/>
                <a:gd name="connsiteX6" fmla="*/ 2495550 w 2790825"/>
                <a:gd name="connsiteY6" fmla="*/ 647700 h 1364458"/>
                <a:gd name="connsiteX7" fmla="*/ 2790825 w 2790825"/>
                <a:gd name="connsiteY7" fmla="*/ 0 h 1364458"/>
                <a:gd name="connsiteX0" fmla="*/ 0 w 2790825"/>
                <a:gd name="connsiteY0" fmla="*/ 657225 h 1364458"/>
                <a:gd name="connsiteX1" fmla="*/ 971550 w 2790825"/>
                <a:gd name="connsiteY1" fmla="*/ 1219200 h 1364458"/>
                <a:gd name="connsiteX2" fmla="*/ 1362075 w 2790825"/>
                <a:gd name="connsiteY2" fmla="*/ 1295400 h 1364458"/>
                <a:gd name="connsiteX3" fmla="*/ 1753423 w 2790825"/>
                <a:gd name="connsiteY3" fmla="*/ 1362632 h 1364458"/>
                <a:gd name="connsiteX4" fmla="*/ 1943923 w 2790825"/>
                <a:gd name="connsiteY4" fmla="*/ 1305482 h 1364458"/>
                <a:gd name="connsiteX5" fmla="*/ 2105025 w 2790825"/>
                <a:gd name="connsiteY5" fmla="*/ 1152525 h 1364458"/>
                <a:gd name="connsiteX6" fmla="*/ 2495550 w 2790825"/>
                <a:gd name="connsiteY6" fmla="*/ 647700 h 1364458"/>
                <a:gd name="connsiteX7" fmla="*/ 2790825 w 2790825"/>
                <a:gd name="connsiteY7" fmla="*/ 0 h 1364458"/>
                <a:gd name="connsiteX0" fmla="*/ 0 w 2790825"/>
                <a:gd name="connsiteY0" fmla="*/ 657225 h 1364458"/>
                <a:gd name="connsiteX1" fmla="*/ 971550 w 2790825"/>
                <a:gd name="connsiteY1" fmla="*/ 1219200 h 1364458"/>
                <a:gd name="connsiteX2" fmla="*/ 1362075 w 2790825"/>
                <a:gd name="connsiteY2" fmla="*/ 1295400 h 1364458"/>
                <a:gd name="connsiteX3" fmla="*/ 1753423 w 2790825"/>
                <a:gd name="connsiteY3" fmla="*/ 1362632 h 1364458"/>
                <a:gd name="connsiteX4" fmla="*/ 1982023 w 2790825"/>
                <a:gd name="connsiteY4" fmla="*/ 1334057 h 1364458"/>
                <a:gd name="connsiteX5" fmla="*/ 2105025 w 2790825"/>
                <a:gd name="connsiteY5" fmla="*/ 1152525 h 1364458"/>
                <a:gd name="connsiteX6" fmla="*/ 2495550 w 2790825"/>
                <a:gd name="connsiteY6" fmla="*/ 647700 h 1364458"/>
                <a:gd name="connsiteX7" fmla="*/ 2790825 w 2790825"/>
                <a:gd name="connsiteY7" fmla="*/ 0 h 1364458"/>
                <a:gd name="connsiteX0" fmla="*/ 0 w 2790825"/>
                <a:gd name="connsiteY0" fmla="*/ 657225 h 1364458"/>
                <a:gd name="connsiteX1" fmla="*/ 971550 w 2790825"/>
                <a:gd name="connsiteY1" fmla="*/ 1219200 h 1364458"/>
                <a:gd name="connsiteX2" fmla="*/ 1362075 w 2790825"/>
                <a:gd name="connsiteY2" fmla="*/ 1295400 h 1364458"/>
                <a:gd name="connsiteX3" fmla="*/ 1753423 w 2790825"/>
                <a:gd name="connsiteY3" fmla="*/ 1362632 h 1364458"/>
                <a:gd name="connsiteX4" fmla="*/ 1982023 w 2790825"/>
                <a:gd name="connsiteY4" fmla="*/ 1334057 h 1364458"/>
                <a:gd name="connsiteX5" fmla="*/ 2124075 w 2790825"/>
                <a:gd name="connsiteY5" fmla="*/ 1181100 h 1364458"/>
                <a:gd name="connsiteX6" fmla="*/ 2495550 w 2790825"/>
                <a:gd name="connsiteY6" fmla="*/ 647700 h 1364458"/>
                <a:gd name="connsiteX7" fmla="*/ 2790825 w 2790825"/>
                <a:gd name="connsiteY7" fmla="*/ 0 h 136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0825" h="1364458">
                  <a:moveTo>
                    <a:pt x="0" y="657225"/>
                  </a:moveTo>
                  <a:cubicBezTo>
                    <a:pt x="369887" y="875506"/>
                    <a:pt x="744538" y="1112838"/>
                    <a:pt x="971550" y="1219200"/>
                  </a:cubicBezTo>
                  <a:cubicBezTo>
                    <a:pt x="1198563" y="1325563"/>
                    <a:pt x="1155563" y="1271495"/>
                    <a:pt x="1362075" y="1295400"/>
                  </a:cubicBezTo>
                  <a:cubicBezTo>
                    <a:pt x="1568587" y="1319305"/>
                    <a:pt x="1661211" y="1375239"/>
                    <a:pt x="1753423" y="1362632"/>
                  </a:cubicBezTo>
                  <a:cubicBezTo>
                    <a:pt x="1845635" y="1350025"/>
                    <a:pt x="1913898" y="1369075"/>
                    <a:pt x="1982023" y="1334057"/>
                  </a:cubicBezTo>
                  <a:cubicBezTo>
                    <a:pt x="2050148" y="1299039"/>
                    <a:pt x="2038487" y="1295493"/>
                    <a:pt x="2124075" y="1181100"/>
                  </a:cubicBezTo>
                  <a:cubicBezTo>
                    <a:pt x="2209663" y="1066707"/>
                    <a:pt x="2384425" y="844550"/>
                    <a:pt x="2495550" y="647700"/>
                  </a:cubicBezTo>
                  <a:cubicBezTo>
                    <a:pt x="2606675" y="450850"/>
                    <a:pt x="2790825" y="0"/>
                    <a:pt x="2790825" y="0"/>
                  </a:cubicBezTo>
                </a:path>
              </a:pathLst>
            </a:cu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88" name="Right Arrow 87"/>
            <p:cNvSpPr/>
            <p:nvPr/>
          </p:nvSpPr>
          <p:spPr bwMode="auto">
            <a:xfrm>
              <a:off x="5902799" y="4075017"/>
              <a:ext cx="317475" cy="64356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50" name="TextBox 49"/>
            <p:cNvSpPr txBox="1"/>
            <p:nvPr/>
          </p:nvSpPr>
          <p:spPr>
            <a:xfrm>
              <a:off x="6714410" y="4181581"/>
              <a:ext cx="1242194" cy="276999"/>
            </a:xfrm>
            <a:prstGeom prst="rect">
              <a:avLst/>
            </a:prstGeom>
            <a:noFill/>
          </p:spPr>
          <p:txBody>
            <a:bodyPr wrap="square" rtlCol="0">
              <a:spAutoFit/>
            </a:bodyPr>
            <a:lstStyle/>
            <a:p>
              <a:r>
                <a:rPr lang="en-US" sz="1200" dirty="0">
                  <a:solidFill>
                    <a:srgbClr val="00B050"/>
                  </a:solidFill>
                </a:rPr>
                <a:t>Updated RSM</a:t>
              </a:r>
            </a:p>
          </p:txBody>
        </p:sp>
        <p:cxnSp>
          <p:nvCxnSpPr>
            <p:cNvPr id="51" name="Straight Arrow Connector 50"/>
            <p:cNvCxnSpPr>
              <a:stCxn id="50" idx="2"/>
              <a:endCxn id="81" idx="2"/>
            </p:cNvCxnSpPr>
            <p:nvPr/>
          </p:nvCxnSpPr>
          <p:spPr bwMode="auto">
            <a:xfrm>
              <a:off x="7335507" y="4458580"/>
              <a:ext cx="150994" cy="596061"/>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sp>
          <p:nvSpPr>
            <p:cNvPr id="54" name="TextBox 53"/>
            <p:cNvSpPr txBox="1"/>
            <p:nvPr/>
          </p:nvSpPr>
          <p:spPr>
            <a:xfrm>
              <a:off x="7125360" y="5668988"/>
              <a:ext cx="870149" cy="276999"/>
            </a:xfrm>
            <a:prstGeom prst="rect">
              <a:avLst/>
            </a:prstGeom>
            <a:noFill/>
          </p:spPr>
          <p:txBody>
            <a:bodyPr wrap="square" rtlCol="0">
              <a:spAutoFit/>
            </a:bodyPr>
            <a:lstStyle/>
            <a:p>
              <a:r>
                <a:rPr lang="en-US" sz="1200" dirty="0" smtClean="0"/>
                <a:t>Old RSM</a:t>
              </a:r>
              <a:endParaRPr lang="en-US" sz="1200" dirty="0"/>
            </a:p>
          </p:txBody>
        </p:sp>
        <p:cxnSp>
          <p:nvCxnSpPr>
            <p:cNvPr id="55" name="Straight Arrow Connector 54"/>
            <p:cNvCxnSpPr>
              <a:stCxn id="54" idx="0"/>
              <a:endCxn id="123917" idx="2"/>
            </p:cNvCxnSpPr>
            <p:nvPr/>
          </p:nvCxnSpPr>
          <p:spPr bwMode="auto">
            <a:xfrm flipH="1" flipV="1">
              <a:off x="7515076" y="5149891"/>
              <a:ext cx="45359" cy="51909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4" name="Straight Connector 83"/>
            <p:cNvCxnSpPr/>
            <p:nvPr/>
          </p:nvCxnSpPr>
          <p:spPr bwMode="auto">
            <a:xfrm>
              <a:off x="6277809" y="3418039"/>
              <a:ext cx="644685" cy="0"/>
            </a:xfrm>
            <a:prstGeom prst="line">
              <a:avLst/>
            </a:prstGeom>
            <a:solidFill>
              <a:schemeClr val="accent1"/>
            </a:solidFill>
            <a:ln w="38100" cap="flat" cmpd="sng" algn="ctr">
              <a:solidFill>
                <a:schemeClr val="tx1">
                  <a:lumMod val="50000"/>
                  <a:lumOff val="50000"/>
                </a:schemeClr>
              </a:solidFill>
              <a:prstDash val="sysDash"/>
              <a:round/>
              <a:headEnd type="none" w="med" len="med"/>
              <a:tailEnd type="none" w="med" len="med"/>
            </a:ln>
            <a:effectLst/>
          </p:spPr>
        </p:cxnSp>
        <p:sp>
          <p:nvSpPr>
            <p:cNvPr id="85" name="TextBox 84"/>
            <p:cNvSpPr txBox="1"/>
            <p:nvPr/>
          </p:nvSpPr>
          <p:spPr>
            <a:xfrm>
              <a:off x="7001104" y="3279539"/>
              <a:ext cx="1189749" cy="230832"/>
            </a:xfrm>
            <a:prstGeom prst="rect">
              <a:avLst/>
            </a:prstGeom>
            <a:noFill/>
          </p:spPr>
          <p:txBody>
            <a:bodyPr wrap="none" rtlCol="0">
              <a:spAutoFit/>
            </a:bodyPr>
            <a:lstStyle/>
            <a:p>
              <a:r>
                <a:rPr lang="en-US" sz="900" dirty="0" smtClean="0">
                  <a:solidFill>
                    <a:schemeClr val="tx2">
                      <a:lumMod val="50000"/>
                      <a:lumOff val="50000"/>
                    </a:schemeClr>
                  </a:solidFill>
                </a:rPr>
                <a:t>Actual design space</a:t>
              </a:r>
              <a:endParaRPr lang="en-US" sz="900" dirty="0">
                <a:solidFill>
                  <a:schemeClr val="tx2">
                    <a:lumMod val="50000"/>
                    <a:lumOff val="50000"/>
                  </a:schemeClr>
                </a:solidFill>
              </a:endParaRPr>
            </a:p>
          </p:txBody>
        </p:sp>
        <p:cxnSp>
          <p:nvCxnSpPr>
            <p:cNvPr id="86" name="Straight Connector 85"/>
            <p:cNvCxnSpPr/>
            <p:nvPr/>
          </p:nvCxnSpPr>
          <p:spPr bwMode="auto">
            <a:xfrm>
              <a:off x="6277809" y="3570846"/>
              <a:ext cx="644685"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7" name="TextBox 86"/>
            <p:cNvSpPr txBox="1"/>
            <p:nvPr/>
          </p:nvSpPr>
          <p:spPr>
            <a:xfrm>
              <a:off x="7026768" y="3437042"/>
              <a:ext cx="617477" cy="230832"/>
            </a:xfrm>
            <a:prstGeom prst="rect">
              <a:avLst/>
            </a:prstGeom>
            <a:noFill/>
          </p:spPr>
          <p:txBody>
            <a:bodyPr wrap="none" rtlCol="0">
              <a:spAutoFit/>
            </a:bodyPr>
            <a:lstStyle/>
            <a:p>
              <a:r>
                <a:rPr lang="en-US" sz="900" dirty="0" smtClean="0"/>
                <a:t>Old RSM</a:t>
              </a:r>
              <a:endParaRPr lang="en-US" sz="900" dirty="0"/>
            </a:p>
          </p:txBody>
        </p:sp>
        <p:cxnSp>
          <p:nvCxnSpPr>
            <p:cNvPr id="89" name="Straight Connector 88"/>
            <p:cNvCxnSpPr/>
            <p:nvPr/>
          </p:nvCxnSpPr>
          <p:spPr bwMode="auto">
            <a:xfrm>
              <a:off x="6277808" y="3759241"/>
              <a:ext cx="644685" cy="0"/>
            </a:xfrm>
            <a:prstGeom prst="line">
              <a:avLst/>
            </a:prstGeom>
            <a:solidFill>
              <a:schemeClr val="accent1"/>
            </a:solidFill>
            <a:ln w="38100" cap="flat" cmpd="sng" algn="ctr">
              <a:solidFill>
                <a:srgbClr val="00B050"/>
              </a:solidFill>
              <a:prstDash val="solid"/>
              <a:round/>
              <a:headEnd type="none" w="med" len="med"/>
              <a:tailEnd type="none" w="med" len="med"/>
            </a:ln>
            <a:effectLst/>
          </p:spPr>
        </p:cxnSp>
        <p:sp>
          <p:nvSpPr>
            <p:cNvPr id="90" name="TextBox 89"/>
            <p:cNvSpPr txBox="1"/>
            <p:nvPr/>
          </p:nvSpPr>
          <p:spPr>
            <a:xfrm>
              <a:off x="7020847" y="3655215"/>
              <a:ext cx="668773" cy="230832"/>
            </a:xfrm>
            <a:prstGeom prst="rect">
              <a:avLst/>
            </a:prstGeom>
            <a:noFill/>
          </p:spPr>
          <p:txBody>
            <a:bodyPr wrap="none" rtlCol="0">
              <a:spAutoFit/>
            </a:bodyPr>
            <a:lstStyle/>
            <a:p>
              <a:r>
                <a:rPr lang="en-US" sz="900" dirty="0" smtClean="0">
                  <a:solidFill>
                    <a:srgbClr val="00B050"/>
                  </a:solidFill>
                </a:rPr>
                <a:t>New RSM</a:t>
              </a:r>
              <a:endParaRPr lang="en-US" sz="900" dirty="0">
                <a:solidFill>
                  <a:srgbClr val="00B050"/>
                </a:solidFill>
              </a:endParaRPr>
            </a:p>
          </p:txBody>
        </p:sp>
      </p:grpSp>
    </p:spTree>
    <p:extLst>
      <p:ext uri="{BB962C8B-B14F-4D97-AF65-F5344CB8AC3E}">
        <p14:creationId xmlns:p14="http://schemas.microsoft.com/office/powerpoint/2010/main" val="16639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RSM for design space visualization purpose</a:t>
            </a:r>
            <a:endParaRPr lang="en-US" dirty="0"/>
          </a:p>
        </p:txBody>
      </p:sp>
      <p:pic>
        <p:nvPicPr>
          <p:cNvPr id="3" name="Picture 4" descr="JDR-final-version_Page_15_Image_0001"/>
          <p:cNvPicPr>
            <a:picLocks noChangeAspect="1" noChangeArrowheads="1"/>
          </p:cNvPicPr>
          <p:nvPr/>
        </p:nvPicPr>
        <p:blipFill>
          <a:blip r:embed="rId3" cstate="print"/>
          <a:srcRect/>
          <a:stretch>
            <a:fillRect/>
          </a:stretch>
        </p:blipFill>
        <p:spPr bwMode="auto">
          <a:xfrm>
            <a:off x="1110344" y="997107"/>
            <a:ext cx="7347856" cy="5102067"/>
          </a:xfrm>
          <a:prstGeom prst="rect">
            <a:avLst/>
          </a:prstGeom>
          <a:noFill/>
          <a:ln w="9525">
            <a:noFill/>
            <a:miter lim="800000"/>
            <a:headEnd/>
            <a:tailEnd/>
          </a:ln>
        </p:spPr>
      </p:pic>
    </p:spTree>
    <p:extLst>
      <p:ext uri="{BB962C8B-B14F-4D97-AF65-F5344CB8AC3E}">
        <p14:creationId xmlns:p14="http://schemas.microsoft.com/office/powerpoint/2010/main" val="877358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9144000" cy="6093296"/>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ahoma" pitchFamily="34" charset="0"/>
            </a:endParaRPr>
          </a:p>
        </p:txBody>
      </p:sp>
      <p:sp>
        <p:nvSpPr>
          <p:cNvPr id="3" name="TextBox 2"/>
          <p:cNvSpPr txBox="1"/>
          <p:nvPr/>
        </p:nvSpPr>
        <p:spPr>
          <a:xfrm>
            <a:off x="1115616" y="1539779"/>
            <a:ext cx="6984776" cy="1754326"/>
          </a:xfrm>
          <a:prstGeom prst="rect">
            <a:avLst/>
          </a:prstGeom>
          <a:noFill/>
        </p:spPr>
        <p:txBody>
          <a:bodyPr wrap="square" rtlCol="0">
            <a:spAutoFit/>
          </a:bodyPr>
          <a:lstStyle/>
          <a:p>
            <a:r>
              <a:rPr lang="en-US" sz="3600" b="1" dirty="0" smtClean="0">
                <a:solidFill>
                  <a:schemeClr val="bg1"/>
                </a:solidFill>
                <a:latin typeface="+mj-lt"/>
              </a:rPr>
              <a:t>The variable fidelity optimization approach.</a:t>
            </a:r>
          </a:p>
          <a:p>
            <a:r>
              <a:rPr lang="en-US" sz="3600" b="1" dirty="0" smtClean="0">
                <a:solidFill>
                  <a:schemeClr val="bg1"/>
                </a:solidFill>
                <a:latin typeface="+mj-lt"/>
              </a:rPr>
              <a:t>A special use of RSM models</a:t>
            </a:r>
            <a:endParaRPr lang="en-US" sz="3600" b="1" dirty="0">
              <a:solidFill>
                <a:schemeClr val="bg1"/>
              </a:solidFill>
              <a:latin typeface="+mj-lt"/>
            </a:endParaRPr>
          </a:p>
        </p:txBody>
      </p:sp>
    </p:spTree>
    <p:extLst>
      <p:ext uri="{BB962C8B-B14F-4D97-AF65-F5344CB8AC3E}">
        <p14:creationId xmlns:p14="http://schemas.microsoft.com/office/powerpoint/2010/main" val="1715015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dirty="0" smtClean="0">
                <a:solidFill>
                  <a:srgbClr val="00A6D6"/>
                </a:solidFill>
                <a:latin typeface="Bookman Old Style" charset="0"/>
                <a:ea typeface="ＭＳ Ｐゴシック" charset="-128"/>
              </a:rPr>
              <a:t>The variable-fidelity optimization approach</a:t>
            </a:r>
            <a:endParaRPr lang="en-US" sz="2000" dirty="0">
              <a:solidFill>
                <a:srgbClr val="00A6D6"/>
              </a:solidFill>
              <a:latin typeface="Bookman Old Style" charset="0"/>
              <a:ea typeface="ＭＳ Ｐゴシック" charset="-128"/>
            </a:endParaRPr>
          </a:p>
        </p:txBody>
      </p:sp>
      <p:pic>
        <p:nvPicPr>
          <p:cNvPr id="5" name="Picture 6"/>
          <p:cNvPicPr>
            <a:picLocks noGrp="1" noChangeAspect="1" noChangeArrowheads="1"/>
          </p:cNvPicPr>
          <p:nvPr>
            <p:ph idx="1"/>
          </p:nvPr>
        </p:nvPicPr>
        <p:blipFill>
          <a:blip r:embed="rId3" cstate="print"/>
          <a:srcRect/>
          <a:stretch>
            <a:fillRect/>
          </a:stretch>
        </p:blipFill>
        <p:spPr bwMode="auto">
          <a:xfrm>
            <a:off x="472479" y="2781057"/>
            <a:ext cx="8238066" cy="2904126"/>
          </a:xfrm>
          <a:prstGeom prst="rect">
            <a:avLst/>
          </a:prstGeom>
          <a:noFill/>
          <a:ln w="9525">
            <a:noFill/>
            <a:miter lim="800000"/>
            <a:headEnd/>
            <a:tailEnd/>
          </a:ln>
        </p:spPr>
      </p:pic>
      <p:sp>
        <p:nvSpPr>
          <p:cNvPr id="7" name="Afgeronde rechthoek 6"/>
          <p:cNvSpPr/>
          <p:nvPr/>
        </p:nvSpPr>
        <p:spPr bwMode="auto">
          <a:xfrm>
            <a:off x="377686" y="4214190"/>
            <a:ext cx="2057401" cy="1053548"/>
          </a:xfrm>
          <a:prstGeom prst="roundRect">
            <a:avLst/>
          </a:prstGeom>
          <a:solidFill>
            <a:schemeClr val="accent1">
              <a:alpha val="0"/>
            </a:scheme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 name="Afgeronde rechthoek 8"/>
          <p:cNvSpPr/>
          <p:nvPr/>
        </p:nvSpPr>
        <p:spPr bwMode="auto">
          <a:xfrm>
            <a:off x="2826025" y="2733261"/>
            <a:ext cx="6149009" cy="3054625"/>
          </a:xfrm>
          <a:prstGeom prst="roundRect">
            <a:avLst/>
          </a:prstGeom>
          <a:solidFill>
            <a:schemeClr val="accent1">
              <a:alpha val="0"/>
            </a:schemeClr>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cxnSp>
        <p:nvCxnSpPr>
          <p:cNvPr id="11" name="Rechte verbindingslijn met pijl 10"/>
          <p:cNvCxnSpPr/>
          <p:nvPr/>
        </p:nvCxnSpPr>
        <p:spPr bwMode="auto">
          <a:xfrm flipV="1">
            <a:off x="1391478" y="3687417"/>
            <a:ext cx="0" cy="516835"/>
          </a:xfrm>
          <a:prstGeom prst="straightConnector1">
            <a:avLst/>
          </a:prstGeom>
          <a:solidFill>
            <a:schemeClr val="accent1"/>
          </a:solidFill>
          <a:ln w="25400" cap="flat" cmpd="sng" algn="ctr">
            <a:solidFill>
              <a:srgbClr val="FF0000"/>
            </a:solidFill>
            <a:prstDash val="solid"/>
            <a:round/>
            <a:headEnd type="none" w="med" len="med"/>
            <a:tailEnd type="triangle" w="med" len="lg"/>
          </a:ln>
          <a:effectLst/>
        </p:spPr>
      </p:cxnSp>
      <p:cxnSp>
        <p:nvCxnSpPr>
          <p:cNvPr id="12" name="Rechte verbindingslijn met pijl 11"/>
          <p:cNvCxnSpPr/>
          <p:nvPr/>
        </p:nvCxnSpPr>
        <p:spPr bwMode="auto">
          <a:xfrm flipV="1">
            <a:off x="5956852" y="2219739"/>
            <a:ext cx="0" cy="516835"/>
          </a:xfrm>
          <a:prstGeom prst="straightConnector1">
            <a:avLst/>
          </a:prstGeom>
          <a:solidFill>
            <a:schemeClr val="accent1"/>
          </a:solidFill>
          <a:ln w="25400" cap="flat" cmpd="sng" algn="ctr">
            <a:solidFill>
              <a:srgbClr val="FF0000"/>
            </a:solidFill>
            <a:prstDash val="solid"/>
            <a:round/>
            <a:headEnd type="none" w="med" len="med"/>
            <a:tailEnd type="triangle" w="med" len="lg"/>
          </a:ln>
          <a:effectLst/>
        </p:spPr>
      </p:cxnSp>
      <p:sp>
        <p:nvSpPr>
          <p:cNvPr id="13" name="Tekstvak 12"/>
          <p:cNvSpPr txBox="1"/>
          <p:nvPr/>
        </p:nvSpPr>
        <p:spPr>
          <a:xfrm>
            <a:off x="318052" y="2951921"/>
            <a:ext cx="2186609" cy="707886"/>
          </a:xfrm>
          <a:prstGeom prst="rect">
            <a:avLst/>
          </a:prstGeom>
          <a:noFill/>
        </p:spPr>
        <p:txBody>
          <a:bodyPr wrap="square" rtlCol="0">
            <a:spAutoFit/>
          </a:bodyPr>
          <a:lstStyle/>
          <a:p>
            <a:r>
              <a:rPr lang="en-US" sz="2000" dirty="0" smtClean="0"/>
              <a:t>Low-fidelity</a:t>
            </a:r>
          </a:p>
          <a:p>
            <a:r>
              <a:rPr lang="en-US" sz="2000" dirty="0" smtClean="0"/>
              <a:t>±3 minutes</a:t>
            </a:r>
            <a:endParaRPr lang="en-US" sz="2000" dirty="0"/>
          </a:p>
        </p:txBody>
      </p:sp>
      <p:sp>
        <p:nvSpPr>
          <p:cNvPr id="14" name="Tekstvak 13"/>
          <p:cNvSpPr txBox="1"/>
          <p:nvPr/>
        </p:nvSpPr>
        <p:spPr>
          <a:xfrm>
            <a:off x="4803913" y="1514061"/>
            <a:ext cx="2186609" cy="707886"/>
          </a:xfrm>
          <a:prstGeom prst="rect">
            <a:avLst/>
          </a:prstGeom>
          <a:noFill/>
        </p:spPr>
        <p:txBody>
          <a:bodyPr wrap="square" rtlCol="0">
            <a:spAutoFit/>
          </a:bodyPr>
          <a:lstStyle/>
          <a:p>
            <a:r>
              <a:rPr lang="en-US" sz="2000" dirty="0" smtClean="0"/>
              <a:t>High-fidelity</a:t>
            </a:r>
          </a:p>
          <a:p>
            <a:r>
              <a:rPr lang="en-US" sz="2000" dirty="0" smtClean="0"/>
              <a:t>±25 minutes</a:t>
            </a:r>
            <a:endParaRPr lang="en-US" sz="2000" dirty="0"/>
          </a:p>
        </p:txBody>
      </p:sp>
    </p:spTree>
    <p:extLst>
      <p:ext uri="{BB962C8B-B14F-4D97-AF65-F5344CB8AC3E}">
        <p14:creationId xmlns:p14="http://schemas.microsoft.com/office/powerpoint/2010/main" val="2263433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smtClean="0">
                <a:solidFill>
                  <a:srgbClr val="00A6D6"/>
                </a:solidFill>
                <a:latin typeface="Bookman Old Style" charset="0"/>
                <a:ea typeface="ＭＳ Ｐゴシック" charset="-128"/>
              </a:rPr>
              <a:t>The variable-fidelity optimization approach</a:t>
            </a:r>
            <a:endParaRPr lang="en-US" sz="2000">
              <a:solidFill>
                <a:srgbClr val="00A6D6"/>
              </a:solidFill>
              <a:latin typeface="Bookman Old Style" charset="0"/>
              <a:ea typeface="ＭＳ Ｐゴシック" charset="-128"/>
            </a:endParaRPr>
          </a:p>
        </p:txBody>
      </p:sp>
      <p:sp>
        <p:nvSpPr>
          <p:cNvPr id="7" name="Tijdelijke aanduiding voor inhoud 6"/>
          <p:cNvSpPr>
            <a:spLocks noGrp="1"/>
          </p:cNvSpPr>
          <p:nvPr>
            <p:ph idx="1"/>
          </p:nvPr>
        </p:nvSpPr>
        <p:spPr>
          <a:xfrm>
            <a:off x="911553" y="1543511"/>
            <a:ext cx="7648575" cy="3048000"/>
          </a:xfrm>
        </p:spPr>
        <p:txBody>
          <a:bodyPr/>
          <a:lstStyle/>
          <a:p>
            <a:pPr>
              <a:buNone/>
            </a:pPr>
            <a:r>
              <a:rPr lang="en-US" dirty="0" smtClean="0"/>
              <a:t>1. Choose sample points for the low-fidelity model (a lot of points) and the high-fidelity model (small number of points)</a:t>
            </a:r>
            <a:endParaRPr lang="en-US" dirty="0"/>
          </a:p>
        </p:txBody>
      </p:sp>
      <p:pic>
        <p:nvPicPr>
          <p:cNvPr id="124931" name="Picture 3"/>
          <p:cNvPicPr>
            <a:picLocks noChangeAspect="1" noChangeArrowheads="1"/>
          </p:cNvPicPr>
          <p:nvPr/>
        </p:nvPicPr>
        <p:blipFill>
          <a:blip r:embed="rId3" cstate="print"/>
          <a:srcRect/>
          <a:stretch>
            <a:fillRect/>
          </a:stretch>
        </p:blipFill>
        <p:spPr bwMode="auto">
          <a:xfrm>
            <a:off x="4735841" y="2623931"/>
            <a:ext cx="2700493" cy="3018596"/>
          </a:xfrm>
          <a:prstGeom prst="rect">
            <a:avLst/>
          </a:prstGeom>
          <a:noFill/>
          <a:ln w="9525">
            <a:noFill/>
            <a:miter lim="800000"/>
            <a:headEnd/>
            <a:tailEnd/>
          </a:ln>
        </p:spPr>
      </p:pic>
      <p:pic>
        <p:nvPicPr>
          <p:cNvPr id="124932" name="Picture 4"/>
          <p:cNvPicPr>
            <a:picLocks noChangeAspect="1" noChangeArrowheads="1"/>
          </p:cNvPicPr>
          <p:nvPr/>
        </p:nvPicPr>
        <p:blipFill>
          <a:blip r:embed="rId4" cstate="print"/>
          <a:srcRect/>
          <a:stretch>
            <a:fillRect/>
          </a:stretch>
        </p:blipFill>
        <p:spPr bwMode="auto">
          <a:xfrm>
            <a:off x="1639956" y="2633867"/>
            <a:ext cx="2685429" cy="2974836"/>
          </a:xfrm>
          <a:prstGeom prst="rect">
            <a:avLst/>
          </a:prstGeom>
          <a:noFill/>
          <a:ln w="9525">
            <a:noFill/>
            <a:miter lim="800000"/>
            <a:headEnd/>
            <a:tailEnd/>
          </a:ln>
        </p:spPr>
      </p:pic>
      <p:sp>
        <p:nvSpPr>
          <p:cNvPr id="9" name="Tekstvak 8"/>
          <p:cNvSpPr txBox="1"/>
          <p:nvPr/>
        </p:nvSpPr>
        <p:spPr>
          <a:xfrm>
            <a:off x="1918252" y="5615607"/>
            <a:ext cx="2186609" cy="400110"/>
          </a:xfrm>
          <a:prstGeom prst="rect">
            <a:avLst/>
          </a:prstGeom>
          <a:noFill/>
        </p:spPr>
        <p:txBody>
          <a:bodyPr wrap="square" rtlCol="0">
            <a:spAutoFit/>
          </a:bodyPr>
          <a:lstStyle/>
          <a:p>
            <a:r>
              <a:rPr lang="en-US" sz="2000" dirty="0" smtClean="0"/>
              <a:t>Low-fidelity</a:t>
            </a:r>
          </a:p>
        </p:txBody>
      </p:sp>
      <p:sp>
        <p:nvSpPr>
          <p:cNvPr id="10" name="Tekstvak 9"/>
          <p:cNvSpPr txBox="1"/>
          <p:nvPr/>
        </p:nvSpPr>
        <p:spPr>
          <a:xfrm>
            <a:off x="4992757" y="5628859"/>
            <a:ext cx="2186609" cy="400110"/>
          </a:xfrm>
          <a:prstGeom prst="rect">
            <a:avLst/>
          </a:prstGeom>
          <a:noFill/>
        </p:spPr>
        <p:txBody>
          <a:bodyPr wrap="square" rtlCol="0">
            <a:spAutoFit/>
          </a:bodyPr>
          <a:lstStyle/>
          <a:p>
            <a:r>
              <a:rPr lang="en-US" sz="2000" dirty="0" smtClean="0"/>
              <a:t>High-fidelity</a:t>
            </a:r>
          </a:p>
        </p:txBody>
      </p:sp>
    </p:spTree>
    <p:extLst>
      <p:ext uri="{BB962C8B-B14F-4D97-AF65-F5344CB8AC3E}">
        <p14:creationId xmlns:p14="http://schemas.microsoft.com/office/powerpoint/2010/main" val="3618602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smtClean="0">
                <a:solidFill>
                  <a:srgbClr val="00A6D6"/>
                </a:solidFill>
                <a:latin typeface="Bookman Old Style" charset="0"/>
                <a:ea typeface="ＭＳ Ｐゴシック" charset="-128"/>
              </a:rPr>
              <a:t>The variable-fidelity optimization approach</a:t>
            </a:r>
            <a:endParaRPr lang="en-US" sz="2000">
              <a:solidFill>
                <a:srgbClr val="00A6D6"/>
              </a:solidFill>
              <a:latin typeface="Bookman Old Style" charset="0"/>
              <a:ea typeface="ＭＳ Ｐゴシック" charset="-128"/>
            </a:endParaRPr>
          </a:p>
        </p:txBody>
      </p:sp>
      <p:sp>
        <p:nvSpPr>
          <p:cNvPr id="7" name="Tijdelijke aanduiding voor inhoud 6"/>
          <p:cNvSpPr>
            <a:spLocks noGrp="1"/>
          </p:cNvSpPr>
          <p:nvPr>
            <p:ph idx="1"/>
          </p:nvPr>
        </p:nvSpPr>
        <p:spPr>
          <a:xfrm>
            <a:off x="914400" y="1700808"/>
            <a:ext cx="7648575" cy="3048000"/>
          </a:xfrm>
        </p:spPr>
        <p:txBody>
          <a:bodyPr/>
          <a:lstStyle/>
          <a:p>
            <a:pPr>
              <a:buNone/>
            </a:pPr>
            <a:r>
              <a:rPr lang="en-US" dirty="0" smtClean="0"/>
              <a:t>2. Evaluate the low- and the high-fidelity model at the chosen sample points (Design of Experiments)</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2723321" y="2906521"/>
            <a:ext cx="3427758" cy="2771829"/>
          </a:xfrm>
          <a:prstGeom prst="rect">
            <a:avLst/>
          </a:prstGeom>
          <a:noFill/>
          <a:ln w="9525">
            <a:noFill/>
            <a:miter lim="800000"/>
            <a:headEnd/>
            <a:tailEnd/>
          </a:ln>
        </p:spPr>
      </p:pic>
    </p:spTree>
    <p:extLst>
      <p:ext uri="{BB962C8B-B14F-4D97-AF65-F5344CB8AC3E}">
        <p14:creationId xmlns:p14="http://schemas.microsoft.com/office/powerpoint/2010/main" val="357814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smtClean="0">
                <a:solidFill>
                  <a:srgbClr val="00A6D6"/>
                </a:solidFill>
                <a:latin typeface="Bookman Old Style" charset="0"/>
                <a:ea typeface="ＭＳ Ｐゴシック" charset="-128"/>
              </a:rPr>
              <a:t>The variable-fidelity optimization approach</a:t>
            </a:r>
            <a:endParaRPr lang="en-US" sz="2000">
              <a:solidFill>
                <a:srgbClr val="00A6D6"/>
              </a:solidFill>
              <a:latin typeface="Bookman Old Style" charset="0"/>
              <a:ea typeface="ＭＳ Ｐゴシック" charset="-128"/>
            </a:endParaRPr>
          </a:p>
        </p:txBody>
      </p:sp>
      <p:sp>
        <p:nvSpPr>
          <p:cNvPr id="7" name="Tijdelijke aanduiding voor inhoud 6"/>
          <p:cNvSpPr>
            <a:spLocks noGrp="1"/>
          </p:cNvSpPr>
          <p:nvPr>
            <p:ph idx="1"/>
          </p:nvPr>
        </p:nvSpPr>
        <p:spPr>
          <a:xfrm>
            <a:off x="908728" y="1628800"/>
            <a:ext cx="7648575" cy="3048000"/>
          </a:xfrm>
        </p:spPr>
        <p:txBody>
          <a:bodyPr/>
          <a:lstStyle/>
          <a:p>
            <a:pPr>
              <a:buNone/>
            </a:pPr>
            <a:r>
              <a:rPr lang="en-US" dirty="0" smtClean="0"/>
              <a:t>3. Build a Response Surface (</a:t>
            </a:r>
            <a:r>
              <a:rPr lang="en-US" dirty="0" err="1" smtClean="0"/>
              <a:t>Kriging</a:t>
            </a:r>
            <a:r>
              <a:rPr lang="en-US" dirty="0" smtClean="0"/>
              <a:t>) Model of the </a:t>
            </a:r>
            <a:r>
              <a:rPr lang="en-US" i="1" dirty="0" smtClean="0"/>
              <a:t>low-fidelity model</a:t>
            </a:r>
          </a:p>
          <a:p>
            <a:pPr>
              <a:buNone/>
            </a:pPr>
            <a:endParaRPr lang="en-US" dirty="0" smtClean="0"/>
          </a:p>
          <a:p>
            <a:pPr>
              <a:buNone/>
            </a:pPr>
            <a:endParaRPr lang="en-US" dirty="0"/>
          </a:p>
        </p:txBody>
      </p:sp>
      <p:pic>
        <p:nvPicPr>
          <p:cNvPr id="128002" name="Picture 2"/>
          <p:cNvPicPr>
            <a:picLocks noChangeAspect="1" noChangeArrowheads="1"/>
          </p:cNvPicPr>
          <p:nvPr/>
        </p:nvPicPr>
        <p:blipFill>
          <a:blip r:embed="rId3" cstate="print"/>
          <a:srcRect/>
          <a:stretch>
            <a:fillRect/>
          </a:stretch>
        </p:blipFill>
        <p:spPr bwMode="auto">
          <a:xfrm>
            <a:off x="2252264" y="2415208"/>
            <a:ext cx="4554246" cy="3558210"/>
          </a:xfrm>
          <a:prstGeom prst="rect">
            <a:avLst/>
          </a:prstGeom>
          <a:noFill/>
          <a:ln w="9525">
            <a:noFill/>
            <a:miter lim="800000"/>
            <a:headEnd/>
            <a:tailEnd/>
          </a:ln>
        </p:spPr>
      </p:pic>
    </p:spTree>
    <p:extLst>
      <p:ext uri="{BB962C8B-B14F-4D97-AF65-F5344CB8AC3E}">
        <p14:creationId xmlns:p14="http://schemas.microsoft.com/office/powerpoint/2010/main" val="1039435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smtClean="0">
                <a:solidFill>
                  <a:srgbClr val="00A6D6"/>
                </a:solidFill>
                <a:latin typeface="Bookman Old Style" charset="0"/>
                <a:ea typeface="ＭＳ Ｐゴシック" charset="-128"/>
              </a:rPr>
              <a:t>The variable-fidelity optimization approach</a:t>
            </a:r>
            <a:endParaRPr lang="en-US" sz="2000">
              <a:solidFill>
                <a:srgbClr val="00A6D6"/>
              </a:solidFill>
              <a:latin typeface="Bookman Old Style" charset="0"/>
              <a:ea typeface="ＭＳ Ｐゴシック" charset="-128"/>
            </a:endParaRPr>
          </a:p>
        </p:txBody>
      </p:sp>
      <p:sp>
        <p:nvSpPr>
          <p:cNvPr id="7" name="Tijdelijke aanduiding voor inhoud 6"/>
          <p:cNvSpPr>
            <a:spLocks noGrp="1"/>
          </p:cNvSpPr>
          <p:nvPr>
            <p:ph idx="1"/>
          </p:nvPr>
        </p:nvSpPr>
        <p:spPr>
          <a:xfrm>
            <a:off x="914400" y="1543511"/>
            <a:ext cx="7648575" cy="3048000"/>
          </a:xfrm>
        </p:spPr>
        <p:txBody>
          <a:bodyPr/>
          <a:lstStyle/>
          <a:p>
            <a:pPr>
              <a:buNone/>
            </a:pPr>
            <a:r>
              <a:rPr lang="en-US" dirty="0" smtClean="0"/>
              <a:t>4. Determine the difference between the </a:t>
            </a:r>
            <a:r>
              <a:rPr lang="en-US" dirty="0" err="1"/>
              <a:t>the</a:t>
            </a:r>
            <a:r>
              <a:rPr lang="en-US" dirty="0"/>
              <a:t> high-fidelity experiments and the corresponding points measured on the low-fidelity </a:t>
            </a:r>
            <a:r>
              <a:rPr lang="en-US" dirty="0" smtClean="0"/>
              <a:t>RSM, </a:t>
            </a:r>
            <a:r>
              <a:rPr lang="en-US" dirty="0" smtClean="0"/>
              <a:t>and use these values to construct a </a:t>
            </a:r>
            <a:r>
              <a:rPr lang="en-US" i="1" dirty="0" smtClean="0"/>
              <a:t>bridge function </a:t>
            </a:r>
            <a:r>
              <a:rPr lang="en-US" dirty="0" smtClean="0"/>
              <a:t>(again using </a:t>
            </a:r>
            <a:r>
              <a:rPr lang="en-US" dirty="0" err="1" smtClean="0"/>
              <a:t>Kriging</a:t>
            </a:r>
            <a:r>
              <a:rPr lang="en-US" dirty="0" smtClean="0"/>
              <a:t>)</a:t>
            </a:r>
          </a:p>
          <a:p>
            <a:pPr>
              <a:buNone/>
            </a:pPr>
            <a:endParaRPr lang="en-US" dirty="0" smtClean="0"/>
          </a:p>
          <a:p>
            <a:pPr>
              <a:buNone/>
            </a:pPr>
            <a:endParaRPr lang="en-US" dirty="0"/>
          </a:p>
        </p:txBody>
      </p:sp>
      <p:pic>
        <p:nvPicPr>
          <p:cNvPr id="129026" name="Picture 2"/>
          <p:cNvPicPr>
            <a:picLocks noChangeAspect="1" noChangeArrowheads="1"/>
          </p:cNvPicPr>
          <p:nvPr/>
        </p:nvPicPr>
        <p:blipFill>
          <a:blip r:embed="rId3" cstate="print"/>
          <a:srcRect/>
          <a:stretch>
            <a:fillRect/>
          </a:stretch>
        </p:blipFill>
        <p:spPr bwMode="auto">
          <a:xfrm>
            <a:off x="3517942" y="2781255"/>
            <a:ext cx="4178258" cy="3195138"/>
          </a:xfrm>
          <a:prstGeom prst="rect">
            <a:avLst/>
          </a:prstGeom>
          <a:noFill/>
          <a:ln w="9525">
            <a:noFill/>
            <a:miter lim="800000"/>
            <a:headEnd/>
            <a:tailEnd/>
          </a:ln>
        </p:spPr>
      </p:pic>
    </p:spTree>
    <p:extLst>
      <p:ext uri="{BB962C8B-B14F-4D97-AF65-F5344CB8AC3E}">
        <p14:creationId xmlns:p14="http://schemas.microsoft.com/office/powerpoint/2010/main" val="2063388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Surrogate modeling approach</a:t>
            </a:r>
          </a:p>
        </p:txBody>
      </p:sp>
      <p:sp>
        <p:nvSpPr>
          <p:cNvPr id="2" name="Rectangle 1"/>
          <p:cNvSpPr/>
          <p:nvPr/>
        </p:nvSpPr>
        <p:spPr>
          <a:xfrm>
            <a:off x="755576" y="1342494"/>
            <a:ext cx="7920880" cy="4524315"/>
          </a:xfrm>
          <a:prstGeom prst="rect">
            <a:avLst/>
          </a:prstGeom>
        </p:spPr>
        <p:txBody>
          <a:bodyPr wrap="square">
            <a:spAutoFit/>
          </a:bodyPr>
          <a:lstStyle/>
          <a:p>
            <a:r>
              <a:rPr lang="en-US" sz="2400" dirty="0" smtClean="0"/>
              <a:t>A possible approach to avoid computing lengthy </a:t>
            </a:r>
            <a:r>
              <a:rPr lang="en-US" sz="2400" dirty="0" smtClean="0"/>
              <a:t>simulations </a:t>
            </a:r>
            <a:r>
              <a:rPr lang="en-US" sz="2400" dirty="0" smtClean="0"/>
              <a:t>for each objective evaluation is to build some approximation models of the system to be </a:t>
            </a:r>
            <a:r>
              <a:rPr lang="en-US" sz="2400" dirty="0" err="1" smtClean="0"/>
              <a:t>analysed</a:t>
            </a:r>
            <a:r>
              <a:rPr lang="en-US" sz="2400" dirty="0" smtClean="0"/>
              <a:t>.</a:t>
            </a:r>
          </a:p>
          <a:p>
            <a:endParaRPr lang="en-US" sz="2400" dirty="0" smtClean="0"/>
          </a:p>
          <a:p>
            <a:r>
              <a:rPr lang="en-US" sz="2400" dirty="0" smtClean="0"/>
              <a:t>These approximation </a:t>
            </a:r>
            <a:r>
              <a:rPr lang="en-US" sz="2400" dirty="0" smtClean="0"/>
              <a:t>models </a:t>
            </a:r>
            <a:r>
              <a:rPr lang="en-US" sz="2400" dirty="0" smtClean="0"/>
              <a:t>are the so called </a:t>
            </a:r>
            <a:r>
              <a:rPr lang="en-US" sz="2400" b="1" dirty="0" smtClean="0">
                <a:solidFill>
                  <a:srgbClr val="FF0000"/>
                </a:solidFill>
              </a:rPr>
              <a:t>surrogate models</a:t>
            </a:r>
            <a:r>
              <a:rPr lang="en-US" sz="2400" dirty="0"/>
              <a:t> </a:t>
            </a:r>
            <a:r>
              <a:rPr lang="en-US" sz="2400" dirty="0" smtClean="0"/>
              <a:t>(or </a:t>
            </a:r>
            <a:r>
              <a:rPr lang="en-US" sz="2400" b="1" dirty="0" smtClean="0">
                <a:solidFill>
                  <a:srgbClr val="FF0000"/>
                </a:solidFill>
              </a:rPr>
              <a:t>response </a:t>
            </a:r>
            <a:r>
              <a:rPr lang="en-US" sz="2400" b="1" dirty="0">
                <a:solidFill>
                  <a:srgbClr val="FF0000"/>
                </a:solidFill>
              </a:rPr>
              <a:t>surface models</a:t>
            </a:r>
            <a:r>
              <a:rPr lang="en-US" sz="2400" dirty="0"/>
              <a:t>, </a:t>
            </a:r>
            <a:r>
              <a:rPr lang="en-US" sz="2400" dirty="0" smtClean="0"/>
              <a:t>or </a:t>
            </a:r>
            <a:r>
              <a:rPr lang="en-US" sz="2400" b="1" dirty="0" err="1" smtClean="0"/>
              <a:t>metamodels</a:t>
            </a:r>
            <a:r>
              <a:rPr lang="en-US" sz="2400" dirty="0" smtClean="0"/>
              <a:t> </a:t>
            </a:r>
            <a:r>
              <a:rPr lang="en-US" sz="2400" dirty="0"/>
              <a:t>or </a:t>
            </a:r>
            <a:r>
              <a:rPr lang="en-US" sz="2400" b="1" dirty="0" smtClean="0"/>
              <a:t>emulators)</a:t>
            </a:r>
            <a:r>
              <a:rPr lang="en-US" sz="2400" dirty="0" smtClean="0"/>
              <a:t>.</a:t>
            </a:r>
          </a:p>
          <a:p>
            <a:endParaRPr lang="en-US" sz="2400" dirty="0"/>
          </a:p>
          <a:p>
            <a:r>
              <a:rPr lang="en-US" sz="2400" dirty="0" smtClean="0"/>
              <a:t>These approximation models must </a:t>
            </a:r>
            <a:r>
              <a:rPr lang="en-US" sz="2400" b="1" dirty="0" smtClean="0"/>
              <a:t>mimic (i.e. predict) </a:t>
            </a:r>
            <a:r>
              <a:rPr lang="en-US" sz="2400" b="1" dirty="0"/>
              <a:t>the behavior of the </a:t>
            </a:r>
            <a:r>
              <a:rPr lang="en-US" sz="2400" b="1" dirty="0" smtClean="0"/>
              <a:t>actual simulations </a:t>
            </a:r>
            <a:r>
              <a:rPr lang="en-US" sz="2400" dirty="0" smtClean="0"/>
              <a:t>as </a:t>
            </a:r>
            <a:r>
              <a:rPr lang="en-US" sz="2400" dirty="0" smtClean="0"/>
              <a:t>accurately as possible, while </a:t>
            </a:r>
            <a:r>
              <a:rPr lang="en-US" sz="2400" dirty="0"/>
              <a:t>being </a:t>
            </a:r>
            <a:r>
              <a:rPr lang="en-US" sz="2400" b="1" dirty="0" smtClean="0"/>
              <a:t>computationally inexpensive </a:t>
            </a:r>
            <a:r>
              <a:rPr lang="en-US" sz="2400" dirty="0"/>
              <a:t>to evaluate.</a:t>
            </a:r>
          </a:p>
        </p:txBody>
      </p:sp>
    </p:spTree>
    <p:extLst>
      <p:ext uri="{BB962C8B-B14F-4D97-AF65-F5344CB8AC3E}">
        <p14:creationId xmlns:p14="http://schemas.microsoft.com/office/powerpoint/2010/main" val="2635986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smtClean="0">
                <a:solidFill>
                  <a:srgbClr val="00A6D6"/>
                </a:solidFill>
                <a:latin typeface="Bookman Old Style" charset="0"/>
                <a:ea typeface="ＭＳ Ｐゴシック" charset="-128"/>
              </a:rPr>
              <a:t>The variable-fidelity optimization approach</a:t>
            </a:r>
            <a:endParaRPr lang="en-US" sz="2000">
              <a:solidFill>
                <a:srgbClr val="00A6D6"/>
              </a:solidFill>
              <a:latin typeface="Bookman Old Style" charset="0"/>
              <a:ea typeface="ＭＳ Ｐゴシック" charset="-128"/>
            </a:endParaRPr>
          </a:p>
        </p:txBody>
      </p:sp>
      <p:sp>
        <p:nvSpPr>
          <p:cNvPr id="7" name="Tijdelijke aanduiding voor inhoud 6"/>
          <p:cNvSpPr>
            <a:spLocks noGrp="1"/>
          </p:cNvSpPr>
          <p:nvPr>
            <p:ph idx="1"/>
          </p:nvPr>
        </p:nvSpPr>
        <p:spPr>
          <a:xfrm>
            <a:off x="817286" y="1762539"/>
            <a:ext cx="7648575" cy="3048000"/>
          </a:xfrm>
        </p:spPr>
        <p:txBody>
          <a:bodyPr/>
          <a:lstStyle/>
          <a:p>
            <a:pPr>
              <a:buNone/>
            </a:pPr>
            <a:r>
              <a:rPr lang="en-US" dirty="0" smtClean="0"/>
              <a:t>5. Create the </a:t>
            </a:r>
            <a:r>
              <a:rPr lang="en-US" i="1" dirty="0" smtClean="0"/>
              <a:t>variable-fidelity model</a:t>
            </a:r>
            <a:r>
              <a:rPr lang="en-US" dirty="0" smtClean="0"/>
              <a:t> by adding the RSM of the low-fidelity model </a:t>
            </a:r>
            <a:r>
              <a:rPr lang="en-US" dirty="0" smtClean="0"/>
              <a:t>to the </a:t>
            </a:r>
            <a:r>
              <a:rPr lang="en-US" dirty="0" smtClean="0"/>
              <a:t>bridge function</a:t>
            </a:r>
          </a:p>
          <a:p>
            <a:pPr>
              <a:buNone/>
            </a:pPr>
            <a:endParaRPr lang="en-US" dirty="0" smtClean="0"/>
          </a:p>
          <a:p>
            <a:pPr>
              <a:buNone/>
            </a:pPr>
            <a:endParaRPr lang="en-US" dirty="0"/>
          </a:p>
        </p:txBody>
      </p:sp>
      <p:pic>
        <p:nvPicPr>
          <p:cNvPr id="130050" name="Picture 2"/>
          <p:cNvPicPr>
            <a:picLocks noChangeAspect="1" noChangeArrowheads="1"/>
          </p:cNvPicPr>
          <p:nvPr/>
        </p:nvPicPr>
        <p:blipFill>
          <a:blip r:embed="rId3" cstate="print"/>
          <a:srcRect/>
          <a:stretch>
            <a:fillRect/>
          </a:stretch>
        </p:blipFill>
        <p:spPr bwMode="auto">
          <a:xfrm>
            <a:off x="6346044" y="3478695"/>
            <a:ext cx="2877468" cy="2257214"/>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3160644" y="3467024"/>
            <a:ext cx="2961861" cy="2264952"/>
          </a:xfrm>
          <a:prstGeom prst="rect">
            <a:avLst/>
          </a:prstGeom>
          <a:noFill/>
          <a:ln w="9525">
            <a:noFill/>
            <a:miter lim="800000"/>
            <a:headEnd/>
            <a:tailEnd/>
          </a:ln>
        </p:spPr>
      </p:pic>
      <p:pic>
        <p:nvPicPr>
          <p:cNvPr id="9" name="Picture 2"/>
          <p:cNvPicPr>
            <a:picLocks noChangeAspect="1" noChangeArrowheads="1"/>
          </p:cNvPicPr>
          <p:nvPr/>
        </p:nvPicPr>
        <p:blipFill>
          <a:blip r:embed="rId5" cstate="print"/>
          <a:srcRect/>
          <a:stretch>
            <a:fillRect/>
          </a:stretch>
        </p:blipFill>
        <p:spPr bwMode="auto">
          <a:xfrm>
            <a:off x="0" y="3429000"/>
            <a:ext cx="2913191" cy="2276062"/>
          </a:xfrm>
          <a:prstGeom prst="rect">
            <a:avLst/>
          </a:prstGeom>
          <a:noFill/>
          <a:ln w="9525">
            <a:noFill/>
            <a:miter lim="800000"/>
            <a:headEnd/>
            <a:tailEnd/>
          </a:ln>
        </p:spPr>
      </p:pic>
      <p:sp>
        <p:nvSpPr>
          <p:cNvPr id="10" name="Plus 9"/>
          <p:cNvSpPr/>
          <p:nvPr/>
        </p:nvSpPr>
        <p:spPr bwMode="auto">
          <a:xfrm>
            <a:off x="2673626" y="4363279"/>
            <a:ext cx="487018" cy="447260"/>
          </a:xfrm>
          <a:prstGeom prst="mathPlus">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 name="Gelijk 10"/>
          <p:cNvSpPr/>
          <p:nvPr/>
        </p:nvSpPr>
        <p:spPr bwMode="auto">
          <a:xfrm>
            <a:off x="5923721" y="4422913"/>
            <a:ext cx="447261" cy="357809"/>
          </a:xfrm>
          <a:prstGeom prst="mathEqual">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647753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smtClean="0">
                <a:solidFill>
                  <a:srgbClr val="00A6D6"/>
                </a:solidFill>
                <a:latin typeface="Bookman Old Style" charset="0"/>
                <a:ea typeface="ＭＳ Ｐゴシック" charset="-128"/>
              </a:rPr>
              <a:t>The variable-fidelity optimization approach</a:t>
            </a:r>
            <a:endParaRPr lang="en-US" sz="2000">
              <a:solidFill>
                <a:srgbClr val="00A6D6"/>
              </a:solidFill>
              <a:latin typeface="Bookman Old Style" charset="0"/>
              <a:ea typeface="ＭＳ Ｐゴシック" charset="-128"/>
            </a:endParaRPr>
          </a:p>
        </p:txBody>
      </p:sp>
      <p:sp>
        <p:nvSpPr>
          <p:cNvPr id="7" name="Tijdelijke aanduiding voor inhoud 6"/>
          <p:cNvSpPr>
            <a:spLocks noGrp="1"/>
          </p:cNvSpPr>
          <p:nvPr>
            <p:ph idx="1"/>
          </p:nvPr>
        </p:nvSpPr>
        <p:spPr>
          <a:xfrm>
            <a:off x="914400" y="1700808"/>
            <a:ext cx="7648575" cy="3048000"/>
          </a:xfrm>
        </p:spPr>
        <p:txBody>
          <a:bodyPr/>
          <a:lstStyle/>
          <a:p>
            <a:pPr>
              <a:buNone/>
            </a:pPr>
            <a:r>
              <a:rPr lang="en-US" dirty="0" smtClean="0"/>
              <a:t>6. Optimize on the variable-fidelity model</a:t>
            </a:r>
          </a:p>
          <a:p>
            <a:pPr>
              <a:buNone/>
            </a:pPr>
            <a:endParaRPr lang="en-US" dirty="0" smtClean="0"/>
          </a:p>
          <a:p>
            <a:pPr>
              <a:buNone/>
            </a:pPr>
            <a:endParaRPr lang="en-US" dirty="0"/>
          </a:p>
        </p:txBody>
      </p:sp>
      <p:pic>
        <p:nvPicPr>
          <p:cNvPr id="130050" name="Picture 2"/>
          <p:cNvPicPr>
            <a:picLocks noChangeAspect="1" noChangeArrowheads="1"/>
          </p:cNvPicPr>
          <p:nvPr/>
        </p:nvPicPr>
        <p:blipFill>
          <a:blip r:embed="rId3" cstate="print"/>
          <a:srcRect/>
          <a:stretch>
            <a:fillRect/>
          </a:stretch>
        </p:blipFill>
        <p:spPr bwMode="auto">
          <a:xfrm>
            <a:off x="4790660" y="2527954"/>
            <a:ext cx="4114801" cy="3227833"/>
          </a:xfrm>
          <a:prstGeom prst="rect">
            <a:avLst/>
          </a:prstGeom>
          <a:noFill/>
          <a:ln w="9525">
            <a:noFill/>
            <a:miter lim="800000"/>
            <a:headEnd/>
            <a:tailEnd/>
          </a:ln>
        </p:spPr>
      </p:pic>
      <p:pic>
        <p:nvPicPr>
          <p:cNvPr id="12" name="Picture 1"/>
          <p:cNvPicPr>
            <a:picLocks noChangeAspect="1" noChangeArrowheads="1"/>
          </p:cNvPicPr>
          <p:nvPr/>
        </p:nvPicPr>
        <p:blipFill>
          <a:blip r:embed="rId4" cstate="print"/>
          <a:srcRect/>
          <a:stretch>
            <a:fillRect/>
          </a:stretch>
        </p:blipFill>
        <p:spPr bwMode="auto">
          <a:xfrm>
            <a:off x="596350" y="3743469"/>
            <a:ext cx="3934817" cy="1116766"/>
          </a:xfrm>
          <a:prstGeom prst="rect">
            <a:avLst/>
          </a:prstGeom>
          <a:noFill/>
          <a:ln w="9525">
            <a:noFill/>
            <a:miter lim="800000"/>
            <a:headEnd/>
            <a:tailEnd/>
          </a:ln>
        </p:spPr>
      </p:pic>
    </p:spTree>
    <p:extLst>
      <p:ext uri="{BB962C8B-B14F-4D97-AF65-F5344CB8AC3E}">
        <p14:creationId xmlns:p14="http://schemas.microsoft.com/office/powerpoint/2010/main" val="3977405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smtClean="0">
                <a:solidFill>
                  <a:srgbClr val="00A6D6"/>
                </a:solidFill>
                <a:latin typeface="Bookman Old Style" charset="0"/>
                <a:ea typeface="ＭＳ Ｐゴシック" charset="-128"/>
              </a:rPr>
              <a:t>The variable-fidelity optimization approach</a:t>
            </a:r>
            <a:endParaRPr lang="en-US" sz="2000">
              <a:solidFill>
                <a:srgbClr val="00A6D6"/>
              </a:solidFill>
              <a:latin typeface="Bookman Old Style" charset="0"/>
              <a:ea typeface="ＭＳ Ｐゴシック" charset="-128"/>
            </a:endParaRPr>
          </a:p>
        </p:txBody>
      </p:sp>
      <p:sp>
        <p:nvSpPr>
          <p:cNvPr id="7" name="Tijdelijke aanduiding voor inhoud 6"/>
          <p:cNvSpPr>
            <a:spLocks noGrp="1"/>
          </p:cNvSpPr>
          <p:nvPr>
            <p:ph idx="1"/>
          </p:nvPr>
        </p:nvSpPr>
        <p:spPr>
          <a:xfrm>
            <a:off x="914400" y="1516063"/>
            <a:ext cx="7648575" cy="3048000"/>
          </a:xfrm>
        </p:spPr>
        <p:txBody>
          <a:bodyPr/>
          <a:lstStyle/>
          <a:p>
            <a:pPr>
              <a:buNone/>
            </a:pPr>
            <a:r>
              <a:rPr lang="en-US" dirty="0" smtClean="0"/>
              <a:t>7. Improving the variable-fidelity model</a:t>
            </a:r>
          </a:p>
          <a:p>
            <a:pPr lvl="1"/>
            <a:r>
              <a:rPr lang="en-US" sz="2000" dirty="0" smtClean="0"/>
              <a:t>Perform another </a:t>
            </a:r>
            <a:r>
              <a:rPr lang="en-US" sz="2000" b="1" dirty="0" smtClean="0"/>
              <a:t>high-fidelity</a:t>
            </a:r>
            <a:r>
              <a:rPr lang="en-US" sz="2000" dirty="0" smtClean="0"/>
              <a:t> evaluation with the found optimum location as sample point</a:t>
            </a:r>
          </a:p>
          <a:p>
            <a:pPr lvl="1"/>
            <a:r>
              <a:rPr lang="en-US" sz="2000" dirty="0" smtClean="0"/>
              <a:t>Reconstruct the bridge function with the extra sample point</a:t>
            </a:r>
          </a:p>
          <a:p>
            <a:pPr lvl="1"/>
            <a:r>
              <a:rPr lang="en-US" sz="2000" dirty="0" smtClean="0"/>
              <a:t>Reconstruct the variable-fidelity model with the updated bridge function</a:t>
            </a:r>
          </a:p>
          <a:p>
            <a:pPr lvl="1"/>
            <a:r>
              <a:rPr lang="en-US" sz="2000" dirty="0" smtClean="0"/>
              <a:t>Perform a new optimization</a:t>
            </a:r>
          </a:p>
          <a:p>
            <a:pPr lvl="1"/>
            <a:r>
              <a:rPr lang="en-US" sz="2000" dirty="0" smtClean="0"/>
              <a:t>Repeat this procedure until the solution is converged</a:t>
            </a:r>
          </a:p>
          <a:p>
            <a:pPr>
              <a:buNone/>
            </a:pPr>
            <a:endParaRPr lang="en-US" dirty="0" smtClean="0"/>
          </a:p>
          <a:p>
            <a:pPr>
              <a:buNone/>
            </a:pPr>
            <a:endParaRPr lang="en-US" dirty="0" smtClean="0"/>
          </a:p>
          <a:p>
            <a:pPr>
              <a:buNone/>
            </a:pPr>
            <a:endParaRPr lang="en-US" dirty="0"/>
          </a:p>
        </p:txBody>
      </p:sp>
      <p:pic>
        <p:nvPicPr>
          <p:cNvPr id="8" name="Picture 1"/>
          <p:cNvPicPr>
            <a:picLocks noChangeAspect="1" noChangeArrowheads="1"/>
          </p:cNvPicPr>
          <p:nvPr/>
        </p:nvPicPr>
        <p:blipFill>
          <a:blip r:embed="rId3" cstate="print"/>
          <a:srcRect/>
          <a:stretch>
            <a:fillRect/>
          </a:stretch>
        </p:blipFill>
        <p:spPr bwMode="auto">
          <a:xfrm>
            <a:off x="1958010" y="4378328"/>
            <a:ext cx="1908315" cy="1522757"/>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4911734" y="4385859"/>
            <a:ext cx="1921988" cy="1557740"/>
          </a:xfrm>
          <a:prstGeom prst="rect">
            <a:avLst/>
          </a:prstGeom>
          <a:noFill/>
          <a:ln w="9525">
            <a:noFill/>
            <a:miter lim="800000"/>
            <a:headEnd/>
            <a:tailEnd/>
          </a:ln>
        </p:spPr>
      </p:pic>
    </p:spTree>
    <p:extLst>
      <p:ext uri="{BB962C8B-B14F-4D97-AF65-F5344CB8AC3E}">
        <p14:creationId xmlns:p14="http://schemas.microsoft.com/office/powerpoint/2010/main" val="4029971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dirty="0" smtClean="0"/>
              <a:t>Optimization example</a:t>
            </a:r>
            <a:endParaRPr lang="en-US" dirty="0" smtClean="0"/>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dirty="0" smtClean="0">
                <a:solidFill>
                  <a:srgbClr val="00A6D6"/>
                </a:solidFill>
                <a:latin typeface="Bookman Old Style" charset="0"/>
                <a:ea typeface="ＭＳ Ｐゴシック" charset="-128"/>
              </a:rPr>
              <a:t>Optimization of an A320 wing</a:t>
            </a:r>
            <a:endParaRPr lang="en-US" sz="2000" dirty="0">
              <a:solidFill>
                <a:srgbClr val="00A6D6"/>
              </a:solidFill>
              <a:latin typeface="Bookman Old Style" charset="0"/>
              <a:ea typeface="ＭＳ Ｐゴシック" charset="-128"/>
            </a:endParaRPr>
          </a:p>
        </p:txBody>
      </p:sp>
      <p:sp>
        <p:nvSpPr>
          <p:cNvPr id="7" name="Tijdelijke aanduiding voor inhoud 6"/>
          <p:cNvSpPr>
            <a:spLocks noGrp="1"/>
          </p:cNvSpPr>
          <p:nvPr>
            <p:ph idx="1"/>
          </p:nvPr>
        </p:nvSpPr>
        <p:spPr>
          <a:xfrm>
            <a:off x="914400" y="1813311"/>
            <a:ext cx="7648575" cy="3048000"/>
          </a:xfrm>
        </p:spPr>
        <p:txBody>
          <a:bodyPr/>
          <a:lstStyle/>
          <a:p>
            <a:r>
              <a:rPr lang="en-US" dirty="0" smtClean="0"/>
              <a:t>Two objective functions: MTOM and fuel mass</a:t>
            </a:r>
          </a:p>
          <a:p>
            <a:endParaRPr lang="en-US" dirty="0" smtClean="0"/>
          </a:p>
          <a:p>
            <a:r>
              <a:rPr lang="en-US" dirty="0" smtClean="0"/>
              <a:t>Three sets of design variables:</a:t>
            </a:r>
          </a:p>
          <a:p>
            <a:pPr lvl="1"/>
            <a:r>
              <a:rPr lang="en-US" dirty="0" smtClean="0"/>
              <a:t>Wing area and aspect ratio</a:t>
            </a:r>
          </a:p>
          <a:p>
            <a:pPr lvl="1"/>
            <a:r>
              <a:rPr lang="en-US" dirty="0" smtClean="0"/>
              <a:t>Wing area, aspect ratio, sweep angle and taper ratio</a:t>
            </a:r>
          </a:p>
          <a:p>
            <a:pPr lvl="1"/>
            <a:r>
              <a:rPr lang="en-US" dirty="0" smtClean="0"/>
              <a:t>Wing area, aspect ratio, sweep angle, taper ratio, root twist, kink twist and tip twist</a:t>
            </a:r>
          </a:p>
          <a:p>
            <a:pPr lvl="1"/>
            <a:endParaRPr lang="en-US" dirty="0" smtClean="0"/>
          </a:p>
          <a:p>
            <a:r>
              <a:rPr lang="en-US" dirty="0" smtClean="0"/>
              <a:t>Constraints:</a:t>
            </a:r>
          </a:p>
          <a:p>
            <a:pPr lvl="1"/>
            <a:r>
              <a:rPr lang="en-US" dirty="0" smtClean="0"/>
              <a:t>TOFL &lt; 2300 m</a:t>
            </a:r>
          </a:p>
          <a:p>
            <a:pPr lvl="1"/>
            <a:r>
              <a:rPr lang="en-US" dirty="0" smtClean="0"/>
              <a:t>LFL &lt; 1900 m</a:t>
            </a:r>
          </a:p>
          <a:p>
            <a:pPr lvl="1"/>
            <a:r>
              <a:rPr lang="en-US" dirty="0" smtClean="0"/>
              <a:t>Wing loading &lt; 600.5</a:t>
            </a:r>
          </a:p>
          <a:p>
            <a:pPr lvl="1"/>
            <a:endParaRPr lang="en-US" dirty="0" smtClean="0"/>
          </a:p>
        </p:txBody>
      </p:sp>
      <p:sp>
        <p:nvSpPr>
          <p:cNvPr id="9" name="Tekstvak 8"/>
          <p:cNvSpPr txBox="1"/>
          <p:nvPr/>
        </p:nvSpPr>
        <p:spPr>
          <a:xfrm>
            <a:off x="3883420" y="4509120"/>
            <a:ext cx="4283766" cy="1000274"/>
          </a:xfrm>
          <a:prstGeom prst="rect">
            <a:avLst/>
          </a:prstGeom>
          <a:noFill/>
        </p:spPr>
        <p:txBody>
          <a:bodyPr wrap="square" rtlCol="0">
            <a:spAutoFit/>
          </a:bodyPr>
          <a:lstStyle/>
          <a:p>
            <a:pPr lvl="1" algn="l">
              <a:spcAft>
                <a:spcPts val="300"/>
              </a:spcAft>
              <a:buClr>
                <a:srgbClr val="00B0F0"/>
              </a:buClr>
              <a:buFont typeface="Arial" pitchFamily="34" charset="0"/>
              <a:buChar char="•"/>
            </a:pPr>
            <a:r>
              <a:rPr lang="en-US" sz="1800" dirty="0" smtClean="0"/>
              <a:t>  Climb angle &gt; 2.4º</a:t>
            </a:r>
          </a:p>
          <a:p>
            <a:pPr lvl="1" algn="l">
              <a:spcAft>
                <a:spcPts val="300"/>
              </a:spcAft>
              <a:buClr>
                <a:srgbClr val="00B0F0"/>
              </a:buClr>
              <a:buFont typeface="Arial" pitchFamily="34" charset="0"/>
              <a:buChar char="•"/>
            </a:pPr>
            <a:r>
              <a:rPr lang="en-US" sz="1800" dirty="0" smtClean="0"/>
              <a:t>  Static margin &gt; 0.05</a:t>
            </a:r>
          </a:p>
          <a:p>
            <a:pPr lvl="1" algn="l">
              <a:spcAft>
                <a:spcPts val="300"/>
              </a:spcAft>
              <a:buClr>
                <a:srgbClr val="00B0F0"/>
              </a:buClr>
              <a:buFont typeface="Arial" pitchFamily="34" charset="0"/>
              <a:buChar char="•"/>
            </a:pPr>
            <a:r>
              <a:rPr lang="en-US" sz="1800" dirty="0" smtClean="0"/>
              <a:t>  Mach drag divergence &gt; 0.78</a:t>
            </a:r>
          </a:p>
        </p:txBody>
      </p:sp>
    </p:spTree>
    <p:extLst>
      <p:ext uri="{BB962C8B-B14F-4D97-AF65-F5344CB8AC3E}">
        <p14:creationId xmlns:p14="http://schemas.microsoft.com/office/powerpoint/2010/main" val="5226159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dirty="0" smtClean="0"/>
              <a:t>Optimization</a:t>
            </a:r>
            <a:endParaRPr lang="nl-NL" dirty="0" smtClean="0"/>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dirty="0" smtClean="0">
                <a:solidFill>
                  <a:srgbClr val="00A6D6"/>
                </a:solidFill>
                <a:latin typeface="Bookman Old Style" charset="0"/>
                <a:ea typeface="ＭＳ Ｐゴシック" charset="-128"/>
              </a:rPr>
              <a:t>Results – Optimization with </a:t>
            </a:r>
            <a:r>
              <a:rPr lang="en-US" sz="2000" b="1" dirty="0" smtClean="0">
                <a:solidFill>
                  <a:srgbClr val="00A6D6"/>
                </a:solidFill>
                <a:latin typeface="Bookman Old Style" charset="0"/>
                <a:ea typeface="ＭＳ Ｐゴシック" charset="-128"/>
              </a:rPr>
              <a:t>2 design variables</a:t>
            </a:r>
            <a:endParaRPr lang="en-US" sz="2000" b="1" dirty="0">
              <a:solidFill>
                <a:srgbClr val="00A6D6"/>
              </a:solidFill>
              <a:latin typeface="Bookman Old Style" charset="0"/>
              <a:ea typeface="ＭＳ Ｐゴシック" charset="-128"/>
            </a:endParaRPr>
          </a:p>
        </p:txBody>
      </p:sp>
      <p:pic>
        <p:nvPicPr>
          <p:cNvPr id="49153" name="Picture 1"/>
          <p:cNvPicPr>
            <a:picLocks noChangeAspect="1" noChangeArrowheads="1"/>
          </p:cNvPicPr>
          <p:nvPr/>
        </p:nvPicPr>
        <p:blipFill>
          <a:blip r:embed="rId3" cstate="print"/>
          <a:srcRect/>
          <a:stretch>
            <a:fillRect/>
          </a:stretch>
        </p:blipFill>
        <p:spPr bwMode="auto">
          <a:xfrm>
            <a:off x="320151" y="1525939"/>
            <a:ext cx="8341360" cy="3468883"/>
          </a:xfrm>
          <a:prstGeom prst="rect">
            <a:avLst/>
          </a:prstGeom>
          <a:noFill/>
          <a:ln w="9525">
            <a:noFill/>
            <a:miter lim="800000"/>
            <a:headEnd/>
            <a:tailEnd/>
          </a:ln>
        </p:spPr>
      </p:pic>
      <p:sp>
        <p:nvSpPr>
          <p:cNvPr id="2" name="TextBox 1"/>
          <p:cNvSpPr txBox="1"/>
          <p:nvPr/>
        </p:nvSpPr>
        <p:spPr>
          <a:xfrm>
            <a:off x="827584" y="5061541"/>
            <a:ext cx="3173113" cy="369332"/>
          </a:xfrm>
          <a:prstGeom prst="rect">
            <a:avLst/>
          </a:prstGeom>
          <a:noFill/>
        </p:spPr>
        <p:txBody>
          <a:bodyPr wrap="none" rtlCol="0">
            <a:spAutoFit/>
          </a:bodyPr>
          <a:lstStyle/>
          <a:p>
            <a:r>
              <a:rPr lang="en-US" dirty="0" smtClean="0">
                <a:solidFill>
                  <a:schemeClr val="bg2">
                    <a:lumMod val="75000"/>
                  </a:schemeClr>
                </a:solidFill>
              </a:rPr>
              <a:t>Classical RSM approach: RSM</a:t>
            </a:r>
            <a:endParaRPr lang="en-US" dirty="0">
              <a:solidFill>
                <a:schemeClr val="bg2">
                  <a:lumMod val="75000"/>
                </a:schemeClr>
              </a:solidFill>
            </a:endParaRPr>
          </a:p>
        </p:txBody>
      </p:sp>
      <p:sp>
        <p:nvSpPr>
          <p:cNvPr id="7" name="TextBox 6"/>
          <p:cNvSpPr txBox="1"/>
          <p:nvPr/>
        </p:nvSpPr>
        <p:spPr>
          <a:xfrm>
            <a:off x="827584" y="5406410"/>
            <a:ext cx="3390223" cy="369332"/>
          </a:xfrm>
          <a:prstGeom prst="rect">
            <a:avLst/>
          </a:prstGeom>
          <a:noFill/>
        </p:spPr>
        <p:txBody>
          <a:bodyPr wrap="none" rtlCol="0">
            <a:spAutoFit/>
          </a:bodyPr>
          <a:lstStyle/>
          <a:p>
            <a:r>
              <a:rPr lang="en-US" dirty="0" smtClean="0">
                <a:solidFill>
                  <a:srgbClr val="00B050"/>
                </a:solidFill>
              </a:rPr>
              <a:t>Variable Fidelity approach: VFM</a:t>
            </a:r>
            <a:endParaRPr lang="en-US" dirty="0">
              <a:solidFill>
                <a:srgbClr val="00B050"/>
              </a:solidFill>
            </a:endParaRPr>
          </a:p>
        </p:txBody>
      </p:sp>
    </p:spTree>
    <p:extLst>
      <p:ext uri="{BB962C8B-B14F-4D97-AF65-F5344CB8AC3E}">
        <p14:creationId xmlns:p14="http://schemas.microsoft.com/office/powerpoint/2010/main" val="3675978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dirty="0" smtClean="0">
                <a:solidFill>
                  <a:srgbClr val="00A6D6"/>
                </a:solidFill>
                <a:latin typeface="Bookman Old Style" charset="0"/>
                <a:ea typeface="ＭＳ Ｐゴシック" charset="-128"/>
              </a:rPr>
              <a:t>Results – Optimization with </a:t>
            </a:r>
            <a:r>
              <a:rPr lang="en-US" sz="2000" b="1" dirty="0" smtClean="0">
                <a:solidFill>
                  <a:srgbClr val="00A6D6"/>
                </a:solidFill>
                <a:latin typeface="Bookman Old Style" charset="0"/>
                <a:ea typeface="ＭＳ Ｐゴシック" charset="-128"/>
              </a:rPr>
              <a:t>4 design variables</a:t>
            </a:r>
            <a:endParaRPr lang="en-US" sz="2000" b="1" dirty="0">
              <a:solidFill>
                <a:srgbClr val="00A6D6"/>
              </a:solidFill>
              <a:latin typeface="Bookman Old Style" charset="0"/>
              <a:ea typeface="ＭＳ Ｐゴシック" charset="-128"/>
            </a:endParaRPr>
          </a:p>
        </p:txBody>
      </p:sp>
      <p:pic>
        <p:nvPicPr>
          <p:cNvPr id="125954" name="Picture 2"/>
          <p:cNvPicPr>
            <a:picLocks noChangeAspect="1" noChangeArrowheads="1"/>
          </p:cNvPicPr>
          <p:nvPr/>
        </p:nvPicPr>
        <p:blipFill>
          <a:blip r:embed="rId3" cstate="print"/>
          <a:srcRect/>
          <a:stretch>
            <a:fillRect/>
          </a:stretch>
        </p:blipFill>
        <p:spPr bwMode="auto">
          <a:xfrm>
            <a:off x="240550" y="1516063"/>
            <a:ext cx="8751957" cy="3702854"/>
          </a:xfrm>
          <a:prstGeom prst="rect">
            <a:avLst/>
          </a:prstGeom>
          <a:noFill/>
          <a:ln w="9525">
            <a:noFill/>
            <a:miter lim="800000"/>
            <a:headEnd/>
            <a:tailEnd/>
          </a:ln>
        </p:spPr>
      </p:pic>
      <p:sp>
        <p:nvSpPr>
          <p:cNvPr id="5" name="TextBox 4"/>
          <p:cNvSpPr txBox="1"/>
          <p:nvPr/>
        </p:nvSpPr>
        <p:spPr>
          <a:xfrm>
            <a:off x="794333" y="5246207"/>
            <a:ext cx="3173113" cy="369332"/>
          </a:xfrm>
          <a:prstGeom prst="rect">
            <a:avLst/>
          </a:prstGeom>
          <a:noFill/>
        </p:spPr>
        <p:txBody>
          <a:bodyPr wrap="none" rtlCol="0">
            <a:spAutoFit/>
          </a:bodyPr>
          <a:lstStyle/>
          <a:p>
            <a:r>
              <a:rPr lang="en-US" dirty="0" smtClean="0">
                <a:solidFill>
                  <a:schemeClr val="bg2">
                    <a:lumMod val="75000"/>
                  </a:schemeClr>
                </a:solidFill>
              </a:rPr>
              <a:t>Classical RSM approach: RSM</a:t>
            </a:r>
            <a:endParaRPr lang="en-US" dirty="0">
              <a:solidFill>
                <a:schemeClr val="bg2">
                  <a:lumMod val="75000"/>
                </a:schemeClr>
              </a:solidFill>
            </a:endParaRPr>
          </a:p>
        </p:txBody>
      </p:sp>
      <p:sp>
        <p:nvSpPr>
          <p:cNvPr id="7" name="TextBox 6"/>
          <p:cNvSpPr txBox="1"/>
          <p:nvPr/>
        </p:nvSpPr>
        <p:spPr>
          <a:xfrm>
            <a:off x="794333" y="5591076"/>
            <a:ext cx="3390223" cy="369332"/>
          </a:xfrm>
          <a:prstGeom prst="rect">
            <a:avLst/>
          </a:prstGeom>
          <a:noFill/>
        </p:spPr>
        <p:txBody>
          <a:bodyPr wrap="none" rtlCol="0">
            <a:spAutoFit/>
          </a:bodyPr>
          <a:lstStyle/>
          <a:p>
            <a:r>
              <a:rPr lang="en-US" dirty="0" smtClean="0">
                <a:solidFill>
                  <a:srgbClr val="00B050"/>
                </a:solidFill>
              </a:rPr>
              <a:t>Variable Fidelity approach: VFM</a:t>
            </a:r>
            <a:endParaRPr lang="en-US" dirty="0">
              <a:solidFill>
                <a:srgbClr val="00B050"/>
              </a:solidFill>
            </a:endParaRPr>
          </a:p>
        </p:txBody>
      </p:sp>
      <p:sp>
        <p:nvSpPr>
          <p:cNvPr id="2" name="TextBox 1"/>
          <p:cNvSpPr txBox="1"/>
          <p:nvPr/>
        </p:nvSpPr>
        <p:spPr>
          <a:xfrm>
            <a:off x="6156174" y="5314077"/>
            <a:ext cx="2812061" cy="646331"/>
          </a:xfrm>
          <a:prstGeom prst="rect">
            <a:avLst/>
          </a:prstGeom>
          <a:noFill/>
        </p:spPr>
        <p:txBody>
          <a:bodyPr wrap="square" rtlCol="0">
            <a:spAutoFit/>
          </a:bodyPr>
          <a:lstStyle/>
          <a:p>
            <a:r>
              <a:rPr lang="en-US" dirty="0" smtClean="0">
                <a:solidFill>
                  <a:srgbClr val="FF0000"/>
                </a:solidFill>
              </a:rPr>
              <a:t>The only case showing significant discrepancy</a:t>
            </a:r>
            <a:endParaRPr lang="en-US" dirty="0">
              <a:solidFill>
                <a:srgbClr val="FF0000"/>
              </a:solidFill>
            </a:endParaRPr>
          </a:p>
        </p:txBody>
      </p:sp>
      <p:sp>
        <p:nvSpPr>
          <p:cNvPr id="3" name="Right Arrow 2"/>
          <p:cNvSpPr/>
          <p:nvPr/>
        </p:nvSpPr>
        <p:spPr bwMode="auto">
          <a:xfrm rot="17129788">
            <a:off x="7442650" y="4617740"/>
            <a:ext cx="726969" cy="493773"/>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908811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dirty="0" smtClean="0"/>
              <a:t>Optimization</a:t>
            </a:r>
            <a:endParaRPr lang="nl-NL" dirty="0" smtClean="0"/>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dirty="0" smtClean="0">
                <a:solidFill>
                  <a:srgbClr val="00A6D6"/>
                </a:solidFill>
                <a:latin typeface="Bookman Old Style" charset="0"/>
                <a:ea typeface="ＭＳ Ｐゴシック" charset="-128"/>
              </a:rPr>
              <a:t>Results – Optimization with </a:t>
            </a:r>
            <a:r>
              <a:rPr lang="en-US" sz="2000" b="1" dirty="0" smtClean="0">
                <a:solidFill>
                  <a:srgbClr val="00A6D6"/>
                </a:solidFill>
                <a:latin typeface="Bookman Old Style" charset="0"/>
                <a:ea typeface="ＭＳ Ｐゴシック" charset="-128"/>
              </a:rPr>
              <a:t>7 design variables</a:t>
            </a:r>
            <a:endParaRPr lang="en-US" sz="2000" b="1" dirty="0">
              <a:solidFill>
                <a:srgbClr val="00A6D6"/>
              </a:solidFill>
              <a:latin typeface="Bookman Old Style" charset="0"/>
              <a:ea typeface="ＭＳ Ｐゴシック" charset="-128"/>
            </a:endParaRPr>
          </a:p>
        </p:txBody>
      </p:sp>
      <p:pic>
        <p:nvPicPr>
          <p:cNvPr id="126978" name="Picture 2"/>
          <p:cNvPicPr>
            <a:picLocks noChangeAspect="1" noChangeArrowheads="1"/>
          </p:cNvPicPr>
          <p:nvPr/>
        </p:nvPicPr>
        <p:blipFill>
          <a:blip r:embed="rId3" cstate="print"/>
          <a:srcRect/>
          <a:stretch>
            <a:fillRect/>
          </a:stretch>
        </p:blipFill>
        <p:spPr bwMode="auto">
          <a:xfrm>
            <a:off x="399992" y="1516063"/>
            <a:ext cx="8487573" cy="3365641"/>
          </a:xfrm>
          <a:prstGeom prst="rect">
            <a:avLst/>
          </a:prstGeom>
          <a:noFill/>
          <a:ln w="9525">
            <a:noFill/>
            <a:miter lim="800000"/>
            <a:headEnd/>
            <a:tailEnd/>
          </a:ln>
        </p:spPr>
      </p:pic>
      <p:sp>
        <p:nvSpPr>
          <p:cNvPr id="5" name="TextBox 4"/>
          <p:cNvSpPr txBox="1"/>
          <p:nvPr/>
        </p:nvSpPr>
        <p:spPr>
          <a:xfrm>
            <a:off x="827584" y="5061541"/>
            <a:ext cx="3173113" cy="369332"/>
          </a:xfrm>
          <a:prstGeom prst="rect">
            <a:avLst/>
          </a:prstGeom>
          <a:noFill/>
        </p:spPr>
        <p:txBody>
          <a:bodyPr wrap="none" rtlCol="0">
            <a:spAutoFit/>
          </a:bodyPr>
          <a:lstStyle/>
          <a:p>
            <a:r>
              <a:rPr lang="en-US" dirty="0" smtClean="0">
                <a:solidFill>
                  <a:schemeClr val="bg2">
                    <a:lumMod val="75000"/>
                  </a:schemeClr>
                </a:solidFill>
              </a:rPr>
              <a:t>Classical RSM approach: RSM</a:t>
            </a:r>
            <a:endParaRPr lang="en-US" dirty="0">
              <a:solidFill>
                <a:schemeClr val="bg2">
                  <a:lumMod val="75000"/>
                </a:schemeClr>
              </a:solidFill>
            </a:endParaRPr>
          </a:p>
        </p:txBody>
      </p:sp>
      <p:sp>
        <p:nvSpPr>
          <p:cNvPr id="7" name="TextBox 6"/>
          <p:cNvSpPr txBox="1"/>
          <p:nvPr/>
        </p:nvSpPr>
        <p:spPr>
          <a:xfrm>
            <a:off x="827584" y="5406410"/>
            <a:ext cx="3390223" cy="369332"/>
          </a:xfrm>
          <a:prstGeom prst="rect">
            <a:avLst/>
          </a:prstGeom>
          <a:noFill/>
        </p:spPr>
        <p:txBody>
          <a:bodyPr wrap="none" rtlCol="0">
            <a:spAutoFit/>
          </a:bodyPr>
          <a:lstStyle/>
          <a:p>
            <a:r>
              <a:rPr lang="en-US" dirty="0" smtClean="0">
                <a:solidFill>
                  <a:srgbClr val="00B050"/>
                </a:solidFill>
              </a:rPr>
              <a:t>Variable Fidelity approach: VFM</a:t>
            </a:r>
            <a:endParaRPr lang="en-US" dirty="0">
              <a:solidFill>
                <a:srgbClr val="00B050"/>
              </a:solidFill>
            </a:endParaRPr>
          </a:p>
        </p:txBody>
      </p:sp>
    </p:spTree>
    <p:extLst>
      <p:ext uri="{BB962C8B-B14F-4D97-AF65-F5344CB8AC3E}">
        <p14:creationId xmlns:p14="http://schemas.microsoft.com/office/powerpoint/2010/main" val="8437903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917575" y="457200"/>
            <a:ext cx="7159625" cy="627063"/>
          </a:xfrm>
        </p:spPr>
        <p:txBody>
          <a:bodyPr/>
          <a:lstStyle/>
          <a:p>
            <a:r>
              <a:rPr lang="en-US" smtClean="0"/>
              <a:t>Optimization</a:t>
            </a:r>
          </a:p>
        </p:txBody>
      </p:sp>
      <p:sp>
        <p:nvSpPr>
          <p:cNvPr id="6" name="Ondertitel 2"/>
          <p:cNvSpPr txBox="1">
            <a:spLocks/>
          </p:cNvSpPr>
          <p:nvPr/>
        </p:nvSpPr>
        <p:spPr bwMode="auto">
          <a:xfrm>
            <a:off x="914400" y="1041400"/>
            <a:ext cx="6781800" cy="474663"/>
          </a:xfrm>
          <a:prstGeom prst="rect">
            <a:avLst/>
          </a:prstGeom>
          <a:noFill/>
          <a:ln w="9525">
            <a:noFill/>
            <a:miter lim="800000"/>
            <a:headEnd/>
            <a:tailEnd/>
          </a:ln>
        </p:spPr>
        <p:txBody>
          <a:bodyPr lIns="0" tIns="0" rIns="0" bIns="0"/>
          <a:lstStyle>
            <a:lvl1pPr eaLnBrk="0" hangingPunct="0">
              <a:defRPr sz="2400">
                <a:solidFill>
                  <a:schemeClr val="tx1"/>
                </a:solidFill>
                <a:latin typeface="Tahoma" charset="0"/>
                <a:cs typeface="Arial" charset="0"/>
              </a:defRPr>
            </a:lvl1pPr>
            <a:lvl2pPr marL="37931725" indent="-37474525" eaLnBrk="0" hangingPunct="0">
              <a:defRPr sz="2400">
                <a:solidFill>
                  <a:schemeClr val="tx1"/>
                </a:solidFill>
                <a:latin typeface="Tahoma" charset="0"/>
                <a:cs typeface="Arial" charset="0"/>
              </a:defRPr>
            </a:lvl2pPr>
            <a:lvl3pPr eaLnBrk="0" hangingPunct="0">
              <a:defRPr sz="2400">
                <a:solidFill>
                  <a:schemeClr val="tx1"/>
                </a:solidFill>
                <a:latin typeface="Tahoma" charset="0"/>
                <a:cs typeface="Arial" charset="0"/>
              </a:defRPr>
            </a:lvl3pPr>
            <a:lvl4pPr eaLnBrk="0" hangingPunct="0">
              <a:defRPr sz="2400">
                <a:solidFill>
                  <a:schemeClr val="tx1"/>
                </a:solidFill>
                <a:latin typeface="Tahoma" charset="0"/>
                <a:cs typeface="Arial" charset="0"/>
              </a:defRPr>
            </a:lvl4pPr>
            <a:lvl5pPr eaLnBrk="0" hangingPunct="0">
              <a:defRPr sz="2400">
                <a:solidFill>
                  <a:schemeClr val="tx1"/>
                </a:solidFill>
                <a:latin typeface="Tahoma" charset="0"/>
                <a:cs typeface="Arial" charset="0"/>
              </a:defRPr>
            </a:lvl5pPr>
            <a:lvl6pPr marL="457200" eaLnBrk="0" fontAlgn="base" hangingPunct="0">
              <a:spcBef>
                <a:spcPct val="0"/>
              </a:spcBef>
              <a:spcAft>
                <a:spcPct val="0"/>
              </a:spcAft>
              <a:defRPr sz="2400">
                <a:solidFill>
                  <a:schemeClr val="tx1"/>
                </a:solidFill>
                <a:latin typeface="Tahoma" charset="0"/>
                <a:cs typeface="Arial" charset="0"/>
              </a:defRPr>
            </a:lvl6pPr>
            <a:lvl7pPr marL="914400" eaLnBrk="0" fontAlgn="base" hangingPunct="0">
              <a:spcBef>
                <a:spcPct val="0"/>
              </a:spcBef>
              <a:spcAft>
                <a:spcPct val="0"/>
              </a:spcAft>
              <a:defRPr sz="2400">
                <a:solidFill>
                  <a:schemeClr val="tx1"/>
                </a:solidFill>
                <a:latin typeface="Tahoma" charset="0"/>
                <a:cs typeface="Arial" charset="0"/>
              </a:defRPr>
            </a:lvl7pPr>
            <a:lvl8pPr marL="1371600" eaLnBrk="0" fontAlgn="base" hangingPunct="0">
              <a:spcBef>
                <a:spcPct val="0"/>
              </a:spcBef>
              <a:spcAft>
                <a:spcPct val="0"/>
              </a:spcAft>
              <a:defRPr sz="2400">
                <a:solidFill>
                  <a:schemeClr val="tx1"/>
                </a:solidFill>
                <a:latin typeface="Tahoma" charset="0"/>
                <a:cs typeface="Arial" charset="0"/>
              </a:defRPr>
            </a:lvl8pPr>
            <a:lvl9pPr marL="1828800" eaLnBrk="0" fontAlgn="base" hangingPunct="0">
              <a:spcBef>
                <a:spcPct val="0"/>
              </a:spcBef>
              <a:spcAft>
                <a:spcPct val="0"/>
              </a:spcAft>
              <a:defRPr sz="2400">
                <a:solidFill>
                  <a:schemeClr val="tx1"/>
                </a:solidFill>
                <a:latin typeface="Tahoma" charset="0"/>
                <a:cs typeface="Arial" charset="0"/>
              </a:defRPr>
            </a:lvl9pPr>
          </a:lstStyle>
          <a:p>
            <a:pPr algn="l">
              <a:lnSpc>
                <a:spcPts val="2500"/>
              </a:lnSpc>
              <a:buClr>
                <a:srgbClr val="00A6D6"/>
              </a:buClr>
            </a:pPr>
            <a:r>
              <a:rPr lang="en-US" sz="2000" smtClean="0">
                <a:solidFill>
                  <a:srgbClr val="00A6D6"/>
                </a:solidFill>
                <a:latin typeface="Bookman Old Style" charset="0"/>
                <a:ea typeface="ＭＳ Ｐゴシック" charset="-128"/>
              </a:rPr>
              <a:t>Estimation of computation time</a:t>
            </a:r>
            <a:endParaRPr lang="en-US" sz="2000">
              <a:solidFill>
                <a:srgbClr val="00A6D6"/>
              </a:solidFill>
              <a:latin typeface="Bookman Old Style" charset="0"/>
              <a:ea typeface="ＭＳ Ｐゴシック" charset="-128"/>
            </a:endParaRPr>
          </a:p>
        </p:txBody>
      </p:sp>
      <p:graphicFrame>
        <p:nvGraphicFramePr>
          <p:cNvPr id="7" name="Tijdelijke aanduiding voor inhoud 6"/>
          <p:cNvGraphicFramePr>
            <a:graphicFrameLocks noGrp="1"/>
          </p:cNvGraphicFramePr>
          <p:nvPr>
            <p:ph idx="1"/>
            <p:extLst>
              <p:ext uri="{D42A27DB-BD31-4B8C-83A1-F6EECF244321}">
                <p14:modId xmlns:p14="http://schemas.microsoft.com/office/powerpoint/2010/main" val="460755473"/>
              </p:ext>
            </p:extLst>
          </p:nvPr>
        </p:nvGraphicFramePr>
        <p:xfrm>
          <a:off x="755576" y="1516063"/>
          <a:ext cx="8040761" cy="3855720"/>
        </p:xfrm>
        <a:graphic>
          <a:graphicData uri="http://schemas.openxmlformats.org/drawingml/2006/table">
            <a:tbl>
              <a:tblPr firstRow="1" bandRow="1">
                <a:tableStyleId>{5C22544A-7EE6-4342-B048-85BDC9FD1C3A}</a:tableStyleId>
              </a:tblPr>
              <a:tblGrid>
                <a:gridCol w="1331845"/>
                <a:gridCol w="1348408"/>
                <a:gridCol w="1340127"/>
                <a:gridCol w="1340127"/>
                <a:gridCol w="1340127"/>
                <a:gridCol w="1340127"/>
              </a:tblGrid>
              <a:tr h="370840">
                <a:tc>
                  <a:txBody>
                    <a:bodyPr/>
                    <a:lstStyle/>
                    <a:p>
                      <a:pPr algn="ctr"/>
                      <a:r>
                        <a:rPr lang="en-US" sz="1400" noProof="0" dirty="0" smtClean="0"/>
                        <a:t>Nr. of design variables</a:t>
                      </a:r>
                      <a:endParaRPr lang="en-US" sz="1400" noProof="0" dirty="0"/>
                    </a:p>
                  </a:txBody>
                  <a:tcPr/>
                </a:tc>
                <a:tc>
                  <a:txBody>
                    <a:bodyPr/>
                    <a:lstStyle/>
                    <a:p>
                      <a:pPr algn="ctr"/>
                      <a:r>
                        <a:rPr lang="en-US" sz="1400" noProof="0" dirty="0" smtClean="0"/>
                        <a:t>Optimization</a:t>
                      </a:r>
                      <a:r>
                        <a:rPr lang="en-US" sz="1400" baseline="0" noProof="0" dirty="0" smtClean="0"/>
                        <a:t> type</a:t>
                      </a:r>
                      <a:endParaRPr lang="en-US" sz="1400" noProof="0" dirty="0"/>
                    </a:p>
                  </a:txBody>
                  <a:tcPr/>
                </a:tc>
                <a:tc>
                  <a:txBody>
                    <a:bodyPr/>
                    <a:lstStyle/>
                    <a:p>
                      <a:pPr algn="ctr"/>
                      <a:r>
                        <a:rPr lang="en-US" sz="1400" noProof="0" smtClean="0"/>
                        <a:t>Low-fidelity evaluations</a:t>
                      </a:r>
                      <a:endParaRPr lang="en-US" sz="1400" noProof="0"/>
                    </a:p>
                  </a:txBody>
                  <a:tcPr/>
                </a:tc>
                <a:tc>
                  <a:txBody>
                    <a:bodyPr/>
                    <a:lstStyle/>
                    <a:p>
                      <a:pPr algn="ctr"/>
                      <a:r>
                        <a:rPr lang="en-US" sz="1400" noProof="0" smtClean="0"/>
                        <a:t>High-fidelity evaluations</a:t>
                      </a:r>
                      <a:endParaRPr lang="en-US" sz="1400" noProof="0"/>
                    </a:p>
                  </a:txBody>
                  <a:tcPr/>
                </a:tc>
                <a:tc>
                  <a:txBody>
                    <a:bodyPr/>
                    <a:lstStyle/>
                    <a:p>
                      <a:pPr algn="ctr"/>
                      <a:r>
                        <a:rPr lang="en-US" sz="1400" noProof="0" smtClean="0"/>
                        <a:t>Nr. of updates</a:t>
                      </a:r>
                      <a:endParaRPr lang="en-US" sz="1400" noProof="0"/>
                    </a:p>
                  </a:txBody>
                  <a:tcPr/>
                </a:tc>
                <a:tc>
                  <a:txBody>
                    <a:bodyPr/>
                    <a:lstStyle/>
                    <a:p>
                      <a:pPr algn="ctr"/>
                      <a:r>
                        <a:rPr lang="en-US" sz="1400" noProof="0" smtClean="0"/>
                        <a:t>Estimated time [hr]</a:t>
                      </a:r>
                      <a:endParaRPr lang="en-US" sz="1400" noProof="0"/>
                    </a:p>
                  </a:txBody>
                  <a:tcPr/>
                </a:tc>
              </a:tr>
              <a:tr h="370840">
                <a:tc rowSpan="3">
                  <a:txBody>
                    <a:bodyPr/>
                    <a:lstStyle/>
                    <a:p>
                      <a:pPr algn="ctr"/>
                      <a:r>
                        <a:rPr lang="en-US" sz="1400" noProof="0" dirty="0" smtClean="0"/>
                        <a:t>2</a:t>
                      </a:r>
                      <a:endParaRPr lang="en-US" sz="1400" noProof="0" dirty="0"/>
                    </a:p>
                  </a:txBody>
                  <a:tcPr anchor="ctr"/>
                </a:tc>
                <a:tc>
                  <a:txBody>
                    <a:bodyPr/>
                    <a:lstStyle/>
                    <a:p>
                      <a:pPr algn="ctr"/>
                      <a:r>
                        <a:rPr lang="en-US" sz="1400" noProof="0" dirty="0" smtClean="0"/>
                        <a:t>Full simulation</a:t>
                      </a:r>
                      <a:endParaRPr lang="en-US" sz="1400" noProof="0" dirty="0"/>
                    </a:p>
                  </a:txBody>
                  <a:tcPr/>
                </a:tc>
                <a:tc>
                  <a:txBody>
                    <a:bodyPr/>
                    <a:lstStyle/>
                    <a:p>
                      <a:pPr algn="ctr"/>
                      <a:r>
                        <a:rPr lang="en-US" sz="1400" noProof="0" dirty="0" smtClean="0"/>
                        <a:t>-</a:t>
                      </a:r>
                      <a:endParaRPr lang="en-US" sz="1400" noProof="0" dirty="0"/>
                    </a:p>
                  </a:txBody>
                  <a:tcPr/>
                </a:tc>
                <a:tc>
                  <a:txBody>
                    <a:bodyPr/>
                    <a:lstStyle/>
                    <a:p>
                      <a:pPr algn="ctr"/>
                      <a:r>
                        <a:rPr lang="en-US" sz="1400" noProof="0" dirty="0" smtClean="0"/>
                        <a:t>22</a:t>
                      </a:r>
                      <a:endParaRPr lang="en-US" sz="1400" noProof="0" dirty="0"/>
                    </a:p>
                  </a:txBody>
                  <a:tcPr/>
                </a:tc>
                <a:tc>
                  <a:txBody>
                    <a:bodyPr/>
                    <a:lstStyle/>
                    <a:p>
                      <a:pPr algn="ctr"/>
                      <a:r>
                        <a:rPr lang="en-US" sz="1400" noProof="0" dirty="0" smtClean="0"/>
                        <a:t>-</a:t>
                      </a:r>
                      <a:endParaRPr lang="en-US" sz="1400" noProof="0" dirty="0"/>
                    </a:p>
                  </a:txBody>
                  <a:tcPr/>
                </a:tc>
                <a:tc>
                  <a:txBody>
                    <a:bodyPr/>
                    <a:lstStyle/>
                    <a:p>
                      <a:pPr algn="ctr"/>
                      <a:r>
                        <a:rPr lang="en-US" sz="1400" b="1" noProof="0" dirty="0" smtClean="0"/>
                        <a:t>9.0</a:t>
                      </a:r>
                      <a:endParaRPr lang="en-US" sz="1400" b="1" noProof="0" dirty="0"/>
                    </a:p>
                  </a:txBody>
                  <a:tcPr/>
                </a:tc>
              </a:tr>
              <a:tr h="370840">
                <a:tc vMerge="1">
                  <a:txBody>
                    <a:bodyPr/>
                    <a:lstStyle/>
                    <a:p>
                      <a:endParaRPr lang="en-US" sz="1400" noProof="0" dirty="0"/>
                    </a:p>
                  </a:txBody>
                  <a:tcPr/>
                </a:tc>
                <a:tc>
                  <a:txBody>
                    <a:bodyPr/>
                    <a:lstStyle/>
                    <a:p>
                      <a:pPr algn="ctr"/>
                      <a:r>
                        <a:rPr lang="en-US" sz="1400" noProof="0" dirty="0" smtClean="0"/>
                        <a:t>RSM</a:t>
                      </a:r>
                      <a:endParaRPr lang="en-US" sz="1400" noProof="0" dirty="0"/>
                    </a:p>
                  </a:txBody>
                  <a:tcPr/>
                </a:tc>
                <a:tc>
                  <a:txBody>
                    <a:bodyPr/>
                    <a:lstStyle/>
                    <a:p>
                      <a:pPr algn="ctr"/>
                      <a:r>
                        <a:rPr lang="en-US" sz="1400" noProof="0" dirty="0" smtClean="0"/>
                        <a:t>-</a:t>
                      </a:r>
                      <a:endParaRPr lang="en-US" sz="1400" noProof="0" dirty="0"/>
                    </a:p>
                  </a:txBody>
                  <a:tcPr/>
                </a:tc>
                <a:tc>
                  <a:txBody>
                    <a:bodyPr/>
                    <a:lstStyle/>
                    <a:p>
                      <a:pPr algn="ctr"/>
                      <a:r>
                        <a:rPr lang="en-US" sz="1400" noProof="0" dirty="0" smtClean="0"/>
                        <a:t>12</a:t>
                      </a:r>
                      <a:endParaRPr lang="en-US" sz="1400" noProof="0" dirty="0"/>
                    </a:p>
                  </a:txBody>
                  <a:tcPr/>
                </a:tc>
                <a:tc>
                  <a:txBody>
                    <a:bodyPr/>
                    <a:lstStyle/>
                    <a:p>
                      <a:pPr algn="ctr"/>
                      <a:r>
                        <a:rPr lang="en-US" sz="1400" noProof="0" dirty="0" smtClean="0"/>
                        <a:t>2</a:t>
                      </a:r>
                      <a:endParaRPr lang="en-US" sz="1400" noProof="0" dirty="0"/>
                    </a:p>
                  </a:txBody>
                  <a:tcPr/>
                </a:tc>
                <a:tc>
                  <a:txBody>
                    <a:bodyPr/>
                    <a:lstStyle/>
                    <a:p>
                      <a:pPr algn="ctr"/>
                      <a:r>
                        <a:rPr lang="en-US" sz="1400" b="1" noProof="0" dirty="0" smtClean="0"/>
                        <a:t>5.7</a:t>
                      </a:r>
                      <a:endParaRPr lang="en-US" sz="1400" b="1" noProof="0" dirty="0"/>
                    </a:p>
                  </a:txBody>
                  <a:tcPr/>
                </a:tc>
              </a:tr>
              <a:tr h="370840">
                <a:tc vMerge="1">
                  <a:txBody>
                    <a:bodyPr/>
                    <a:lstStyle/>
                    <a:p>
                      <a:endParaRPr lang="en-US" sz="1400" noProof="0" dirty="0"/>
                    </a:p>
                  </a:txBody>
                  <a:tcPr/>
                </a:tc>
                <a:tc>
                  <a:txBody>
                    <a:bodyPr/>
                    <a:lstStyle/>
                    <a:p>
                      <a:pPr algn="ctr"/>
                      <a:r>
                        <a:rPr lang="en-US" sz="1400" noProof="0" dirty="0" smtClean="0"/>
                        <a:t>VFM</a:t>
                      </a:r>
                      <a:endParaRPr lang="en-US" sz="1400" noProof="0" dirty="0"/>
                    </a:p>
                  </a:txBody>
                  <a:tcPr/>
                </a:tc>
                <a:tc>
                  <a:txBody>
                    <a:bodyPr/>
                    <a:lstStyle/>
                    <a:p>
                      <a:pPr algn="ctr"/>
                      <a:r>
                        <a:rPr lang="en-US" sz="1400" noProof="0" dirty="0" smtClean="0"/>
                        <a:t>50</a:t>
                      </a:r>
                      <a:endParaRPr lang="en-US" sz="1400" noProof="0" dirty="0"/>
                    </a:p>
                  </a:txBody>
                  <a:tcPr/>
                </a:tc>
                <a:tc>
                  <a:txBody>
                    <a:bodyPr/>
                    <a:lstStyle/>
                    <a:p>
                      <a:pPr algn="ctr"/>
                      <a:r>
                        <a:rPr lang="en-US" sz="1400" noProof="0" dirty="0" smtClean="0"/>
                        <a:t>6</a:t>
                      </a:r>
                      <a:endParaRPr lang="en-US" sz="1400" noProof="0" dirty="0"/>
                    </a:p>
                  </a:txBody>
                  <a:tcPr/>
                </a:tc>
                <a:tc>
                  <a:txBody>
                    <a:bodyPr/>
                    <a:lstStyle/>
                    <a:p>
                      <a:pPr algn="ctr"/>
                      <a:r>
                        <a:rPr lang="en-US" sz="1400" noProof="0" dirty="0" smtClean="0"/>
                        <a:t>3</a:t>
                      </a:r>
                      <a:endParaRPr lang="en-US" sz="1400" noProof="0" dirty="0"/>
                    </a:p>
                  </a:txBody>
                  <a:tcPr/>
                </a:tc>
                <a:tc>
                  <a:txBody>
                    <a:bodyPr/>
                    <a:lstStyle/>
                    <a:p>
                      <a:pPr algn="ctr"/>
                      <a:r>
                        <a:rPr lang="en-US" sz="1400" b="1" noProof="0" dirty="0" smtClean="0"/>
                        <a:t>6.1</a:t>
                      </a:r>
                      <a:endParaRPr lang="en-US" sz="1400" b="1" noProof="0" dirty="0"/>
                    </a:p>
                  </a:txBody>
                  <a:tcPr/>
                </a:tc>
              </a:tr>
              <a:tr h="370840">
                <a:tc rowSpan="3">
                  <a:txBody>
                    <a:bodyPr/>
                    <a:lstStyle/>
                    <a:p>
                      <a:pPr algn="ctr"/>
                      <a:r>
                        <a:rPr lang="en-US" sz="1400" noProof="0" dirty="0" smtClean="0"/>
                        <a:t>4</a:t>
                      </a:r>
                      <a:endParaRPr lang="en-US" sz="1400" noProof="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noProof="0" dirty="0" smtClean="0"/>
                        <a:t>Full simulation</a:t>
                      </a:r>
                    </a:p>
                  </a:txBody>
                  <a:tcPr/>
                </a:tc>
                <a:tc>
                  <a:txBody>
                    <a:bodyPr/>
                    <a:lstStyle/>
                    <a:p>
                      <a:pPr algn="ctr"/>
                      <a:r>
                        <a:rPr lang="en-US" sz="1400" noProof="0" dirty="0" smtClean="0"/>
                        <a:t>-</a:t>
                      </a:r>
                      <a:endParaRPr lang="en-US" sz="1400" noProof="0" dirty="0"/>
                    </a:p>
                  </a:txBody>
                  <a:tcPr/>
                </a:tc>
                <a:tc>
                  <a:txBody>
                    <a:bodyPr/>
                    <a:lstStyle/>
                    <a:p>
                      <a:pPr algn="ctr"/>
                      <a:r>
                        <a:rPr lang="en-US" sz="1400" noProof="0" dirty="0" smtClean="0"/>
                        <a:t>56</a:t>
                      </a:r>
                      <a:endParaRPr lang="en-US" sz="1400" noProof="0" dirty="0"/>
                    </a:p>
                  </a:txBody>
                  <a:tcPr/>
                </a:tc>
                <a:tc>
                  <a:txBody>
                    <a:bodyPr/>
                    <a:lstStyle/>
                    <a:p>
                      <a:pPr algn="ctr"/>
                      <a:r>
                        <a:rPr lang="en-US" sz="1400" noProof="0" dirty="0" smtClean="0"/>
                        <a:t>-</a:t>
                      </a:r>
                      <a:endParaRPr lang="en-US" sz="1400" noProof="0" dirty="0"/>
                    </a:p>
                  </a:txBody>
                  <a:tcPr/>
                </a:tc>
                <a:tc>
                  <a:txBody>
                    <a:bodyPr/>
                    <a:lstStyle/>
                    <a:p>
                      <a:pPr algn="ctr"/>
                      <a:r>
                        <a:rPr lang="en-US" sz="1400" b="1" noProof="0" dirty="0" smtClean="0"/>
                        <a:t>23.4</a:t>
                      </a:r>
                      <a:endParaRPr lang="en-US" sz="1400" b="1" noProof="0" dirty="0"/>
                    </a:p>
                  </a:txBody>
                  <a:tcPr/>
                </a:tc>
              </a:tr>
              <a:tr h="370840">
                <a:tc vMerge="1">
                  <a:txBody>
                    <a:bodyPr/>
                    <a:lstStyle/>
                    <a:p>
                      <a:endParaRPr lang="en-US" sz="1400" noProof="0" dirty="0"/>
                    </a:p>
                  </a:txBody>
                  <a:tcPr/>
                </a:tc>
                <a:tc>
                  <a:txBody>
                    <a:bodyPr/>
                    <a:lstStyle/>
                    <a:p>
                      <a:pPr algn="ctr"/>
                      <a:r>
                        <a:rPr lang="en-US" sz="1400" noProof="0" dirty="0" smtClean="0"/>
                        <a:t>RSM</a:t>
                      </a:r>
                      <a:endParaRPr lang="en-US" sz="1400" noProof="0" dirty="0"/>
                    </a:p>
                  </a:txBody>
                  <a:tcPr/>
                </a:tc>
                <a:tc>
                  <a:txBody>
                    <a:bodyPr/>
                    <a:lstStyle/>
                    <a:p>
                      <a:pPr algn="ctr"/>
                      <a:r>
                        <a:rPr lang="en-US" sz="1400" noProof="0" dirty="0" smtClean="0"/>
                        <a:t>-</a:t>
                      </a:r>
                      <a:endParaRPr lang="en-US" sz="1400" noProof="0" dirty="0"/>
                    </a:p>
                  </a:txBody>
                  <a:tcPr/>
                </a:tc>
                <a:tc>
                  <a:txBody>
                    <a:bodyPr/>
                    <a:lstStyle/>
                    <a:p>
                      <a:pPr algn="ctr"/>
                      <a:r>
                        <a:rPr lang="en-US" sz="1400" noProof="0" dirty="0" smtClean="0"/>
                        <a:t>24</a:t>
                      </a:r>
                      <a:endParaRPr lang="en-US" sz="1400" noProof="0" dirty="0"/>
                    </a:p>
                  </a:txBody>
                  <a:tcPr/>
                </a:tc>
                <a:tc>
                  <a:txBody>
                    <a:bodyPr/>
                    <a:lstStyle/>
                    <a:p>
                      <a:pPr algn="ctr"/>
                      <a:r>
                        <a:rPr lang="en-US" sz="1400" noProof="0" dirty="0" smtClean="0"/>
                        <a:t>4</a:t>
                      </a:r>
                      <a:endParaRPr lang="en-US" sz="1400" noProof="0" dirty="0"/>
                    </a:p>
                  </a:txBody>
                  <a:tcPr/>
                </a:tc>
                <a:tc>
                  <a:txBody>
                    <a:bodyPr/>
                    <a:lstStyle/>
                    <a:p>
                      <a:pPr algn="ctr"/>
                      <a:r>
                        <a:rPr lang="en-US" sz="1400" b="1" noProof="0" dirty="0" smtClean="0"/>
                        <a:t>11.5</a:t>
                      </a:r>
                      <a:endParaRPr lang="en-US" sz="1400" b="1" noProof="0" dirty="0"/>
                    </a:p>
                  </a:txBody>
                  <a:tcPr/>
                </a:tc>
              </a:tr>
              <a:tr h="370840">
                <a:tc vMerge="1">
                  <a:txBody>
                    <a:bodyPr/>
                    <a:lstStyle/>
                    <a:p>
                      <a:endParaRPr lang="en-US" sz="1400" noProof="0" dirty="0"/>
                    </a:p>
                  </a:txBody>
                  <a:tcPr/>
                </a:tc>
                <a:tc>
                  <a:txBody>
                    <a:bodyPr/>
                    <a:lstStyle/>
                    <a:p>
                      <a:pPr algn="ctr"/>
                      <a:r>
                        <a:rPr lang="en-US" sz="1400" noProof="0" dirty="0" smtClean="0"/>
                        <a:t>VFM</a:t>
                      </a:r>
                      <a:endParaRPr lang="en-US" sz="1400" noProof="0" dirty="0"/>
                    </a:p>
                  </a:txBody>
                  <a:tcPr/>
                </a:tc>
                <a:tc>
                  <a:txBody>
                    <a:bodyPr/>
                    <a:lstStyle/>
                    <a:p>
                      <a:pPr algn="ctr"/>
                      <a:r>
                        <a:rPr lang="en-US" sz="1400" noProof="0" dirty="0" smtClean="0"/>
                        <a:t>50</a:t>
                      </a:r>
                      <a:endParaRPr lang="en-US" sz="1400" noProof="0" dirty="0"/>
                    </a:p>
                  </a:txBody>
                  <a:tcPr/>
                </a:tc>
                <a:tc>
                  <a:txBody>
                    <a:bodyPr/>
                    <a:lstStyle/>
                    <a:p>
                      <a:pPr algn="ctr"/>
                      <a:r>
                        <a:rPr lang="en-US" sz="1400" noProof="0" dirty="0" smtClean="0"/>
                        <a:t>12</a:t>
                      </a:r>
                      <a:endParaRPr lang="en-US" sz="1400" noProof="0" dirty="0"/>
                    </a:p>
                  </a:txBody>
                  <a:tcPr/>
                </a:tc>
                <a:tc>
                  <a:txBody>
                    <a:bodyPr/>
                    <a:lstStyle/>
                    <a:p>
                      <a:pPr algn="ctr"/>
                      <a:r>
                        <a:rPr lang="en-US" sz="1400" noProof="0" dirty="0" smtClean="0"/>
                        <a:t>4</a:t>
                      </a:r>
                      <a:endParaRPr lang="en-US" sz="1400" noProof="0" dirty="0"/>
                    </a:p>
                  </a:txBody>
                  <a:tcPr/>
                </a:tc>
                <a:tc>
                  <a:txBody>
                    <a:bodyPr/>
                    <a:lstStyle/>
                    <a:p>
                      <a:pPr algn="ctr"/>
                      <a:r>
                        <a:rPr lang="en-US" sz="1400" b="1" noProof="0" dirty="0" smtClean="0"/>
                        <a:t>9.3</a:t>
                      </a:r>
                      <a:endParaRPr lang="en-US" sz="1400" b="1" noProof="0" dirty="0"/>
                    </a:p>
                  </a:txBody>
                  <a:tcPr/>
                </a:tc>
              </a:tr>
              <a:tr h="370840">
                <a:tc rowSpan="3">
                  <a:txBody>
                    <a:bodyPr/>
                    <a:lstStyle/>
                    <a:p>
                      <a:pPr algn="ctr"/>
                      <a:r>
                        <a:rPr lang="en-US" sz="1400" noProof="0" dirty="0" smtClean="0"/>
                        <a:t>7</a:t>
                      </a:r>
                      <a:endParaRPr lang="en-US" sz="1400" noProof="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noProof="0" dirty="0" smtClean="0"/>
                        <a:t>Full simulation</a:t>
                      </a:r>
                    </a:p>
                  </a:txBody>
                  <a:tcPr/>
                </a:tc>
                <a:tc>
                  <a:txBody>
                    <a:bodyPr/>
                    <a:lstStyle/>
                    <a:p>
                      <a:pPr algn="ctr"/>
                      <a:r>
                        <a:rPr lang="en-US" sz="1400" noProof="0" dirty="0" smtClean="0"/>
                        <a:t>-</a:t>
                      </a:r>
                      <a:endParaRPr lang="en-US" sz="1400" noProof="0" dirty="0"/>
                    </a:p>
                  </a:txBody>
                  <a:tcPr/>
                </a:tc>
                <a:tc>
                  <a:txBody>
                    <a:bodyPr/>
                    <a:lstStyle/>
                    <a:p>
                      <a:pPr algn="ctr"/>
                      <a:r>
                        <a:rPr lang="en-US" sz="1400" noProof="0" dirty="0" smtClean="0"/>
                        <a:t>67</a:t>
                      </a:r>
                      <a:endParaRPr lang="en-US" sz="1400" noProof="0" dirty="0"/>
                    </a:p>
                  </a:txBody>
                  <a:tcPr/>
                </a:tc>
                <a:tc>
                  <a:txBody>
                    <a:bodyPr/>
                    <a:lstStyle/>
                    <a:p>
                      <a:pPr algn="ctr"/>
                      <a:r>
                        <a:rPr lang="en-US" sz="1400" noProof="0" dirty="0" smtClean="0"/>
                        <a:t>-</a:t>
                      </a:r>
                      <a:endParaRPr lang="en-US" sz="1400" noProof="0" dirty="0"/>
                    </a:p>
                  </a:txBody>
                  <a:tcPr/>
                </a:tc>
                <a:tc>
                  <a:txBody>
                    <a:bodyPr/>
                    <a:lstStyle/>
                    <a:p>
                      <a:pPr algn="ctr"/>
                      <a:r>
                        <a:rPr lang="en-US" sz="1400" b="1" noProof="0" dirty="0" smtClean="0"/>
                        <a:t>27.9</a:t>
                      </a:r>
                      <a:endParaRPr lang="en-US" sz="1400" b="1" noProof="0" dirty="0"/>
                    </a:p>
                  </a:txBody>
                  <a:tcPr/>
                </a:tc>
              </a:tr>
              <a:tr h="370840">
                <a:tc vMerge="1">
                  <a:txBody>
                    <a:bodyPr/>
                    <a:lstStyle/>
                    <a:p>
                      <a:endParaRPr lang="en-US" sz="1400" noProof="0"/>
                    </a:p>
                  </a:txBody>
                  <a:tcPr/>
                </a:tc>
                <a:tc>
                  <a:txBody>
                    <a:bodyPr/>
                    <a:lstStyle/>
                    <a:p>
                      <a:pPr algn="ctr"/>
                      <a:r>
                        <a:rPr lang="en-US" sz="1400" noProof="0" dirty="0" smtClean="0"/>
                        <a:t>RSM</a:t>
                      </a:r>
                      <a:endParaRPr lang="en-US" sz="1400" noProof="0" dirty="0"/>
                    </a:p>
                  </a:txBody>
                  <a:tcPr/>
                </a:tc>
                <a:tc>
                  <a:txBody>
                    <a:bodyPr/>
                    <a:lstStyle/>
                    <a:p>
                      <a:pPr algn="ctr"/>
                      <a:r>
                        <a:rPr lang="en-US" sz="1400" noProof="0" dirty="0" smtClean="0"/>
                        <a:t>-</a:t>
                      </a:r>
                      <a:endParaRPr lang="en-US" sz="1400" noProof="0" dirty="0"/>
                    </a:p>
                  </a:txBody>
                  <a:tcPr/>
                </a:tc>
                <a:tc>
                  <a:txBody>
                    <a:bodyPr/>
                    <a:lstStyle/>
                    <a:p>
                      <a:pPr algn="ctr"/>
                      <a:r>
                        <a:rPr lang="en-US" sz="1400" noProof="0" dirty="0" smtClean="0"/>
                        <a:t>42</a:t>
                      </a:r>
                      <a:endParaRPr lang="en-US" sz="1400" noProof="0" dirty="0"/>
                    </a:p>
                  </a:txBody>
                  <a:tcPr/>
                </a:tc>
                <a:tc>
                  <a:txBody>
                    <a:bodyPr/>
                    <a:lstStyle/>
                    <a:p>
                      <a:pPr algn="ctr"/>
                      <a:r>
                        <a:rPr lang="en-US" sz="1400" noProof="0" dirty="0" smtClean="0"/>
                        <a:t>4</a:t>
                      </a:r>
                      <a:endParaRPr lang="en-US" sz="1400" noProof="0" dirty="0"/>
                    </a:p>
                  </a:txBody>
                  <a:tcPr/>
                </a:tc>
                <a:tc>
                  <a:txBody>
                    <a:bodyPr/>
                    <a:lstStyle/>
                    <a:p>
                      <a:pPr algn="ctr"/>
                      <a:r>
                        <a:rPr lang="en-US" sz="1400" b="1" noProof="0" dirty="0" smtClean="0"/>
                        <a:t>19.0</a:t>
                      </a:r>
                      <a:endParaRPr lang="en-US" sz="1400" b="1" noProof="0" dirty="0"/>
                    </a:p>
                  </a:txBody>
                  <a:tcPr/>
                </a:tc>
              </a:tr>
              <a:tr h="370840">
                <a:tc vMerge="1">
                  <a:txBody>
                    <a:bodyPr/>
                    <a:lstStyle/>
                    <a:p>
                      <a:endParaRPr lang="en-US" sz="1400" noProof="0" dirty="0"/>
                    </a:p>
                  </a:txBody>
                  <a:tcPr/>
                </a:tc>
                <a:tc>
                  <a:txBody>
                    <a:bodyPr/>
                    <a:lstStyle/>
                    <a:p>
                      <a:pPr algn="ctr"/>
                      <a:r>
                        <a:rPr lang="en-US" sz="1400" noProof="0" dirty="0" smtClean="0"/>
                        <a:t>VFM</a:t>
                      </a:r>
                      <a:endParaRPr lang="en-US" sz="1400" noProof="0" dirty="0"/>
                    </a:p>
                  </a:txBody>
                  <a:tcPr/>
                </a:tc>
                <a:tc>
                  <a:txBody>
                    <a:bodyPr/>
                    <a:lstStyle/>
                    <a:p>
                      <a:pPr algn="ctr"/>
                      <a:r>
                        <a:rPr lang="en-US" sz="1400" noProof="0" dirty="0" smtClean="0"/>
                        <a:t>50</a:t>
                      </a:r>
                      <a:endParaRPr lang="en-US" sz="1400" noProof="0" dirty="0"/>
                    </a:p>
                  </a:txBody>
                  <a:tcPr/>
                </a:tc>
                <a:tc>
                  <a:txBody>
                    <a:bodyPr/>
                    <a:lstStyle/>
                    <a:p>
                      <a:pPr algn="ctr"/>
                      <a:r>
                        <a:rPr lang="en-US" sz="1400" noProof="0" dirty="0" smtClean="0"/>
                        <a:t>21</a:t>
                      </a:r>
                      <a:endParaRPr lang="en-US" sz="1400" noProof="0" dirty="0"/>
                    </a:p>
                  </a:txBody>
                  <a:tcPr/>
                </a:tc>
                <a:tc>
                  <a:txBody>
                    <a:bodyPr/>
                    <a:lstStyle/>
                    <a:p>
                      <a:pPr algn="ctr"/>
                      <a:r>
                        <a:rPr lang="en-US" sz="1400" noProof="0" dirty="0" smtClean="0"/>
                        <a:t>5</a:t>
                      </a:r>
                      <a:endParaRPr lang="en-US" sz="1400" noProof="0" dirty="0"/>
                    </a:p>
                  </a:txBody>
                  <a:tcPr/>
                </a:tc>
                <a:tc>
                  <a:txBody>
                    <a:bodyPr/>
                    <a:lstStyle/>
                    <a:p>
                      <a:pPr algn="ctr"/>
                      <a:r>
                        <a:rPr lang="en-US" sz="1400" b="1" noProof="0" dirty="0" smtClean="0"/>
                        <a:t>13.2</a:t>
                      </a:r>
                      <a:endParaRPr lang="en-US" sz="1400" b="1" noProof="0" dirty="0"/>
                    </a:p>
                  </a:txBody>
                  <a:tcPr/>
                </a:tc>
              </a:tr>
            </a:tbl>
          </a:graphicData>
        </a:graphic>
      </p:graphicFrame>
      <p:sp>
        <p:nvSpPr>
          <p:cNvPr id="5" name="TextBox 4"/>
          <p:cNvSpPr txBox="1"/>
          <p:nvPr/>
        </p:nvSpPr>
        <p:spPr>
          <a:xfrm>
            <a:off x="801229" y="5430873"/>
            <a:ext cx="3173113" cy="369332"/>
          </a:xfrm>
          <a:prstGeom prst="rect">
            <a:avLst/>
          </a:prstGeom>
          <a:noFill/>
        </p:spPr>
        <p:txBody>
          <a:bodyPr wrap="none" rtlCol="0">
            <a:spAutoFit/>
          </a:bodyPr>
          <a:lstStyle/>
          <a:p>
            <a:r>
              <a:rPr lang="en-US" dirty="0" smtClean="0">
                <a:solidFill>
                  <a:schemeClr val="bg2">
                    <a:lumMod val="75000"/>
                  </a:schemeClr>
                </a:solidFill>
              </a:rPr>
              <a:t>Classical RSM approach: RSM</a:t>
            </a:r>
            <a:endParaRPr lang="en-US" dirty="0">
              <a:solidFill>
                <a:schemeClr val="bg2">
                  <a:lumMod val="75000"/>
                </a:schemeClr>
              </a:solidFill>
            </a:endParaRPr>
          </a:p>
        </p:txBody>
      </p:sp>
      <p:sp>
        <p:nvSpPr>
          <p:cNvPr id="8" name="TextBox 7"/>
          <p:cNvSpPr txBox="1"/>
          <p:nvPr/>
        </p:nvSpPr>
        <p:spPr>
          <a:xfrm>
            <a:off x="801229" y="5775742"/>
            <a:ext cx="3390223" cy="369332"/>
          </a:xfrm>
          <a:prstGeom prst="rect">
            <a:avLst/>
          </a:prstGeom>
          <a:noFill/>
        </p:spPr>
        <p:txBody>
          <a:bodyPr wrap="none" rtlCol="0">
            <a:spAutoFit/>
          </a:bodyPr>
          <a:lstStyle/>
          <a:p>
            <a:r>
              <a:rPr lang="en-US" dirty="0" smtClean="0">
                <a:solidFill>
                  <a:srgbClr val="00B050"/>
                </a:solidFill>
              </a:rPr>
              <a:t>Variable Fidelity approach: VFM</a:t>
            </a:r>
            <a:endParaRPr lang="en-US" dirty="0">
              <a:solidFill>
                <a:srgbClr val="00B050"/>
              </a:solidFill>
            </a:endParaRPr>
          </a:p>
        </p:txBody>
      </p:sp>
      <p:sp>
        <p:nvSpPr>
          <p:cNvPr id="2" name="Oval 1"/>
          <p:cNvSpPr/>
          <p:nvPr/>
        </p:nvSpPr>
        <p:spPr bwMode="auto">
          <a:xfrm>
            <a:off x="7308304" y="832825"/>
            <a:ext cx="1656184" cy="4919008"/>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016386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Surrogate modeling approach</a:t>
            </a:r>
            <a:endParaRPr lang="en-US" dirty="0" smtClean="0"/>
          </a:p>
        </p:txBody>
      </p:sp>
      <p:sp>
        <p:nvSpPr>
          <p:cNvPr id="53253" name="Rectangle 3"/>
          <p:cNvSpPr>
            <a:spLocks noGrp="1" noChangeArrowheads="1"/>
          </p:cNvSpPr>
          <p:nvPr>
            <p:ph idx="1"/>
          </p:nvPr>
        </p:nvSpPr>
        <p:spPr>
          <a:xfrm>
            <a:off x="899592" y="1268760"/>
            <a:ext cx="7416824" cy="4475509"/>
          </a:xfrm>
        </p:spPr>
        <p:txBody>
          <a:bodyPr/>
          <a:lstStyle/>
          <a:p>
            <a:pPr marL="0" indent="0">
              <a:buNone/>
              <a:defRPr/>
            </a:pPr>
            <a:r>
              <a:rPr lang="en-US" sz="2400" dirty="0" smtClean="0"/>
              <a:t>The idea is to use a </a:t>
            </a:r>
            <a:r>
              <a:rPr lang="en-US" sz="2400" b="1" u="sng" dirty="0" smtClean="0"/>
              <a:t>limited</a:t>
            </a:r>
            <a:r>
              <a:rPr lang="en-US" sz="2400" b="1" dirty="0" smtClean="0"/>
              <a:t> number of function evaluations</a:t>
            </a:r>
            <a:r>
              <a:rPr lang="en-US" sz="2400" dirty="0" smtClean="0"/>
              <a:t> (by running the complete </a:t>
            </a:r>
            <a:r>
              <a:rPr lang="en-US" sz="2400" dirty="0" smtClean="0"/>
              <a:t>workflow with all its simulations) </a:t>
            </a:r>
            <a:r>
              <a:rPr lang="en-US" sz="2400" dirty="0" smtClean="0"/>
              <a:t>and use them to build a </a:t>
            </a:r>
            <a:r>
              <a:rPr lang="en-US" sz="2400" b="1" dirty="0" smtClean="0"/>
              <a:t>predictor function </a:t>
            </a:r>
            <a:r>
              <a:rPr lang="en-US" sz="2400" dirty="0" smtClean="0"/>
              <a:t>(i.e., the surrogate model)</a:t>
            </a:r>
          </a:p>
          <a:p>
            <a:pPr marL="0" indent="0">
              <a:buNone/>
              <a:defRPr/>
            </a:pPr>
            <a:endParaRPr lang="en-US" sz="2400" dirty="0"/>
          </a:p>
          <a:p>
            <a:pPr marL="0" indent="0">
              <a:buNone/>
              <a:defRPr/>
            </a:pPr>
            <a:r>
              <a:rPr lang="en-US" sz="2400" b="1" dirty="0" smtClean="0">
                <a:solidFill>
                  <a:srgbClr val="FF0000"/>
                </a:solidFill>
              </a:rPr>
              <a:t>Then the actual optimization will be performed evaluating the predictor function and NOT by running the full simulations. </a:t>
            </a:r>
          </a:p>
          <a:p>
            <a:pPr marL="0" indent="0">
              <a:buNone/>
              <a:defRPr/>
            </a:pPr>
            <a:endParaRPr lang="en-US" sz="2400" dirty="0"/>
          </a:p>
          <a:p>
            <a:pPr marL="0" indent="0">
              <a:buNone/>
              <a:defRPr/>
            </a:pPr>
            <a:r>
              <a:rPr lang="en-US" sz="2400" dirty="0" smtClean="0"/>
              <a:t>In this way, the </a:t>
            </a:r>
            <a:r>
              <a:rPr lang="en-US" sz="2400" dirty="0" smtClean="0"/>
              <a:t>MDO problem is transformed and simplified into the </a:t>
            </a:r>
            <a:r>
              <a:rPr lang="en-US" sz="2400" b="1" dirty="0" smtClean="0"/>
              <a:t>optimum search of an analytical function</a:t>
            </a:r>
          </a:p>
          <a:p>
            <a:pPr marL="0" indent="0">
              <a:buNone/>
              <a:defRPr/>
            </a:pPr>
            <a:endParaRPr lang="en-US" sz="2400" dirty="0"/>
          </a:p>
          <a:p>
            <a:pPr marL="0" indent="0">
              <a:buNone/>
              <a:defRPr/>
            </a:pPr>
            <a:r>
              <a:rPr lang="en-US" sz="2400" dirty="0" smtClean="0"/>
              <a:t>Also, the surrogate model can give </a:t>
            </a:r>
            <a:r>
              <a:rPr lang="en-US" sz="2400" b="1" dirty="0" smtClean="0"/>
              <a:t>insight</a:t>
            </a:r>
            <a:r>
              <a:rPr lang="en-US" sz="2400" dirty="0" smtClean="0"/>
              <a:t> in the relation between independent variables and response</a:t>
            </a:r>
          </a:p>
        </p:txBody>
      </p:sp>
    </p:spTree>
    <p:extLst>
      <p:ext uri="{BB962C8B-B14F-4D97-AF65-F5344CB8AC3E}">
        <p14:creationId xmlns:p14="http://schemas.microsoft.com/office/powerpoint/2010/main" val="1591871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using RSM</a:t>
            </a:r>
          </a:p>
        </p:txBody>
      </p:sp>
      <p:sp>
        <p:nvSpPr>
          <p:cNvPr id="3" name="TextBox 2"/>
          <p:cNvSpPr txBox="1"/>
          <p:nvPr/>
        </p:nvSpPr>
        <p:spPr>
          <a:xfrm>
            <a:off x="611560" y="1148745"/>
            <a:ext cx="8280920" cy="5093702"/>
          </a:xfrm>
          <a:prstGeom prst="rect">
            <a:avLst/>
          </a:prstGeom>
          <a:noFill/>
        </p:spPr>
        <p:txBody>
          <a:bodyPr wrap="square" rtlCol="0">
            <a:spAutoFit/>
          </a:bodyPr>
          <a:lstStyle/>
          <a:p>
            <a:pPr marL="342900" indent="-342900">
              <a:lnSpc>
                <a:spcPts val="3000"/>
              </a:lnSpc>
              <a:buFont typeface="+mj-lt"/>
              <a:buAutoNum type="arabicPeriod"/>
            </a:pPr>
            <a:r>
              <a:rPr lang="en-US" dirty="0" smtClean="0"/>
              <a:t>Selection of sample points in the design space</a:t>
            </a:r>
          </a:p>
          <a:p>
            <a:pPr marL="342900" indent="-342900">
              <a:lnSpc>
                <a:spcPts val="3000"/>
              </a:lnSpc>
              <a:buFont typeface="+mj-lt"/>
              <a:buAutoNum type="arabicPeriod"/>
            </a:pPr>
            <a:r>
              <a:rPr lang="en-US" dirty="0" smtClean="0"/>
              <a:t>Perform Design of Experiments (DoE) to find the response corresponding to the chosen sample points (using the full simulation workflow)</a:t>
            </a:r>
          </a:p>
          <a:p>
            <a:pPr marL="342900" indent="-342900">
              <a:lnSpc>
                <a:spcPts val="3000"/>
              </a:lnSpc>
              <a:buFont typeface="+mj-lt"/>
              <a:buAutoNum type="arabicPeriod"/>
            </a:pPr>
            <a:r>
              <a:rPr lang="en-US" dirty="0" smtClean="0"/>
              <a:t>Build a Response Surface Model (RSM) with </a:t>
            </a:r>
            <a:r>
              <a:rPr lang="en-US" dirty="0"/>
              <a:t>the </a:t>
            </a:r>
            <a:r>
              <a:rPr lang="en-US" dirty="0" smtClean="0"/>
              <a:t>results obtained at 2</a:t>
            </a:r>
          </a:p>
          <a:p>
            <a:pPr marL="342900" indent="-342900">
              <a:lnSpc>
                <a:spcPts val="3000"/>
              </a:lnSpc>
              <a:buFont typeface="+mj-lt"/>
              <a:buAutoNum type="arabicPeriod"/>
            </a:pPr>
            <a:r>
              <a:rPr lang="en-US" dirty="0" smtClean="0"/>
              <a:t>Perform the optimization on the RSM obtained at point 3</a:t>
            </a:r>
          </a:p>
          <a:p>
            <a:pPr marL="342900" indent="-342900">
              <a:lnSpc>
                <a:spcPts val="3000"/>
              </a:lnSpc>
              <a:buFont typeface="+mj-lt"/>
              <a:buAutoNum type="arabicPeriod"/>
            </a:pPr>
            <a:r>
              <a:rPr lang="en-US" dirty="0" smtClean="0"/>
              <a:t>Update the RSM, including as new sample point the design vector corresponding to the optimum found at 4 (i.e. a new experiment is generated using the full simulation workflow)</a:t>
            </a:r>
          </a:p>
          <a:p>
            <a:pPr marL="342900" indent="-342900">
              <a:lnSpc>
                <a:spcPts val="3000"/>
              </a:lnSpc>
              <a:buFont typeface="+mj-lt"/>
              <a:buAutoNum type="arabicPeriod"/>
            </a:pPr>
            <a:r>
              <a:rPr lang="en-US" dirty="0" smtClean="0"/>
              <a:t>Re-perform the optimization with the updated RSM</a:t>
            </a:r>
          </a:p>
          <a:p>
            <a:pPr marL="342900" indent="-342900">
              <a:lnSpc>
                <a:spcPts val="3000"/>
              </a:lnSpc>
              <a:buFont typeface="+mj-lt"/>
              <a:buAutoNum type="arabicPeriod"/>
            </a:pPr>
            <a:r>
              <a:rPr lang="en-US" dirty="0" smtClean="0"/>
              <a:t>If one of the two following convergence checks fails, go </a:t>
            </a:r>
            <a:r>
              <a:rPr lang="en-US" dirty="0"/>
              <a:t>back to </a:t>
            </a:r>
            <a:r>
              <a:rPr lang="en-US" dirty="0" smtClean="0"/>
              <a:t>5</a:t>
            </a:r>
          </a:p>
          <a:p>
            <a:pPr marL="800100" lvl="1" indent="-342900">
              <a:lnSpc>
                <a:spcPts val="3000"/>
              </a:lnSpc>
              <a:buFont typeface="+mj-lt"/>
              <a:buAutoNum type="arabicPeriod"/>
            </a:pPr>
            <a:r>
              <a:rPr lang="en-US" dirty="0" smtClean="0"/>
              <a:t>Conv. criteria on the optimum (is it really an optimum?)</a:t>
            </a:r>
          </a:p>
          <a:p>
            <a:pPr marL="800100" lvl="1" indent="-342900">
              <a:lnSpc>
                <a:spcPts val="3000"/>
              </a:lnSpc>
              <a:buFont typeface="+mj-lt"/>
              <a:buAutoNum type="arabicPeriod"/>
            </a:pPr>
            <a:r>
              <a:rPr lang="en-US" dirty="0" smtClean="0"/>
              <a:t>Conv. criteria on the optimum evaluated on RSM and the one computed using the full simulation workflow</a:t>
            </a:r>
          </a:p>
        </p:txBody>
      </p:sp>
    </p:spTree>
    <p:extLst>
      <p:ext uri="{BB962C8B-B14F-4D97-AF65-F5344CB8AC3E}">
        <p14:creationId xmlns:p14="http://schemas.microsoft.com/office/powerpoint/2010/main" val="323594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inhoud 7"/>
          <p:cNvSpPr>
            <a:spLocks noGrp="1"/>
          </p:cNvSpPr>
          <p:nvPr>
            <p:ph idx="1"/>
          </p:nvPr>
        </p:nvSpPr>
        <p:spPr>
          <a:xfrm>
            <a:off x="914400" y="1675770"/>
            <a:ext cx="7648575" cy="3048000"/>
          </a:xfrm>
        </p:spPr>
        <p:txBody>
          <a:bodyPr/>
          <a:lstStyle/>
          <a:p>
            <a:pPr>
              <a:buNone/>
            </a:pPr>
            <a:r>
              <a:rPr lang="en-US" b="1" dirty="0" smtClean="0">
                <a:solidFill>
                  <a:srgbClr val="FF0000"/>
                </a:solidFill>
              </a:rPr>
              <a:t>1. Choose data / sample points</a:t>
            </a:r>
          </a:p>
          <a:p>
            <a:endParaRPr lang="en-US" dirty="0" smtClean="0"/>
          </a:p>
          <a:p>
            <a:pPr>
              <a:buNone/>
            </a:pPr>
            <a:endParaRPr lang="en-US" dirty="0"/>
          </a:p>
        </p:txBody>
      </p:sp>
      <p:sp>
        <p:nvSpPr>
          <p:cNvPr id="9" name="Tekstvak 8"/>
          <p:cNvSpPr txBox="1"/>
          <p:nvPr/>
        </p:nvSpPr>
        <p:spPr>
          <a:xfrm>
            <a:off x="5927551" y="1412776"/>
            <a:ext cx="3203848" cy="1015663"/>
          </a:xfrm>
          <a:prstGeom prst="rect">
            <a:avLst/>
          </a:prstGeom>
          <a:noFill/>
        </p:spPr>
        <p:txBody>
          <a:bodyPr wrap="square" rtlCol="0">
            <a:spAutoFit/>
          </a:bodyPr>
          <a:lstStyle/>
          <a:p>
            <a:r>
              <a:rPr lang="en-US" sz="2000" b="1" dirty="0" smtClean="0"/>
              <a:t>Example of </a:t>
            </a:r>
            <a:r>
              <a:rPr lang="en-US" sz="2000" b="1" dirty="0" smtClean="0"/>
              <a:t>Latin Hyper-cube sampling for two </a:t>
            </a:r>
            <a:r>
              <a:rPr lang="en-US" sz="2000" b="1" dirty="0" err="1" smtClean="0"/>
              <a:t>des.var</a:t>
            </a:r>
            <a:r>
              <a:rPr lang="en-US" sz="2000" b="1" dirty="0" smtClean="0"/>
              <a:t>.</a:t>
            </a:r>
            <a:endParaRPr lang="en-US" sz="2000" b="1" dirty="0"/>
          </a:p>
        </p:txBody>
      </p:sp>
      <p:sp>
        <p:nvSpPr>
          <p:cNvPr id="11" name="Rectangle 2"/>
          <p:cNvSpPr>
            <a:spLocks noGrp="1" noChangeArrowheads="1"/>
          </p:cNvSpPr>
          <p:nvPr>
            <p:ph type="title"/>
          </p:nvPr>
        </p:nvSpPr>
        <p:spPr/>
        <p:txBody>
          <a:bodyPr/>
          <a:lstStyle/>
          <a:p>
            <a:r>
              <a:rPr lang="en-US" dirty="0"/>
              <a:t>Optimization using RSM</a:t>
            </a:r>
            <a:br>
              <a:rPr lang="en-US" dirty="0"/>
            </a:br>
            <a:r>
              <a:rPr lang="en-US" dirty="0" smtClean="0"/>
              <a:t>Design of Experiments</a:t>
            </a:r>
          </a:p>
        </p:txBody>
      </p:sp>
      <p:sp>
        <p:nvSpPr>
          <p:cNvPr id="5" name="Rectangle 4"/>
          <p:cNvSpPr/>
          <p:nvPr/>
        </p:nvSpPr>
        <p:spPr>
          <a:xfrm>
            <a:off x="970383" y="2584105"/>
            <a:ext cx="4572000" cy="3416320"/>
          </a:xfrm>
          <a:prstGeom prst="rect">
            <a:avLst/>
          </a:prstGeom>
        </p:spPr>
        <p:txBody>
          <a:bodyPr>
            <a:spAutoFit/>
          </a:bodyPr>
          <a:lstStyle/>
          <a:p>
            <a:pPr>
              <a:buFont typeface="Times" pitchFamily="18" charset="0"/>
              <a:buNone/>
            </a:pPr>
            <a:r>
              <a:rPr lang="en-US" sz="2400" dirty="0" smtClean="0"/>
              <a:t>How to choose the points on which to evaluate the system response to create the response surface?</a:t>
            </a:r>
          </a:p>
          <a:p>
            <a:pPr lvl="1"/>
            <a:endParaRPr lang="en-US" sz="2400" dirty="0" smtClean="0"/>
          </a:p>
          <a:p>
            <a:pPr marL="0" lvl="1"/>
            <a:r>
              <a:rPr lang="en-US" sz="2400" dirty="0" smtClean="0"/>
              <a:t>The idea is to get the most information with the least amount of </a:t>
            </a:r>
            <a:r>
              <a:rPr lang="en-US" sz="2400" dirty="0" smtClean="0"/>
              <a:t>effort, i.e. the least amount of evaluations</a:t>
            </a:r>
            <a:endParaRPr lang="en-US" sz="2400" dirty="0"/>
          </a:p>
        </p:txBody>
      </p:sp>
      <p:sp>
        <p:nvSpPr>
          <p:cNvPr id="12" name="Down Arrow 11"/>
          <p:cNvSpPr/>
          <p:nvPr/>
        </p:nvSpPr>
        <p:spPr bwMode="auto">
          <a:xfrm>
            <a:off x="7328443" y="2736215"/>
            <a:ext cx="402064" cy="31757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2" name="TextBox 1"/>
          <p:cNvSpPr txBox="1"/>
          <p:nvPr/>
        </p:nvSpPr>
        <p:spPr>
          <a:xfrm rot="16200000">
            <a:off x="5512552" y="4279510"/>
            <a:ext cx="599106"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10" name="TextBox 9"/>
          <p:cNvSpPr txBox="1"/>
          <p:nvPr/>
        </p:nvSpPr>
        <p:spPr>
          <a:xfrm>
            <a:off x="7219129" y="5673630"/>
            <a:ext cx="402674" cy="369332"/>
          </a:xfrm>
          <a:prstGeom prst="rect">
            <a:avLst/>
          </a:prstGeom>
          <a:noFill/>
        </p:spPr>
        <p:txBody>
          <a:bodyPr wrap="none" rtlCol="0">
            <a:spAutoFit/>
          </a:bodyPr>
          <a:lstStyle/>
          <a:p>
            <a:r>
              <a:rPr lang="en-US" dirty="0" smtClean="0"/>
              <a:t>X</a:t>
            </a:r>
            <a:r>
              <a:rPr lang="en-US" baseline="-25000" dirty="0"/>
              <a:t>2</a:t>
            </a:r>
          </a:p>
        </p:txBody>
      </p:sp>
      <p:pic>
        <p:nvPicPr>
          <p:cNvPr id="13" name="Picture 10" descr="LHS_003"/>
          <p:cNvPicPr>
            <a:picLocks noChangeAspect="1" noChangeArrowheads="1"/>
          </p:cNvPicPr>
          <p:nvPr/>
        </p:nvPicPr>
        <p:blipFill rotWithShape="1">
          <a:blip r:embed="rId3">
            <a:extLst>
              <a:ext uri="{28A0092B-C50C-407E-A947-70E740481C1C}">
                <a14:useLocalDpi xmlns:a14="http://schemas.microsoft.com/office/drawing/2010/main" val="0"/>
              </a:ext>
            </a:extLst>
          </a:blip>
          <a:srcRect l="11626" r="4449" b="10433"/>
          <a:stretch/>
        </p:blipFill>
        <p:spPr bwMode="auto">
          <a:xfrm>
            <a:off x="5940152" y="3199270"/>
            <a:ext cx="3096344" cy="247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249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inhoud 7"/>
          <p:cNvSpPr>
            <a:spLocks noGrp="1"/>
          </p:cNvSpPr>
          <p:nvPr>
            <p:ph idx="1"/>
          </p:nvPr>
        </p:nvSpPr>
        <p:spPr>
          <a:xfrm>
            <a:off x="914400" y="1675770"/>
            <a:ext cx="7648575" cy="3048000"/>
          </a:xfrm>
        </p:spPr>
        <p:txBody>
          <a:bodyPr/>
          <a:lstStyle/>
          <a:p>
            <a:pPr>
              <a:buNone/>
            </a:pPr>
            <a:r>
              <a:rPr lang="en-US" b="1" dirty="0" smtClean="0">
                <a:solidFill>
                  <a:srgbClr val="FF0000"/>
                </a:solidFill>
              </a:rPr>
              <a:t>1. Choose data / sample points</a:t>
            </a:r>
          </a:p>
          <a:p>
            <a:endParaRPr lang="en-US" dirty="0" smtClean="0"/>
          </a:p>
          <a:p>
            <a:pPr>
              <a:buNone/>
            </a:pPr>
            <a:endParaRPr lang="en-US" dirty="0"/>
          </a:p>
        </p:txBody>
      </p:sp>
      <p:pic>
        <p:nvPicPr>
          <p:cNvPr id="59393" name="Picture 1"/>
          <p:cNvPicPr>
            <a:picLocks noChangeAspect="1" noChangeArrowheads="1"/>
          </p:cNvPicPr>
          <p:nvPr/>
        </p:nvPicPr>
        <p:blipFill rotWithShape="1">
          <a:blip r:embed="rId3" cstate="print"/>
          <a:srcRect l="7764" t="2863" r="5482" b="4885"/>
          <a:stretch/>
        </p:blipFill>
        <p:spPr bwMode="auto">
          <a:xfrm>
            <a:off x="5940152" y="2640970"/>
            <a:ext cx="2960629" cy="3032660"/>
          </a:xfrm>
          <a:prstGeom prst="rect">
            <a:avLst/>
          </a:prstGeom>
          <a:noFill/>
          <a:ln w="9525">
            <a:noFill/>
            <a:miter lim="800000"/>
            <a:headEnd/>
            <a:tailEnd/>
          </a:ln>
        </p:spPr>
      </p:pic>
      <p:sp>
        <p:nvSpPr>
          <p:cNvPr id="9" name="Tekstvak 8"/>
          <p:cNvSpPr txBox="1"/>
          <p:nvPr/>
        </p:nvSpPr>
        <p:spPr>
          <a:xfrm>
            <a:off x="5796056" y="1052736"/>
            <a:ext cx="3203848" cy="1015663"/>
          </a:xfrm>
          <a:prstGeom prst="rect">
            <a:avLst/>
          </a:prstGeom>
          <a:noFill/>
        </p:spPr>
        <p:txBody>
          <a:bodyPr wrap="square" rtlCol="0">
            <a:spAutoFit/>
          </a:bodyPr>
          <a:lstStyle/>
          <a:p>
            <a:r>
              <a:rPr lang="en-US" sz="2000" b="1" dirty="0" smtClean="0"/>
              <a:t>Example of a </a:t>
            </a:r>
            <a:r>
              <a:rPr lang="en-US" sz="2000" b="1" i="1" dirty="0" err="1" smtClean="0"/>
              <a:t>maximin</a:t>
            </a:r>
            <a:r>
              <a:rPr lang="en-US" sz="2000" b="1" dirty="0" smtClean="0"/>
              <a:t> Latin square </a:t>
            </a:r>
            <a:r>
              <a:rPr lang="en-US" sz="2000" b="1" dirty="0" smtClean="0"/>
              <a:t>(a </a:t>
            </a:r>
            <a:r>
              <a:rPr lang="en-US" sz="2000" b="1" dirty="0" smtClean="0"/>
              <a:t>version of </a:t>
            </a:r>
            <a:r>
              <a:rPr lang="en-US" sz="2000" b="1" dirty="0" smtClean="0"/>
              <a:t>Latin </a:t>
            </a:r>
            <a:r>
              <a:rPr lang="en-US" sz="2000" b="1" dirty="0" smtClean="0"/>
              <a:t>Hyper-cube)</a:t>
            </a:r>
            <a:endParaRPr lang="en-US" sz="2000" b="1" dirty="0"/>
          </a:p>
        </p:txBody>
      </p:sp>
      <p:sp>
        <p:nvSpPr>
          <p:cNvPr id="11" name="Rectangle 2"/>
          <p:cNvSpPr>
            <a:spLocks noGrp="1" noChangeArrowheads="1"/>
          </p:cNvSpPr>
          <p:nvPr>
            <p:ph type="title"/>
          </p:nvPr>
        </p:nvSpPr>
        <p:spPr/>
        <p:txBody>
          <a:bodyPr/>
          <a:lstStyle/>
          <a:p>
            <a:r>
              <a:rPr lang="en-US" dirty="0"/>
              <a:t>Optimization using RSM</a:t>
            </a:r>
            <a:br>
              <a:rPr lang="en-US" dirty="0"/>
            </a:br>
            <a:r>
              <a:rPr lang="en-US" dirty="0" smtClean="0"/>
              <a:t>Design of Experiments</a:t>
            </a:r>
          </a:p>
        </p:txBody>
      </p:sp>
      <p:sp>
        <p:nvSpPr>
          <p:cNvPr id="5" name="Rectangle 4"/>
          <p:cNvSpPr/>
          <p:nvPr/>
        </p:nvSpPr>
        <p:spPr>
          <a:xfrm>
            <a:off x="970383" y="2584105"/>
            <a:ext cx="4572000" cy="3416320"/>
          </a:xfrm>
          <a:prstGeom prst="rect">
            <a:avLst/>
          </a:prstGeom>
        </p:spPr>
        <p:txBody>
          <a:bodyPr>
            <a:spAutoFit/>
          </a:bodyPr>
          <a:lstStyle/>
          <a:p>
            <a:pPr>
              <a:buFont typeface="Times" pitchFamily="18" charset="0"/>
              <a:buNone/>
            </a:pPr>
            <a:r>
              <a:rPr lang="en-US" sz="2400" dirty="0" smtClean="0"/>
              <a:t>How to choose the points on which to evaluate the system response to create the response surface?</a:t>
            </a:r>
          </a:p>
          <a:p>
            <a:pPr lvl="1"/>
            <a:endParaRPr lang="en-US" sz="2400" dirty="0" smtClean="0"/>
          </a:p>
          <a:p>
            <a:pPr marL="0" lvl="1"/>
            <a:r>
              <a:rPr lang="en-US" sz="2400" dirty="0" smtClean="0"/>
              <a:t>The idea is to get the most information with the least amount of </a:t>
            </a:r>
            <a:r>
              <a:rPr lang="en-US" sz="2400" dirty="0" smtClean="0"/>
              <a:t>effort, i.e. the least amount of evaluations</a:t>
            </a:r>
            <a:endParaRPr lang="en-US" sz="2400" dirty="0"/>
          </a:p>
        </p:txBody>
      </p:sp>
      <p:sp>
        <p:nvSpPr>
          <p:cNvPr id="12" name="Down Arrow 11"/>
          <p:cNvSpPr/>
          <p:nvPr/>
        </p:nvSpPr>
        <p:spPr bwMode="auto">
          <a:xfrm>
            <a:off x="7170162" y="2204864"/>
            <a:ext cx="402064" cy="31757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ahoma" pitchFamily="34" charset="0"/>
            </a:endParaRPr>
          </a:p>
        </p:txBody>
      </p:sp>
      <p:sp>
        <p:nvSpPr>
          <p:cNvPr id="2" name="TextBox 1"/>
          <p:cNvSpPr txBox="1"/>
          <p:nvPr/>
        </p:nvSpPr>
        <p:spPr>
          <a:xfrm rot="16200000">
            <a:off x="5512552" y="3972634"/>
            <a:ext cx="599106"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10" name="TextBox 9"/>
          <p:cNvSpPr txBox="1"/>
          <p:nvPr/>
        </p:nvSpPr>
        <p:spPr>
          <a:xfrm>
            <a:off x="7219129" y="5673630"/>
            <a:ext cx="402674" cy="369332"/>
          </a:xfrm>
          <a:prstGeom prst="rect">
            <a:avLst/>
          </a:prstGeom>
          <a:noFill/>
        </p:spPr>
        <p:txBody>
          <a:bodyPr wrap="none" rtlCol="0">
            <a:spAutoFit/>
          </a:bodyPr>
          <a:lstStyle/>
          <a:p>
            <a:r>
              <a:rPr lang="en-US" dirty="0" smtClean="0"/>
              <a:t>X</a:t>
            </a:r>
            <a:r>
              <a:rPr lang="en-US" baseline="-25000" dirty="0"/>
              <a:t>2</a:t>
            </a:r>
          </a:p>
        </p:txBody>
      </p:sp>
    </p:spTree>
    <p:extLst>
      <p:ext uri="{BB962C8B-B14F-4D97-AF65-F5344CB8AC3E}">
        <p14:creationId xmlns:p14="http://schemas.microsoft.com/office/powerpoint/2010/main" val="266505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inhoud 7"/>
          <p:cNvSpPr>
            <a:spLocks noGrp="1"/>
          </p:cNvSpPr>
          <p:nvPr>
            <p:ph idx="1"/>
          </p:nvPr>
        </p:nvSpPr>
        <p:spPr>
          <a:xfrm>
            <a:off x="927178" y="1700808"/>
            <a:ext cx="7648575" cy="3048000"/>
          </a:xfrm>
        </p:spPr>
        <p:txBody>
          <a:bodyPr/>
          <a:lstStyle/>
          <a:p>
            <a:pPr>
              <a:buNone/>
            </a:pPr>
            <a:r>
              <a:rPr lang="nl-NL" b="1" dirty="0" smtClean="0">
                <a:solidFill>
                  <a:srgbClr val="FF0000"/>
                </a:solidFill>
              </a:rPr>
              <a:t>2. </a:t>
            </a:r>
            <a:r>
              <a:rPr lang="nl-NL" b="1" dirty="0" err="1" smtClean="0">
                <a:solidFill>
                  <a:srgbClr val="FF0000"/>
                </a:solidFill>
              </a:rPr>
              <a:t>Evaluate</a:t>
            </a:r>
            <a:r>
              <a:rPr lang="nl-NL" b="1" dirty="0" smtClean="0">
                <a:solidFill>
                  <a:srgbClr val="FF0000"/>
                </a:solidFill>
              </a:rPr>
              <a:t> the model at the </a:t>
            </a:r>
            <a:r>
              <a:rPr lang="nl-NL" b="1" dirty="0" err="1" smtClean="0">
                <a:solidFill>
                  <a:srgbClr val="FF0000"/>
                </a:solidFill>
              </a:rPr>
              <a:t>chosen</a:t>
            </a:r>
            <a:r>
              <a:rPr lang="nl-NL" b="1" dirty="0" smtClean="0">
                <a:solidFill>
                  <a:srgbClr val="FF0000"/>
                </a:solidFill>
              </a:rPr>
              <a:t> sample </a:t>
            </a:r>
            <a:r>
              <a:rPr lang="nl-NL" b="1" dirty="0" err="1" smtClean="0">
                <a:solidFill>
                  <a:srgbClr val="FF0000"/>
                </a:solidFill>
              </a:rPr>
              <a:t>points</a:t>
            </a:r>
            <a:r>
              <a:rPr lang="nl-NL" b="1" dirty="0" smtClean="0">
                <a:solidFill>
                  <a:srgbClr val="FF0000"/>
                </a:solidFill>
              </a:rPr>
              <a:t> (Design of </a:t>
            </a:r>
            <a:r>
              <a:rPr lang="nl-NL" b="1" dirty="0" err="1" smtClean="0">
                <a:solidFill>
                  <a:srgbClr val="FF0000"/>
                </a:solidFill>
              </a:rPr>
              <a:t>Experiments</a:t>
            </a:r>
            <a:r>
              <a:rPr lang="nl-NL" b="1" dirty="0" smtClean="0">
                <a:solidFill>
                  <a:srgbClr val="FF0000"/>
                </a:solidFill>
              </a:rPr>
              <a:t>)</a:t>
            </a:r>
            <a:endParaRPr lang="nl-NL" b="1" dirty="0">
              <a:solidFill>
                <a:srgbClr val="FF0000"/>
              </a:solidFill>
            </a:endParaRPr>
          </a:p>
        </p:txBody>
      </p:sp>
      <p:pic>
        <p:nvPicPr>
          <p:cNvPr id="86018" name="Picture 2"/>
          <p:cNvPicPr>
            <a:picLocks noChangeAspect="1" noChangeArrowheads="1"/>
          </p:cNvPicPr>
          <p:nvPr/>
        </p:nvPicPr>
        <p:blipFill>
          <a:blip r:embed="rId3" cstate="print"/>
          <a:srcRect/>
          <a:stretch>
            <a:fillRect/>
          </a:stretch>
        </p:blipFill>
        <p:spPr bwMode="auto">
          <a:xfrm>
            <a:off x="2723321" y="2906521"/>
            <a:ext cx="3427758" cy="2771829"/>
          </a:xfrm>
          <a:prstGeom prst="rect">
            <a:avLst/>
          </a:prstGeom>
          <a:noFill/>
          <a:ln w="9525">
            <a:noFill/>
            <a:miter lim="800000"/>
            <a:headEnd/>
            <a:tailEnd/>
          </a:ln>
        </p:spPr>
      </p:pic>
      <p:sp>
        <p:nvSpPr>
          <p:cNvPr id="2" name="TextBox 1"/>
          <p:cNvSpPr txBox="1"/>
          <p:nvPr/>
        </p:nvSpPr>
        <p:spPr>
          <a:xfrm>
            <a:off x="6734911" y="5586017"/>
            <a:ext cx="1617751" cy="369332"/>
          </a:xfrm>
          <a:prstGeom prst="rect">
            <a:avLst/>
          </a:prstGeom>
          <a:noFill/>
        </p:spPr>
        <p:txBody>
          <a:bodyPr wrap="none" rtlCol="0">
            <a:spAutoFit/>
          </a:bodyPr>
          <a:lstStyle/>
          <a:p>
            <a:r>
              <a:rPr lang="en-US" dirty="0" smtClean="0"/>
              <a:t>Sample points</a:t>
            </a:r>
            <a:endParaRPr lang="en-US" dirty="0"/>
          </a:p>
        </p:txBody>
      </p:sp>
      <p:sp>
        <p:nvSpPr>
          <p:cNvPr id="7" name="TextBox 6"/>
          <p:cNvSpPr txBox="1"/>
          <p:nvPr/>
        </p:nvSpPr>
        <p:spPr>
          <a:xfrm>
            <a:off x="6580476" y="3501008"/>
            <a:ext cx="1438214" cy="369332"/>
          </a:xfrm>
          <a:prstGeom prst="rect">
            <a:avLst/>
          </a:prstGeom>
          <a:noFill/>
        </p:spPr>
        <p:txBody>
          <a:bodyPr wrap="none" rtlCol="0">
            <a:spAutoFit/>
          </a:bodyPr>
          <a:lstStyle/>
          <a:p>
            <a:r>
              <a:rPr lang="en-US" dirty="0" smtClean="0"/>
              <a:t>Experiments</a:t>
            </a:r>
            <a:endParaRPr lang="en-US" dirty="0"/>
          </a:p>
        </p:txBody>
      </p:sp>
      <p:sp>
        <p:nvSpPr>
          <p:cNvPr id="3" name="TextBox 2"/>
          <p:cNvSpPr txBox="1"/>
          <p:nvPr/>
        </p:nvSpPr>
        <p:spPr>
          <a:xfrm>
            <a:off x="683568" y="3369105"/>
            <a:ext cx="1497360" cy="923330"/>
          </a:xfrm>
          <a:prstGeom prst="rect">
            <a:avLst/>
          </a:prstGeom>
          <a:noFill/>
        </p:spPr>
        <p:txBody>
          <a:bodyPr wrap="square" rtlCol="0">
            <a:spAutoFit/>
          </a:bodyPr>
          <a:lstStyle/>
          <a:p>
            <a:r>
              <a:rPr lang="en-US" dirty="0" smtClean="0"/>
              <a:t>Actually you do not know this!!!</a:t>
            </a:r>
            <a:endParaRPr lang="en-US" dirty="0"/>
          </a:p>
        </p:txBody>
      </p:sp>
      <p:cxnSp>
        <p:nvCxnSpPr>
          <p:cNvPr id="5" name="Straight Arrow Connector 4"/>
          <p:cNvCxnSpPr>
            <a:stCxn id="3" idx="3"/>
          </p:cNvCxnSpPr>
          <p:nvPr/>
        </p:nvCxnSpPr>
        <p:spPr bwMode="auto">
          <a:xfrm>
            <a:off x="2180928" y="3830770"/>
            <a:ext cx="734888" cy="2463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a:stCxn id="7" idx="2"/>
          </p:cNvCxnSpPr>
          <p:nvPr/>
        </p:nvCxnSpPr>
        <p:spPr bwMode="auto">
          <a:xfrm flipH="1">
            <a:off x="5724128" y="3870340"/>
            <a:ext cx="1575455" cy="7107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p:cNvCxnSpPr>
            <a:stCxn id="2" idx="1"/>
          </p:cNvCxnSpPr>
          <p:nvPr/>
        </p:nvCxnSpPr>
        <p:spPr bwMode="auto">
          <a:xfrm flipH="1" flipV="1">
            <a:off x="5724128" y="5678350"/>
            <a:ext cx="1010783" cy="923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Rectangle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0" indent="0" algn="l" rtl="0" fontAlgn="base">
              <a:spcBef>
                <a:spcPct val="0"/>
              </a:spcBef>
              <a:spcAft>
                <a:spcPct val="0"/>
              </a:spcAft>
              <a:defRPr sz="3300" b="1">
                <a:solidFill>
                  <a:schemeClr val="bg2"/>
                </a:solidFill>
                <a:latin typeface="+mj-lt"/>
                <a:ea typeface="+mj-ea"/>
                <a:cs typeface="+mj-cs"/>
              </a:defRPr>
            </a:lvl1pPr>
            <a:lvl2pPr marL="857250" indent="-857250" algn="l" rtl="0" fontAlgn="base">
              <a:spcBef>
                <a:spcPct val="0"/>
              </a:spcBef>
              <a:spcAft>
                <a:spcPct val="0"/>
              </a:spcAft>
              <a:defRPr sz="3300">
                <a:solidFill>
                  <a:schemeClr val="tx1"/>
                </a:solidFill>
                <a:latin typeface="Bookman Old Style" pitchFamily="18" charset="0"/>
              </a:defRPr>
            </a:lvl2pPr>
            <a:lvl3pPr marL="857250" indent="-857250" algn="l" rtl="0" fontAlgn="base">
              <a:spcBef>
                <a:spcPct val="0"/>
              </a:spcBef>
              <a:spcAft>
                <a:spcPct val="0"/>
              </a:spcAft>
              <a:defRPr sz="3300">
                <a:solidFill>
                  <a:schemeClr val="tx1"/>
                </a:solidFill>
                <a:latin typeface="Bookman Old Style" pitchFamily="18" charset="0"/>
              </a:defRPr>
            </a:lvl3pPr>
            <a:lvl4pPr marL="857250" indent="-857250" algn="l" rtl="0" fontAlgn="base">
              <a:spcBef>
                <a:spcPct val="0"/>
              </a:spcBef>
              <a:spcAft>
                <a:spcPct val="0"/>
              </a:spcAft>
              <a:defRPr sz="3300">
                <a:solidFill>
                  <a:schemeClr val="tx1"/>
                </a:solidFill>
                <a:latin typeface="Bookman Old Style" pitchFamily="18" charset="0"/>
              </a:defRPr>
            </a:lvl4pPr>
            <a:lvl5pPr marL="857250" indent="-857250" algn="l" rtl="0" fontAlgn="base">
              <a:spcBef>
                <a:spcPct val="0"/>
              </a:spcBef>
              <a:spcAft>
                <a:spcPct val="0"/>
              </a:spcAft>
              <a:defRPr sz="3300">
                <a:solidFill>
                  <a:schemeClr val="tx1"/>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a:lstStyle>
          <a:p>
            <a:r>
              <a:rPr lang="en-US" kern="0" dirty="0" smtClean="0"/>
              <a:t>Optimization using RSM</a:t>
            </a:r>
            <a:br>
              <a:rPr lang="en-US" kern="0" dirty="0" smtClean="0"/>
            </a:br>
            <a:r>
              <a:rPr lang="en-US" kern="0" dirty="0" smtClean="0"/>
              <a:t>Design of Experiments</a:t>
            </a:r>
          </a:p>
        </p:txBody>
      </p:sp>
    </p:spTree>
    <p:extLst>
      <p:ext uri="{BB962C8B-B14F-4D97-AF65-F5344CB8AC3E}">
        <p14:creationId xmlns:p14="http://schemas.microsoft.com/office/powerpoint/2010/main" val="1624220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3" cstate="print"/>
          <a:srcRect/>
          <a:stretch>
            <a:fillRect/>
          </a:stretch>
        </p:blipFill>
        <p:spPr bwMode="auto">
          <a:xfrm>
            <a:off x="387625" y="2405270"/>
            <a:ext cx="4998567" cy="3657600"/>
          </a:xfrm>
          <a:prstGeom prst="rect">
            <a:avLst/>
          </a:prstGeom>
          <a:noFill/>
          <a:ln w="9525">
            <a:noFill/>
            <a:miter lim="800000"/>
            <a:headEnd/>
            <a:tailEnd/>
          </a:ln>
        </p:spPr>
      </p:pic>
      <p:sp>
        <p:nvSpPr>
          <p:cNvPr id="8" name="Tijdelijke aanduiding voor inhoud 7"/>
          <p:cNvSpPr>
            <a:spLocks noGrp="1"/>
          </p:cNvSpPr>
          <p:nvPr>
            <p:ph idx="1"/>
          </p:nvPr>
        </p:nvSpPr>
        <p:spPr>
          <a:xfrm>
            <a:off x="920485" y="1577009"/>
            <a:ext cx="7648575" cy="3048000"/>
          </a:xfrm>
        </p:spPr>
        <p:txBody>
          <a:bodyPr/>
          <a:lstStyle/>
          <a:p>
            <a:pPr>
              <a:buNone/>
            </a:pPr>
            <a:r>
              <a:rPr lang="en-US" b="1" dirty="0" smtClean="0">
                <a:solidFill>
                  <a:srgbClr val="FF0000"/>
                </a:solidFill>
              </a:rPr>
              <a:t>3. Build the Response Surface Model (RSM) </a:t>
            </a:r>
          </a:p>
        </p:txBody>
      </p:sp>
      <p:pic>
        <p:nvPicPr>
          <p:cNvPr id="87042" name="Picture 2"/>
          <p:cNvPicPr>
            <a:picLocks noChangeAspect="1" noChangeArrowheads="1"/>
          </p:cNvPicPr>
          <p:nvPr/>
        </p:nvPicPr>
        <p:blipFill>
          <a:blip r:embed="rId4" cstate="print"/>
          <a:srcRect/>
          <a:stretch>
            <a:fillRect/>
          </a:stretch>
        </p:blipFill>
        <p:spPr bwMode="auto">
          <a:xfrm>
            <a:off x="5562707" y="3101009"/>
            <a:ext cx="2799208" cy="2306914"/>
          </a:xfrm>
          <a:prstGeom prst="rect">
            <a:avLst/>
          </a:prstGeom>
          <a:noFill/>
          <a:ln w="9525">
            <a:noFill/>
            <a:miter lim="800000"/>
            <a:headEnd/>
            <a:tailEnd/>
          </a:ln>
        </p:spPr>
      </p:pic>
      <p:sp>
        <p:nvSpPr>
          <p:cNvPr id="9" name="Rectangle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0" indent="0" algn="l" rtl="0" fontAlgn="base">
              <a:spcBef>
                <a:spcPct val="0"/>
              </a:spcBef>
              <a:spcAft>
                <a:spcPct val="0"/>
              </a:spcAft>
              <a:defRPr sz="3300" b="1">
                <a:solidFill>
                  <a:schemeClr val="bg2"/>
                </a:solidFill>
                <a:latin typeface="+mj-lt"/>
                <a:ea typeface="+mj-ea"/>
                <a:cs typeface="+mj-cs"/>
              </a:defRPr>
            </a:lvl1pPr>
            <a:lvl2pPr marL="857250" indent="-857250" algn="l" rtl="0" fontAlgn="base">
              <a:spcBef>
                <a:spcPct val="0"/>
              </a:spcBef>
              <a:spcAft>
                <a:spcPct val="0"/>
              </a:spcAft>
              <a:defRPr sz="3300">
                <a:solidFill>
                  <a:schemeClr val="tx1"/>
                </a:solidFill>
                <a:latin typeface="Bookman Old Style" pitchFamily="18" charset="0"/>
              </a:defRPr>
            </a:lvl2pPr>
            <a:lvl3pPr marL="857250" indent="-857250" algn="l" rtl="0" fontAlgn="base">
              <a:spcBef>
                <a:spcPct val="0"/>
              </a:spcBef>
              <a:spcAft>
                <a:spcPct val="0"/>
              </a:spcAft>
              <a:defRPr sz="3300">
                <a:solidFill>
                  <a:schemeClr val="tx1"/>
                </a:solidFill>
                <a:latin typeface="Bookman Old Style" pitchFamily="18" charset="0"/>
              </a:defRPr>
            </a:lvl3pPr>
            <a:lvl4pPr marL="857250" indent="-857250" algn="l" rtl="0" fontAlgn="base">
              <a:spcBef>
                <a:spcPct val="0"/>
              </a:spcBef>
              <a:spcAft>
                <a:spcPct val="0"/>
              </a:spcAft>
              <a:defRPr sz="3300">
                <a:solidFill>
                  <a:schemeClr val="tx1"/>
                </a:solidFill>
                <a:latin typeface="Bookman Old Style" pitchFamily="18" charset="0"/>
              </a:defRPr>
            </a:lvl4pPr>
            <a:lvl5pPr marL="857250" indent="-857250" algn="l" rtl="0" fontAlgn="base">
              <a:spcBef>
                <a:spcPct val="0"/>
              </a:spcBef>
              <a:spcAft>
                <a:spcPct val="0"/>
              </a:spcAft>
              <a:defRPr sz="3300">
                <a:solidFill>
                  <a:schemeClr val="tx1"/>
                </a:solidFill>
                <a:latin typeface="Bookman Old Style" pitchFamily="18" charset="0"/>
              </a:defRPr>
            </a:lvl5pPr>
            <a:lvl6pPr marL="1314450" indent="-857250" algn="l" rtl="0" eaLnBrk="1" fontAlgn="base" hangingPunct="1">
              <a:spcBef>
                <a:spcPct val="0"/>
              </a:spcBef>
              <a:spcAft>
                <a:spcPct val="0"/>
              </a:spcAft>
              <a:defRPr sz="3300">
                <a:solidFill>
                  <a:schemeClr val="tx1"/>
                </a:solidFill>
                <a:latin typeface="Bookman Old Style" pitchFamily="18" charset="0"/>
              </a:defRPr>
            </a:lvl6pPr>
            <a:lvl7pPr marL="1771650" indent="-857250" algn="l" rtl="0" eaLnBrk="1" fontAlgn="base" hangingPunct="1">
              <a:spcBef>
                <a:spcPct val="0"/>
              </a:spcBef>
              <a:spcAft>
                <a:spcPct val="0"/>
              </a:spcAft>
              <a:defRPr sz="3300">
                <a:solidFill>
                  <a:schemeClr val="tx1"/>
                </a:solidFill>
                <a:latin typeface="Bookman Old Style" pitchFamily="18" charset="0"/>
              </a:defRPr>
            </a:lvl7pPr>
            <a:lvl8pPr marL="2228850" indent="-857250" algn="l" rtl="0" eaLnBrk="1" fontAlgn="base" hangingPunct="1">
              <a:spcBef>
                <a:spcPct val="0"/>
              </a:spcBef>
              <a:spcAft>
                <a:spcPct val="0"/>
              </a:spcAft>
              <a:defRPr sz="3300">
                <a:solidFill>
                  <a:schemeClr val="tx1"/>
                </a:solidFill>
                <a:latin typeface="Bookman Old Style" pitchFamily="18" charset="0"/>
              </a:defRPr>
            </a:lvl8pPr>
            <a:lvl9pPr marL="2686050" indent="-857250" algn="l" rtl="0" eaLnBrk="1" fontAlgn="base" hangingPunct="1">
              <a:spcBef>
                <a:spcPct val="0"/>
              </a:spcBef>
              <a:spcAft>
                <a:spcPct val="0"/>
              </a:spcAft>
              <a:defRPr sz="3300">
                <a:solidFill>
                  <a:schemeClr val="tx1"/>
                </a:solidFill>
                <a:latin typeface="Bookman Old Style" pitchFamily="18" charset="0"/>
              </a:defRPr>
            </a:lvl9pPr>
          </a:lstStyle>
          <a:p>
            <a:r>
              <a:rPr lang="en-US" kern="0" dirty="0" smtClean="0"/>
              <a:t>Optimization using RSM</a:t>
            </a:r>
          </a:p>
        </p:txBody>
      </p:sp>
    </p:spTree>
    <p:extLst>
      <p:ext uri="{BB962C8B-B14F-4D97-AF65-F5344CB8AC3E}">
        <p14:creationId xmlns:p14="http://schemas.microsoft.com/office/powerpoint/2010/main" val="16691688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1_Default Design">
  <a:themeElements>
    <a:clrScheme name="">
      <a:dk1>
        <a:srgbClr val="000000"/>
      </a:dk1>
      <a:lt1>
        <a:srgbClr val="FFFFFF"/>
      </a:lt1>
      <a:dk2>
        <a:srgbClr val="000000"/>
      </a:dk2>
      <a:lt2>
        <a:srgbClr val="108BD9"/>
      </a:lt2>
      <a:accent1>
        <a:srgbClr val="ADC610"/>
      </a:accent1>
      <a:accent2>
        <a:srgbClr val="002B60"/>
      </a:accent2>
      <a:accent3>
        <a:srgbClr val="FFFFFF"/>
      </a:accent3>
      <a:accent4>
        <a:srgbClr val="000000"/>
      </a:accent4>
      <a:accent5>
        <a:srgbClr val="D3DFAA"/>
      </a:accent5>
      <a:accent6>
        <a:srgbClr val="002656"/>
      </a:accent6>
      <a:hlink>
        <a:srgbClr val="A10058"/>
      </a:hlink>
      <a:folHlink>
        <a:srgbClr val="66BCAA"/>
      </a:folHlink>
    </a:clrScheme>
    <a:fontScheme name="Default Design">
      <a:majorFont>
        <a:latin typeface="Bookman Old Style"/>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Aangepast 1">
      <a:dk1>
        <a:srgbClr val="000000"/>
      </a:dk1>
      <a:lt1>
        <a:srgbClr val="FFFFFF"/>
      </a:lt1>
      <a:dk2>
        <a:srgbClr val="000000"/>
      </a:dk2>
      <a:lt2>
        <a:srgbClr val="108BD9"/>
      </a:lt2>
      <a:accent1>
        <a:srgbClr val="97D2F7"/>
      </a:accent1>
      <a:accent2>
        <a:srgbClr val="003B74"/>
      </a:accent2>
      <a:accent3>
        <a:srgbClr val="FFFFFF"/>
      </a:accent3>
      <a:accent4>
        <a:srgbClr val="000000"/>
      </a:accent4>
      <a:accent5>
        <a:srgbClr val="DDE0AA"/>
      </a:accent5>
      <a:accent6>
        <a:srgbClr val="003568"/>
      </a:accent6>
      <a:hlink>
        <a:srgbClr val="C2006E"/>
      </a:hlink>
      <a:folHlink>
        <a:srgbClr val="7FC6B8"/>
      </a:folHlink>
    </a:clrScheme>
    <a:fontScheme name="Default Design">
      <a:majorFont>
        <a:latin typeface="Bookman Old Style"/>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3032</Words>
  <Application>Microsoft Office PowerPoint</Application>
  <PresentationFormat>On-screen Show (4:3)</PresentationFormat>
  <Paragraphs>354</Paragraphs>
  <Slides>37</Slides>
  <Notes>37</Notes>
  <HiddenSlides>7</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0" baseType="lpstr">
      <vt:lpstr>1_Default Design</vt:lpstr>
      <vt:lpstr>Default Design</vt:lpstr>
      <vt:lpstr>Equation</vt:lpstr>
      <vt:lpstr>Advanced Design Methods (MDO, KBE)  AE4233</vt:lpstr>
      <vt:lpstr>What’s the problem here?</vt:lpstr>
      <vt:lpstr>Surrogate modeling approach</vt:lpstr>
      <vt:lpstr>Surrogate modeling approach</vt:lpstr>
      <vt:lpstr>Optimization using RSM</vt:lpstr>
      <vt:lpstr>Optimization using RSM Design of Experiments</vt:lpstr>
      <vt:lpstr>Optimization using RSM Design of Experiments</vt:lpstr>
      <vt:lpstr>Optimization using RSM Design of Experiments</vt:lpstr>
      <vt:lpstr>Optimization using RSM</vt:lpstr>
      <vt:lpstr>PowerPoint Presentation</vt:lpstr>
      <vt:lpstr>PowerPoint Presentation</vt:lpstr>
      <vt:lpstr>Response surface (LSM) example</vt:lpstr>
      <vt:lpstr>Response surface (LSM) example</vt:lpstr>
      <vt:lpstr>Response surface (LSM) example</vt:lpstr>
      <vt:lpstr>Response surface (LSM) example</vt:lpstr>
      <vt:lpstr>Optimization using RSM Building surrogates with Kriging</vt:lpstr>
      <vt:lpstr>Kriging method</vt:lpstr>
      <vt:lpstr>Kriging method (example)</vt:lpstr>
      <vt:lpstr>Kriging method (example)</vt:lpstr>
      <vt:lpstr>Kriging method (example)</vt:lpstr>
      <vt:lpstr>Optimization using RSM</vt:lpstr>
      <vt:lpstr>Optimization using RSM</vt:lpstr>
      <vt:lpstr>Example of RSM for design space visualization purpose</vt:lpstr>
      <vt:lpstr>PowerPoint Presentation</vt:lpstr>
      <vt:lpstr>Optimization</vt:lpstr>
      <vt:lpstr>Optimization</vt:lpstr>
      <vt:lpstr>Optimization</vt:lpstr>
      <vt:lpstr>Optimization</vt:lpstr>
      <vt:lpstr>Optimization</vt:lpstr>
      <vt:lpstr>Optimization</vt:lpstr>
      <vt:lpstr>Optimization</vt:lpstr>
      <vt:lpstr>Optimization</vt:lpstr>
      <vt:lpstr>Optimization example</vt:lpstr>
      <vt:lpstr>Optimization</vt:lpstr>
      <vt:lpstr>Optimization</vt:lpstr>
      <vt:lpstr>Optimization</vt:lpstr>
      <vt:lpstr>Optimization</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Design Methods (MDO, KBE)  AE4233</dc:title>
  <dc:creator>Durk Steenhuizen - LR</dc:creator>
  <cp:lastModifiedBy>Gianfranco La Rocca</cp:lastModifiedBy>
  <cp:revision>44</cp:revision>
  <dcterms:created xsi:type="dcterms:W3CDTF">2013-02-21T15:48:49Z</dcterms:created>
  <dcterms:modified xsi:type="dcterms:W3CDTF">2014-02-20T01:38:09Z</dcterms:modified>
</cp:coreProperties>
</file>