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C5D6C74-8F5E-4316-A26E-6DCCC6DAD712}" type="datetimeFigureOut">
              <a:rPr lang="el-GR" smtClean="0"/>
              <a:pPr/>
              <a:t>14/2/2018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1BB72F70-2195-4336-A982-87718D757BA7}"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D6C74-8F5E-4316-A26E-6DCCC6DAD712}" type="datetimeFigureOut">
              <a:rPr lang="el-GR" smtClean="0"/>
              <a:pPr/>
              <a:t>14/2/2018</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72F70-2195-4336-A982-87718D757BA7}"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691680" y="908721"/>
            <a:ext cx="6766520" cy="864095"/>
          </a:xfrm>
        </p:spPr>
        <p:txBody>
          <a:bodyPr>
            <a:normAutofit fontScale="90000"/>
          </a:bodyPr>
          <a:lstStyle/>
          <a:p>
            <a:r>
              <a:rPr lang="el-GR" sz="3200" dirty="0" err="1" smtClean="0"/>
              <a:t>Παραλληλοποίηση</a:t>
            </a:r>
            <a:r>
              <a:rPr lang="el-GR" sz="3200" dirty="0" smtClean="0"/>
              <a:t> της τοποθέτησης </a:t>
            </a:r>
            <a:r>
              <a:rPr lang="en-US" sz="3200" dirty="0" smtClean="0"/>
              <a:t>FPGA</a:t>
            </a:r>
            <a:r>
              <a:rPr lang="el-GR" sz="3200" dirty="0" smtClean="0"/>
              <a:t> με βάση τον </a:t>
            </a:r>
            <a:r>
              <a:rPr lang="en-US" sz="3200" dirty="0" smtClean="0"/>
              <a:t>Simulated Annealing</a:t>
            </a:r>
            <a:endParaRPr lang="el-GR" sz="3200" dirty="0"/>
          </a:p>
        </p:txBody>
      </p:sp>
      <p:sp>
        <p:nvSpPr>
          <p:cNvPr id="3" name="2 - Υπότιτλος"/>
          <p:cNvSpPr>
            <a:spLocks noGrp="1"/>
          </p:cNvSpPr>
          <p:nvPr>
            <p:ph type="subTitle" idx="1"/>
          </p:nvPr>
        </p:nvSpPr>
        <p:spPr>
          <a:xfrm>
            <a:off x="1475656" y="2204864"/>
            <a:ext cx="6328792" cy="3408784"/>
          </a:xfrm>
        </p:spPr>
        <p:txBody>
          <a:bodyPr>
            <a:normAutofit fontScale="92500" lnSpcReduction="20000"/>
          </a:bodyPr>
          <a:lstStyle/>
          <a:p>
            <a:r>
              <a:rPr lang="el-GR" sz="2000" dirty="0" smtClean="0">
                <a:solidFill>
                  <a:schemeClr val="tx1"/>
                </a:solidFill>
              </a:rPr>
              <a:t>Διπλωματική Εργασία </a:t>
            </a:r>
            <a:endParaRPr lang="el-GR" sz="2000" dirty="0">
              <a:solidFill>
                <a:schemeClr val="tx1"/>
              </a:solidFill>
            </a:endParaRPr>
          </a:p>
          <a:p>
            <a:r>
              <a:rPr lang="el-GR" sz="2000" dirty="0" smtClean="0">
                <a:solidFill>
                  <a:schemeClr val="tx1"/>
                </a:solidFill>
              </a:rPr>
              <a:t>Μεταπτυχιακό  Πρόγραμμα Σπουδών: Προηγμένα Συστήματα Πληροφορικής</a:t>
            </a:r>
          </a:p>
          <a:p>
            <a:endParaRPr lang="el-GR" sz="2000" dirty="0">
              <a:solidFill>
                <a:schemeClr val="tx1"/>
              </a:solidFill>
            </a:endParaRPr>
          </a:p>
          <a:p>
            <a:r>
              <a:rPr lang="el-GR" sz="2000" dirty="0" smtClean="0">
                <a:solidFill>
                  <a:schemeClr val="tx1"/>
                </a:solidFill>
              </a:rPr>
              <a:t>Αθανασόπουλου Γεώργιου του Δημητρίου</a:t>
            </a:r>
          </a:p>
          <a:p>
            <a:r>
              <a:rPr lang="el-GR" sz="2000" dirty="0" smtClean="0">
                <a:solidFill>
                  <a:schemeClr val="tx1"/>
                </a:solidFill>
              </a:rPr>
              <a:t>ΜΠΣΠ12002</a:t>
            </a:r>
            <a:br>
              <a:rPr lang="el-GR" sz="2000" dirty="0" smtClean="0">
                <a:solidFill>
                  <a:schemeClr val="tx1"/>
                </a:solidFill>
              </a:rPr>
            </a:br>
            <a:r>
              <a:rPr lang="el-GR" sz="2000" dirty="0" smtClean="0">
                <a:solidFill>
                  <a:schemeClr val="tx1"/>
                </a:solidFill>
              </a:rPr>
              <a:t/>
            </a:r>
            <a:br>
              <a:rPr lang="el-GR" sz="2000" dirty="0" smtClean="0">
                <a:solidFill>
                  <a:schemeClr val="tx1"/>
                </a:solidFill>
              </a:rPr>
            </a:br>
            <a:r>
              <a:rPr lang="el-GR" sz="2000" dirty="0" smtClean="0">
                <a:solidFill>
                  <a:schemeClr val="tx1"/>
                </a:solidFill>
              </a:rPr>
              <a:t>Επιβλέπων : </a:t>
            </a:r>
            <a:r>
              <a:rPr lang="el-GR" sz="2000" dirty="0" err="1" smtClean="0">
                <a:solidFill>
                  <a:schemeClr val="tx1"/>
                </a:solidFill>
              </a:rPr>
              <a:t>Ψαράκης</a:t>
            </a:r>
            <a:r>
              <a:rPr lang="el-GR" sz="2000" dirty="0" smtClean="0">
                <a:solidFill>
                  <a:schemeClr val="tx1"/>
                </a:solidFill>
              </a:rPr>
              <a:t> Μ</a:t>
            </a:r>
            <a:r>
              <a:rPr lang="en-US" sz="2000" dirty="0" smtClean="0">
                <a:solidFill>
                  <a:schemeClr val="tx1"/>
                </a:solidFill>
              </a:rPr>
              <a:t>.</a:t>
            </a:r>
            <a:r>
              <a:rPr lang="el-GR" sz="2000" dirty="0" smtClean="0">
                <a:solidFill>
                  <a:schemeClr val="tx1"/>
                </a:solidFill>
              </a:rPr>
              <a:t>, Επίκουρος Καθηγητής</a:t>
            </a:r>
          </a:p>
          <a:p>
            <a:endParaRPr lang="el-GR" sz="2000" dirty="0">
              <a:solidFill>
                <a:schemeClr val="tx1"/>
              </a:solidFill>
            </a:endParaRPr>
          </a:p>
          <a:p>
            <a:r>
              <a:rPr lang="el-GR" sz="2000" dirty="0" smtClean="0">
                <a:solidFill>
                  <a:schemeClr val="tx1"/>
                </a:solidFill>
              </a:rPr>
              <a:t>Μέλη Επιτροπής:</a:t>
            </a:r>
          </a:p>
          <a:p>
            <a:r>
              <a:rPr lang="el-GR" sz="2000" dirty="0" err="1" smtClean="0">
                <a:solidFill>
                  <a:schemeClr val="tx1"/>
                </a:solidFill>
              </a:rPr>
              <a:t>Δουληγέρης</a:t>
            </a:r>
            <a:r>
              <a:rPr lang="el-GR" sz="2000" dirty="0" smtClean="0">
                <a:solidFill>
                  <a:schemeClr val="tx1"/>
                </a:solidFill>
              </a:rPr>
              <a:t> Χ</a:t>
            </a:r>
            <a:r>
              <a:rPr lang="en-US" sz="2000" dirty="0" smtClean="0">
                <a:solidFill>
                  <a:schemeClr val="tx1"/>
                </a:solidFill>
              </a:rPr>
              <a:t>., </a:t>
            </a:r>
            <a:r>
              <a:rPr lang="el-GR" sz="2000" dirty="0" smtClean="0">
                <a:solidFill>
                  <a:schemeClr val="tx1"/>
                </a:solidFill>
              </a:rPr>
              <a:t>Καθηγητής</a:t>
            </a:r>
          </a:p>
          <a:p>
            <a:r>
              <a:rPr lang="el-GR" sz="2000" dirty="0" err="1" smtClean="0">
                <a:solidFill>
                  <a:schemeClr val="tx1"/>
                </a:solidFill>
              </a:rPr>
              <a:t>Κοτζανικολάου</a:t>
            </a:r>
            <a:r>
              <a:rPr lang="el-GR" sz="2000" dirty="0" smtClean="0">
                <a:solidFill>
                  <a:schemeClr val="tx1"/>
                </a:solidFill>
              </a:rPr>
              <a:t> Π., Επίκουρος Καθηγητής</a:t>
            </a:r>
          </a:p>
        </p:txBody>
      </p:sp>
      <p:pic>
        <p:nvPicPr>
          <p:cNvPr id="4" name="3 - Εικόνα"/>
          <p:cNvPicPr/>
          <p:nvPr/>
        </p:nvPicPr>
        <p:blipFill>
          <a:blip r:embed="rId2" cstate="print"/>
          <a:srcRect/>
          <a:stretch>
            <a:fillRect/>
          </a:stretch>
        </p:blipFill>
        <p:spPr bwMode="auto">
          <a:xfrm>
            <a:off x="683568" y="908720"/>
            <a:ext cx="813435" cy="86423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395536" y="332656"/>
            <a:ext cx="8352928" cy="369332"/>
          </a:xfrm>
          <a:prstGeom prst="rect">
            <a:avLst/>
          </a:prstGeom>
          <a:noFill/>
        </p:spPr>
        <p:txBody>
          <a:bodyPr wrap="square" rtlCol="0">
            <a:spAutoFit/>
          </a:bodyPr>
          <a:lstStyle/>
          <a:p>
            <a:pPr algn="ctr"/>
            <a:r>
              <a:rPr lang="el-GR" dirty="0" smtClean="0"/>
              <a:t>Παράλληλη Επεξεργασία</a:t>
            </a:r>
            <a:endParaRPr lang="el-GR" dirty="0"/>
          </a:p>
        </p:txBody>
      </p:sp>
      <p:pic>
        <p:nvPicPr>
          <p:cNvPr id="5" name="12 - Εικόνα" descr="MulticoreCPU.jpg"/>
          <p:cNvPicPr/>
          <p:nvPr/>
        </p:nvPicPr>
        <p:blipFill>
          <a:blip r:embed="rId2" cstate="print"/>
          <a:stretch>
            <a:fillRect/>
          </a:stretch>
        </p:blipFill>
        <p:spPr>
          <a:xfrm>
            <a:off x="251520" y="1484784"/>
            <a:ext cx="2592288" cy="2088232"/>
          </a:xfrm>
          <a:prstGeom prst="rect">
            <a:avLst/>
          </a:prstGeom>
        </p:spPr>
      </p:pic>
      <p:pic>
        <p:nvPicPr>
          <p:cNvPr id="6" name="13 - Εικόνα" descr="ManycoreGPU.jpg"/>
          <p:cNvPicPr/>
          <p:nvPr/>
        </p:nvPicPr>
        <p:blipFill>
          <a:blip r:embed="rId3" cstate="print"/>
          <a:stretch>
            <a:fillRect/>
          </a:stretch>
        </p:blipFill>
        <p:spPr>
          <a:xfrm>
            <a:off x="251520" y="4077072"/>
            <a:ext cx="2592288" cy="2304256"/>
          </a:xfrm>
          <a:prstGeom prst="rect">
            <a:avLst/>
          </a:prstGeom>
        </p:spPr>
      </p:pic>
      <p:sp>
        <p:nvSpPr>
          <p:cNvPr id="7" name="6 - TextBox"/>
          <p:cNvSpPr txBox="1"/>
          <p:nvPr/>
        </p:nvSpPr>
        <p:spPr>
          <a:xfrm>
            <a:off x="3059832" y="908720"/>
            <a:ext cx="5904656" cy="5047536"/>
          </a:xfrm>
          <a:prstGeom prst="rect">
            <a:avLst/>
          </a:prstGeom>
          <a:noFill/>
        </p:spPr>
        <p:txBody>
          <a:bodyPr wrap="square" rtlCol="0">
            <a:spAutoFit/>
          </a:bodyPr>
          <a:lstStyle/>
          <a:p>
            <a:pPr algn="just"/>
            <a:r>
              <a:rPr lang="el-GR" sz="1400" dirty="0" smtClean="0"/>
              <a:t>Η παράλληλη επεξεργασία έχει δύο διαφορετικές εκδοχές. </a:t>
            </a:r>
            <a:br>
              <a:rPr lang="el-GR" sz="1400" dirty="0" smtClean="0"/>
            </a:br>
            <a:r>
              <a:rPr lang="el-GR" sz="1400" dirty="0" smtClean="0"/>
              <a:t/>
            </a:r>
            <a:br>
              <a:rPr lang="el-GR" sz="1400" dirty="0" smtClean="0"/>
            </a:br>
            <a:r>
              <a:rPr lang="el-GR" sz="1400" dirty="0" smtClean="0"/>
              <a:t/>
            </a:r>
            <a:br>
              <a:rPr lang="el-GR" sz="1400" dirty="0" smtClean="0"/>
            </a:br>
            <a:r>
              <a:rPr lang="el-GR" sz="1400" dirty="0" smtClean="0"/>
              <a:t>Συστήματα </a:t>
            </a:r>
            <a:r>
              <a:rPr lang="en-US" sz="1400" dirty="0" smtClean="0"/>
              <a:t>MIMD: </a:t>
            </a:r>
            <a:r>
              <a:rPr lang="el-GR" sz="1400" dirty="0" smtClean="0"/>
              <a:t>Εκπρόσωποι των συγκεκριμένων συστημάτων είναι οι επεξεργαστές των σημερινών υπολογιστών. Διαθέτουν πολύ σύνθετη και αποδοτική μονάδα ελέγχου με συστήματα πρόβλεψης διακλάδωσης και είναι η ιδανική κατηγορία συστήματος για να εκτελέσει λίγες εργασίες αλλά πολύ γρήγορα. Εστιάζουν στην ταχύτητα και γι αυτό λειτουργούν σε υψηλότερη συχνότητα από τα συστήματα </a:t>
            </a:r>
            <a:r>
              <a:rPr lang="en-US" sz="1400" dirty="0" smtClean="0"/>
              <a:t>SIMD</a:t>
            </a:r>
            <a:r>
              <a:rPr lang="el-GR" sz="1400" dirty="0" smtClean="0"/>
              <a:t> που ακολουθούν. Ένα βασικό τους πλεονέκτημα είναι ότι τα νήματα που εκτελούνται σε αυτά είναι δυνατόν να εκτελούν διαφορετικές εντολές το καθένα. Διαθέτουν μεγάλη μνήμη </a:t>
            </a:r>
            <a:r>
              <a:rPr lang="en-US" sz="1400" dirty="0" smtClean="0"/>
              <a:t>cache</a:t>
            </a:r>
            <a:r>
              <a:rPr lang="el-GR" sz="1400" dirty="0" smtClean="0"/>
              <a:t> αλλά δεν έχουν την δυνατότητα για μεγάλη διοχέτευση δεδομένων.</a:t>
            </a:r>
          </a:p>
          <a:p>
            <a:pPr algn="just"/>
            <a:endParaRPr lang="el-GR" sz="1400" dirty="0"/>
          </a:p>
          <a:p>
            <a:pPr algn="just"/>
            <a:endParaRPr lang="el-GR" sz="1400" dirty="0" smtClean="0"/>
          </a:p>
          <a:p>
            <a:pPr algn="just"/>
            <a:endParaRPr lang="el-GR" sz="1400" dirty="0" smtClean="0"/>
          </a:p>
          <a:p>
            <a:pPr algn="just"/>
            <a:endParaRPr lang="el-GR" sz="1400" dirty="0"/>
          </a:p>
          <a:p>
            <a:pPr algn="just"/>
            <a:r>
              <a:rPr lang="el-GR" sz="1400" dirty="0" smtClean="0"/>
              <a:t>Συστήματα </a:t>
            </a:r>
            <a:r>
              <a:rPr lang="en-US" sz="1400" dirty="0" smtClean="0"/>
              <a:t>SIMD</a:t>
            </a:r>
            <a:r>
              <a:rPr lang="el-GR" sz="1400" dirty="0" smtClean="0"/>
              <a:t>: Τα συστήματα αυτά έχουν πολύ πιο απλές αλλά πολλαπλές μονάδες ελέγχου και τεμαχισμένη μνήμη</a:t>
            </a:r>
            <a:r>
              <a:rPr lang="en-US" sz="1400" dirty="0" smtClean="0"/>
              <a:t> cache</a:t>
            </a:r>
            <a:r>
              <a:rPr lang="el-GR" sz="1400" dirty="0" smtClean="0"/>
              <a:t>. Δεν διαθέτουν </a:t>
            </a:r>
            <a:r>
              <a:rPr lang="en-US" sz="1400" dirty="0" smtClean="0"/>
              <a:t>branch</a:t>
            </a:r>
            <a:r>
              <a:rPr lang="el-GR" sz="1400" dirty="0" smtClean="0"/>
              <a:t> </a:t>
            </a:r>
            <a:r>
              <a:rPr lang="en-US" sz="1400" dirty="0" smtClean="0"/>
              <a:t>predictors</a:t>
            </a:r>
            <a:r>
              <a:rPr lang="el-GR" sz="1400" dirty="0" smtClean="0"/>
              <a:t>. Αδυνατούν να εκτελέσουν διαφορετικές εντολές ταυτόχρονα αλλά έχουν πολύ μεγαλύτερο πλήθος πυρήνων κατά συνέπεια αν η εφαρμογή το επιτρέπει είναι ικανά για πολύ μεγαλύτερη παραλληλία από τα </a:t>
            </a:r>
            <a:r>
              <a:rPr lang="en-US" sz="1400" dirty="0" smtClean="0"/>
              <a:t>MIMD</a:t>
            </a:r>
            <a:r>
              <a:rPr lang="el-GR" sz="1400" dirty="0" smtClean="0"/>
              <a:t>.   Επίσης διαθέτουν </a:t>
            </a:r>
            <a:r>
              <a:rPr lang="en-US" sz="1400" dirty="0" smtClean="0"/>
              <a:t>on-board</a:t>
            </a:r>
            <a:r>
              <a:rPr lang="el-GR" sz="1400" dirty="0" smtClean="0"/>
              <a:t> μνήμη επιτρέποντας μεγαλύτερη διοχέτευση δεδομένων.</a:t>
            </a:r>
            <a:r>
              <a:rPr lang="en-US" sz="1400" dirty="0" smtClean="0"/>
              <a:t> </a:t>
            </a:r>
            <a:r>
              <a:rPr lang="el-GR" sz="1400" dirty="0" smtClean="0"/>
              <a:t>Εκπρόσωποι αυτής της κατηγορίας είναι οι κάρτες γραφικών.</a:t>
            </a:r>
            <a:endParaRPr lang="el-G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467544" y="476672"/>
            <a:ext cx="8208912" cy="1200329"/>
          </a:xfrm>
          <a:prstGeom prst="rect">
            <a:avLst/>
          </a:prstGeom>
          <a:noFill/>
        </p:spPr>
        <p:txBody>
          <a:bodyPr wrap="square" rtlCol="0">
            <a:spAutoFit/>
          </a:bodyPr>
          <a:lstStyle/>
          <a:p>
            <a:pPr algn="ctr"/>
            <a:r>
              <a:rPr lang="el-GR" dirty="0" smtClean="0"/>
              <a:t>Κατηγορίες Αλγορίθμων που έχουν προταθεί στο παρελθόν για την </a:t>
            </a:r>
            <a:r>
              <a:rPr lang="el-GR" dirty="0" err="1" smtClean="0"/>
              <a:t>παραλληλοποίηση</a:t>
            </a:r>
            <a:r>
              <a:rPr lang="el-GR" dirty="0" smtClean="0"/>
              <a:t> του σταδίου της τοποθέτησης.</a:t>
            </a:r>
          </a:p>
          <a:p>
            <a:pPr algn="ctr"/>
            <a:endParaRPr lang="el-GR" dirty="0" smtClean="0"/>
          </a:p>
          <a:p>
            <a:pPr algn="just">
              <a:buFont typeface="Arial" pitchFamily="34" charset="0"/>
              <a:buChar char="•"/>
            </a:pPr>
            <a:endParaRPr lang="el-GR" dirty="0"/>
          </a:p>
        </p:txBody>
      </p:sp>
      <p:sp>
        <p:nvSpPr>
          <p:cNvPr id="5" name="4 - TextBox"/>
          <p:cNvSpPr txBox="1"/>
          <p:nvPr/>
        </p:nvSpPr>
        <p:spPr>
          <a:xfrm>
            <a:off x="539552" y="1340768"/>
            <a:ext cx="8064896" cy="5478423"/>
          </a:xfrm>
          <a:prstGeom prst="rect">
            <a:avLst/>
          </a:prstGeom>
          <a:noFill/>
        </p:spPr>
        <p:txBody>
          <a:bodyPr wrap="square" rtlCol="0">
            <a:spAutoFit/>
          </a:bodyPr>
          <a:lstStyle/>
          <a:p>
            <a:r>
              <a:rPr lang="el-GR" sz="1400" dirty="0" smtClean="0"/>
              <a:t>Στο παρελθόν έχουν προταθεί κάποιες μέθοδοι </a:t>
            </a:r>
            <a:r>
              <a:rPr lang="el-GR" sz="1400" dirty="0" err="1" smtClean="0"/>
              <a:t>παραλληλοποίησης</a:t>
            </a:r>
            <a:r>
              <a:rPr lang="el-GR" sz="1400" dirty="0" smtClean="0"/>
              <a:t> του σταδίου τοποθέτησης. Οι μέθοδοι αυτές χωρίζονται σε τρεις κατηγορίες.</a:t>
            </a:r>
          </a:p>
          <a:p>
            <a:pPr marL="342900" indent="-342900">
              <a:buFont typeface="+mj-lt"/>
              <a:buAutoNum type="arabicPeriod"/>
            </a:pPr>
            <a:endParaRPr lang="el-GR" sz="1400" dirty="0" smtClean="0"/>
          </a:p>
          <a:p>
            <a:pPr marL="342900" indent="-342900" algn="just">
              <a:buFont typeface="+mj-lt"/>
              <a:buAutoNum type="arabicPeriod"/>
            </a:pPr>
            <a:r>
              <a:rPr lang="el-GR" sz="1400" dirty="0" smtClean="0"/>
              <a:t>Ανεξάρτητα Σύνολα</a:t>
            </a:r>
            <a:r>
              <a:rPr lang="en-US" sz="1400" dirty="0" smtClean="0"/>
              <a:t>(Independent Set Finding)</a:t>
            </a:r>
            <a:r>
              <a:rPr lang="el-GR" sz="1400" dirty="0" smtClean="0"/>
              <a:t>:  Όλοι οι πυρήνες αξιολογούν ξεχωριστές κινήσεις μεταξύ δεδομένων που ανήκουν σε ξεχωριστά σύνολα και όταν ένας από αυτούς κάνει αποδεκτή μια κίνηση τότε οι άλλοι σταματούν και απορρίπτουν τις κινήσεις που αξιολογούσαν. Το πλεονέκτημά τους είναι ότι δεν έχουν απόκλιση σε ποιότητα από την σειριακή εκτέλεση ενώ από τα μειονεκτήματά τους είναι ότι δεν είναι ντετερμινιστικοί και ότι αρκετό έργο πάει χαμένο κατά την απόρριψή.</a:t>
            </a:r>
          </a:p>
          <a:p>
            <a:pPr marL="342900" indent="-342900" algn="just">
              <a:buFont typeface="+mj-lt"/>
              <a:buAutoNum type="arabicPeriod"/>
            </a:pPr>
            <a:endParaRPr lang="el-GR" sz="1400" dirty="0"/>
          </a:p>
          <a:p>
            <a:pPr marL="342900" indent="-342900" algn="just">
              <a:buFont typeface="+mj-lt"/>
              <a:buAutoNum type="arabicPeriod"/>
            </a:pPr>
            <a:r>
              <a:rPr lang="el-GR" sz="1400" dirty="0" smtClean="0"/>
              <a:t>Τεμαχισμένη Τοποθέτηση(</a:t>
            </a:r>
            <a:r>
              <a:rPr lang="en-US" sz="1400" dirty="0" smtClean="0"/>
              <a:t>Partitioned Placement): </a:t>
            </a:r>
            <a:r>
              <a:rPr lang="el-GR" sz="1400" dirty="0" smtClean="0"/>
              <a:t>Σε αυτήν την κατηγορία ο χώρος τοποθέτησης τεμαχίζεται σε κομμάτια και ανατίθενται στους διαθέσιμους πυρήνες. Ο κάθε πυρήνας εκτελεί τοπικά τοποθέτηση στα κομμάτια που του έχουν ανατεθεί. Η πρόταση μας ανήκει σε αυτή την κατηγορία. Οι αλγόριθμοι αυτής της κατηγορίας συχνά χρησιμοποιούν δεδομένα τα οποία μπορεί να έχουν αλλάξει κατά την διάρκεια εκτέλεσης. Πλεονέκτημα αυτής της μεθόδου είναι η πολύ υψηλή παραλληλία και η δυνατότητα να εκτελεστούν σε </a:t>
            </a:r>
            <a:r>
              <a:rPr lang="en-US" sz="1400" dirty="0" smtClean="0"/>
              <a:t>MIMD </a:t>
            </a:r>
            <a:r>
              <a:rPr lang="el-GR" sz="1400" dirty="0" smtClean="0"/>
              <a:t>και σε </a:t>
            </a:r>
            <a:r>
              <a:rPr lang="en-US" sz="1400" dirty="0" smtClean="0"/>
              <a:t>SIMD</a:t>
            </a:r>
            <a:r>
              <a:rPr lang="el-GR" sz="1400" dirty="0" smtClean="0"/>
              <a:t> ενώ μειονέκτημα είναι συχνά η απώλεια ποιότητας λόγω περιορισμένης μετακίνησης στοιχείων  μεταξύ διαφορετικών τμημάτων.</a:t>
            </a:r>
          </a:p>
          <a:p>
            <a:pPr marL="342900" indent="-342900" algn="just">
              <a:buFont typeface="+mj-lt"/>
              <a:buAutoNum type="arabicPeriod"/>
            </a:pPr>
            <a:endParaRPr lang="el-GR" sz="1400" dirty="0" smtClean="0"/>
          </a:p>
          <a:p>
            <a:pPr marL="342900" indent="-342900" algn="just">
              <a:buFont typeface="+mj-lt"/>
              <a:buAutoNum type="arabicPeriod"/>
            </a:pPr>
            <a:r>
              <a:rPr lang="el-GR" sz="1400" dirty="0" smtClean="0"/>
              <a:t>Υποθετικές κινήσεις(</a:t>
            </a:r>
            <a:r>
              <a:rPr lang="en-US" sz="1400" dirty="0" smtClean="0"/>
              <a:t>Speculative Computation):</a:t>
            </a:r>
            <a:r>
              <a:rPr lang="el-GR" sz="1400" dirty="0" smtClean="0"/>
              <a:t> Οι μέθοδοι αυτές εκμεταλλεύονται το δέντρο αποφάσεων και εκκινούν σε έναν πυρήνα μια κίνηση και στην συνέχεια οι υπόλοιποι πυρήνες ανά ζεύγη εκτελούν άλλες κινήσεις στις οποίες ο ένας παίρνει ως δεδομένο ότι η αρχική κίνηση έγινε δεκτή ενώ ο άλλος ότι απορρίφθηκε. Μόλις αποφασιστεί η καταλληλότητα της αρχικής κίνησης κρατείται το έργο που έκανε μόνο ο πυρήνας που θεωρούσε δεδομένη την σωστή απόφαση. Το πλεονέκτημα αυτών των αλγορίθμων είναι ότι είναι ντετερμινιστικοί και συχνά </a:t>
            </a:r>
            <a:r>
              <a:rPr lang="en-US" sz="1400" dirty="0" smtClean="0"/>
              <a:t>serially equivalent </a:t>
            </a:r>
            <a:r>
              <a:rPr lang="el-GR" sz="1400" dirty="0" smtClean="0"/>
              <a:t>ενώ δεν απαιτούν την ύπαρξη ανεξάρτητων μεταξύ τους κινήσεων. Το μειονέκτημά τους είναι ότι πάντα σχεδόν το μισό τους έργο απορρίπτεται κατά συνέπεια οι επιταχύνσεις που παρέχουν είναι περιορισμένες σημαντικά.</a:t>
            </a:r>
            <a:endParaRPr lang="el-G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 TextBox"/>
          <p:cNvSpPr txBox="1"/>
          <p:nvPr/>
        </p:nvSpPr>
        <p:spPr>
          <a:xfrm>
            <a:off x="323528" y="260648"/>
            <a:ext cx="8568952" cy="5601533"/>
          </a:xfrm>
          <a:prstGeom prst="rect">
            <a:avLst/>
          </a:prstGeom>
          <a:noFill/>
        </p:spPr>
        <p:txBody>
          <a:bodyPr wrap="square" rtlCol="0">
            <a:spAutoFit/>
          </a:bodyPr>
          <a:lstStyle/>
          <a:p>
            <a:pPr algn="ctr"/>
            <a:r>
              <a:rPr lang="el-GR" dirty="0" smtClean="0"/>
              <a:t>Προτεινόμενη Υλοποίηση</a:t>
            </a:r>
          </a:p>
          <a:p>
            <a:pPr algn="ctr"/>
            <a:endParaRPr lang="el-GR" dirty="0"/>
          </a:p>
          <a:p>
            <a:pPr algn="just"/>
            <a:r>
              <a:rPr lang="el-GR" sz="1400" dirty="0" smtClean="0"/>
              <a:t>Η πρότασή μας λειτουργεί τόσο σε </a:t>
            </a:r>
            <a:r>
              <a:rPr lang="en-US" sz="1400" dirty="0" smtClean="0"/>
              <a:t>SIMD </a:t>
            </a:r>
            <a:r>
              <a:rPr lang="el-GR" sz="1400" dirty="0" smtClean="0"/>
              <a:t>όσο και σε </a:t>
            </a:r>
            <a:r>
              <a:rPr lang="en-US" sz="1400" dirty="0" smtClean="0"/>
              <a:t>MIMD</a:t>
            </a:r>
            <a:r>
              <a:rPr lang="el-GR" sz="1400" dirty="0" smtClean="0"/>
              <a:t> συστήματα </a:t>
            </a:r>
            <a:r>
              <a:rPr lang="el-GR" sz="1400" dirty="0" err="1" smtClean="0"/>
              <a:t>οστ</a:t>
            </a:r>
            <a:r>
              <a:rPr lang="el-GR" sz="1400" dirty="0" err="1" smtClean="0"/>
              <a:t>ό</a:t>
            </a:r>
            <a:r>
              <a:rPr lang="el-GR" sz="1400" dirty="0" err="1" smtClean="0"/>
              <a:t>σο</a:t>
            </a:r>
            <a:r>
              <a:rPr lang="el-GR" sz="1400" dirty="0" smtClean="0"/>
              <a:t> </a:t>
            </a:r>
            <a:r>
              <a:rPr lang="el-GR" sz="1400" dirty="0" smtClean="0"/>
              <a:t>αποδίδει καλύτερα στα </a:t>
            </a:r>
            <a:r>
              <a:rPr lang="en-US" sz="1400" dirty="0" smtClean="0"/>
              <a:t>SIMD</a:t>
            </a:r>
            <a:r>
              <a:rPr lang="el-GR" sz="1400" dirty="0" smtClean="0"/>
              <a:t>. Ανήκει στην κατηγορία της τεμαχισμένης τοποθέτησης  και απαιτεί την ύπαρξη ανεξάρτητων μεταξύ τους κινήσεων καθώς είναι πιθανό να προκύψουν </a:t>
            </a:r>
            <a:r>
              <a:rPr lang="en-US" sz="1400" dirty="0" smtClean="0"/>
              <a:t> Read-after-Write, Write-after-Write</a:t>
            </a:r>
            <a:r>
              <a:rPr lang="el-GR" sz="1400" dirty="0" smtClean="0"/>
              <a:t> ή</a:t>
            </a:r>
            <a:r>
              <a:rPr lang="en-US" sz="1400" dirty="0" smtClean="0"/>
              <a:t> Write</a:t>
            </a:r>
            <a:r>
              <a:rPr lang="el-GR" sz="1400" dirty="0" smtClean="0"/>
              <a:t>-</a:t>
            </a:r>
            <a:r>
              <a:rPr lang="en-US" sz="1400" dirty="0" smtClean="0"/>
              <a:t>after-Read</a:t>
            </a:r>
            <a:r>
              <a:rPr lang="el-GR" sz="1400" dirty="0" smtClean="0"/>
              <a:t> προβλήματα. </a:t>
            </a:r>
          </a:p>
          <a:p>
            <a:pPr algn="just"/>
            <a:endParaRPr lang="el-GR" sz="1400" dirty="0"/>
          </a:p>
          <a:p>
            <a:pPr algn="just"/>
            <a:r>
              <a:rPr lang="el-GR" sz="1400" dirty="0" smtClean="0"/>
              <a:t>Το παράδειγμα που έχει δοθεί στην εργασία χρησιμοποιεί  την τεχνολογία </a:t>
            </a:r>
            <a:r>
              <a:rPr lang="en-US" sz="1400" dirty="0" smtClean="0"/>
              <a:t>CUDA</a:t>
            </a:r>
            <a:r>
              <a:rPr lang="el-GR" sz="1400" dirty="0" smtClean="0"/>
              <a:t> για χρήση σε κάρτα γραφικών της </a:t>
            </a:r>
            <a:r>
              <a:rPr lang="en-US" sz="1400" dirty="0" err="1" smtClean="0"/>
              <a:t>Nvidia</a:t>
            </a:r>
            <a:r>
              <a:rPr lang="el-GR" sz="1400" dirty="0" smtClean="0"/>
              <a:t> καθώς επίσης και η βιβλιοθήκη για </a:t>
            </a:r>
            <a:r>
              <a:rPr lang="en-US" sz="1400" dirty="0" smtClean="0"/>
              <a:t>C++ Thrust. </a:t>
            </a:r>
            <a:endParaRPr lang="el-GR" sz="1400" dirty="0"/>
          </a:p>
          <a:p>
            <a:pPr algn="just"/>
            <a:endParaRPr lang="el-GR" sz="1400" dirty="0" smtClean="0"/>
          </a:p>
          <a:p>
            <a:pPr algn="just"/>
            <a:endParaRPr lang="el-GR" sz="1400" dirty="0" smtClean="0"/>
          </a:p>
          <a:p>
            <a:pPr algn="just"/>
            <a:r>
              <a:rPr lang="el-GR" sz="1400" dirty="0" smtClean="0"/>
              <a:t>Τα βήματα της ροής λειτουργίας του σταδίου τοποθέτησης είναι τα ακόλουθα:</a:t>
            </a:r>
          </a:p>
          <a:p>
            <a:pPr algn="ctr"/>
            <a:endParaRPr lang="el-GR" sz="1400" dirty="0" smtClean="0"/>
          </a:p>
          <a:p>
            <a:pPr algn="ctr"/>
            <a:endParaRPr lang="el-GR" sz="1400" dirty="0"/>
          </a:p>
          <a:p>
            <a:pPr marL="342900" lvl="0" indent="-342900">
              <a:buFont typeface="+mj-lt"/>
              <a:buAutoNum type="arabicPeriod"/>
            </a:pPr>
            <a:r>
              <a:rPr lang="el-GR" sz="1400" dirty="0"/>
              <a:t>Εκτέλεση </a:t>
            </a:r>
            <a:r>
              <a:rPr lang="en-US" sz="1400" dirty="0" err="1"/>
              <a:t>InitialPlacement</a:t>
            </a:r>
            <a:r>
              <a:rPr lang="el-GR" sz="1400" dirty="0"/>
              <a:t>()   μεθόδου του </a:t>
            </a:r>
            <a:r>
              <a:rPr lang="en-US" sz="1400" dirty="0"/>
              <a:t>VPR</a:t>
            </a:r>
            <a:endParaRPr lang="el-GR" sz="1400" dirty="0"/>
          </a:p>
          <a:p>
            <a:pPr marL="342900" lvl="0" indent="-342900">
              <a:buFont typeface="+mj-lt"/>
              <a:buAutoNum type="arabicPeriod"/>
            </a:pPr>
            <a:r>
              <a:rPr lang="el-GR" sz="1400" dirty="0"/>
              <a:t>Δημιουργία πίνακα </a:t>
            </a:r>
            <a:r>
              <a:rPr lang="el-GR" sz="1400" dirty="0" err="1"/>
              <a:t>γειτονικότητας</a:t>
            </a:r>
            <a:r>
              <a:rPr lang="el-GR" sz="1400" dirty="0"/>
              <a:t> με χρήση του αρχείου </a:t>
            </a:r>
            <a:r>
              <a:rPr lang="en-US" sz="1400" dirty="0" err="1"/>
              <a:t>netlist</a:t>
            </a:r>
            <a:r>
              <a:rPr lang="el-GR" sz="1400" dirty="0"/>
              <a:t>.</a:t>
            </a:r>
            <a:r>
              <a:rPr lang="en-US" sz="1400" dirty="0"/>
              <a:t>net </a:t>
            </a:r>
            <a:endParaRPr lang="el-GR" sz="1400" dirty="0"/>
          </a:p>
          <a:p>
            <a:pPr marL="342900" lvl="0" indent="-342900">
              <a:buFont typeface="+mj-lt"/>
              <a:buAutoNum type="arabicPeriod"/>
            </a:pPr>
            <a:r>
              <a:rPr lang="el-GR" sz="1400" dirty="0"/>
              <a:t>Αξιολόγηση τρέχουσας τοποθέτησης και ενημέρωση διανύσματος </a:t>
            </a:r>
            <a:r>
              <a:rPr lang="en-US" sz="1400" dirty="0"/>
              <a:t>GC</a:t>
            </a:r>
            <a:endParaRPr lang="el-GR" sz="1400" dirty="0"/>
          </a:p>
          <a:p>
            <a:pPr marL="342900" lvl="0" indent="-342900">
              <a:buFont typeface="+mj-lt"/>
              <a:buAutoNum type="arabicPeriod"/>
            </a:pPr>
            <a:r>
              <a:rPr lang="el-GR" sz="1400" dirty="0"/>
              <a:t>Τερματισμός αν το κριτήριο εξόδου έχει ικανοποιηθεί ως συνθήκη </a:t>
            </a:r>
          </a:p>
          <a:p>
            <a:pPr marL="342900" lvl="0" indent="-342900">
              <a:buFont typeface="+mj-lt"/>
              <a:buAutoNum type="arabicPeriod"/>
            </a:pPr>
            <a:r>
              <a:rPr lang="el-GR" sz="1400" dirty="0"/>
              <a:t>Ενημέρωση </a:t>
            </a:r>
            <a:r>
              <a:rPr lang="en-US" sz="1400" dirty="0"/>
              <a:t>T</a:t>
            </a:r>
            <a:r>
              <a:rPr lang="el-GR" sz="1400" dirty="0"/>
              <a:t>,</a:t>
            </a:r>
            <a:r>
              <a:rPr lang="en-US" sz="1400" dirty="0" err="1"/>
              <a:t>Rlim</a:t>
            </a:r>
            <a:r>
              <a:rPr lang="el-GR" sz="1400" dirty="0"/>
              <a:t> με χρήση του αριθμού κινήσεων που εκτελέστηκαν και έγιναν αποδεκτές.</a:t>
            </a:r>
          </a:p>
          <a:p>
            <a:pPr marL="342900" lvl="0" indent="-342900">
              <a:buFont typeface="+mj-lt"/>
              <a:buAutoNum type="arabicPeriod"/>
            </a:pPr>
            <a:r>
              <a:rPr lang="el-GR" sz="1400" dirty="0"/>
              <a:t>Εφαρμογή μεταβλητού πλαισίου στον χώρο τοποθέτησης</a:t>
            </a:r>
          </a:p>
          <a:p>
            <a:pPr marL="342900" lvl="0" indent="-342900">
              <a:buFont typeface="+mj-lt"/>
              <a:buAutoNum type="arabicPeriod"/>
            </a:pPr>
            <a:r>
              <a:rPr lang="el-GR" sz="1400" dirty="0"/>
              <a:t>Εύρεση ανεξάρτητων μεταξύ τους κινήσεων με αυξημένη </a:t>
            </a:r>
            <a:r>
              <a:rPr lang="el-GR" sz="1400" dirty="0" err="1"/>
              <a:t>τυχαιότητα</a:t>
            </a:r>
            <a:endParaRPr lang="el-GR" sz="1400" dirty="0"/>
          </a:p>
          <a:p>
            <a:pPr marL="342900" lvl="0" indent="-342900">
              <a:buFont typeface="+mj-lt"/>
              <a:buAutoNum type="arabicPeriod"/>
            </a:pPr>
            <a:r>
              <a:rPr lang="el-GR" sz="1400" dirty="0"/>
              <a:t>Αξιολόγηση της κάθε κίνησης </a:t>
            </a:r>
          </a:p>
          <a:p>
            <a:pPr marL="342900" lvl="0" indent="-342900">
              <a:buFont typeface="+mj-lt"/>
              <a:buAutoNum type="arabicPeriod"/>
            </a:pPr>
            <a:r>
              <a:rPr lang="el-GR" sz="1400" dirty="0"/>
              <a:t>Εφαρμογή των κινήσεων που κρίθηκαν αποδεκτές</a:t>
            </a:r>
          </a:p>
          <a:p>
            <a:pPr marL="342900" lvl="0" indent="-342900">
              <a:buFont typeface="+mj-lt"/>
              <a:buAutoNum type="arabicPeriod"/>
            </a:pPr>
            <a:r>
              <a:rPr lang="el-GR" sz="1400" dirty="0"/>
              <a:t>Επιστροφή στο </a:t>
            </a:r>
            <a:r>
              <a:rPr lang="el-GR" sz="1400" dirty="0" smtClean="0"/>
              <a:t>βήμα 3</a:t>
            </a:r>
            <a:endParaRPr lang="el-GR" sz="1400" dirty="0"/>
          </a:p>
          <a:p>
            <a:pPr marL="342900" lvl="0" indent="-342900">
              <a:buFont typeface="+mj-lt"/>
              <a:buAutoNum type="arabicPeriod"/>
            </a:pPr>
            <a:r>
              <a:rPr lang="el-GR" sz="1400" dirty="0"/>
              <a:t>Τοποθέτηση Ι/Ο </a:t>
            </a:r>
            <a:r>
              <a:rPr lang="en-US" sz="1400" dirty="0"/>
              <a:t>pads</a:t>
            </a:r>
            <a:endParaRPr lang="el-GR" sz="1400" dirty="0"/>
          </a:p>
          <a:p>
            <a:pPr algn="ctr"/>
            <a:endParaRPr lang="el-G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251520" y="1052736"/>
            <a:ext cx="3392142" cy="5589240"/>
          </a:xfrm>
          <a:prstGeom prst="rect">
            <a:avLst/>
          </a:prstGeom>
          <a:noFill/>
          <a:ln w="9525">
            <a:noFill/>
            <a:miter lim="800000"/>
            <a:headEnd/>
            <a:tailEnd/>
          </a:ln>
        </p:spPr>
      </p:pic>
      <p:sp>
        <p:nvSpPr>
          <p:cNvPr id="5" name="4 - TextBox"/>
          <p:cNvSpPr txBox="1"/>
          <p:nvPr/>
        </p:nvSpPr>
        <p:spPr>
          <a:xfrm>
            <a:off x="755576" y="260648"/>
            <a:ext cx="7416824" cy="369332"/>
          </a:xfrm>
          <a:prstGeom prst="rect">
            <a:avLst/>
          </a:prstGeom>
          <a:noFill/>
        </p:spPr>
        <p:txBody>
          <a:bodyPr wrap="square" rtlCol="0">
            <a:spAutoFit/>
          </a:bodyPr>
          <a:lstStyle/>
          <a:p>
            <a:pPr algn="ctr"/>
            <a:r>
              <a:rPr lang="el-GR" dirty="0" smtClean="0"/>
              <a:t>Μέθοδος παραγωγής ανεξάρτητων κινήσεων</a:t>
            </a:r>
            <a:endParaRPr lang="el-GR" dirty="0"/>
          </a:p>
        </p:txBody>
      </p:sp>
      <p:sp>
        <p:nvSpPr>
          <p:cNvPr id="6" name="5 - TextBox"/>
          <p:cNvSpPr txBox="1"/>
          <p:nvPr/>
        </p:nvSpPr>
        <p:spPr>
          <a:xfrm>
            <a:off x="3635896" y="764704"/>
            <a:ext cx="5400600" cy="6001643"/>
          </a:xfrm>
          <a:prstGeom prst="rect">
            <a:avLst/>
          </a:prstGeom>
          <a:noFill/>
        </p:spPr>
        <p:txBody>
          <a:bodyPr wrap="square" rtlCol="0">
            <a:spAutoFit/>
          </a:bodyPr>
          <a:lstStyle/>
          <a:p>
            <a:pPr algn="just"/>
            <a:r>
              <a:rPr lang="el-GR" sz="1200" dirty="0" smtClean="0"/>
              <a:t>Η χρήση </a:t>
            </a:r>
            <a:r>
              <a:rPr lang="en-US" sz="1200" dirty="0" smtClean="0"/>
              <a:t>Blocks</a:t>
            </a:r>
            <a:r>
              <a:rPr lang="el-GR" sz="1200" dirty="0" smtClean="0"/>
              <a:t> εξασφαλίζει ότι οι κινήσεις μεταξύ τους  δεν εξετάζονται οπότε εξασφαλίζεται η ανεξαρτησία των κινήσεων από </a:t>
            </a:r>
            <a:r>
              <a:rPr lang="en-US" sz="1200" dirty="0" smtClean="0"/>
              <a:t>block </a:t>
            </a:r>
            <a:r>
              <a:rPr lang="el-GR" sz="1200" dirty="0" smtClean="0"/>
              <a:t>σε </a:t>
            </a:r>
            <a:r>
              <a:rPr lang="en-US" sz="1200" dirty="0" smtClean="0"/>
              <a:t>block</a:t>
            </a:r>
            <a:r>
              <a:rPr lang="el-GR" sz="1200" dirty="0" smtClean="0"/>
              <a:t>. </a:t>
            </a:r>
          </a:p>
          <a:p>
            <a:pPr algn="just"/>
            <a:r>
              <a:rPr lang="el-GR" sz="1200" dirty="0" smtClean="0"/>
              <a:t>Για να εξασφαλιστεί η ανεξαρτησία των κινήσεων και εντός του κάθε </a:t>
            </a:r>
            <a:r>
              <a:rPr lang="en-US" sz="1200" dirty="0" smtClean="0"/>
              <a:t>block</a:t>
            </a:r>
            <a:r>
              <a:rPr lang="el-GR" sz="1200" dirty="0" smtClean="0"/>
              <a:t> λαμβάνουμε υπ όψιν ορισμένα δεδομένα. Αν ο χώρος στον οποίο θέλουμε να επεξεργαστούμε είναι </a:t>
            </a:r>
            <a:r>
              <a:rPr lang="en-US" sz="1200" dirty="0" err="1" smtClean="0"/>
              <a:t>nxn</a:t>
            </a:r>
            <a:r>
              <a:rPr lang="el-GR" sz="1200" dirty="0" smtClean="0"/>
              <a:t> εμείς χρειαζόμαστε τα μισά νήματα , δηλαδή</a:t>
            </a:r>
            <a:r>
              <a:rPr lang="en-US" sz="1200" dirty="0" smtClean="0"/>
              <a:t> (n/2)</a:t>
            </a:r>
            <a:r>
              <a:rPr lang="en-US" sz="1200" dirty="0" err="1" smtClean="0"/>
              <a:t>xn</a:t>
            </a:r>
            <a:r>
              <a:rPr lang="el-GR" sz="1200" dirty="0"/>
              <a:t> </a:t>
            </a:r>
            <a:r>
              <a:rPr lang="el-GR" sz="1200" dirty="0" smtClean="0"/>
              <a:t>αφού το κάθε νήμα </a:t>
            </a:r>
            <a:r>
              <a:rPr lang="el-GR" sz="1200" dirty="0" err="1" smtClean="0"/>
              <a:t>δρά</a:t>
            </a:r>
            <a:r>
              <a:rPr lang="el-GR" sz="1200" dirty="0" smtClean="0"/>
              <a:t> </a:t>
            </a:r>
            <a:r>
              <a:rPr lang="el-GR" sz="1200" dirty="0" smtClean="0"/>
              <a:t>σε ζεύγη θέσεων πάνω στον πίνακα αναπαράστασης.</a:t>
            </a:r>
          </a:p>
          <a:p>
            <a:pPr algn="just"/>
            <a:endParaRPr lang="el-GR" sz="1200" dirty="0"/>
          </a:p>
          <a:p>
            <a:pPr algn="just"/>
            <a:r>
              <a:rPr lang="el-GR" sz="1200" dirty="0" smtClean="0"/>
              <a:t>Έτσι δημιουργούμε στην </a:t>
            </a:r>
            <a:r>
              <a:rPr lang="en-US" sz="1200" dirty="0" smtClean="0"/>
              <a:t>shared </a:t>
            </a:r>
            <a:r>
              <a:rPr lang="el-GR" sz="1200" dirty="0" smtClean="0"/>
              <a:t>μνήμη ένα  μονοδιάστατο διάνυσμα  μήκους </a:t>
            </a:r>
            <a:r>
              <a:rPr lang="en-US" sz="1200" dirty="0" smtClean="0"/>
              <a:t>(n/2)</a:t>
            </a:r>
            <a:r>
              <a:rPr lang="en-US" sz="1200" dirty="0" err="1" smtClean="0"/>
              <a:t>xn</a:t>
            </a:r>
            <a:r>
              <a:rPr lang="el-GR" sz="1200" dirty="0" smtClean="0"/>
              <a:t> και αναθέτουμε σε κάθε νήμα να γράψει στην θέση που του αντιστοιχεί το ακόλουθο αποτέλεσμα:</a:t>
            </a:r>
          </a:p>
          <a:p>
            <a:pPr algn="just"/>
            <a:endParaRPr lang="el-GR" sz="1200" dirty="0"/>
          </a:p>
          <a:p>
            <a:pPr algn="just"/>
            <a:r>
              <a:rPr lang="en-US" sz="1200" dirty="0"/>
              <a:t>V[</a:t>
            </a:r>
            <a:r>
              <a:rPr lang="en-US" sz="1200" dirty="0" err="1"/>
              <a:t>threadIdx.y</a:t>
            </a:r>
            <a:r>
              <a:rPr lang="en-US" sz="1200" dirty="0"/>
              <a:t>*</a:t>
            </a:r>
            <a:r>
              <a:rPr lang="en-US" sz="1200" dirty="0" err="1"/>
              <a:t>blockDim.x+threadIdx.x</a:t>
            </a:r>
            <a:r>
              <a:rPr lang="en-US" sz="1200" dirty="0"/>
              <a:t>] = 2 (</a:t>
            </a:r>
            <a:r>
              <a:rPr lang="en-US" sz="1200" dirty="0" err="1"/>
              <a:t>threadIdx.y</a:t>
            </a:r>
            <a:r>
              <a:rPr lang="en-US" sz="1200" dirty="0"/>
              <a:t>*</a:t>
            </a:r>
            <a:r>
              <a:rPr lang="en-US" sz="1200" dirty="0" err="1"/>
              <a:t>blockDim.x+threadIdx.x</a:t>
            </a:r>
            <a:r>
              <a:rPr lang="en-US" sz="1200" dirty="0"/>
              <a:t>)+</a:t>
            </a:r>
            <a:r>
              <a:rPr lang="en-US" sz="1200" dirty="0" smtClean="0"/>
              <a:t>1;</a:t>
            </a:r>
            <a:endParaRPr lang="el-GR" sz="1200" dirty="0" smtClean="0"/>
          </a:p>
          <a:p>
            <a:pPr algn="just"/>
            <a:endParaRPr lang="el-GR" sz="1200" dirty="0"/>
          </a:p>
          <a:p>
            <a:pPr algn="just"/>
            <a:r>
              <a:rPr lang="el-GR" sz="1200" dirty="0" smtClean="0"/>
              <a:t>Στην συνέχεια κάθε νήμα παράγει έναν τυχαίο αριθμό που δίνεται από την σχέση </a:t>
            </a:r>
          </a:p>
          <a:p>
            <a:pPr algn="just"/>
            <a:endParaRPr lang="el-GR" sz="1200" dirty="0"/>
          </a:p>
          <a:p>
            <a:pPr algn="ctr"/>
            <a:r>
              <a:rPr lang="en-US" sz="1200" dirty="0"/>
              <a:t>p</a:t>
            </a:r>
            <a:r>
              <a:rPr lang="el-GR" sz="1200" dirty="0"/>
              <a:t> = (</a:t>
            </a:r>
            <a:r>
              <a:rPr lang="en-US" sz="1200" dirty="0" err="1"/>
              <a:t>threadIdx</a:t>
            </a:r>
            <a:r>
              <a:rPr lang="el-GR" sz="1200" dirty="0"/>
              <a:t>.</a:t>
            </a:r>
            <a:r>
              <a:rPr lang="en-US" sz="1200" dirty="0"/>
              <a:t>x</a:t>
            </a:r>
            <a:r>
              <a:rPr lang="el-GR" sz="1200" dirty="0"/>
              <a:t>%2)*(</a:t>
            </a:r>
            <a:r>
              <a:rPr lang="en-US" sz="1200" dirty="0"/>
              <a:t>rand</a:t>
            </a:r>
            <a:r>
              <a:rPr lang="el-GR" sz="1200" dirty="0"/>
              <a:t>()%</a:t>
            </a:r>
            <a:r>
              <a:rPr lang="el-GR" sz="1200" dirty="0" smtClean="0"/>
              <a:t>3);</a:t>
            </a:r>
          </a:p>
          <a:p>
            <a:pPr algn="ctr"/>
            <a:endParaRPr lang="el-GR" sz="1200" dirty="0"/>
          </a:p>
          <a:p>
            <a:pPr algn="just"/>
            <a:r>
              <a:rPr lang="el-GR" sz="1200" dirty="0" smtClean="0"/>
              <a:t>Με αυτόν τον τρόπο τα ζυγά νήματα θα έχουν σίγουρα την τιμή 0 ενώ τα μονά θα έχουν τιμές </a:t>
            </a:r>
            <a:r>
              <a:rPr lang="en-US" sz="1200" dirty="0" smtClean="0"/>
              <a:t>p </a:t>
            </a:r>
            <a:r>
              <a:rPr lang="el-GR" sz="1200" dirty="0" smtClean="0"/>
              <a:t>από 0 έως 2. Επίσης ορίζονται 2 τυχαίες μεταβλητές στην </a:t>
            </a:r>
            <a:r>
              <a:rPr lang="en-US" sz="1200" dirty="0" smtClean="0"/>
              <a:t>shared </a:t>
            </a:r>
            <a:r>
              <a:rPr lang="el-GR" sz="1200" dirty="0" smtClean="0"/>
              <a:t>μνήμη, οι </a:t>
            </a:r>
            <a:r>
              <a:rPr lang="en-US" sz="1200" dirty="0" smtClean="0"/>
              <a:t>d1 </a:t>
            </a:r>
            <a:r>
              <a:rPr lang="el-GR" sz="1200" dirty="0" smtClean="0"/>
              <a:t>και </a:t>
            </a:r>
            <a:r>
              <a:rPr lang="en-US" sz="1200" dirty="0" smtClean="0"/>
              <a:t>d2.</a:t>
            </a:r>
          </a:p>
          <a:p>
            <a:pPr algn="just"/>
            <a:endParaRPr lang="en-US" sz="1200" dirty="0"/>
          </a:p>
          <a:p>
            <a:pPr algn="just"/>
            <a:r>
              <a:rPr lang="el-GR" sz="1200" dirty="0" smtClean="0"/>
              <a:t>Στην συνέχεια κάθε νήμα εκτελεί μια εντολή </a:t>
            </a:r>
            <a:r>
              <a:rPr lang="en-US" sz="1200" dirty="0" smtClean="0"/>
              <a:t>if</a:t>
            </a:r>
            <a:r>
              <a:rPr lang="el-GR" sz="1200" dirty="0" smtClean="0"/>
              <a:t> που εξετάζει αν το </a:t>
            </a:r>
            <a:r>
              <a:rPr lang="en-US" sz="1200" dirty="0" smtClean="0"/>
              <a:t>p </a:t>
            </a:r>
            <a:r>
              <a:rPr lang="el-GR" sz="1200" dirty="0" smtClean="0"/>
              <a:t>έχει την τιμή ένα. Αν την έχει τότε το στοιχείο που του αντιστοιχεί ανταλλάσει θέση με το στοιχείο 2 φορές το </a:t>
            </a:r>
            <a:r>
              <a:rPr lang="en-US" sz="1200" dirty="0" smtClean="0"/>
              <a:t>d1</a:t>
            </a:r>
            <a:r>
              <a:rPr lang="el-GR" sz="1200" dirty="0" smtClean="0"/>
              <a:t> συν ένα και με χρήση </a:t>
            </a:r>
            <a:r>
              <a:rPr lang="en-US" sz="1200" dirty="0" smtClean="0"/>
              <a:t>modulo</a:t>
            </a:r>
            <a:r>
              <a:rPr lang="el-GR" sz="1200" dirty="0" smtClean="0"/>
              <a:t> του μήκους του διανύσματος συν ένα εξασφαλίζουμε ότι θα υπάρχει κάποιο μονο</a:t>
            </a:r>
            <a:r>
              <a:rPr lang="el-GR" sz="1200" dirty="0"/>
              <a:t>ύ</a:t>
            </a:r>
            <a:r>
              <a:rPr lang="el-GR" sz="1200" dirty="0" smtClean="0"/>
              <a:t> δείκτη  στοιχείο με το οποίο να ανταλλάξει θέση. Στην συνέχεια τα νήματα συγχρονίζονται και εκτελείται μία ακόμη εντολή </a:t>
            </a:r>
            <a:r>
              <a:rPr lang="en-US" sz="1200" dirty="0" smtClean="0"/>
              <a:t>if</a:t>
            </a:r>
            <a:r>
              <a:rPr lang="el-GR" sz="1200" dirty="0" smtClean="0"/>
              <a:t> για </a:t>
            </a:r>
            <a:r>
              <a:rPr lang="en-US" sz="1200" dirty="0" smtClean="0"/>
              <a:t>p=2</a:t>
            </a:r>
            <a:r>
              <a:rPr lang="el-GR" sz="1200" dirty="0" smtClean="0"/>
              <a:t> και αυτή την φορά η ανταλλαγή θέσης γίνεται με το στοιχείο 2</a:t>
            </a:r>
            <a:r>
              <a:rPr lang="en-US" sz="1200" dirty="0" smtClean="0"/>
              <a:t>xd2-1</a:t>
            </a:r>
            <a:r>
              <a:rPr lang="el-GR" sz="1200" dirty="0" smtClean="0"/>
              <a:t>.</a:t>
            </a:r>
          </a:p>
          <a:p>
            <a:pPr algn="just"/>
            <a:endParaRPr lang="el-GR" sz="1200" dirty="0"/>
          </a:p>
          <a:p>
            <a:pPr algn="just"/>
            <a:r>
              <a:rPr lang="el-GR" sz="1200" dirty="0" smtClean="0"/>
              <a:t>Τέλος τα ζεύγη των κινήσεων προκύπτουν όπως φαίνεται στην αριστερή πλευρά της διαφάνειας.</a:t>
            </a:r>
            <a:endParaRPr lang="el-GR" sz="1200" dirty="0"/>
          </a:p>
          <a:p>
            <a:pPr algn="ctr"/>
            <a:endParaRPr lang="el-G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539552" y="260648"/>
            <a:ext cx="7992888" cy="646331"/>
          </a:xfrm>
          <a:prstGeom prst="rect">
            <a:avLst/>
          </a:prstGeom>
          <a:noFill/>
        </p:spPr>
        <p:txBody>
          <a:bodyPr wrap="square" rtlCol="0">
            <a:spAutoFit/>
          </a:bodyPr>
          <a:lstStyle/>
          <a:p>
            <a:pPr algn="ctr"/>
            <a:r>
              <a:rPr lang="el-GR" dirty="0" smtClean="0"/>
              <a:t>Πλαίσιο Εφαρμογής, μέγεθος παραθύρου εφαρμογής και αντιμετώπιση μετακίνησης </a:t>
            </a:r>
            <a:r>
              <a:rPr lang="en-US" dirty="0" smtClean="0"/>
              <a:t>CLBs </a:t>
            </a:r>
            <a:r>
              <a:rPr lang="el-GR" dirty="0" smtClean="0"/>
              <a:t>μεταξύ </a:t>
            </a:r>
            <a:r>
              <a:rPr lang="en-US" dirty="0" smtClean="0"/>
              <a:t>thread Blocks.</a:t>
            </a:r>
            <a:endParaRPr lang="el-GR" dirty="0"/>
          </a:p>
        </p:txBody>
      </p:sp>
      <p:pic>
        <p:nvPicPr>
          <p:cNvPr id="5" name="19 - Εικόνα" descr="MovingWindow.jpg"/>
          <p:cNvPicPr/>
          <p:nvPr/>
        </p:nvPicPr>
        <p:blipFill>
          <a:blip r:embed="rId2" cstate="print"/>
          <a:stretch>
            <a:fillRect/>
          </a:stretch>
        </p:blipFill>
        <p:spPr>
          <a:xfrm>
            <a:off x="179512" y="3789040"/>
            <a:ext cx="2952328" cy="2808312"/>
          </a:xfrm>
          <a:prstGeom prst="rect">
            <a:avLst/>
          </a:prstGeom>
        </p:spPr>
      </p:pic>
      <p:sp>
        <p:nvSpPr>
          <p:cNvPr id="7" name="6 - TextBox"/>
          <p:cNvSpPr txBox="1"/>
          <p:nvPr/>
        </p:nvSpPr>
        <p:spPr>
          <a:xfrm>
            <a:off x="467544" y="1052736"/>
            <a:ext cx="8280920" cy="2462213"/>
          </a:xfrm>
          <a:prstGeom prst="rect">
            <a:avLst/>
          </a:prstGeom>
          <a:noFill/>
        </p:spPr>
        <p:txBody>
          <a:bodyPr wrap="square" rtlCol="0">
            <a:spAutoFit/>
          </a:bodyPr>
          <a:lstStyle/>
          <a:p>
            <a:pPr algn="just"/>
            <a:r>
              <a:rPr lang="el-GR" sz="1400" dirty="0" smtClean="0"/>
              <a:t>Το μέγεθος του </a:t>
            </a:r>
            <a:r>
              <a:rPr lang="en-US" sz="1400" dirty="0" smtClean="0"/>
              <a:t>thread Block</a:t>
            </a:r>
            <a:r>
              <a:rPr lang="el-GR" sz="1400" dirty="0" smtClean="0"/>
              <a:t> εξαρτάται από το παράθυρο δεδομένων στο οποίο αντιστοιχεί. Στο παράδειγμα που δίνεται στην διατριβή προτείνεται το παράθυρο αυτό να είναι τετράγωνο ώστε να επιτρέπει την μέγιστη μετακίνηση </a:t>
            </a:r>
            <a:r>
              <a:rPr lang="en-US" sz="1400" dirty="0" smtClean="0"/>
              <a:t>CLBs </a:t>
            </a:r>
            <a:r>
              <a:rPr lang="el-GR" sz="1400" dirty="0" smtClean="0"/>
              <a:t>σε όλες τις διαστάσεις του. Με βάση τους περιορισμούς της κάρτας γραφικών που λαμβάνεται ως αναφορά, το μέγιστο τετράγωνο παράθυρο δεδομένων με ζυγό μήκος και πλάτος είναι 44</a:t>
            </a:r>
            <a:r>
              <a:rPr lang="en-US" sz="1400" dirty="0" smtClean="0"/>
              <a:t>x44</a:t>
            </a:r>
            <a:r>
              <a:rPr lang="el-GR" sz="1400" dirty="0" smtClean="0"/>
              <a:t>.</a:t>
            </a:r>
          </a:p>
          <a:p>
            <a:pPr algn="just"/>
            <a:r>
              <a:rPr lang="el-GR" sz="1400" dirty="0" smtClean="0"/>
              <a:t> </a:t>
            </a:r>
            <a:br>
              <a:rPr lang="el-GR" sz="1400" dirty="0" smtClean="0"/>
            </a:br>
            <a:r>
              <a:rPr lang="el-GR" sz="1400" dirty="0" smtClean="0"/>
              <a:t>Το </a:t>
            </a:r>
            <a:r>
              <a:rPr lang="en-US" sz="1400" dirty="0" err="1" smtClean="0"/>
              <a:t>Rlim</a:t>
            </a:r>
            <a:r>
              <a:rPr lang="el-GR" sz="1400" dirty="0" smtClean="0"/>
              <a:t> που αναφέρθηκε νωρίτερα επηρεάζει αυτό το μήκος και πλάτος. Όταν το </a:t>
            </a:r>
            <a:r>
              <a:rPr lang="en-US" sz="1400" dirty="0" err="1" smtClean="0"/>
              <a:t>Rlim</a:t>
            </a:r>
            <a:r>
              <a:rPr lang="el-GR" sz="1400" dirty="0" smtClean="0"/>
              <a:t> είναι μικρότερο του 44 το παράθυρο γίνεται 32</a:t>
            </a:r>
            <a:r>
              <a:rPr lang="en-US" sz="1400" dirty="0" smtClean="0"/>
              <a:t>x32</a:t>
            </a:r>
            <a:r>
              <a:rPr lang="el-GR" sz="1400" dirty="0" smtClean="0"/>
              <a:t> ενώ όταν είναι μικρότερο του 32 γίνεται 16</a:t>
            </a:r>
            <a:r>
              <a:rPr lang="en-US" sz="1400" dirty="0" smtClean="0"/>
              <a:t>x16</a:t>
            </a:r>
            <a:r>
              <a:rPr lang="el-GR" sz="1400" dirty="0" smtClean="0"/>
              <a:t> </a:t>
            </a:r>
            <a:r>
              <a:rPr lang="el-GR" sz="1400" dirty="0" err="1" smtClean="0"/>
              <a:t>κ.ο.κ</a:t>
            </a:r>
            <a:r>
              <a:rPr lang="el-GR" sz="1400" dirty="0" smtClean="0"/>
              <a:t>. με ελάχιστη διάσταση το 8</a:t>
            </a:r>
            <a:r>
              <a:rPr lang="en-US" sz="1400" dirty="0" smtClean="0"/>
              <a:t>x</a:t>
            </a:r>
            <a:r>
              <a:rPr lang="el-GR" sz="1400" dirty="0" smtClean="0"/>
              <a:t>8</a:t>
            </a:r>
            <a:r>
              <a:rPr lang="el-GR" sz="1400" dirty="0"/>
              <a:t> </a:t>
            </a:r>
            <a:r>
              <a:rPr lang="el-GR" sz="1400" dirty="0" smtClean="0"/>
              <a:t>ώστε να υπάρχει σε κάθε </a:t>
            </a:r>
            <a:r>
              <a:rPr lang="en-US" sz="1400" dirty="0" smtClean="0"/>
              <a:t>thread block</a:t>
            </a:r>
            <a:r>
              <a:rPr lang="el-GR" sz="1400" dirty="0" smtClean="0"/>
              <a:t> τουλάχιστον ένα </a:t>
            </a:r>
            <a:r>
              <a:rPr lang="en-US" sz="1400" dirty="0" smtClean="0"/>
              <a:t>warp </a:t>
            </a:r>
            <a:r>
              <a:rPr lang="el-GR" sz="1400" dirty="0" smtClean="0"/>
              <a:t>προς εκτέλεση.</a:t>
            </a:r>
          </a:p>
          <a:p>
            <a:pPr algn="just"/>
            <a:endParaRPr lang="el-GR" sz="1400" dirty="0"/>
          </a:p>
          <a:p>
            <a:pPr algn="just"/>
            <a:r>
              <a:rPr lang="el-GR" sz="1400" dirty="0" smtClean="0"/>
              <a:t>Το πλαίσιο εφαρμογής κάθε φορά είναι ίσο με το ακέραιο αποτέλεσμα της διάστασης </a:t>
            </a:r>
            <a:r>
              <a:rPr lang="en-US" sz="1400" dirty="0" smtClean="0"/>
              <a:t>x</a:t>
            </a:r>
            <a:r>
              <a:rPr lang="el-GR" sz="1400" dirty="0" smtClean="0"/>
              <a:t> δια το μήκος παραθύρου δεδομένων μείον ένα επί την </a:t>
            </a:r>
            <a:r>
              <a:rPr lang="el-GR" sz="1400" dirty="0" smtClean="0"/>
              <a:t>διάσταση </a:t>
            </a:r>
            <a:r>
              <a:rPr lang="en-US" sz="1400" dirty="0" smtClean="0"/>
              <a:t>y</a:t>
            </a:r>
            <a:r>
              <a:rPr lang="el-GR" sz="1400" dirty="0" smtClean="0"/>
              <a:t> δια το πλάτος παραθύρου δεδομένων μείον ένα</a:t>
            </a:r>
            <a:r>
              <a:rPr lang="en-US" sz="1400" dirty="0" smtClean="0"/>
              <a:t>.</a:t>
            </a:r>
            <a:endParaRPr lang="el-GR" sz="1400" dirty="0"/>
          </a:p>
        </p:txBody>
      </p:sp>
      <p:sp>
        <p:nvSpPr>
          <p:cNvPr id="8" name="7 - TextBox"/>
          <p:cNvSpPr txBox="1"/>
          <p:nvPr/>
        </p:nvSpPr>
        <p:spPr>
          <a:xfrm>
            <a:off x="3491880" y="3789040"/>
            <a:ext cx="5184576" cy="954107"/>
          </a:xfrm>
          <a:prstGeom prst="rect">
            <a:avLst/>
          </a:prstGeom>
          <a:noFill/>
        </p:spPr>
        <p:txBody>
          <a:bodyPr wrap="square" rtlCol="0">
            <a:spAutoFit/>
          </a:bodyPr>
          <a:lstStyle/>
          <a:p>
            <a:pPr algn="just"/>
            <a:r>
              <a:rPr lang="el-GR" sz="1400" dirty="0" smtClean="0"/>
              <a:t>Για την αντιμετώπιση της μετακίνησης στοιχείων μεταξύ </a:t>
            </a:r>
            <a:r>
              <a:rPr lang="en-US" sz="1400" dirty="0" smtClean="0"/>
              <a:t>thread blocks</a:t>
            </a:r>
            <a:r>
              <a:rPr lang="el-GR" sz="1400" dirty="0" smtClean="0"/>
              <a:t>, μετακινούμε το παράθυρο εφαρμογής σε κάθε </a:t>
            </a:r>
            <a:r>
              <a:rPr lang="el-GR" sz="1400" dirty="0" smtClean="0"/>
              <a:t>επανάληψη </a:t>
            </a:r>
            <a:r>
              <a:rPr lang="el-GR" sz="1400" dirty="0" smtClean="0"/>
              <a:t>κατά τυχαία μετατόπιση μεταξύ 0 και 1-</a:t>
            </a:r>
            <a:r>
              <a:rPr lang="en-US" sz="1400" dirty="0" err="1" smtClean="0"/>
              <a:t>Dimx</a:t>
            </a:r>
            <a:r>
              <a:rPr lang="en-US" sz="1400" dirty="0" smtClean="0"/>
              <a:t>/</a:t>
            </a:r>
            <a:r>
              <a:rPr lang="en-US" sz="1400" dirty="0" err="1" smtClean="0"/>
              <a:t>windowx</a:t>
            </a:r>
            <a:r>
              <a:rPr lang="en-US" sz="1400" dirty="0" smtClean="0"/>
              <a:t> </a:t>
            </a:r>
            <a:r>
              <a:rPr lang="el-GR" sz="1400" dirty="0" smtClean="0"/>
              <a:t>στον οριζόντιο άξονα ενώ για τον κατακόρυφο ισχύει το </a:t>
            </a:r>
            <a:r>
              <a:rPr lang="el-GR" sz="1400" dirty="0" smtClean="0"/>
              <a:t>αντίστοιχο</a:t>
            </a:r>
            <a:r>
              <a:rPr lang="el-GR" sz="1400" dirty="0" smtClean="0"/>
              <a:t>.</a:t>
            </a:r>
            <a:r>
              <a:rPr lang="en-US" sz="1400" dirty="0" smtClean="0"/>
              <a:t> </a:t>
            </a:r>
            <a:endParaRPr lang="el-G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971600" y="260648"/>
            <a:ext cx="7344816" cy="369332"/>
          </a:xfrm>
          <a:prstGeom prst="rect">
            <a:avLst/>
          </a:prstGeom>
          <a:noFill/>
        </p:spPr>
        <p:txBody>
          <a:bodyPr wrap="square" rtlCol="0">
            <a:spAutoFit/>
          </a:bodyPr>
          <a:lstStyle/>
          <a:p>
            <a:pPr algn="ctr"/>
            <a:r>
              <a:rPr lang="el-GR" dirty="0" smtClean="0"/>
              <a:t>Συμβολή Εργασίας</a:t>
            </a:r>
            <a:endParaRPr lang="el-GR" dirty="0"/>
          </a:p>
        </p:txBody>
      </p:sp>
      <p:sp>
        <p:nvSpPr>
          <p:cNvPr id="5" name="4 - TextBox"/>
          <p:cNvSpPr txBox="1"/>
          <p:nvPr/>
        </p:nvSpPr>
        <p:spPr>
          <a:xfrm>
            <a:off x="683568" y="764704"/>
            <a:ext cx="7776864" cy="4401205"/>
          </a:xfrm>
          <a:prstGeom prst="rect">
            <a:avLst/>
          </a:prstGeom>
          <a:noFill/>
        </p:spPr>
        <p:txBody>
          <a:bodyPr wrap="square" rtlCol="0">
            <a:spAutoFit/>
          </a:bodyPr>
          <a:lstStyle/>
          <a:p>
            <a:pPr algn="just"/>
            <a:r>
              <a:rPr lang="el-GR" sz="1400" dirty="0"/>
              <a:t>Η συμβολή της παρούσας διατριβής στο θέμα της επιτάχυνσης του αλγορίθμου </a:t>
            </a:r>
            <a:r>
              <a:rPr lang="en-US" sz="1400" dirty="0"/>
              <a:t>Simulated Annealing</a:t>
            </a:r>
            <a:r>
              <a:rPr lang="el-GR" sz="1400" dirty="0"/>
              <a:t> παρουσιάζεται σε δυο τομείς</a:t>
            </a:r>
            <a:r>
              <a:rPr lang="el-GR" sz="1400" dirty="0" smtClean="0"/>
              <a:t>:</a:t>
            </a:r>
          </a:p>
          <a:p>
            <a:endParaRPr lang="el-GR" sz="1400" dirty="0"/>
          </a:p>
          <a:p>
            <a:pPr algn="just"/>
            <a:r>
              <a:rPr lang="el-GR" sz="1400" dirty="0"/>
              <a:t>Πρόταση για παραγωγή ανεξάρτητων μεταξύ τους σετ κινήσεων: Ένα βασικό πρόβλημα κατά την παράλληλη εκτέλεση είναι η εξασφάλιση ότι οι εντολές που θα εκτελεστούν σε κάθε νήμα (</a:t>
            </a:r>
            <a:r>
              <a:rPr lang="en-US" sz="1400" dirty="0"/>
              <a:t>thread</a:t>
            </a:r>
            <a:r>
              <a:rPr lang="el-GR" sz="1400" dirty="0"/>
              <a:t>) δεν θα κάνουν χρήση κοινών πόρων με άλλα νήματα όσο είναι δυνατόν. Στην περίπτωση μας, η παραγωγή ανεξάρτητων σετ κινήσεων επιτρέπει </a:t>
            </a:r>
            <a:r>
              <a:rPr lang="el-GR" sz="1400" dirty="0" smtClean="0"/>
              <a:t> </a:t>
            </a:r>
            <a:r>
              <a:rPr lang="el-GR" sz="1400" dirty="0"/>
              <a:t>επιτάχυνση σχεδόν ίση με τον αριθμό των νημάτων που εκτελούνται ανά πάσα χρονική στιγμή για να αξιολογήσουν κάποια κίνηση το καθένα. Όταν όλα τα σετ είναι ανεξάρτητα είναι δυνατόν να εκτελείται μια κίνηση σε κάθε νήμα. Η πρότασή μας σε αυτόν τον τομέα παρέχει αυτή την εξασφάλιση ενώ διατηρεί μεγαλύτερο βαθμό </a:t>
            </a:r>
            <a:r>
              <a:rPr lang="el-GR" sz="1400" dirty="0" err="1"/>
              <a:t>τυχαιότητας</a:t>
            </a:r>
            <a:r>
              <a:rPr lang="el-GR" sz="1400" dirty="0"/>
              <a:t> από τις υπόλοιπες προτάσεις που έχουν γίνει κατά καιρούς. Επίσης επιτρέπει την καλύτερη μετακίνηση λογικών μπλοκ από μία περιοχή σε κάποια άλλη βοηθώντας περαιτέρω στην αποφυγή απώλειας ποιότητας τελικής υλοποίησης</a:t>
            </a:r>
            <a:r>
              <a:rPr lang="el-GR" sz="1400" dirty="0" smtClean="0"/>
              <a:t>.</a:t>
            </a:r>
          </a:p>
          <a:p>
            <a:pPr algn="just"/>
            <a:endParaRPr lang="el-GR" sz="1400" dirty="0"/>
          </a:p>
          <a:p>
            <a:pPr algn="just"/>
            <a:r>
              <a:rPr lang="el-GR" sz="1400" dirty="0"/>
              <a:t>Πλήρες πρόγραμμα </a:t>
            </a:r>
            <a:r>
              <a:rPr lang="en-US" sz="1400" dirty="0"/>
              <a:t>Annealing</a:t>
            </a:r>
            <a:r>
              <a:rPr lang="el-GR" sz="1400" dirty="0"/>
              <a:t> (</a:t>
            </a:r>
            <a:r>
              <a:rPr lang="en-US" sz="1400" dirty="0"/>
              <a:t>Annealing Schedule</a:t>
            </a:r>
            <a:r>
              <a:rPr lang="el-GR" sz="1400" dirty="0"/>
              <a:t>): Το </a:t>
            </a:r>
            <a:r>
              <a:rPr lang="en-US" sz="1400" dirty="0"/>
              <a:t>Annealing Schedule </a:t>
            </a:r>
            <a:r>
              <a:rPr lang="el-GR" sz="1400" dirty="0"/>
              <a:t>τροποποιείται κατάλληλα ώστε να είναι αποδοτικό σε μια υλοποίηση παράλληλης επεξεργασίας. Παρατίθενται οι δομές που θεωρούμε ότι θα διευκολύνουν την διαδικασία και χρησιμοποιούμε για κριτήριο κόστους των αλγόριθμο </a:t>
            </a:r>
            <a:r>
              <a:rPr lang="en-US" sz="1400" dirty="0" smtClean="0"/>
              <a:t>Star</a:t>
            </a:r>
            <a:r>
              <a:rPr lang="el-GR" sz="1400" dirty="0" smtClean="0"/>
              <a:t>. </a:t>
            </a:r>
            <a:r>
              <a:rPr lang="el-GR" sz="1400" dirty="0"/>
              <a:t>Με χρήση σχημάτων υπολογισμού καταλλήλων για παράλληλη επεξεργασία λειτουργιών, υπολογίζουμε όλες τις απαραίτητες παραμέτρους με ελάχιστη ως καθόλου ανάγκη συγχρονισμού δεδομένων.</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467544" y="404664"/>
            <a:ext cx="8208912" cy="4739759"/>
          </a:xfrm>
          <a:prstGeom prst="rect">
            <a:avLst/>
          </a:prstGeom>
          <a:noFill/>
        </p:spPr>
        <p:txBody>
          <a:bodyPr wrap="square" rtlCol="0">
            <a:spAutoFit/>
          </a:bodyPr>
          <a:lstStyle/>
          <a:p>
            <a:pPr algn="ctr"/>
            <a:r>
              <a:rPr lang="el-GR" dirty="0" smtClean="0"/>
              <a:t>Πιθανές </a:t>
            </a:r>
            <a:r>
              <a:rPr lang="el-GR" dirty="0"/>
              <a:t>Ε</a:t>
            </a:r>
            <a:r>
              <a:rPr lang="el-GR" dirty="0" smtClean="0"/>
              <a:t>πεκτάσεις Της Παρούσας Εργασίας.</a:t>
            </a:r>
          </a:p>
          <a:p>
            <a:pPr algn="ctr"/>
            <a:endParaRPr lang="el-GR" dirty="0"/>
          </a:p>
          <a:p>
            <a:r>
              <a:rPr lang="el-GR" sz="1400" b="1" dirty="0" smtClean="0"/>
              <a:t>Υποστήριξη </a:t>
            </a:r>
            <a:r>
              <a:rPr lang="el-GR" sz="1400" b="1" dirty="0"/>
              <a:t>ετερογενών στοιχείων στην </a:t>
            </a:r>
            <a:r>
              <a:rPr lang="en-US" sz="1400" b="1" dirty="0"/>
              <a:t>FPGA</a:t>
            </a:r>
            <a:r>
              <a:rPr lang="el-GR" sz="1400" b="1" dirty="0"/>
              <a:t>: </a:t>
            </a:r>
            <a:r>
              <a:rPr lang="el-GR" sz="1400" dirty="0"/>
              <a:t>Σε αρκετές </a:t>
            </a:r>
            <a:r>
              <a:rPr lang="en-US" sz="1400" dirty="0"/>
              <a:t>FPGA</a:t>
            </a:r>
            <a:r>
              <a:rPr lang="el-GR" sz="1400" dirty="0"/>
              <a:t> του εμπορίου παρέχεται η δυνατότητα να χρησιμοποιήσουμε ετερογενή στοιχεία όπως μνήμες </a:t>
            </a:r>
            <a:r>
              <a:rPr lang="en-US" sz="1400" dirty="0"/>
              <a:t>Flash</a:t>
            </a:r>
            <a:r>
              <a:rPr lang="el-GR" sz="1400" dirty="0"/>
              <a:t>, </a:t>
            </a:r>
            <a:r>
              <a:rPr lang="en-US" sz="1400" dirty="0"/>
              <a:t>DSPs </a:t>
            </a:r>
            <a:r>
              <a:rPr lang="el-GR" sz="1400" dirty="0"/>
              <a:t>και διάφορα άλλα εξαρτήματα τα οποία είναι πάνω στο </a:t>
            </a:r>
            <a:r>
              <a:rPr lang="en-US" sz="1400" dirty="0"/>
              <a:t>chip</a:t>
            </a:r>
            <a:r>
              <a:rPr lang="el-GR" sz="1400" dirty="0"/>
              <a:t> της </a:t>
            </a:r>
            <a:r>
              <a:rPr lang="en-US" sz="1400" dirty="0"/>
              <a:t>FPGA</a:t>
            </a:r>
            <a:r>
              <a:rPr lang="el-GR" sz="1400" dirty="0"/>
              <a:t>. Στην περίπτωση χρήσης τέτοιων στοιχείων η αναπαράσταση που χρησιμοποιείται σε αυτή την εργασία αδυνατεί να τα περιγράψει και έτσι μπορεί να χρησιμοποιηθεί μόνο σε περιπτώσεις στις οποίες απουσιάζουν αυτά τα στοιχεία. Μια επέκταση του μοντέλου μας θα μπορούσε πιθανώς να αντιμετωπίσει αυτό το πρόβλημα στο μέλλον.</a:t>
            </a:r>
          </a:p>
          <a:p>
            <a:r>
              <a:rPr lang="el-GR" sz="1400" b="1" dirty="0"/>
              <a:t>Χρήση διαφορετικού τρόπου πρότασης κινήσεων: </a:t>
            </a:r>
            <a:r>
              <a:rPr lang="el-GR" sz="1400" dirty="0"/>
              <a:t>Στην συγκεκριμένη εργασία ο στόχος μας ήταν η αύξηση της </a:t>
            </a:r>
            <a:r>
              <a:rPr lang="el-GR" sz="1400" dirty="0" err="1"/>
              <a:t>τυχαιότητας</a:t>
            </a:r>
            <a:r>
              <a:rPr lang="el-GR" sz="1400" dirty="0"/>
              <a:t> των κινήσεων και η μέτρηση του αντίκτυπου που μπορεί να έχει στο τελικό κύκλωμα. Για διαφορετικούς στόχους, θα μπορούσε ένα εναλλακτικό σύστημα να αποδώσει καλύτερα. Για παράδειγμα στο παρελθόν έχουν προταθεί μέθοδοι για πιο κατευθυνόμενες </a:t>
            </a:r>
            <a:r>
              <a:rPr lang="el-GR" sz="1400" dirty="0" smtClean="0"/>
              <a:t>κινήσεις </a:t>
            </a:r>
            <a:r>
              <a:rPr lang="el-GR" sz="1400" dirty="0"/>
              <a:t>που έχουν καλύτερο τελικό αποτέλεσμα από τις τυχαίες αλλά λόγω της αύξησης σε υπολογιστικό χρόνο που απαιτούν δεν έχουν γίνει το νέο πρότυπο. Μια ενδιαφέρουσα επέκταση θα μπορούσε να είναι η ενσωμάτωση τέτοιων κριτηρίων στην μέθοδό μας ώστε με χρήση της δυνατότητας παραλληλίας που προσφέρουν οι κάρτες γραφικών να ξεπεραστεί το πρόβλημα του μεγάλου χρόνου εκτέλεσης.</a:t>
            </a:r>
          </a:p>
          <a:p>
            <a:r>
              <a:rPr lang="en-US" sz="1400" b="1" dirty="0"/>
              <a:t>Timing</a:t>
            </a:r>
            <a:r>
              <a:rPr lang="el-GR" sz="1400" b="1" dirty="0"/>
              <a:t>-</a:t>
            </a:r>
            <a:r>
              <a:rPr lang="en-US" sz="1400" b="1" dirty="0"/>
              <a:t>Driven</a:t>
            </a:r>
            <a:r>
              <a:rPr lang="el-GR" sz="1400" b="1" dirty="0"/>
              <a:t> τοποθέτηση: </a:t>
            </a:r>
            <a:r>
              <a:rPr lang="el-GR" sz="1400" dirty="0"/>
              <a:t> Το εύρος της εργασίας αφορά την τοποθέτηση με κριτήριο το ελάχιστο μήκος αγωγών. Αυτό σημαίνει ότι δεν δίνεται έμφαση στο κρίσιμο μονοπάτι. Μετατρέποντας τον αλγόριθμο κατάλληλα είναι δυνατόν να δοθούν βάρη τέτοια ώστε σε συνδυασμό με κάποιο αλγόριθμο </a:t>
            </a:r>
            <a:r>
              <a:rPr lang="en-US" sz="1400" dirty="0"/>
              <a:t>Timing</a:t>
            </a:r>
            <a:r>
              <a:rPr lang="el-GR" sz="1400" dirty="0"/>
              <a:t>-</a:t>
            </a:r>
            <a:r>
              <a:rPr lang="en-US" sz="1400" dirty="0"/>
              <a:t>Driven</a:t>
            </a:r>
            <a:r>
              <a:rPr lang="el-GR" sz="1400" dirty="0"/>
              <a:t> να αυξηθεί σημαντικά η ταχύτητα του προκύπτοντος κυκλώματος.</a:t>
            </a:r>
          </a:p>
          <a:p>
            <a:pPr algn="just"/>
            <a:endParaRPr lang="el-G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395536" y="332656"/>
            <a:ext cx="8424936" cy="2954655"/>
          </a:xfrm>
          <a:prstGeom prst="rect">
            <a:avLst/>
          </a:prstGeom>
          <a:noFill/>
        </p:spPr>
        <p:txBody>
          <a:bodyPr wrap="square" rtlCol="0">
            <a:spAutoFit/>
          </a:bodyPr>
          <a:lstStyle/>
          <a:p>
            <a:pPr algn="just"/>
            <a:r>
              <a:rPr lang="el-GR" sz="1400" b="1" dirty="0" smtClean="0"/>
              <a:t>Μετατροπή ώστε να στοχεύει και άλλες πλατφόρμες και κάρτες γραφικών:</a:t>
            </a:r>
            <a:r>
              <a:rPr lang="el-GR" sz="1400" dirty="0" smtClean="0"/>
              <a:t> Όπως αναφέρθηκε νωρίτερα η μέθοδος μπορεί να υλοποιηθεί σε διαφορετικές πλατφόρμες από </a:t>
            </a:r>
            <a:r>
              <a:rPr lang="en-US" sz="1400" dirty="0" smtClean="0"/>
              <a:t>MIMD </a:t>
            </a:r>
            <a:r>
              <a:rPr lang="el-GR" sz="1400" dirty="0" smtClean="0"/>
              <a:t>έως </a:t>
            </a:r>
            <a:r>
              <a:rPr lang="en-US" sz="1400" dirty="0" smtClean="0"/>
              <a:t>SIMD</a:t>
            </a:r>
            <a:r>
              <a:rPr lang="el-GR" sz="1400" dirty="0" smtClean="0"/>
              <a:t>. Παρόλα αυτά αποδίδει καλύτερα όταν χρησιμοποιείται σε </a:t>
            </a:r>
            <a:r>
              <a:rPr lang="en-US" sz="1400" dirty="0" smtClean="0"/>
              <a:t>SIMD</a:t>
            </a:r>
            <a:r>
              <a:rPr lang="el-GR" sz="1400" dirty="0" smtClean="0"/>
              <a:t> συστήματα λόγω του γεγονότος ότι στα παραδείγματά μας έγινε προσπάθεια να αντιμετωπιστούν οι περιορισμοί που παρουσιάζονται στα </a:t>
            </a:r>
            <a:r>
              <a:rPr lang="en-US" sz="1400" dirty="0" smtClean="0"/>
              <a:t>SIMD</a:t>
            </a:r>
            <a:r>
              <a:rPr lang="el-GR" sz="1400" dirty="0" smtClean="0"/>
              <a:t> συστήματα.  Επίσης χρησιμοποιεί έτοιμες βιβλιοθήκες της </a:t>
            </a:r>
            <a:r>
              <a:rPr lang="en-US" sz="1400" dirty="0" err="1" smtClean="0"/>
              <a:t>NVidia</a:t>
            </a:r>
            <a:r>
              <a:rPr lang="el-GR" sz="1400" dirty="0" smtClean="0"/>
              <a:t> για τον υπολογισμό των μεγεθών που απαιτούνται. Η επιλογή καρτών γραφικών που μας παρέχεται στην αγορά είναι τεράστια. Για τον λόγο αυτό παρουσιάζει ιδιαίτερο ενδιαφέρον η τροποποίηση της μεθόδου ώστε να καλύπτει και διαφορετικών τύπων κάρτες καθώς επίσης και η βελτιστοποίηση εκτέλεσης της σε </a:t>
            </a:r>
            <a:r>
              <a:rPr lang="en-US" sz="1400" dirty="0" smtClean="0"/>
              <a:t>MIMD</a:t>
            </a:r>
            <a:r>
              <a:rPr lang="el-GR" sz="1400" dirty="0" smtClean="0"/>
              <a:t> συστήματα.</a:t>
            </a:r>
          </a:p>
          <a:p>
            <a:pPr algn="just"/>
            <a:r>
              <a:rPr lang="el-GR" sz="1400" b="1" dirty="0" smtClean="0"/>
              <a:t>Εφαρμογή της μεθόδου και σε άλλα προβλήματα: </a:t>
            </a:r>
            <a:r>
              <a:rPr lang="el-GR" sz="1400" dirty="0" smtClean="0"/>
              <a:t>ο αλγόριθμος </a:t>
            </a:r>
            <a:r>
              <a:rPr lang="en-US" sz="1400" dirty="0" smtClean="0"/>
              <a:t>Simulated Annealing </a:t>
            </a:r>
            <a:r>
              <a:rPr lang="el-GR" sz="1400" dirty="0" smtClean="0"/>
              <a:t>βρίσκει εφαρμογή σε πολλά προβλήματα. Παρόλο που η εργασία αυτή επικεντρώνεται στην επίλυση του προβλήματος τοποθέτησης </a:t>
            </a:r>
            <a:r>
              <a:rPr lang="en-US" sz="1400" dirty="0" smtClean="0"/>
              <a:t>CLBs</a:t>
            </a:r>
            <a:r>
              <a:rPr lang="el-GR" sz="1400" dirty="0" smtClean="0"/>
              <a:t> σε </a:t>
            </a:r>
            <a:r>
              <a:rPr lang="en-US" sz="1400" dirty="0" smtClean="0"/>
              <a:t>FPGA</a:t>
            </a:r>
            <a:r>
              <a:rPr lang="el-GR" sz="1400" dirty="0" smtClean="0"/>
              <a:t> ο τρόπος αντιμετώπισής του είναι πιθανόν να αποτελεί την λύση και για διαφορετικές εφαρμογές όπως για παράδειγμα επίλυση προβλημάτων σαν του Πλανόδιου Πωλητή - </a:t>
            </a:r>
            <a:r>
              <a:rPr lang="en-US" sz="1400" dirty="0" smtClean="0"/>
              <a:t>Travelling Salesman</a:t>
            </a:r>
            <a:r>
              <a:rPr lang="el-GR" sz="1400" dirty="0" smtClean="0"/>
              <a:t>.</a:t>
            </a:r>
          </a:p>
          <a:p>
            <a:endParaRPr lang="el-G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67544" y="2564904"/>
            <a:ext cx="8229600" cy="1143000"/>
          </a:xfrm>
        </p:spPr>
        <p:txBody>
          <a:bodyPr/>
          <a:lstStyle/>
          <a:p>
            <a:r>
              <a:rPr lang="el-GR" dirty="0" smtClean="0"/>
              <a:t>Ευχαριστώ</a:t>
            </a:r>
            <a:endParaRPr lang="el-GR" dirty="0"/>
          </a:p>
        </p:txBody>
      </p:sp>
      <p:sp>
        <p:nvSpPr>
          <p:cNvPr id="4" name="3 - TextBox"/>
          <p:cNvSpPr txBox="1"/>
          <p:nvPr/>
        </p:nvSpPr>
        <p:spPr>
          <a:xfrm>
            <a:off x="4499992" y="4725144"/>
            <a:ext cx="4032448" cy="646331"/>
          </a:xfrm>
          <a:prstGeom prst="rect">
            <a:avLst/>
          </a:prstGeom>
          <a:noFill/>
        </p:spPr>
        <p:txBody>
          <a:bodyPr wrap="square" rtlCol="0">
            <a:spAutoFit/>
          </a:bodyPr>
          <a:lstStyle/>
          <a:p>
            <a:r>
              <a:rPr lang="el-GR" sz="3600" smtClean="0"/>
              <a:t>Ερωτήσεις ;</a:t>
            </a:r>
            <a:endParaRPr lang="el-G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Στόχος:</a:t>
            </a:r>
            <a:endParaRPr lang="el-GR" dirty="0"/>
          </a:p>
        </p:txBody>
      </p:sp>
      <p:sp>
        <p:nvSpPr>
          <p:cNvPr id="3" name="2 - Θέση περιεχομένου"/>
          <p:cNvSpPr>
            <a:spLocks noGrp="1"/>
          </p:cNvSpPr>
          <p:nvPr>
            <p:ph idx="1"/>
          </p:nvPr>
        </p:nvSpPr>
        <p:spPr/>
        <p:txBody>
          <a:bodyPr>
            <a:normAutofit/>
          </a:bodyPr>
          <a:lstStyle/>
          <a:p>
            <a:pPr algn="just">
              <a:buNone/>
            </a:pPr>
            <a:r>
              <a:rPr lang="el-GR" sz="2000" dirty="0" smtClean="0"/>
              <a:t>          Με την ραγδαία ανάπτυξη της τεχνολογίας </a:t>
            </a:r>
            <a:r>
              <a:rPr lang="el-GR" sz="2000" dirty="0"/>
              <a:t>ό</a:t>
            </a:r>
            <a:r>
              <a:rPr lang="el-GR" sz="2000" dirty="0" smtClean="0"/>
              <a:t>λο και περισσότερη λογική ενσωματώνεται στα σύγχρονα κυκλώματα. Με βάση τον νόμο του </a:t>
            </a:r>
            <a:r>
              <a:rPr lang="en-US" sz="2000" dirty="0" smtClean="0"/>
              <a:t>Moore </a:t>
            </a:r>
            <a:r>
              <a:rPr lang="el-GR" sz="2000" dirty="0" smtClean="0"/>
              <a:t>κάθε δυόμιση χρόνια παρατηρείται μια αύξηση στην λογική της τάξεως 2</a:t>
            </a:r>
            <a:r>
              <a:rPr lang="en-US" sz="2000" dirty="0" smtClean="0"/>
              <a:t>x</a:t>
            </a:r>
            <a:r>
              <a:rPr lang="el-GR" sz="2000" dirty="0" smtClean="0"/>
              <a:t>. </a:t>
            </a:r>
          </a:p>
          <a:p>
            <a:pPr algn="just">
              <a:buNone/>
            </a:pPr>
            <a:endParaRPr lang="el-GR" sz="2000" dirty="0"/>
          </a:p>
          <a:p>
            <a:pPr algn="just">
              <a:buNone/>
            </a:pPr>
            <a:r>
              <a:rPr lang="el-GR" sz="2000" dirty="0" smtClean="0"/>
              <a:t>          Ο στόχος αυτής της μελέτης είναι η πρόταση μιας μεθόδου παράλληλης επεξεργασίας των δεδομένων που χρησιμοποιούνται κατά το στάδιο της τοποθέτησης των </a:t>
            </a:r>
            <a:r>
              <a:rPr lang="en-US" sz="2000" dirty="0" smtClean="0"/>
              <a:t>Configurable Logic Blocks</a:t>
            </a:r>
            <a:r>
              <a:rPr lang="el-GR" sz="2000" dirty="0" smtClean="0"/>
              <a:t> στην </a:t>
            </a:r>
            <a:r>
              <a:rPr lang="en-US" sz="2000" dirty="0" smtClean="0"/>
              <a:t>FPGA</a:t>
            </a:r>
            <a:r>
              <a:rPr lang="el-GR" sz="2000" dirty="0" smtClean="0"/>
              <a:t>. Το στάδιο αυτό είναι το πιο αργό (μπορεί να απαιτεί μέχρι και 50% του χρόνου) και αν δεν βελτιωθεί, σε λίγα χρόνια μπορεί να καταστήσει την συγκεκριμένη τεχνολογία χρονικά ασύμφορη. Στην σειριακή εκτέλεση, αυτό το στάδιο ανεξαρτήτως πυρήνων </a:t>
            </a:r>
            <a:r>
              <a:rPr lang="en-US" sz="2000" dirty="0" smtClean="0"/>
              <a:t>CPU</a:t>
            </a:r>
            <a:r>
              <a:rPr lang="el-GR" sz="2000" dirty="0" smtClean="0"/>
              <a:t>, δεν παρουσιάζει ιδιαίτερη  βελτίωση οπότε καλούμαστε να βρούμε έναν τρόπο να εκμεταλλευτούμε τις δυνατότητες που μας παρέχονται από το υλικό.</a:t>
            </a:r>
          </a:p>
          <a:p>
            <a:pPr algn="just">
              <a:buNone/>
            </a:pPr>
            <a:endParaRPr lang="el-GR" sz="2000" dirty="0"/>
          </a:p>
          <a:p>
            <a:pPr algn="just">
              <a:buNone/>
            </a:pPr>
            <a:endParaRPr lang="el-G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Συσκευές </a:t>
            </a:r>
            <a:r>
              <a:rPr lang="en-US" dirty="0" smtClean="0"/>
              <a:t>FPGA</a:t>
            </a:r>
            <a:endParaRPr lang="el-GR" dirty="0"/>
          </a:p>
        </p:txBody>
      </p:sp>
      <p:pic>
        <p:nvPicPr>
          <p:cNvPr id="1026" name="Picture 2" descr="C:\Users\Zeakros\Desktop\GenericFPGAIsleArchitecture.jpg"/>
          <p:cNvPicPr>
            <a:picLocks noGrp="1" noChangeAspect="1" noChangeArrowheads="1"/>
          </p:cNvPicPr>
          <p:nvPr>
            <p:ph idx="1"/>
          </p:nvPr>
        </p:nvPicPr>
        <p:blipFill>
          <a:blip r:embed="rId2" cstate="print"/>
          <a:srcRect/>
          <a:stretch>
            <a:fillRect/>
          </a:stretch>
        </p:blipFill>
        <p:spPr bwMode="auto">
          <a:xfrm>
            <a:off x="251520" y="1196752"/>
            <a:ext cx="4055792" cy="2808312"/>
          </a:xfrm>
          <a:prstGeom prst="rect">
            <a:avLst/>
          </a:prstGeom>
          <a:noFill/>
        </p:spPr>
      </p:pic>
      <p:sp>
        <p:nvSpPr>
          <p:cNvPr id="6" name="5 - TextBox"/>
          <p:cNvSpPr txBox="1"/>
          <p:nvPr/>
        </p:nvSpPr>
        <p:spPr>
          <a:xfrm>
            <a:off x="4355976" y="1196752"/>
            <a:ext cx="4608512" cy="3447098"/>
          </a:xfrm>
          <a:prstGeom prst="rect">
            <a:avLst/>
          </a:prstGeom>
          <a:noFill/>
        </p:spPr>
        <p:txBody>
          <a:bodyPr wrap="square" rtlCol="0">
            <a:spAutoFit/>
          </a:bodyPr>
          <a:lstStyle/>
          <a:p>
            <a:pPr algn="ctr"/>
            <a:r>
              <a:rPr lang="el-GR" dirty="0" smtClean="0"/>
              <a:t>    </a:t>
            </a:r>
            <a:r>
              <a:rPr lang="en-US" sz="2000" dirty="0" smtClean="0"/>
              <a:t>Field Programmable Gate Array</a:t>
            </a:r>
            <a:r>
              <a:rPr lang="el-GR" sz="2000" dirty="0" smtClean="0"/>
              <a:t> </a:t>
            </a:r>
            <a:r>
              <a:rPr lang="en-US" sz="2000" dirty="0" smtClean="0"/>
              <a:t> – </a:t>
            </a:r>
            <a:r>
              <a:rPr lang="el-GR" sz="2000" dirty="0" smtClean="0"/>
              <a:t> </a:t>
            </a:r>
            <a:r>
              <a:rPr lang="en-US" sz="2000" dirty="0" smtClean="0"/>
              <a:t>FPGA</a:t>
            </a:r>
          </a:p>
          <a:p>
            <a:endParaRPr lang="el-GR" dirty="0">
              <a:cs typeface="Arial" pitchFamily="34" charset="0"/>
            </a:endParaRPr>
          </a:p>
          <a:p>
            <a:pPr algn="just"/>
            <a:r>
              <a:rPr lang="el-GR" dirty="0" smtClean="0">
                <a:cs typeface="Arial" pitchFamily="34" charset="0"/>
              </a:rPr>
              <a:t>Οι </a:t>
            </a:r>
            <a:r>
              <a:rPr lang="en-US" dirty="0" smtClean="0">
                <a:cs typeface="Arial" pitchFamily="34" charset="0"/>
              </a:rPr>
              <a:t>FPGA</a:t>
            </a:r>
            <a:r>
              <a:rPr lang="el-GR" dirty="0" smtClean="0">
                <a:cs typeface="Arial" pitchFamily="34" charset="0"/>
              </a:rPr>
              <a:t> είναι (συνήθως) </a:t>
            </a:r>
            <a:r>
              <a:rPr lang="el-GR" dirty="0" err="1" smtClean="0">
                <a:cs typeface="Arial" pitchFamily="34" charset="0"/>
              </a:rPr>
              <a:t>επαναπρο</a:t>
            </a:r>
            <a:r>
              <a:rPr lang="el-GR" dirty="0" smtClean="0">
                <a:cs typeface="Arial" pitchFamily="34" charset="0"/>
              </a:rPr>
              <a:t>-</a:t>
            </a:r>
            <a:r>
              <a:rPr lang="el-GR" dirty="0" err="1" smtClean="0">
                <a:cs typeface="Arial" pitchFamily="34" charset="0"/>
              </a:rPr>
              <a:t>γραμματιζόμενες</a:t>
            </a:r>
            <a:r>
              <a:rPr lang="el-GR" dirty="0" smtClean="0">
                <a:cs typeface="Arial" pitchFamily="34" charset="0"/>
              </a:rPr>
              <a:t> συσκευές εξομοίωσης μικρών και μέσων σε έκταση και λογική κυκλωμάτων. </a:t>
            </a:r>
            <a:r>
              <a:rPr lang="en-US" dirty="0" smtClean="0">
                <a:cs typeface="Arial" pitchFamily="34" charset="0"/>
              </a:rPr>
              <a:t> </a:t>
            </a:r>
            <a:r>
              <a:rPr lang="el-GR" dirty="0" smtClean="0">
                <a:cs typeface="Arial" pitchFamily="34" charset="0"/>
              </a:rPr>
              <a:t>Εμφανίστηκαν περίπου πριν δυόμιση δεκαετίες σαν ένα πρόγραμμα του στρατού της Αμερικής και σήμερα έχουν </a:t>
            </a:r>
            <a:r>
              <a:rPr lang="el-GR" dirty="0" err="1" smtClean="0">
                <a:cs typeface="Arial" pitchFamily="34" charset="0"/>
              </a:rPr>
              <a:t>εμποριοποιηθεί</a:t>
            </a:r>
            <a:r>
              <a:rPr lang="el-GR" dirty="0" smtClean="0">
                <a:cs typeface="Arial" pitchFamily="34" charset="0"/>
              </a:rPr>
              <a:t> σε βαθμό που ο εκάστοτε καταναλωτής μπορεί σχετικά εύκολα να τις προμηθευτεί.</a:t>
            </a:r>
            <a:endParaRPr lang="en-US" dirty="0">
              <a:cs typeface="Arial" pitchFamily="34" charset="0"/>
            </a:endParaRPr>
          </a:p>
          <a:p>
            <a:endParaRPr lang="el-GR" dirty="0"/>
          </a:p>
        </p:txBody>
      </p:sp>
      <p:sp>
        <p:nvSpPr>
          <p:cNvPr id="8" name="7 - TextBox"/>
          <p:cNvSpPr txBox="1"/>
          <p:nvPr/>
        </p:nvSpPr>
        <p:spPr>
          <a:xfrm>
            <a:off x="323528" y="4653136"/>
            <a:ext cx="8640960" cy="2031325"/>
          </a:xfrm>
          <a:prstGeom prst="rect">
            <a:avLst/>
          </a:prstGeom>
          <a:noFill/>
        </p:spPr>
        <p:txBody>
          <a:bodyPr wrap="square" rtlCol="0">
            <a:spAutoFit/>
          </a:bodyPr>
          <a:lstStyle/>
          <a:p>
            <a:pPr algn="just"/>
            <a:r>
              <a:rPr lang="el-GR" dirty="0" smtClean="0"/>
              <a:t>Οι </a:t>
            </a:r>
            <a:r>
              <a:rPr lang="en-US" dirty="0" smtClean="0"/>
              <a:t>FPGA </a:t>
            </a:r>
            <a:r>
              <a:rPr lang="el-GR" dirty="0" smtClean="0"/>
              <a:t>παρουσιάζουν μεγάλο ενδιαφέρον σε πολλούς τομείς που απαιτείται μια γρήγορη και φτηνή τεχνολογική λύση καθώς διαθέτουν ορισμένα χαρακτηριστικά που δεν συναντώνται σε ένα </a:t>
            </a:r>
            <a:r>
              <a:rPr lang="en-US" dirty="0" smtClean="0"/>
              <a:t>Application-Specific Integrated Chip</a:t>
            </a:r>
            <a:r>
              <a:rPr lang="el-GR" dirty="0" smtClean="0"/>
              <a:t> </a:t>
            </a:r>
            <a:r>
              <a:rPr lang="en-US" dirty="0" smtClean="0"/>
              <a:t>ASIC.</a:t>
            </a:r>
            <a:r>
              <a:rPr lang="el-GR" dirty="0" smtClean="0"/>
              <a:t> </a:t>
            </a:r>
          </a:p>
          <a:p>
            <a:pPr algn="just"/>
            <a:endParaRPr lang="el-GR" dirty="0" smtClean="0"/>
          </a:p>
          <a:p>
            <a:pPr algn="just"/>
            <a:r>
              <a:rPr lang="el-GR" dirty="0" smtClean="0"/>
              <a:t>Ενώ αρχικά μπορούσαν να εξομοιώσουν μικρά κυκλώματα με την αύξηση της κλίμακας ολοκλήρωσης, πλέον είναι δυνατόν να αποτελέσουν λύση για όλο και μεγαλύτερα προβλήματα  καθώς προστίθεται σε αυτές περισσότερη λογική.</a:t>
            </a:r>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 TextBox"/>
          <p:cNvSpPr txBox="1"/>
          <p:nvPr/>
        </p:nvSpPr>
        <p:spPr>
          <a:xfrm>
            <a:off x="2195736" y="476672"/>
            <a:ext cx="6624736" cy="2277547"/>
          </a:xfrm>
          <a:prstGeom prst="rect">
            <a:avLst/>
          </a:prstGeom>
          <a:noFill/>
        </p:spPr>
        <p:txBody>
          <a:bodyPr wrap="square" rtlCol="0">
            <a:spAutoFit/>
          </a:bodyPr>
          <a:lstStyle/>
          <a:p>
            <a:pPr>
              <a:buFont typeface="Arial" pitchFamily="34" charset="0"/>
              <a:buChar char="•"/>
            </a:pPr>
            <a:r>
              <a:rPr lang="el-GR" sz="1400" dirty="0" smtClean="0"/>
              <a:t> </a:t>
            </a:r>
            <a:r>
              <a:rPr lang="el-GR" sz="1600" dirty="0" smtClean="0"/>
              <a:t>Οι </a:t>
            </a:r>
            <a:r>
              <a:rPr lang="en-US" sz="1600" dirty="0" smtClean="0"/>
              <a:t>FPGAs</a:t>
            </a:r>
            <a:r>
              <a:rPr lang="el-GR" sz="1600" dirty="0" smtClean="0"/>
              <a:t> είναι </a:t>
            </a:r>
            <a:r>
              <a:rPr lang="el-GR" sz="1600" dirty="0" err="1" smtClean="0"/>
              <a:t>επαναπρογραμματιζόμενες</a:t>
            </a:r>
            <a:r>
              <a:rPr lang="el-GR" sz="1600" dirty="0" smtClean="0"/>
              <a:t> κατά συνέπεια μπορούν να υλοποιήσουν πολλά διαφορετικά κυκλώματα.</a:t>
            </a:r>
          </a:p>
          <a:p>
            <a:pPr>
              <a:buFont typeface="Arial" pitchFamily="34" charset="0"/>
              <a:buChar char="•"/>
            </a:pPr>
            <a:r>
              <a:rPr lang="el-GR" sz="1600" dirty="0"/>
              <a:t> </a:t>
            </a:r>
            <a:r>
              <a:rPr lang="el-GR" sz="1600" dirty="0" smtClean="0"/>
              <a:t>Είναι πολύ φτηνές. </a:t>
            </a:r>
          </a:p>
          <a:p>
            <a:pPr>
              <a:buFont typeface="Arial" pitchFamily="34" charset="0"/>
              <a:buChar char="•"/>
            </a:pPr>
            <a:r>
              <a:rPr lang="el-GR" sz="1600" dirty="0" smtClean="0"/>
              <a:t>Είναι </a:t>
            </a:r>
            <a:r>
              <a:rPr lang="el-GR" sz="1600" dirty="0" err="1" smtClean="0"/>
              <a:t>προσβάσιμες</a:t>
            </a:r>
            <a:r>
              <a:rPr lang="el-GR" sz="1600" dirty="0" smtClean="0"/>
              <a:t> στον μέσο καταναλωτή.</a:t>
            </a:r>
          </a:p>
          <a:p>
            <a:pPr>
              <a:buFont typeface="Arial" pitchFamily="34" charset="0"/>
              <a:buChar char="•"/>
            </a:pPr>
            <a:r>
              <a:rPr lang="el-GR" sz="1600" dirty="0" smtClean="0"/>
              <a:t>Προγραμματίζονται σχετικά γρήγορα  σε αντίθεση με τα </a:t>
            </a:r>
            <a:r>
              <a:rPr lang="en-US" sz="1600" dirty="0" smtClean="0"/>
              <a:t>ASIC </a:t>
            </a:r>
            <a:r>
              <a:rPr lang="el-GR" sz="1600" dirty="0" smtClean="0"/>
              <a:t>που παίρνουν 6-8 εβδομάδες για να φτιαχτούν.</a:t>
            </a:r>
          </a:p>
          <a:p>
            <a:pPr>
              <a:buFont typeface="Arial" pitchFamily="34" charset="0"/>
              <a:buChar char="•"/>
            </a:pPr>
            <a:r>
              <a:rPr lang="el-GR" sz="1600" dirty="0" smtClean="0"/>
              <a:t>Είναι εύκολο να διορθωθούν λάθη στην λογική του κυκλώματος χωρίς ιδιαίτερο κόστος.</a:t>
            </a:r>
          </a:p>
          <a:p>
            <a:pPr>
              <a:buFont typeface="Arial" pitchFamily="34" charset="0"/>
              <a:buChar char="•"/>
            </a:pPr>
            <a:endParaRPr lang="el-GR" sz="1400" dirty="0"/>
          </a:p>
        </p:txBody>
      </p:sp>
      <p:sp>
        <p:nvSpPr>
          <p:cNvPr id="7" name="6 - TextBox"/>
          <p:cNvSpPr txBox="1"/>
          <p:nvPr/>
        </p:nvSpPr>
        <p:spPr>
          <a:xfrm>
            <a:off x="179512" y="476672"/>
            <a:ext cx="1944216" cy="369332"/>
          </a:xfrm>
          <a:prstGeom prst="rect">
            <a:avLst/>
          </a:prstGeom>
          <a:noFill/>
        </p:spPr>
        <p:txBody>
          <a:bodyPr wrap="square" rtlCol="0">
            <a:spAutoFit/>
          </a:bodyPr>
          <a:lstStyle/>
          <a:p>
            <a:r>
              <a:rPr lang="el-GR" dirty="0" smtClean="0"/>
              <a:t>Πλεονεκτήματα:</a:t>
            </a:r>
            <a:endParaRPr lang="el-GR" dirty="0"/>
          </a:p>
        </p:txBody>
      </p:sp>
      <p:sp>
        <p:nvSpPr>
          <p:cNvPr id="8" name="7 - TextBox"/>
          <p:cNvSpPr txBox="1"/>
          <p:nvPr/>
        </p:nvSpPr>
        <p:spPr>
          <a:xfrm>
            <a:off x="179512" y="3501008"/>
            <a:ext cx="1944216" cy="369332"/>
          </a:xfrm>
          <a:prstGeom prst="rect">
            <a:avLst/>
          </a:prstGeom>
          <a:noFill/>
        </p:spPr>
        <p:txBody>
          <a:bodyPr wrap="square" rtlCol="0">
            <a:spAutoFit/>
          </a:bodyPr>
          <a:lstStyle/>
          <a:p>
            <a:r>
              <a:rPr lang="el-GR" dirty="0" smtClean="0"/>
              <a:t>Μειονεκτήματα:</a:t>
            </a:r>
            <a:endParaRPr lang="el-GR" dirty="0"/>
          </a:p>
        </p:txBody>
      </p:sp>
      <p:sp>
        <p:nvSpPr>
          <p:cNvPr id="9" name="8 - TextBox"/>
          <p:cNvSpPr txBox="1"/>
          <p:nvPr/>
        </p:nvSpPr>
        <p:spPr>
          <a:xfrm>
            <a:off x="2195736" y="3501008"/>
            <a:ext cx="6624736" cy="1292662"/>
          </a:xfrm>
          <a:prstGeom prst="rect">
            <a:avLst/>
          </a:prstGeom>
          <a:noFill/>
        </p:spPr>
        <p:txBody>
          <a:bodyPr wrap="square" rtlCol="0">
            <a:spAutoFit/>
          </a:bodyPr>
          <a:lstStyle/>
          <a:p>
            <a:pPr>
              <a:buFont typeface="Arial" pitchFamily="34" charset="0"/>
              <a:buChar char="•"/>
            </a:pPr>
            <a:r>
              <a:rPr lang="el-GR" sz="1600" dirty="0" smtClean="0"/>
              <a:t> Λειτουργούν κατά μέσο όρο στο 1/3 της ταχύτητας ενός </a:t>
            </a:r>
            <a:r>
              <a:rPr lang="en-US" sz="1600" dirty="0" smtClean="0"/>
              <a:t>ASIC</a:t>
            </a:r>
            <a:r>
              <a:rPr lang="el-GR" sz="1600" dirty="0" smtClean="0"/>
              <a:t>.</a:t>
            </a:r>
          </a:p>
          <a:p>
            <a:pPr>
              <a:buFont typeface="Arial" pitchFamily="34" charset="0"/>
              <a:buChar char="•"/>
            </a:pPr>
            <a:r>
              <a:rPr lang="el-GR" sz="1600" dirty="0" smtClean="0"/>
              <a:t>Απαιτούν σημαντικά περισσότερο χώρο για την υλοποίηση του ίδιου κυκλώματος. (20-35 φορές)</a:t>
            </a:r>
          </a:p>
          <a:p>
            <a:pPr>
              <a:buFont typeface="Arial" pitchFamily="34" charset="0"/>
              <a:buChar char="•"/>
            </a:pPr>
            <a:r>
              <a:rPr lang="el-GR" sz="1600" dirty="0" smtClean="0"/>
              <a:t>Καταναλώνουν 7-14 φορές περισσότερη ενέργεια.</a:t>
            </a:r>
          </a:p>
          <a:p>
            <a:pPr>
              <a:buFont typeface="Arial" pitchFamily="34" charset="0"/>
              <a:buChar char="•"/>
            </a:pPr>
            <a:endParaRPr lang="el-G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 Εικόνα"/>
          <p:cNvPicPr/>
          <p:nvPr/>
        </p:nvPicPr>
        <p:blipFill>
          <a:blip r:embed="rId2" cstate="print"/>
          <a:srcRect/>
          <a:stretch>
            <a:fillRect/>
          </a:stretch>
        </p:blipFill>
        <p:spPr bwMode="auto">
          <a:xfrm>
            <a:off x="2592288" y="404664"/>
            <a:ext cx="1224136" cy="1800200"/>
          </a:xfrm>
          <a:prstGeom prst="rect">
            <a:avLst/>
          </a:prstGeom>
          <a:noFill/>
          <a:ln w="9525">
            <a:noFill/>
            <a:miter lim="800000"/>
            <a:headEnd/>
            <a:tailEnd/>
          </a:ln>
        </p:spPr>
      </p:pic>
      <p:pic>
        <p:nvPicPr>
          <p:cNvPr id="6" name="5 - Εικόνα"/>
          <p:cNvPicPr/>
          <p:nvPr/>
        </p:nvPicPr>
        <p:blipFill>
          <a:blip r:embed="rId3" cstate="print"/>
          <a:srcRect/>
          <a:stretch>
            <a:fillRect/>
          </a:stretch>
        </p:blipFill>
        <p:spPr bwMode="auto">
          <a:xfrm>
            <a:off x="539552" y="3789040"/>
            <a:ext cx="3361038" cy="2361537"/>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0" y="116632"/>
            <a:ext cx="2447925" cy="2495550"/>
          </a:xfrm>
          <a:prstGeom prst="rect">
            <a:avLst/>
          </a:prstGeom>
          <a:noFill/>
          <a:ln w="9525">
            <a:noFill/>
            <a:miter lim="800000"/>
            <a:headEnd/>
            <a:tailEnd/>
          </a:ln>
        </p:spPr>
      </p:pic>
      <p:sp>
        <p:nvSpPr>
          <p:cNvPr id="9" name="8 - TextBox"/>
          <p:cNvSpPr txBox="1"/>
          <p:nvPr/>
        </p:nvSpPr>
        <p:spPr>
          <a:xfrm>
            <a:off x="4104456" y="188640"/>
            <a:ext cx="4680520" cy="5632311"/>
          </a:xfrm>
          <a:prstGeom prst="rect">
            <a:avLst/>
          </a:prstGeom>
          <a:noFill/>
        </p:spPr>
        <p:txBody>
          <a:bodyPr wrap="square" rtlCol="0">
            <a:spAutoFit/>
          </a:bodyPr>
          <a:lstStyle/>
          <a:p>
            <a:pPr algn="just"/>
            <a:r>
              <a:rPr lang="el-GR" sz="1600" dirty="0" smtClean="0"/>
              <a:t>Το βασικό στοιχείο μιας </a:t>
            </a:r>
            <a:r>
              <a:rPr lang="en-US" sz="1600" dirty="0" smtClean="0"/>
              <a:t>FPGA</a:t>
            </a:r>
            <a:r>
              <a:rPr lang="el-GR" sz="1600" dirty="0" smtClean="0"/>
              <a:t> είναι το </a:t>
            </a:r>
            <a:r>
              <a:rPr lang="en-US" sz="1600" dirty="0" smtClean="0"/>
              <a:t>Basic Logic Element</a:t>
            </a:r>
            <a:r>
              <a:rPr lang="el-GR" sz="1600" dirty="0" smtClean="0"/>
              <a:t> (</a:t>
            </a:r>
            <a:r>
              <a:rPr lang="en-US" sz="1600" dirty="0" smtClean="0"/>
              <a:t>BLE)</a:t>
            </a:r>
            <a:r>
              <a:rPr lang="el-GR" sz="1600" dirty="0" smtClean="0"/>
              <a:t> και συνήθως αποτελείται από ένα </a:t>
            </a:r>
            <a:r>
              <a:rPr lang="en-US" sz="1600" dirty="0" smtClean="0"/>
              <a:t>k-</a:t>
            </a:r>
            <a:r>
              <a:rPr lang="el-GR" sz="1600" dirty="0" smtClean="0"/>
              <a:t>εισόδων</a:t>
            </a:r>
            <a:r>
              <a:rPr lang="en-US" sz="1600" dirty="0" smtClean="0"/>
              <a:t> </a:t>
            </a:r>
            <a:r>
              <a:rPr lang="en-US" sz="1600" dirty="0" err="1" smtClean="0"/>
              <a:t>LookUp</a:t>
            </a:r>
            <a:r>
              <a:rPr lang="en-US" sz="1600" dirty="0" smtClean="0"/>
              <a:t> Table</a:t>
            </a:r>
            <a:r>
              <a:rPr lang="el-GR" sz="1600" dirty="0" smtClean="0"/>
              <a:t> το οποίο έχει τις τιμές εξόδου μέρους της συνάρτησης λογικής του κυκλώματος προς υλοποίηση. </a:t>
            </a:r>
            <a:endParaRPr lang="el-GR" sz="1600" dirty="0"/>
          </a:p>
          <a:p>
            <a:pPr algn="just"/>
            <a:endParaRPr lang="el-GR" sz="1600" dirty="0" smtClean="0"/>
          </a:p>
          <a:p>
            <a:pPr algn="just"/>
            <a:r>
              <a:rPr lang="el-GR" sz="1600" dirty="0" smtClean="0"/>
              <a:t>Ένα </a:t>
            </a:r>
            <a:r>
              <a:rPr lang="en-US" sz="1600" dirty="0" smtClean="0"/>
              <a:t>Configurable Logic Block</a:t>
            </a:r>
            <a:r>
              <a:rPr lang="el-GR" sz="1600" dirty="0" smtClean="0"/>
              <a:t> είναι το ελάχιστο προγραμματιζόμενο κομμάτι μιας </a:t>
            </a:r>
            <a:r>
              <a:rPr lang="en-US" sz="1600" dirty="0" smtClean="0"/>
              <a:t>FPGA</a:t>
            </a:r>
            <a:r>
              <a:rPr lang="el-GR" sz="1600" dirty="0" smtClean="0"/>
              <a:t> και μπορεί να αποτελείται από ένα η περισσότερα </a:t>
            </a:r>
            <a:r>
              <a:rPr lang="en-US" sz="1600" dirty="0" smtClean="0"/>
              <a:t>BLE</a:t>
            </a:r>
            <a:r>
              <a:rPr lang="el-GR" sz="1600" dirty="0" smtClean="0"/>
              <a:t> ανάλογα με την αρχιτεκτονική.</a:t>
            </a:r>
          </a:p>
          <a:p>
            <a:pPr algn="just"/>
            <a:endParaRPr lang="el-GR" dirty="0"/>
          </a:p>
          <a:p>
            <a:pPr algn="just"/>
            <a:r>
              <a:rPr lang="el-GR" dirty="0" smtClean="0"/>
              <a:t>Ειδή αρχιτεκτονικών με βάση τον τρόπο δρομολόγησης:</a:t>
            </a:r>
          </a:p>
          <a:p>
            <a:pPr algn="just"/>
            <a:endParaRPr lang="el-GR" dirty="0"/>
          </a:p>
          <a:p>
            <a:r>
              <a:rPr lang="en-US" sz="1600" dirty="0" smtClean="0"/>
              <a:t>FPGA </a:t>
            </a:r>
            <a:r>
              <a:rPr lang="el-GR" sz="1600" dirty="0" smtClean="0"/>
              <a:t>Ιεραρχικής </a:t>
            </a:r>
            <a:r>
              <a:rPr lang="el-GR" sz="1600" dirty="0" err="1" smtClean="0"/>
              <a:t>Δρομολογήσης</a:t>
            </a:r>
            <a:r>
              <a:rPr lang="el-GR" sz="1600" dirty="0" smtClean="0"/>
              <a:t>: Τα </a:t>
            </a:r>
            <a:r>
              <a:rPr lang="en-US" sz="1600" dirty="0" smtClean="0"/>
              <a:t>BLE </a:t>
            </a:r>
            <a:r>
              <a:rPr lang="el-GR" sz="1600" dirty="0" smtClean="0"/>
              <a:t>σχηματίζουν </a:t>
            </a:r>
            <a:r>
              <a:rPr lang="en-US" sz="1600" dirty="0" smtClean="0"/>
              <a:t>clusters </a:t>
            </a:r>
            <a:r>
              <a:rPr lang="el-GR" sz="1600" dirty="0" smtClean="0"/>
              <a:t>για να προκύψουν τα </a:t>
            </a:r>
            <a:r>
              <a:rPr lang="en-US" sz="1600" dirty="0" smtClean="0"/>
              <a:t>CLBs </a:t>
            </a:r>
            <a:r>
              <a:rPr lang="el-GR" sz="1600" dirty="0" smtClean="0"/>
              <a:t>και στην συνέχεια τα </a:t>
            </a:r>
            <a:r>
              <a:rPr lang="en-US" sz="1600" dirty="0" smtClean="0"/>
              <a:t>CLBs </a:t>
            </a:r>
            <a:r>
              <a:rPr lang="el-GR" sz="1600" dirty="0" smtClean="0"/>
              <a:t>σχηματίζουν </a:t>
            </a:r>
            <a:r>
              <a:rPr lang="en-US" sz="1600" dirty="0" smtClean="0"/>
              <a:t>clusters </a:t>
            </a:r>
            <a:r>
              <a:rPr lang="el-GR" sz="1600" dirty="0" smtClean="0"/>
              <a:t>σε ιεραρχική δομή δέντρου.</a:t>
            </a:r>
          </a:p>
          <a:p>
            <a:endParaRPr lang="el-GR" sz="1600" dirty="0"/>
          </a:p>
          <a:p>
            <a:r>
              <a:rPr lang="en-US" sz="1600" dirty="0" smtClean="0"/>
              <a:t>Island-Style</a:t>
            </a:r>
            <a:r>
              <a:rPr lang="el-GR" sz="1600" dirty="0" smtClean="0"/>
              <a:t> </a:t>
            </a:r>
            <a:r>
              <a:rPr lang="en-US" sz="1600" dirty="0" smtClean="0"/>
              <a:t>FPGA</a:t>
            </a:r>
            <a:r>
              <a:rPr lang="el-GR" sz="1600" dirty="0" smtClean="0"/>
              <a:t>: Αυτή είναι η κατηγορία στην οποία επικεντρώνεται η συγκεκριμένη εργασία  και φαίνεται στο κάτω αριστερά σχήμα. </a:t>
            </a:r>
            <a:endParaRPr lang="el-G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 Εικόνα"/>
          <p:cNvPicPr/>
          <p:nvPr/>
        </p:nvPicPr>
        <p:blipFill>
          <a:blip r:embed="rId2" cstate="print"/>
          <a:srcRect/>
          <a:stretch>
            <a:fillRect/>
          </a:stretch>
        </p:blipFill>
        <p:spPr bwMode="auto">
          <a:xfrm>
            <a:off x="611560" y="620688"/>
            <a:ext cx="2128531" cy="5096504"/>
          </a:xfrm>
          <a:prstGeom prst="rect">
            <a:avLst/>
          </a:prstGeom>
          <a:noFill/>
          <a:ln w="9525">
            <a:noFill/>
            <a:miter lim="800000"/>
            <a:headEnd/>
            <a:tailEnd/>
          </a:ln>
        </p:spPr>
      </p:pic>
      <p:sp>
        <p:nvSpPr>
          <p:cNvPr id="6" name="5 - TextBox"/>
          <p:cNvSpPr txBox="1"/>
          <p:nvPr/>
        </p:nvSpPr>
        <p:spPr>
          <a:xfrm>
            <a:off x="2987824" y="548680"/>
            <a:ext cx="5688632" cy="5816977"/>
          </a:xfrm>
          <a:prstGeom prst="rect">
            <a:avLst/>
          </a:prstGeom>
          <a:noFill/>
        </p:spPr>
        <p:txBody>
          <a:bodyPr wrap="square" rtlCol="0">
            <a:spAutoFit/>
          </a:bodyPr>
          <a:lstStyle/>
          <a:p>
            <a:pPr algn="ctr"/>
            <a:r>
              <a:rPr lang="el-GR" dirty="0" smtClean="0"/>
              <a:t>Εργαλεία </a:t>
            </a:r>
            <a:r>
              <a:rPr lang="en-US" dirty="0" smtClean="0"/>
              <a:t>CAD</a:t>
            </a:r>
            <a:r>
              <a:rPr lang="el-GR" dirty="0" smtClean="0"/>
              <a:t> και ροή λειτουργίας τους</a:t>
            </a:r>
          </a:p>
          <a:p>
            <a:pPr algn="ctr"/>
            <a:endParaRPr lang="el-GR" dirty="0"/>
          </a:p>
          <a:p>
            <a:pPr algn="just"/>
            <a:r>
              <a:rPr lang="el-GR" sz="1600" dirty="0" smtClean="0"/>
              <a:t>Η διαδικασία μετατροπής της περιγραφής ενός κυκλώματος από κάποια περιγραφική γλώσσα </a:t>
            </a:r>
            <a:r>
              <a:rPr lang="en-US" sz="1600" dirty="0" smtClean="0"/>
              <a:t>(VHDL,</a:t>
            </a:r>
            <a:r>
              <a:rPr lang="el-GR" sz="1600" dirty="0" smtClean="0"/>
              <a:t> </a:t>
            </a:r>
            <a:r>
              <a:rPr lang="en-US" sz="1600" dirty="0" err="1" smtClean="0"/>
              <a:t>Verilog</a:t>
            </a:r>
            <a:r>
              <a:rPr lang="el-GR" sz="1600" dirty="0" smtClean="0"/>
              <a:t> </a:t>
            </a:r>
            <a:r>
              <a:rPr lang="en-US" sz="1600" dirty="0" smtClean="0"/>
              <a:t>)</a:t>
            </a:r>
            <a:r>
              <a:rPr lang="el-GR" sz="1600" dirty="0" smtClean="0"/>
              <a:t> </a:t>
            </a:r>
            <a:r>
              <a:rPr lang="en-US" sz="1600" dirty="0" smtClean="0"/>
              <a:t> </a:t>
            </a:r>
            <a:r>
              <a:rPr lang="el-GR" sz="1600" dirty="0" smtClean="0"/>
              <a:t>ή από κάποιο σχέδιο, σε πρόγραμμα για μια συσκευή </a:t>
            </a:r>
            <a:r>
              <a:rPr lang="en-US" sz="1600" dirty="0" smtClean="0"/>
              <a:t>FPGA</a:t>
            </a:r>
            <a:r>
              <a:rPr lang="el-GR" sz="1600" dirty="0" smtClean="0"/>
              <a:t> είναι πρακτικά αδύνατο να γίνει από άνθρωπο σε λογικά χρονικά πλαίσια. Για τον λόγο αυτό, έχουν κατασκευαστεί εργαλεία που σκοπό έχουν να κάνουν αυτή την λειτουργία. Τα </a:t>
            </a:r>
            <a:r>
              <a:rPr lang="el-GR" sz="1600" dirty="0"/>
              <a:t>ε</a:t>
            </a:r>
            <a:r>
              <a:rPr lang="el-GR" sz="1600" dirty="0" smtClean="0"/>
              <a:t>ργαλεία  αυτά ονομάζονται </a:t>
            </a:r>
            <a:r>
              <a:rPr lang="en-US" sz="1600" dirty="0" smtClean="0"/>
              <a:t>Computer Aided Design(CAD) tools.</a:t>
            </a:r>
            <a:endParaRPr lang="el-GR" sz="1600" dirty="0"/>
          </a:p>
          <a:p>
            <a:pPr algn="just"/>
            <a:endParaRPr lang="el-GR" sz="1600" dirty="0" smtClean="0"/>
          </a:p>
          <a:p>
            <a:pPr algn="just"/>
            <a:r>
              <a:rPr lang="el-GR" sz="1600" dirty="0" smtClean="0"/>
              <a:t>Η ροή λειτουργίας ενός τέτοιου εργαλείου φαίνεται στο αριστερό μέρος της διαφάνειας. Ακολουθεί μια πολύ σύντομη περιγραφή του κάθε σταδίου.</a:t>
            </a:r>
          </a:p>
          <a:p>
            <a:pPr algn="just"/>
            <a:endParaRPr lang="el-GR" sz="1600" dirty="0"/>
          </a:p>
          <a:p>
            <a:pPr algn="just"/>
            <a:r>
              <a:rPr lang="en-US" sz="1600" dirty="0" smtClean="0"/>
              <a:t>Logic Synthesis </a:t>
            </a:r>
            <a:r>
              <a:rPr lang="el-GR" sz="1600" dirty="0" smtClean="0"/>
              <a:t>– Σύνθεση Λογικής: Μετατροπή από </a:t>
            </a:r>
            <a:r>
              <a:rPr lang="en-US" sz="1600" dirty="0" smtClean="0"/>
              <a:t>HDL</a:t>
            </a:r>
            <a:r>
              <a:rPr lang="el-GR" sz="1600" dirty="0" smtClean="0"/>
              <a:t> σε δίκτυο λογικών πυλών και </a:t>
            </a:r>
            <a:r>
              <a:rPr lang="en-US" sz="1600" dirty="0" smtClean="0"/>
              <a:t>Flip-Flops</a:t>
            </a:r>
            <a:r>
              <a:rPr lang="el-GR" sz="1600" dirty="0" smtClean="0"/>
              <a:t>.</a:t>
            </a:r>
          </a:p>
          <a:p>
            <a:pPr algn="just"/>
            <a:endParaRPr lang="el-GR" sz="1600" dirty="0"/>
          </a:p>
          <a:p>
            <a:pPr algn="just"/>
            <a:r>
              <a:rPr lang="en-US" sz="1600" dirty="0" smtClean="0"/>
              <a:t>Technology Mapping</a:t>
            </a:r>
            <a:r>
              <a:rPr lang="el-GR" sz="1600" dirty="0" smtClean="0"/>
              <a:t>: Με χρήση βιβλιοθηκών γίνεται μετατροπή του δικτύου σε </a:t>
            </a:r>
            <a:r>
              <a:rPr lang="en-US" sz="1600" dirty="0" smtClean="0"/>
              <a:t>LUTs</a:t>
            </a:r>
            <a:r>
              <a:rPr lang="el-GR" sz="1600" dirty="0" smtClean="0"/>
              <a:t> και </a:t>
            </a:r>
            <a:r>
              <a:rPr lang="en-US" sz="1600" dirty="0" smtClean="0"/>
              <a:t>Flip-Flops</a:t>
            </a:r>
            <a:r>
              <a:rPr lang="el-GR" sz="1600" dirty="0" smtClean="0"/>
              <a:t>(</a:t>
            </a:r>
            <a:r>
              <a:rPr lang="el-GR" sz="1600" dirty="0" err="1" smtClean="0"/>
              <a:t>δλδ</a:t>
            </a:r>
            <a:r>
              <a:rPr lang="el-GR" sz="1600" dirty="0" smtClean="0"/>
              <a:t> </a:t>
            </a:r>
            <a:r>
              <a:rPr lang="en-US" sz="1600" dirty="0" smtClean="0"/>
              <a:t>BLE).</a:t>
            </a:r>
          </a:p>
          <a:p>
            <a:pPr algn="just"/>
            <a:endParaRPr lang="en-US" sz="1600" dirty="0"/>
          </a:p>
          <a:p>
            <a:pPr algn="just"/>
            <a:r>
              <a:rPr lang="en-US" sz="1600" dirty="0" smtClean="0"/>
              <a:t>Clustering and Packing</a:t>
            </a:r>
            <a:r>
              <a:rPr lang="el-GR" sz="1600" dirty="0" smtClean="0"/>
              <a:t>: Σύνθεση </a:t>
            </a:r>
            <a:r>
              <a:rPr lang="en-US" sz="1600" dirty="0" smtClean="0"/>
              <a:t>CLBs</a:t>
            </a:r>
            <a:r>
              <a:rPr lang="el-GR" sz="1600" dirty="0" smtClean="0"/>
              <a:t> με διαδοχική προσάρτηση </a:t>
            </a:r>
            <a:r>
              <a:rPr lang="en-US" sz="1600" dirty="0" smtClean="0"/>
              <a:t>BLEs</a:t>
            </a:r>
            <a:r>
              <a:rPr lang="el-GR" sz="1600" dirty="0" smtClean="0"/>
              <a:t>.</a:t>
            </a:r>
          </a:p>
          <a:p>
            <a:pPr algn="just"/>
            <a:r>
              <a:rPr lang="el-GR" sz="1600" dirty="0" smtClean="0"/>
              <a:t> </a:t>
            </a:r>
            <a:endParaRPr lang="el-G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67544" y="260648"/>
            <a:ext cx="8229600" cy="6264696"/>
          </a:xfrm>
        </p:spPr>
        <p:txBody>
          <a:bodyPr>
            <a:normAutofit/>
          </a:bodyPr>
          <a:lstStyle/>
          <a:p>
            <a:pPr algn="just">
              <a:buNone/>
            </a:pPr>
            <a:r>
              <a:rPr lang="el-GR" sz="1600" dirty="0" smtClean="0"/>
              <a:t>	Τοποθέτηση – </a:t>
            </a:r>
            <a:r>
              <a:rPr lang="en-US" sz="1600" dirty="0" smtClean="0"/>
              <a:t>Placement: </a:t>
            </a:r>
            <a:r>
              <a:rPr lang="el-GR" sz="1600" dirty="0" smtClean="0"/>
              <a:t>Σε αυτό το στάδιο τα </a:t>
            </a:r>
            <a:r>
              <a:rPr lang="en-US" sz="1600" dirty="0" smtClean="0"/>
              <a:t>CLBs </a:t>
            </a:r>
            <a:r>
              <a:rPr lang="el-GR" sz="1600" dirty="0" smtClean="0"/>
              <a:t>τοποθετούνται πάνω σε ένα εικονικό πεδίο που αντιπροσωπεύει  την αρχιτεκτονική της </a:t>
            </a:r>
            <a:r>
              <a:rPr lang="en-US" sz="1600" dirty="0" smtClean="0"/>
              <a:t>FPGA</a:t>
            </a:r>
            <a:r>
              <a:rPr lang="el-GR" sz="1600" dirty="0" smtClean="0"/>
              <a:t>. Αποτελεί με διαφορά το στάδιο που απαιτεί τον περισσότερο χρόνο και για αυτόν τον λόγο παρουσιάζει ιδιαίτερο ενδιαφέρον η μελέτη του προς </a:t>
            </a:r>
            <a:r>
              <a:rPr lang="el-GR" sz="1600" dirty="0" err="1" smtClean="0"/>
              <a:t>παραλληλοποιήση</a:t>
            </a:r>
            <a:r>
              <a:rPr lang="el-GR" sz="1600" dirty="0" smtClean="0"/>
              <a:t>. Έχουν μελετηθεί 4 ειδών τρόποι τοποθέτησης. </a:t>
            </a:r>
          </a:p>
          <a:p>
            <a:pPr lvl="1" algn="just"/>
            <a:r>
              <a:rPr lang="en-US" sz="1400" dirty="0" err="1" smtClean="0"/>
              <a:t>minCut</a:t>
            </a:r>
            <a:r>
              <a:rPr lang="en-US" sz="1400" dirty="0" smtClean="0"/>
              <a:t> </a:t>
            </a:r>
          </a:p>
          <a:p>
            <a:pPr lvl="1" algn="just"/>
            <a:r>
              <a:rPr lang="el-GR" sz="1400" dirty="0" smtClean="0"/>
              <a:t>Βασισμένοι σε Γενετικούς αλγόριθμους</a:t>
            </a:r>
          </a:p>
          <a:p>
            <a:pPr lvl="1" algn="just"/>
            <a:r>
              <a:rPr lang="el-GR" sz="1400" dirty="0" smtClean="0"/>
              <a:t>Αναλυτικοί</a:t>
            </a:r>
          </a:p>
          <a:p>
            <a:pPr lvl="1" algn="just"/>
            <a:r>
              <a:rPr lang="el-GR" sz="1400" dirty="0" smtClean="0"/>
              <a:t>Βασισμένοι στον αλγόριθμο Εξομοιωμένης </a:t>
            </a:r>
            <a:r>
              <a:rPr lang="el-GR" sz="1400" dirty="0" err="1" smtClean="0"/>
              <a:t>Ανόπτησης</a:t>
            </a:r>
            <a:r>
              <a:rPr lang="el-GR" sz="1400" dirty="0" smtClean="0"/>
              <a:t>(</a:t>
            </a:r>
            <a:r>
              <a:rPr lang="en-US" sz="1400" dirty="0" smtClean="0"/>
              <a:t>Simulated Annealing)</a:t>
            </a:r>
          </a:p>
          <a:p>
            <a:pPr lvl="1" algn="just">
              <a:buNone/>
            </a:pPr>
            <a:endParaRPr lang="en-US" sz="1400" dirty="0"/>
          </a:p>
          <a:p>
            <a:pPr lvl="1" algn="just">
              <a:buNone/>
            </a:pPr>
            <a:r>
              <a:rPr lang="el-GR" sz="1600" dirty="0" smtClean="0"/>
              <a:t>Δρομολόγηση – </a:t>
            </a:r>
            <a:r>
              <a:rPr lang="en-US" sz="1600" dirty="0" smtClean="0"/>
              <a:t>Routing</a:t>
            </a:r>
            <a:r>
              <a:rPr lang="el-GR" sz="1600" dirty="0" smtClean="0"/>
              <a:t>:</a:t>
            </a:r>
            <a:r>
              <a:rPr lang="en-US" sz="1600" dirty="0" smtClean="0"/>
              <a:t> </a:t>
            </a:r>
            <a:r>
              <a:rPr lang="el-GR" sz="1600" dirty="0" smtClean="0"/>
              <a:t>Στο στάδιο αυτό, τα πλέον τοποθετημένα </a:t>
            </a:r>
            <a:r>
              <a:rPr lang="en-US" sz="1600" dirty="0" smtClean="0"/>
              <a:t>CLBs</a:t>
            </a:r>
            <a:r>
              <a:rPr lang="el-GR" sz="1600" dirty="0" smtClean="0"/>
              <a:t> δρομολογούνται ώστε να φτιαχτεί το δίκτυο επικοινωνίας του κυκλώματος. Επίσης, ανάλογα την υλοποίηση στο συγκεκριμένο στάδιο μπορεί να εκτελεστεί και χρονική ανάλυση ώστε να προκύψει το κρίσιμο μονοπάτι που θα καθορίζει και την τελική ταχύτητα του κυκλώματος καθώς επίσης και η χαλαρότητα κάθε κόμβου </a:t>
            </a:r>
            <a:r>
              <a:rPr lang="en-US" sz="1600" dirty="0" smtClean="0"/>
              <a:t>CLB</a:t>
            </a:r>
            <a:r>
              <a:rPr lang="el-GR" sz="1600" dirty="0" smtClean="0"/>
              <a:t>.</a:t>
            </a:r>
          </a:p>
          <a:p>
            <a:pPr lvl="1" algn="just">
              <a:buNone/>
            </a:pPr>
            <a:endParaRPr lang="el-GR" sz="1600" dirty="0"/>
          </a:p>
          <a:p>
            <a:pPr lvl="1" algn="just">
              <a:buNone/>
            </a:pPr>
            <a:r>
              <a:rPr lang="el-GR" sz="1600" dirty="0" smtClean="0"/>
              <a:t>Παραγωγή Ρεύματος </a:t>
            </a:r>
            <a:r>
              <a:rPr lang="en-US" sz="1600" dirty="0" smtClean="0"/>
              <a:t>Bits</a:t>
            </a:r>
            <a:r>
              <a:rPr lang="el-GR" sz="1600" dirty="0" smtClean="0"/>
              <a:t> – </a:t>
            </a:r>
            <a:r>
              <a:rPr lang="en-US" sz="1600" dirty="0" err="1" smtClean="0"/>
              <a:t>Bitstream</a:t>
            </a:r>
            <a:r>
              <a:rPr lang="en-US" sz="1600" dirty="0" smtClean="0"/>
              <a:t> Generation:</a:t>
            </a:r>
            <a:r>
              <a:rPr lang="el-GR" sz="1600" dirty="0" smtClean="0"/>
              <a:t> Τελειώνοντας το εργαλείο παράγει ένα ρεύμα </a:t>
            </a:r>
            <a:r>
              <a:rPr lang="en-US" sz="1600" dirty="0" smtClean="0"/>
              <a:t>Bits</a:t>
            </a:r>
            <a:r>
              <a:rPr lang="el-GR" sz="1600" dirty="0" smtClean="0"/>
              <a:t> που προγραμματίζει τις τιμές των </a:t>
            </a:r>
            <a:r>
              <a:rPr lang="en-US" sz="1600" dirty="0" smtClean="0"/>
              <a:t>SRAM</a:t>
            </a:r>
            <a:r>
              <a:rPr lang="el-GR" sz="1600" dirty="0" smtClean="0"/>
              <a:t> </a:t>
            </a:r>
            <a:r>
              <a:rPr lang="en-US" sz="1600" dirty="0" smtClean="0"/>
              <a:t>blocks </a:t>
            </a:r>
            <a:r>
              <a:rPr lang="el-GR" sz="1600" dirty="0" smtClean="0"/>
              <a:t>και των </a:t>
            </a:r>
            <a:r>
              <a:rPr lang="en-US" sz="1600" dirty="0" smtClean="0"/>
              <a:t>switch boxes </a:t>
            </a:r>
            <a:r>
              <a:rPr lang="el-GR" sz="1600" dirty="0" smtClean="0"/>
              <a:t>και </a:t>
            </a:r>
            <a:r>
              <a:rPr lang="en-US" sz="1600" dirty="0" smtClean="0"/>
              <a:t>connection</a:t>
            </a:r>
            <a:r>
              <a:rPr lang="el-GR" sz="1600" dirty="0" smtClean="0"/>
              <a:t> </a:t>
            </a:r>
            <a:r>
              <a:rPr lang="en-US" sz="1600" dirty="0" smtClean="0"/>
              <a:t>boxes.</a:t>
            </a:r>
          </a:p>
          <a:p>
            <a:pPr lvl="1" algn="just">
              <a:buNone/>
            </a:pPr>
            <a:endParaRPr lang="en-US" sz="1600" dirty="0"/>
          </a:p>
          <a:p>
            <a:pPr lvl="1" algn="just">
              <a:buNone/>
            </a:pPr>
            <a:r>
              <a:rPr lang="el-GR" sz="1600" dirty="0" smtClean="0"/>
              <a:t>Το </a:t>
            </a:r>
            <a:r>
              <a:rPr lang="en-US" sz="1600" dirty="0" smtClean="0"/>
              <a:t>CAD</a:t>
            </a:r>
            <a:r>
              <a:rPr lang="el-GR" sz="1600" dirty="0" smtClean="0"/>
              <a:t> εργαλείο που χρησιμοποιήθηκε ως σημείο αναφοράς είναι το </a:t>
            </a:r>
            <a:r>
              <a:rPr lang="en-US" sz="1600" dirty="0" smtClean="0"/>
              <a:t>T-</a:t>
            </a:r>
            <a:r>
              <a:rPr lang="en-US" sz="1600" dirty="0" err="1" smtClean="0"/>
              <a:t>Vpack</a:t>
            </a:r>
            <a:r>
              <a:rPr lang="en-US" sz="1600" dirty="0" smtClean="0"/>
              <a:t> 6.0 </a:t>
            </a:r>
            <a:r>
              <a:rPr lang="el-GR" sz="1600" dirty="0" smtClean="0"/>
              <a:t>και πιο συγκεκριμένα το </a:t>
            </a:r>
            <a:r>
              <a:rPr lang="en-US" sz="1600" dirty="0" smtClean="0"/>
              <a:t>VPR</a:t>
            </a:r>
            <a:r>
              <a:rPr lang="el-GR" sz="1600" dirty="0" smtClean="0"/>
              <a:t> τμήμα του που ασχολείται με την διαδικασία της τοποθέτησης και στηρίζεται στον αλγόριθμο</a:t>
            </a:r>
            <a:r>
              <a:rPr lang="en-US" sz="1600" dirty="0" smtClean="0"/>
              <a:t> Simulated Annealing </a:t>
            </a:r>
            <a:r>
              <a:rPr lang="el-GR" sz="1600" dirty="0" smtClean="0"/>
              <a:t>του οποίου ανάλυση ακολουθεί.</a:t>
            </a:r>
          </a:p>
          <a:p>
            <a:pPr lvl="1" algn="just">
              <a:buNone/>
            </a:pPr>
            <a:endParaRPr lang="el-G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899592" y="404664"/>
            <a:ext cx="7848872" cy="369332"/>
          </a:xfrm>
          <a:prstGeom prst="rect">
            <a:avLst/>
          </a:prstGeom>
          <a:noFill/>
        </p:spPr>
        <p:txBody>
          <a:bodyPr wrap="square" rtlCol="0">
            <a:spAutoFit/>
          </a:bodyPr>
          <a:lstStyle/>
          <a:p>
            <a:pPr algn="ctr"/>
            <a:r>
              <a:rPr lang="el-GR" dirty="0" smtClean="0"/>
              <a:t>Ο αλγόριθμος Προσομοιωμένης </a:t>
            </a:r>
            <a:r>
              <a:rPr lang="el-GR" dirty="0" err="1" smtClean="0"/>
              <a:t>Ανόπτησης</a:t>
            </a:r>
            <a:r>
              <a:rPr lang="el-GR" dirty="0" smtClean="0"/>
              <a:t> – </a:t>
            </a:r>
            <a:r>
              <a:rPr lang="en-US" dirty="0" smtClean="0"/>
              <a:t>Simulated Annealing</a:t>
            </a:r>
            <a:endParaRPr lang="el-GR" dirty="0"/>
          </a:p>
        </p:txBody>
      </p:sp>
      <p:pic>
        <p:nvPicPr>
          <p:cNvPr id="3074" name="Picture 2"/>
          <p:cNvPicPr>
            <a:picLocks noChangeAspect="1" noChangeArrowheads="1"/>
          </p:cNvPicPr>
          <p:nvPr/>
        </p:nvPicPr>
        <p:blipFill>
          <a:blip r:embed="rId2" cstate="print"/>
          <a:srcRect/>
          <a:stretch>
            <a:fillRect/>
          </a:stretch>
        </p:blipFill>
        <p:spPr bwMode="auto">
          <a:xfrm>
            <a:off x="107504" y="1124744"/>
            <a:ext cx="2798812" cy="3320313"/>
          </a:xfrm>
          <a:prstGeom prst="rect">
            <a:avLst/>
          </a:prstGeom>
          <a:noFill/>
          <a:ln w="9525">
            <a:noFill/>
            <a:miter lim="800000"/>
            <a:headEnd/>
            <a:tailEnd/>
          </a:ln>
        </p:spPr>
      </p:pic>
      <p:sp>
        <p:nvSpPr>
          <p:cNvPr id="10" name="9 - TextBox"/>
          <p:cNvSpPr txBox="1"/>
          <p:nvPr/>
        </p:nvSpPr>
        <p:spPr>
          <a:xfrm>
            <a:off x="3275856" y="1124744"/>
            <a:ext cx="5688632" cy="3539430"/>
          </a:xfrm>
          <a:prstGeom prst="rect">
            <a:avLst/>
          </a:prstGeom>
          <a:noFill/>
        </p:spPr>
        <p:txBody>
          <a:bodyPr wrap="square" rtlCol="0">
            <a:spAutoFit/>
          </a:bodyPr>
          <a:lstStyle/>
          <a:p>
            <a:r>
              <a:rPr lang="el-GR" sz="1400" dirty="0" smtClean="0"/>
              <a:t>Ο αλγόριθμος </a:t>
            </a:r>
            <a:r>
              <a:rPr lang="en-US" sz="1400" dirty="0" smtClean="0"/>
              <a:t>Simulated Annealing </a:t>
            </a:r>
            <a:r>
              <a:rPr lang="el-GR" sz="1400" dirty="0" smtClean="0"/>
              <a:t> είναι εμπνευσμένος από την διαδικασία </a:t>
            </a:r>
            <a:r>
              <a:rPr lang="el-GR" sz="1400" dirty="0" err="1" smtClean="0"/>
              <a:t>ανόπτησης</a:t>
            </a:r>
            <a:r>
              <a:rPr lang="el-GR" sz="1400" dirty="0" smtClean="0"/>
              <a:t> </a:t>
            </a:r>
            <a:r>
              <a:rPr lang="en-US" sz="1400" dirty="0" smtClean="0"/>
              <a:t>Annealing</a:t>
            </a:r>
            <a:r>
              <a:rPr lang="el-GR" sz="1400" dirty="0" smtClean="0"/>
              <a:t> της μεταλλουργίας. </a:t>
            </a:r>
          </a:p>
          <a:p>
            <a:endParaRPr lang="el-GR" sz="1400" dirty="0"/>
          </a:p>
          <a:p>
            <a:pPr marL="342900" indent="-342900">
              <a:buFont typeface="+mj-lt"/>
              <a:buAutoNum type="arabicPeriod"/>
            </a:pPr>
            <a:r>
              <a:rPr lang="el-GR" sz="1400" dirty="0" smtClean="0"/>
              <a:t>Αρχικά επιλέγεται μια τυχαία απεικόνιση όλων των στοιχείων λογικής του κυκλώματος.</a:t>
            </a:r>
          </a:p>
          <a:p>
            <a:pPr marL="342900" indent="-342900">
              <a:buFont typeface="+mj-lt"/>
              <a:buAutoNum type="arabicPeriod"/>
            </a:pPr>
            <a:r>
              <a:rPr lang="el-GR" sz="1400" dirty="0" smtClean="0"/>
              <a:t>Ορίζεται μια πολύ μεγάλη αρχική θερμοκρασία (</a:t>
            </a:r>
            <a:r>
              <a:rPr lang="en-US" sz="1400" dirty="0" smtClean="0"/>
              <a:t>Huang et al.)</a:t>
            </a:r>
            <a:r>
              <a:rPr lang="el-GR" sz="1400" dirty="0" smtClean="0"/>
              <a:t>.</a:t>
            </a:r>
          </a:p>
          <a:p>
            <a:pPr marL="342900" indent="-342900">
              <a:buFont typeface="+mj-lt"/>
              <a:buAutoNum type="arabicPeriod"/>
            </a:pPr>
            <a:r>
              <a:rPr lang="el-GR" sz="1400" dirty="0" smtClean="0"/>
              <a:t>Ορίζεται η μεταβλητή </a:t>
            </a:r>
            <a:r>
              <a:rPr lang="en-US" sz="1400" dirty="0" err="1" smtClean="0"/>
              <a:t>Rlim</a:t>
            </a:r>
            <a:r>
              <a:rPr lang="en-US" sz="1400" dirty="0" smtClean="0"/>
              <a:t>(Lam </a:t>
            </a:r>
            <a:r>
              <a:rPr lang="el-GR" sz="1400" dirty="0" smtClean="0"/>
              <a:t>και </a:t>
            </a:r>
            <a:r>
              <a:rPr lang="en-US" sz="1400" dirty="0" err="1" smtClean="0"/>
              <a:t>Delosme</a:t>
            </a:r>
            <a:r>
              <a:rPr lang="en-US" sz="1400" dirty="0" smtClean="0"/>
              <a:t>)</a:t>
            </a:r>
            <a:r>
              <a:rPr lang="el-GR" sz="1400" dirty="0" smtClean="0"/>
              <a:t> που σκοπό έχει να περιορίσει την μέγιστη μετακίνηση των κινήσεων που γίνονται αποδεκτές ώστε να ρυθμιστεί το ποσοστό των αποδεκτών κινήσεων στο 44% για όσο μεγαλύτερο χρονικό διάστημα γίνεται.</a:t>
            </a:r>
          </a:p>
          <a:p>
            <a:pPr marL="342900" indent="-342900">
              <a:buFont typeface="+mj-lt"/>
              <a:buAutoNum type="arabicPeriod"/>
            </a:pPr>
            <a:r>
              <a:rPr lang="el-GR" sz="1400" dirty="0" smtClean="0"/>
              <a:t>Ελέγχεται κατά πόσο το κριτήριο εξόδου είναι έγκυρο.</a:t>
            </a:r>
          </a:p>
          <a:p>
            <a:pPr marL="342900" indent="-342900">
              <a:buFont typeface="+mj-lt"/>
              <a:buAutoNum type="arabicPeriod"/>
            </a:pPr>
            <a:r>
              <a:rPr lang="el-GR" sz="1400" dirty="0" smtClean="0"/>
              <a:t>Αν δεν είναι, επιλέγεται τυχαία μια κίνηση και αξιολογείται μέχρι να γίνουν κινήσεις ίσες με όσες επιτρέπονται για την συγκεκριμένη θερμοκρασία</a:t>
            </a:r>
            <a:r>
              <a:rPr lang="en-US" sz="1400" dirty="0" smtClean="0"/>
              <a:t>(</a:t>
            </a:r>
            <a:r>
              <a:rPr lang="en-US" sz="1400" dirty="0" err="1" smtClean="0"/>
              <a:t>Swarz</a:t>
            </a:r>
            <a:r>
              <a:rPr lang="en-US" sz="1400" dirty="0" smtClean="0"/>
              <a:t> and </a:t>
            </a:r>
            <a:r>
              <a:rPr lang="en-US" sz="1400" dirty="0" err="1" smtClean="0"/>
              <a:t>Sechen</a:t>
            </a:r>
            <a:r>
              <a:rPr lang="en-US" sz="1400" dirty="0" smtClean="0"/>
              <a:t>)</a:t>
            </a:r>
            <a:r>
              <a:rPr lang="el-GR" sz="1400" dirty="0" smtClean="0"/>
              <a:t>.</a:t>
            </a:r>
          </a:p>
          <a:p>
            <a:pPr marL="342900" indent="-342900">
              <a:buFont typeface="+mj-lt"/>
              <a:buAutoNum type="arabicPeriod"/>
            </a:pPr>
            <a:r>
              <a:rPr lang="el-GR" sz="1400" dirty="0" smtClean="0"/>
              <a:t>Ενημερώνεται η θερμοκρασία σε νέα τιμή καθώς και το </a:t>
            </a:r>
            <a:r>
              <a:rPr lang="en-US" sz="1400" dirty="0" err="1" smtClean="0"/>
              <a:t>Rlim</a:t>
            </a:r>
            <a:r>
              <a:rPr lang="el-GR" sz="1400" dirty="0" smtClean="0"/>
              <a:t> και επιστρέφει στο βήμα 4.</a:t>
            </a:r>
          </a:p>
        </p:txBody>
      </p:sp>
      <p:sp>
        <p:nvSpPr>
          <p:cNvPr id="11" name="10 - TextBox"/>
          <p:cNvSpPr txBox="1"/>
          <p:nvPr/>
        </p:nvSpPr>
        <p:spPr>
          <a:xfrm>
            <a:off x="179512" y="4725144"/>
            <a:ext cx="8784976" cy="1815882"/>
          </a:xfrm>
          <a:prstGeom prst="rect">
            <a:avLst/>
          </a:prstGeom>
          <a:noFill/>
        </p:spPr>
        <p:txBody>
          <a:bodyPr wrap="square" rtlCol="0">
            <a:spAutoFit/>
          </a:bodyPr>
          <a:lstStyle/>
          <a:p>
            <a:pPr algn="just"/>
            <a:r>
              <a:rPr lang="el-GR" sz="1400" dirty="0" smtClean="0"/>
              <a:t>Ο αλγόριθμος </a:t>
            </a:r>
            <a:r>
              <a:rPr lang="en-US" sz="1400" dirty="0" smtClean="0"/>
              <a:t>Simulated Annealing</a:t>
            </a:r>
            <a:r>
              <a:rPr lang="el-GR" sz="1400" dirty="0" smtClean="0"/>
              <a:t> αξιολογεί την κάθε κίνηση. Αν το κόστος που προκύπτει είναι μικρότερο από την προηγούμενη κατάσταση τότε η κίνηση γίνεται αποδεκτή. Αν είναι μεγαλύτερο ή ίσο υπάρχει πάλι μικρή πιθανότητα να γίνει αποδεκτή η κίνηση. Η πιθανότητα αυτή εξαρτάται από το μέγεθος της αύξησης κόστους. Αυτό το χαρακτηριστικό του αλγορίθμου επιτρέπει την αποφυγή τοπικών ελαχίστων της εκάστοτε συνάρτησης κόστους.</a:t>
            </a:r>
          </a:p>
          <a:p>
            <a:pPr algn="just"/>
            <a:endParaRPr lang="el-GR" sz="1400" dirty="0"/>
          </a:p>
          <a:p>
            <a:pPr algn="just"/>
            <a:r>
              <a:rPr lang="el-GR" sz="1400" dirty="0" smtClean="0"/>
              <a:t>Κριτήριο εξόδου:</a:t>
            </a:r>
            <a:r>
              <a:rPr lang="en-US" sz="1400" dirty="0" smtClean="0"/>
              <a:t> </a:t>
            </a:r>
            <a:r>
              <a:rPr lang="el-GR" sz="1400" dirty="0" smtClean="0"/>
              <a:t>Το κριτήριο εξόδου συνήθως ορίζεται ως </a:t>
            </a:r>
            <a:r>
              <a:rPr lang="el-GR" sz="1400" dirty="0" err="1" smtClean="0"/>
              <a:t>Τ&lt;ε</a:t>
            </a:r>
            <a:r>
              <a:rPr lang="el-GR" sz="1400" dirty="0" smtClean="0"/>
              <a:t>(</a:t>
            </a:r>
            <a:r>
              <a:rPr lang="en-US" sz="1400" dirty="0"/>
              <a:t>Cost</a:t>
            </a:r>
            <a:r>
              <a:rPr lang="el-GR" sz="1400" dirty="0"/>
              <a:t>/</a:t>
            </a:r>
            <a:r>
              <a:rPr lang="en-US" sz="1400" dirty="0" err="1"/>
              <a:t>N</a:t>
            </a:r>
            <a:r>
              <a:rPr lang="en-US" sz="1400" baseline="-25000" dirty="0" err="1"/>
              <a:t>nets</a:t>
            </a:r>
            <a:r>
              <a:rPr lang="el-GR" sz="1400" dirty="0" smtClean="0"/>
              <a:t>) . Δηλαδή αν η θερμοκρασία γίνει μικρότερη από ένα μικρό ποσοστό του μέσου κόστους είναι μάλλον απίθανο να γίνει αποδεκτή κάποια κίνηση. Στην παραπάνω σχέση η τιμή του ε συνήθως κυμαίνεται στις τιμές 0,005&lt;ε&lt;0,05.</a:t>
            </a:r>
            <a:endParaRPr lang="el-G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323528" y="260648"/>
            <a:ext cx="8496944" cy="369332"/>
          </a:xfrm>
          <a:prstGeom prst="rect">
            <a:avLst/>
          </a:prstGeom>
          <a:noFill/>
        </p:spPr>
        <p:txBody>
          <a:bodyPr wrap="square" rtlCol="0">
            <a:spAutoFit/>
          </a:bodyPr>
          <a:lstStyle/>
          <a:p>
            <a:pPr algn="ctr"/>
            <a:r>
              <a:rPr lang="el-GR" dirty="0" smtClean="0"/>
              <a:t>Κριτήριο κόστους του </a:t>
            </a:r>
            <a:r>
              <a:rPr lang="en-US" dirty="0" smtClean="0"/>
              <a:t>VPR</a:t>
            </a:r>
            <a:r>
              <a:rPr lang="el-GR" dirty="0" smtClean="0"/>
              <a:t> και κριτήριο κόστους </a:t>
            </a:r>
            <a:r>
              <a:rPr lang="en-US" dirty="0" smtClean="0"/>
              <a:t>STAR</a:t>
            </a:r>
            <a:endParaRPr lang="el-GR" dirty="0"/>
          </a:p>
        </p:txBody>
      </p:sp>
      <p:pic>
        <p:nvPicPr>
          <p:cNvPr id="5" name="4 - Εικόνα"/>
          <p:cNvPicPr/>
          <p:nvPr/>
        </p:nvPicPr>
        <p:blipFill>
          <a:blip r:embed="rId2" cstate="print"/>
          <a:srcRect/>
          <a:stretch>
            <a:fillRect/>
          </a:stretch>
        </p:blipFill>
        <p:spPr bwMode="auto">
          <a:xfrm>
            <a:off x="323528" y="1988840"/>
            <a:ext cx="2371812" cy="1490608"/>
          </a:xfrm>
          <a:prstGeom prst="rect">
            <a:avLst/>
          </a:prstGeom>
          <a:noFill/>
          <a:ln w="9525">
            <a:noFill/>
            <a:miter lim="800000"/>
            <a:headEnd/>
            <a:tailEnd/>
          </a:ln>
        </p:spPr>
      </p:pic>
      <p:pic>
        <p:nvPicPr>
          <p:cNvPr id="6" name="22 - Εικόνα" descr="star.jpg"/>
          <p:cNvPicPr/>
          <p:nvPr/>
        </p:nvPicPr>
        <p:blipFill>
          <a:blip r:embed="rId3" cstate="print"/>
          <a:stretch>
            <a:fillRect/>
          </a:stretch>
        </p:blipFill>
        <p:spPr>
          <a:xfrm>
            <a:off x="611560" y="4653136"/>
            <a:ext cx="2284877" cy="1963024"/>
          </a:xfrm>
          <a:prstGeom prst="rect">
            <a:avLst/>
          </a:prstGeom>
        </p:spPr>
      </p:pic>
      <p:sp>
        <p:nvSpPr>
          <p:cNvPr id="8" name="7 - TextBox"/>
          <p:cNvSpPr txBox="1"/>
          <p:nvPr/>
        </p:nvSpPr>
        <p:spPr>
          <a:xfrm>
            <a:off x="3275856" y="836713"/>
            <a:ext cx="5688632" cy="4524315"/>
          </a:xfrm>
          <a:prstGeom prst="rect">
            <a:avLst/>
          </a:prstGeom>
          <a:noFill/>
        </p:spPr>
        <p:txBody>
          <a:bodyPr wrap="square" rtlCol="0">
            <a:spAutoFit/>
          </a:bodyPr>
          <a:lstStyle/>
          <a:p>
            <a:pPr algn="just"/>
            <a:r>
              <a:rPr lang="el-GR" sz="1400" dirty="0" smtClean="0"/>
              <a:t>Για κάθε σύνολο όλων των </a:t>
            </a:r>
            <a:r>
              <a:rPr lang="en-US" sz="1400" dirty="0" smtClean="0"/>
              <a:t>CLBs</a:t>
            </a:r>
            <a:r>
              <a:rPr lang="el-GR" sz="1400" dirty="0" smtClean="0"/>
              <a:t> που ενώνονται μεταξύ τους υπάρχει ένα δίκτυο που το πραγματοποιεί. Αυτό το δίκτυο αποτελεί ένα πλέγμα </a:t>
            </a:r>
            <a:r>
              <a:rPr lang="en-US" sz="1400" dirty="0" smtClean="0"/>
              <a:t>net</a:t>
            </a:r>
            <a:r>
              <a:rPr lang="el-GR" sz="1400" dirty="0" smtClean="0"/>
              <a:t>.</a:t>
            </a:r>
          </a:p>
          <a:p>
            <a:pPr algn="just"/>
            <a:r>
              <a:rPr lang="el-GR" sz="1400" dirty="0" smtClean="0"/>
              <a:t>Το άθροισμα του κόστους όλων των πλεγμάτων  αποτελεί το συνολικό κόστος της τοποθέτησης.</a:t>
            </a:r>
          </a:p>
          <a:p>
            <a:pPr algn="just"/>
            <a:endParaRPr lang="el-GR" sz="1400" dirty="0" smtClean="0"/>
          </a:p>
          <a:p>
            <a:pPr algn="just"/>
            <a:r>
              <a:rPr lang="el-GR" sz="1400" dirty="0" smtClean="0"/>
              <a:t>Στο εργαλείο </a:t>
            </a:r>
            <a:r>
              <a:rPr lang="en-US" sz="1400" dirty="0" smtClean="0"/>
              <a:t>VPR</a:t>
            </a:r>
            <a:r>
              <a:rPr lang="el-GR" sz="1400" dirty="0" smtClean="0"/>
              <a:t>, το κριτήριο κόστους για το μήκος των αγωγών που χρησιμοποιείται, είναι γνωστό και ως </a:t>
            </a:r>
            <a:r>
              <a:rPr lang="en-US" sz="1400" dirty="0" smtClean="0"/>
              <a:t>Half Perimeter Wire Length</a:t>
            </a:r>
            <a:r>
              <a:rPr lang="el-GR" sz="1400" dirty="0" smtClean="0"/>
              <a:t> ή  </a:t>
            </a:r>
            <a:r>
              <a:rPr lang="en-US" sz="1400" dirty="0" smtClean="0"/>
              <a:t>Bounding Box</a:t>
            </a:r>
            <a:r>
              <a:rPr lang="el-GR" sz="1400" dirty="0" smtClean="0"/>
              <a:t> και προτάθηκε αρχικά από τους </a:t>
            </a:r>
            <a:r>
              <a:rPr lang="en-US" sz="1400" dirty="0" err="1" smtClean="0"/>
              <a:t>Ebeling</a:t>
            </a:r>
            <a:r>
              <a:rPr lang="en-US" sz="1400" dirty="0" smtClean="0"/>
              <a:t> et al</a:t>
            </a:r>
            <a:r>
              <a:rPr lang="el-GR" sz="1400" dirty="0" smtClean="0"/>
              <a:t>. Σε αυτό το κριτήριο το κόστος ενός </a:t>
            </a:r>
            <a:r>
              <a:rPr lang="en-US" sz="1400" dirty="0" smtClean="0"/>
              <a:t>net</a:t>
            </a:r>
            <a:r>
              <a:rPr lang="el-GR" sz="1400" dirty="0" smtClean="0"/>
              <a:t> ισούται με την </a:t>
            </a:r>
            <a:r>
              <a:rPr lang="el-GR" sz="1400" dirty="0" err="1" smtClean="0"/>
              <a:t>ημιπερίμετρο</a:t>
            </a:r>
            <a:r>
              <a:rPr lang="el-GR" sz="1400" dirty="0" smtClean="0"/>
              <a:t> του ελαχίστου ορθογωνίου που περικλείει όλα τα στοιχεία του. Επειδή το συγκεκριμένο κριτήριο υποτιμά το πραγματικό μήκος αγωγών έχει προστεθεί μια μεταβλητή </a:t>
            </a:r>
            <a:r>
              <a:rPr lang="en-US" sz="1400" dirty="0" smtClean="0"/>
              <a:t>q</a:t>
            </a:r>
            <a:r>
              <a:rPr lang="el-GR" sz="1400" dirty="0" smtClean="0"/>
              <a:t> που έχει την τιμή 1 όταν τα τερματικά που συνδέονται μέσω αυτού του </a:t>
            </a:r>
            <a:r>
              <a:rPr lang="en-US" sz="1400" dirty="0" smtClean="0"/>
              <a:t>net </a:t>
            </a:r>
            <a:r>
              <a:rPr lang="el-GR" sz="1400" dirty="0" smtClean="0"/>
              <a:t>είναι λιγότερα η ίσα με 3 και αυξάνεται όταν είναι περισσότερα. Επίσης στο </a:t>
            </a:r>
            <a:r>
              <a:rPr lang="en-US" sz="1400" dirty="0" smtClean="0"/>
              <a:t>VPR</a:t>
            </a:r>
            <a:r>
              <a:rPr lang="el-GR" sz="1400" dirty="0" smtClean="0"/>
              <a:t> λαμβάνεται υπ όψιν και το μέσω εύρος των κάθετων και οριζόντιων καναλιών κατά μήκος και πλάτος του περικλείοντος ορθογωνίου.</a:t>
            </a:r>
          </a:p>
          <a:p>
            <a:pPr algn="just"/>
            <a:endParaRPr lang="el-GR" sz="1400" dirty="0"/>
          </a:p>
          <a:p>
            <a:pPr algn="ctr"/>
            <a:endParaRPr lang="el-GR" sz="1400" dirty="0" smtClean="0"/>
          </a:p>
          <a:p>
            <a:pPr algn="just"/>
            <a:endParaRPr lang="el-GR" dirty="0"/>
          </a:p>
          <a:p>
            <a:pPr algn="just"/>
            <a:endParaRPr lang="el-GR" dirty="0"/>
          </a:p>
        </p:txBody>
      </p:sp>
      <p:pic>
        <p:nvPicPr>
          <p:cNvPr id="21506" name="Picture 2"/>
          <p:cNvPicPr>
            <a:picLocks noChangeAspect="1" noChangeArrowheads="1"/>
          </p:cNvPicPr>
          <p:nvPr/>
        </p:nvPicPr>
        <p:blipFill>
          <a:blip r:embed="rId4" cstate="print"/>
          <a:srcRect/>
          <a:stretch>
            <a:fillRect/>
          </a:stretch>
        </p:blipFill>
        <p:spPr bwMode="auto">
          <a:xfrm>
            <a:off x="4283969" y="4149081"/>
            <a:ext cx="2952327" cy="461024"/>
          </a:xfrm>
          <a:prstGeom prst="rect">
            <a:avLst/>
          </a:prstGeom>
          <a:noFill/>
          <a:ln w="9525">
            <a:noFill/>
            <a:miter lim="800000"/>
            <a:headEnd/>
            <a:tailEnd/>
          </a:ln>
        </p:spPr>
      </p:pic>
      <p:sp>
        <p:nvSpPr>
          <p:cNvPr id="11" name="10 - TextBox"/>
          <p:cNvSpPr txBox="1"/>
          <p:nvPr/>
        </p:nvSpPr>
        <p:spPr>
          <a:xfrm>
            <a:off x="3419872" y="4653136"/>
            <a:ext cx="5544616" cy="1600438"/>
          </a:xfrm>
          <a:prstGeom prst="rect">
            <a:avLst/>
          </a:prstGeom>
          <a:noFill/>
        </p:spPr>
        <p:txBody>
          <a:bodyPr wrap="square" rtlCol="0">
            <a:spAutoFit/>
          </a:bodyPr>
          <a:lstStyle/>
          <a:p>
            <a:r>
              <a:rPr lang="el-GR" sz="1400" dirty="0" smtClean="0"/>
              <a:t>Στην δικιά μας προσέγγιση το κριτήριο κόστους υπολογίζεται με χρήση του αλγορίθμου </a:t>
            </a:r>
            <a:r>
              <a:rPr lang="en-US" sz="1400" dirty="0" smtClean="0"/>
              <a:t>Star</a:t>
            </a:r>
            <a:r>
              <a:rPr lang="el-GR" sz="1400" dirty="0" smtClean="0"/>
              <a:t>. Ο αλγόριθμος </a:t>
            </a:r>
            <a:r>
              <a:rPr lang="en-US" sz="1400" dirty="0" smtClean="0"/>
              <a:t>Star </a:t>
            </a:r>
            <a:r>
              <a:rPr lang="el-GR" sz="1400" dirty="0" smtClean="0"/>
              <a:t>ορίζει ότι για κάθε </a:t>
            </a:r>
            <a:r>
              <a:rPr lang="en-US" sz="1400" dirty="0" smtClean="0"/>
              <a:t>net</a:t>
            </a:r>
            <a:r>
              <a:rPr lang="el-GR" sz="1400" dirty="0" smtClean="0"/>
              <a:t> υπάρχει ένα σημείο κέντρου βάρους το οποίο προκύπτει από τον υπολογισμό του μέσου όρου της οριζόντιας και της κατακόρυφης διάστασης των στοιχείων του πλέγματος. Το κόστος του εκάστοτε πλέγματος ισούται με το άθροισμα των ευκλείδειων αποστάσεων των στοιχείων του από αυτό το σημείο κέντρου βάρους.</a:t>
            </a:r>
            <a:endParaRPr lang="el-GR" sz="1400" dirty="0"/>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2657</Words>
  <Application>Microsoft Office PowerPoint</Application>
  <PresentationFormat>Προβολή στην οθόνη (4:3)</PresentationFormat>
  <Paragraphs>157</Paragraphs>
  <Slides>18</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18</vt:i4>
      </vt:variant>
    </vt:vector>
  </HeadingPairs>
  <TitlesOfParts>
    <vt:vector size="19" baseType="lpstr">
      <vt:lpstr>Θέμα του Office</vt:lpstr>
      <vt:lpstr>Παραλληλοποίηση της τοποθέτησης FPGA με βάση τον Simulated Annealing</vt:lpstr>
      <vt:lpstr>Στόχος:</vt:lpstr>
      <vt:lpstr>Συσκευές FPGA</vt:lpstr>
      <vt:lpstr>Διαφάνεια 4</vt:lpstr>
      <vt:lpstr>Διαφάνεια 5</vt:lpstr>
      <vt:lpstr>Διαφάνεια 6</vt:lpstr>
      <vt:lpstr>Διαφάνεια 7</vt:lpstr>
      <vt:lpstr>Διαφάνεια 8</vt:lpstr>
      <vt:lpstr>Διαφάνεια 9</vt:lpstr>
      <vt:lpstr>Διαφάνεια 10</vt:lpstr>
      <vt:lpstr>Διαφάνεια 11</vt:lpstr>
      <vt:lpstr>Διαφάνεια 12</vt:lpstr>
      <vt:lpstr>Διαφάνεια 13</vt:lpstr>
      <vt:lpstr>Διαφάνεια 14</vt:lpstr>
      <vt:lpstr>Διαφάνεια 15</vt:lpstr>
      <vt:lpstr>Διαφάνεια 16</vt:lpstr>
      <vt:lpstr>Διαφάνεια 17</vt:lpstr>
      <vt:lpstr>Ευχαριστώ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Zeakros</dc:creator>
  <cp:lastModifiedBy>Zeakros</cp:lastModifiedBy>
  <cp:revision>60</cp:revision>
  <dcterms:created xsi:type="dcterms:W3CDTF">2016-11-13T15:21:32Z</dcterms:created>
  <dcterms:modified xsi:type="dcterms:W3CDTF">2018-02-13T22:15:19Z</dcterms:modified>
</cp:coreProperties>
</file>