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2"/>
    <p:restoredTop sz="94694"/>
  </p:normalViewPr>
  <p:slideViewPr>
    <p:cSldViewPr snapToGrid="0">
      <p:cViewPr varScale="1">
        <p:scale>
          <a:sx n="120" d="100"/>
          <a:sy n="12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7241-0F11-C40C-3ABE-A16D1B69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7103-2587-8365-1BAC-B56ED31E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EE37-B828-CD46-2C18-F842B2D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8F15-8E14-A79B-1C2C-99FA3111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6B91-D68B-A6AD-5E51-20A51BDA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66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5A-D926-D4C2-09C7-D7F01EE5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FFD1-4CCA-99FF-6E53-99891DBE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86A0-BF0C-3C32-CC33-C5122247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FA4B-7C27-5356-1E50-265D479D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792-C32A-66E8-3F19-55305549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62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F6F5-72DF-7094-D8BF-9344280B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FD3B-A433-5682-D609-40D9741F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03D3-34FB-7762-20CE-44D8D299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91EF-9A9D-7201-1917-AEBB6883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8405-E607-4F37-ADF9-073E359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53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E867-BFDD-9D9F-D1DA-2917C712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30E-BCD6-1723-F508-42C655C8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3DC7-22E1-9386-A2AA-74309E7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5A74-2DD7-50AE-DF90-DD400667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8668-079B-2542-9E55-DAE164F9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8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E17B-D60F-0B28-3650-CE8A7C85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894F-C54B-16FE-A0D9-150A7F86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3CDD-9218-1ABF-9756-BECBDC6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5EA5-C1AD-C59C-AFA0-18D5622F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8231-FA3C-B748-1872-3CF298CA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F321-DF1F-04F2-4DF5-92099EED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9E43-1EE6-6866-8063-F145D7110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ED433-B58C-F98E-5C5E-00BF3499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F276-37D8-FEAD-320A-06F2E4C5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18A5-2E53-6EED-738A-DB7C9F9D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433A-C60B-AEBB-2181-33E7338B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52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616-B962-7078-C597-E8A99B45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AA71-9F5B-3646-B994-ADAFDD5E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9968D-96C9-C14C-503F-5A00044D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9DD73-B941-A6F5-9C89-6A6A3B7A9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1F390-1BBE-8AA8-6BB8-2A7AE58B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EFDD7-997C-6284-A849-9BF66B04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86C38-5092-0D19-E5D0-0B912F4B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9FC6E-D8B0-F08C-A336-E4163214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27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51CD-7C04-76CB-5332-DADE9E7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EA009-AF6B-978E-5F8C-40AA9747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A581-B5C4-5A20-BEC9-AA853C90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03E9A-1B3A-E3FB-A838-630071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41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F9F67-D9F3-579B-524F-76FFF903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773D0-EF93-6835-0DAB-A04FF72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1FBB0-2C29-6C41-E48D-DC974464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3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989F-E0E6-3836-B745-E12A6AD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8E23-7F64-DB8A-D208-49E3FADB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08FE-CAC4-F6E8-192C-5084FE03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9810-A7EC-D229-88EF-6D3A872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BD29-FEAB-6999-D990-6666589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0E4BC-ACED-72CB-AC52-B7C24FE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66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C0FF-0674-DE37-BD3D-02C6C7EC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48599-24B4-3EBF-E35A-C1BCB8045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4F94-7081-C0C9-449F-6B6C4230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25053-7FF9-F01B-327A-181F4AEE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92F0-07F8-1B56-9937-DF35D4B4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041D-3254-D543-26BE-8A7FAC8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89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79003-E766-7E48-10B5-2AA975E9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2FB9-05D7-EEA3-9C55-DCDB0437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27B6-98DE-195B-EABD-8D9A35B9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457C-AC72-C949-D252-3BA855DE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FBAD-47DB-42CC-DC0F-3C207F4A3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00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75D8A-7E6A-3F99-E7A9-632AE26A87C0}"/>
                  </a:ext>
                </a:extLst>
              </p:cNvPr>
              <p:cNvSpPr txBox="1"/>
              <p:nvPr/>
            </p:nvSpPr>
            <p:spPr>
              <a:xfrm>
                <a:off x="3174705" y="1786018"/>
                <a:ext cx="6097772" cy="2960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Hvordan en sådan øvelse bedst kan tilpasses studerende uden programmeringserfaring  </a:t>
                </a:r>
                <a14:m>
                  <m:oMath xmlns:m="http://schemas.openxmlformats.org/officeDocument/2006/math">
                    <m:r>
                      <a:rPr lang="da-DK" sz="1800" b="0" i="1" u="none" strike="noStrike" noProof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B050"/>
                    </a:solidFill>
                    <a:effectLst/>
                    <a:latin typeface="Aptos" panose="020B0004020202020204" pitchFamily="34" charset="0"/>
                  </a:rPr>
                  <a:t> Tilpasning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Hvilke pædagogiske greb du vil anvende for at sikre læring og motivation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B0F0"/>
                    </a:solidFill>
                    <a:effectLst/>
                    <a:latin typeface="Aptos" panose="020B0004020202020204" pitchFamily="34" charset="0"/>
                  </a:rPr>
                  <a:t>Læring &amp; Motivation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Hvordan man sikrer at fokus bevares på kernestoffet (Michaelis-Menten-kinetik) og det ikke bliver et programmeringskursus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</a:t>
                </a:r>
                <a:r>
                  <a:rPr lang="da-DK" sz="1800" b="0" i="0" u="none" strike="noStrike" noProof="0" dirty="0">
                    <a:solidFill>
                      <a:srgbClr val="7030A0"/>
                    </a:solidFill>
                    <a:effectLst/>
                    <a:latin typeface="Aptos" panose="020B0004020202020204" pitchFamily="34" charset="0"/>
                  </a:rPr>
                  <a:t>Kernestof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75D8A-7E6A-3F99-E7A9-632AE26A8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05" y="1786018"/>
                <a:ext cx="6097772" cy="2960875"/>
              </a:xfrm>
              <a:prstGeom prst="rect">
                <a:avLst/>
              </a:prstGeom>
              <a:blipFill>
                <a:blip r:embed="rId2"/>
                <a:stretch>
                  <a:fillRect l="-832" r="-1455" b="-25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96DFD9F-3A91-A489-EC98-BBD038FFC4A4}"/>
              </a:ext>
            </a:extLst>
          </p:cNvPr>
          <p:cNvSpPr txBox="1"/>
          <p:nvPr/>
        </p:nvSpPr>
        <p:spPr>
          <a:xfrm>
            <a:off x="8226942" y="38417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0EB24-819E-4027-E867-E9DA006B4DEF}"/>
              </a:ext>
            </a:extLst>
          </p:cNvPr>
          <p:cNvSpPr txBox="1"/>
          <p:nvPr/>
        </p:nvSpPr>
        <p:spPr>
          <a:xfrm>
            <a:off x="8226942" y="755768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0F520-7189-5B10-2BC6-FC24B3EE2676}"/>
              </a:ext>
            </a:extLst>
          </p:cNvPr>
          <p:cNvSpPr txBox="1"/>
          <p:nvPr/>
        </p:nvSpPr>
        <p:spPr>
          <a:xfrm>
            <a:off x="8226942" y="1125100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3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eekly Briefing: Boiling Frog Britain ...">
            <a:extLst>
              <a:ext uri="{FF2B5EF4-FFF2-40B4-BE49-F238E27FC236}">
                <a16:creationId xmlns:a16="http://schemas.microsoft.com/office/drawing/2014/main" id="{5E423A72-E140-BA34-F941-E0635BEC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40" y="831112"/>
            <a:ext cx="37973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D368-4CD0-2978-7A3D-DC3C6D2AA4E9}"/>
              </a:ext>
            </a:extLst>
          </p:cNvPr>
          <p:cNvSpPr txBox="1"/>
          <p:nvPr/>
        </p:nvSpPr>
        <p:spPr>
          <a:xfrm>
            <a:off x="544918" y="505122"/>
            <a:ext cx="42317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200" b="1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Undgå at overvælde de studerende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 err="1"/>
              <a:t>Material</a:t>
            </a:r>
            <a:r>
              <a:rPr lang="da-DK" noProof="0" dirty="0"/>
              <a:t> skal gradvist introduceret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Ikke mere Python end præcist nødvendigt for at løse det faglige emne der undersøges</a:t>
            </a:r>
          </a:p>
          <a:p>
            <a:pPr>
              <a:buSzPct val="100000"/>
            </a:pPr>
            <a:r>
              <a:rPr lang="da-DK" noProof="0" dirty="0"/>
              <a:t> </a:t>
            </a:r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Forsøg at undgå at de studerende sidder fast.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Minimere kompleksiteten af at fejl finde.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noProof="0" dirty="0"/>
          </a:p>
        </p:txBody>
      </p:sp>
      <p:pic>
        <p:nvPicPr>
          <p:cNvPr id="6" name="Picture 5" descr="A cartoon of a child using a computer in a pot&#10;&#10;AI-generated content may be incorrect.">
            <a:extLst>
              <a:ext uri="{FF2B5EF4-FFF2-40B4-BE49-F238E27FC236}">
                <a16:creationId xmlns:a16="http://schemas.microsoft.com/office/drawing/2014/main" id="{4403736B-9746-2029-53B6-ACD8702C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987" y="3580218"/>
            <a:ext cx="4231758" cy="282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365B-7514-8891-0C84-47CBFC07395E}"/>
              </a:ext>
            </a:extLst>
          </p:cNvPr>
          <p:cNvSpPr txBox="1"/>
          <p:nvPr/>
        </p:nvSpPr>
        <p:spPr>
          <a:xfrm>
            <a:off x="4771359" y="2920489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0CF0-AA8E-991F-0F86-DA9E07926AAE}"/>
              </a:ext>
            </a:extLst>
          </p:cNvPr>
          <p:cNvSpPr txBox="1"/>
          <p:nvPr/>
        </p:nvSpPr>
        <p:spPr>
          <a:xfrm>
            <a:off x="4803258" y="1807662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BB13-04AF-1C91-51EF-AB473CBE1280}"/>
              </a:ext>
            </a:extLst>
          </p:cNvPr>
          <p:cNvSpPr txBox="1"/>
          <p:nvPr/>
        </p:nvSpPr>
        <p:spPr>
          <a:xfrm>
            <a:off x="4792625" y="93816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CF839-FE28-9EC9-62DD-68488A22BC0D}"/>
              </a:ext>
            </a:extLst>
          </p:cNvPr>
          <p:cNvSpPr txBox="1"/>
          <p:nvPr/>
        </p:nvSpPr>
        <p:spPr>
          <a:xfrm>
            <a:off x="4781992" y="408375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19B80-1308-AFB6-F065-8EB5F6A46373}"/>
              </a:ext>
            </a:extLst>
          </p:cNvPr>
          <p:cNvSpPr txBox="1"/>
          <p:nvPr/>
        </p:nvSpPr>
        <p:spPr>
          <a:xfrm>
            <a:off x="4760726" y="43774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D030-7412-E59B-4034-EC7FDC53CEA4}"/>
              </a:ext>
            </a:extLst>
          </p:cNvPr>
          <p:cNvSpPr txBox="1"/>
          <p:nvPr/>
        </p:nvSpPr>
        <p:spPr>
          <a:xfrm>
            <a:off x="4760726" y="25967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58715-498A-DDD0-62C1-42962F040F3F}"/>
              </a:ext>
            </a:extLst>
          </p:cNvPr>
          <p:cNvSpPr txBox="1"/>
          <p:nvPr/>
        </p:nvSpPr>
        <p:spPr>
          <a:xfrm>
            <a:off x="4739460" y="5453422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D459-0D67-83E0-71DF-45E343F7AA8E}"/>
              </a:ext>
            </a:extLst>
          </p:cNvPr>
          <p:cNvSpPr txBox="1"/>
          <p:nvPr/>
        </p:nvSpPr>
        <p:spPr>
          <a:xfrm>
            <a:off x="4718194" y="574716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2168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numbers and a line&#10;&#10;AI-generated content may be incorrect.">
            <a:extLst>
              <a:ext uri="{FF2B5EF4-FFF2-40B4-BE49-F238E27FC236}">
                <a16:creationId xmlns:a16="http://schemas.microsoft.com/office/drawing/2014/main" id="{88151E95-8C15-9D29-8C8A-D769EDF5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20" y="869327"/>
            <a:ext cx="6644020" cy="511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C0E45-9EF0-6B58-F9EF-4661FCFC5BED}"/>
              </a:ext>
            </a:extLst>
          </p:cNvPr>
          <p:cNvSpPr txBox="1"/>
          <p:nvPr/>
        </p:nvSpPr>
        <p:spPr>
          <a:xfrm>
            <a:off x="691115" y="1669311"/>
            <a:ext cx="4125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Starter med noget lidt anderledes/sjovt</a:t>
            </a:r>
          </a:p>
          <a:p>
            <a:endParaRPr lang="da-DK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noProof="0" dirty="0"/>
              <a:t>Starter TØ med en ‘</a:t>
            </a:r>
            <a:r>
              <a:rPr lang="da-DK" noProof="0" dirty="0" err="1"/>
              <a:t>snakke’-opgave</a:t>
            </a:r>
            <a:r>
              <a:rPr lang="da-DK" noProof="0" dirty="0"/>
              <a:t> blandt de studerende.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noProof="0" dirty="0"/>
              <a:t>‘</a:t>
            </a:r>
            <a:r>
              <a:rPr lang="da-DK" noProof="0" dirty="0" err="1"/>
              <a:t>Reward</a:t>
            </a:r>
            <a:r>
              <a:rPr lang="da-DK" noProof="0" dirty="0"/>
              <a:t>’  så snart notebooken er </a:t>
            </a:r>
            <a:r>
              <a:rPr lang="da-DK" noProof="0" dirty="0" err="1"/>
              <a:t>igang</a:t>
            </a:r>
            <a:r>
              <a:rPr lang="da-DK" noProof="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noProof="0" dirty="0"/>
          </a:p>
          <a:p>
            <a:r>
              <a:rPr lang="da-DK" noProof="0" dirty="0"/>
              <a:t>Uden at det er eksplicit for de studerende kunne man håbe det skaber en fornemmelse af at programmerings-færdigheder kan bidrage til deres forståelse af kursus materialet.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A4CA-889F-CF6D-E107-34F79EC00713}"/>
              </a:ext>
            </a:extLst>
          </p:cNvPr>
          <p:cNvSpPr txBox="1"/>
          <p:nvPr/>
        </p:nvSpPr>
        <p:spPr>
          <a:xfrm>
            <a:off x="445460" y="928231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ABB4C-AF93-49A1-0842-F598AA9CA165}"/>
              </a:ext>
            </a:extLst>
          </p:cNvPr>
          <p:cNvSpPr txBox="1"/>
          <p:nvPr/>
        </p:nvSpPr>
        <p:spPr>
          <a:xfrm>
            <a:off x="445460" y="55889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284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0DD7130-8207-A2B6-528F-8D96D475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69" y="1060745"/>
            <a:ext cx="6070600" cy="292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white rectangular object with green text&#10;&#10;AI-generated content may be incorrect.">
            <a:extLst>
              <a:ext uri="{FF2B5EF4-FFF2-40B4-BE49-F238E27FC236}">
                <a16:creationId xmlns:a16="http://schemas.microsoft.com/office/drawing/2014/main" id="{7E4507C1-A2AE-8922-D4CB-7002D6F9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15" y="4583962"/>
            <a:ext cx="6086353" cy="125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AB8FC-0806-ED5F-C4B4-267D96860D1B}"/>
              </a:ext>
            </a:extLst>
          </p:cNvPr>
          <p:cNvSpPr txBox="1"/>
          <p:nvPr/>
        </p:nvSpPr>
        <p:spPr>
          <a:xfrm>
            <a:off x="377457" y="1720840"/>
            <a:ext cx="53641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Forsøg at undgå at de studerende sidder fast</a:t>
            </a:r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Minimere kompleksiteten af at fejl finde.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r>
              <a:rPr lang="da-DK" noProof="0" dirty="0"/>
              <a:t>Hver celle skal kun have en lille opgave, og der skal være noget der hjælper med at fejlfinde så hurtigt som muligt derefter. 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r>
              <a:rPr lang="da-DK" noProof="0" dirty="0"/>
              <a:t>Det må ikke være tilfældet at det første sted en fejl opdages er det endelig plot – så er det for svært at finde den og det kan hurtigt skabe frustration.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24B9-19EB-D8FA-D3B3-D2CF660E3114}"/>
              </a:ext>
            </a:extLst>
          </p:cNvPr>
          <p:cNvSpPr txBox="1"/>
          <p:nvPr/>
        </p:nvSpPr>
        <p:spPr>
          <a:xfrm>
            <a:off x="377457" y="347021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4DD02-422F-3E39-AE7A-EF5C1141AD05}"/>
              </a:ext>
            </a:extLst>
          </p:cNvPr>
          <p:cNvSpPr txBox="1"/>
          <p:nvPr/>
        </p:nvSpPr>
        <p:spPr>
          <a:xfrm>
            <a:off x="377457" y="65139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0810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ard with black text&#10;&#10;AI-generated content may be incorrect.">
            <a:extLst>
              <a:ext uri="{FF2B5EF4-FFF2-40B4-BE49-F238E27FC236}">
                <a16:creationId xmlns:a16="http://schemas.microsoft.com/office/drawing/2014/main" id="{E008CD9E-6317-A821-63D8-68FC910E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623139"/>
            <a:ext cx="72644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rectangular sign with black text&#10;&#10;AI-generated content may be incorrect.">
            <a:extLst>
              <a:ext uri="{FF2B5EF4-FFF2-40B4-BE49-F238E27FC236}">
                <a16:creationId xmlns:a16="http://schemas.microsoft.com/office/drawing/2014/main" id="{5BEE4895-1BCB-FA34-B369-8303609F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87535"/>
            <a:ext cx="7315200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09B13-3B5D-9362-2D84-5E032EC05786}"/>
              </a:ext>
            </a:extLst>
          </p:cNvPr>
          <p:cNvSpPr txBox="1"/>
          <p:nvPr/>
        </p:nvSpPr>
        <p:spPr>
          <a:xfrm>
            <a:off x="478465" y="2343196"/>
            <a:ext cx="423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Brug bokse til at opsummere eller give mere information.</a:t>
            </a:r>
          </a:p>
          <a:p>
            <a:endParaRPr lang="da-DK" noProof="0" dirty="0"/>
          </a:p>
          <a:p>
            <a:r>
              <a:rPr lang="da-DK" noProof="0" dirty="0"/>
              <a:t>Kan bruges til at skabe en klar forbindelse til kernestoffet selvom de sidste celler har været Python-læring.</a:t>
            </a:r>
          </a:p>
          <a:p>
            <a:endParaRPr lang="da-DK" noProof="0" dirty="0"/>
          </a:p>
          <a:p>
            <a:r>
              <a:rPr lang="da-DK" noProof="0" dirty="0"/>
              <a:t>Gem forklaring af små detaljer i udfoldelige blokke, kun er nysgerrige behøver at læse – resten kan gå videre.</a:t>
            </a:r>
          </a:p>
        </p:txBody>
      </p:sp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6ABAA6A-C518-9C1A-0172-2D4DBB180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4247557"/>
            <a:ext cx="7091621" cy="1605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3A9B6B-1A4A-45A6-457B-CC6E3966A53D}"/>
              </a:ext>
            </a:extLst>
          </p:cNvPr>
          <p:cNvSpPr txBox="1"/>
          <p:nvPr/>
        </p:nvSpPr>
        <p:spPr>
          <a:xfrm>
            <a:off x="489098" y="913123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EC417-516D-50A9-2393-6B338E0547EC}"/>
              </a:ext>
            </a:extLst>
          </p:cNvPr>
          <p:cNvSpPr txBox="1"/>
          <p:nvPr/>
        </p:nvSpPr>
        <p:spPr>
          <a:xfrm>
            <a:off x="478465" y="58940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CDA51-3723-29B8-4672-670D00AFACD6}"/>
              </a:ext>
            </a:extLst>
          </p:cNvPr>
          <p:cNvSpPr txBox="1"/>
          <p:nvPr/>
        </p:nvSpPr>
        <p:spPr>
          <a:xfrm>
            <a:off x="489098" y="24747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1533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605D0-69DC-5C80-ECA7-8F5DEAD49B13}"/>
              </a:ext>
            </a:extLst>
          </p:cNvPr>
          <p:cNvSpPr txBox="1"/>
          <p:nvPr/>
        </p:nvSpPr>
        <p:spPr>
          <a:xfrm>
            <a:off x="574156" y="1547361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 beskrivelse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05E5A-FC4E-F64C-E18B-92A94F8623E2}"/>
              </a:ext>
            </a:extLst>
          </p:cNvPr>
          <p:cNvSpPr txBox="1"/>
          <p:nvPr/>
        </p:nvSpPr>
        <p:spPr>
          <a:xfrm>
            <a:off x="574156" y="2571631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Hints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B72A8-AB61-C2DA-693B-3D9C0FE34A37}"/>
              </a:ext>
            </a:extLst>
          </p:cNvPr>
          <p:cNvSpPr txBox="1"/>
          <p:nvPr/>
        </p:nvSpPr>
        <p:spPr>
          <a:xfrm>
            <a:off x="574156" y="4159427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 celle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EE58A-07D6-A8F3-D64F-E719417CAE20}"/>
              </a:ext>
            </a:extLst>
          </p:cNvPr>
          <p:cNvSpPr txBox="1"/>
          <p:nvPr/>
        </p:nvSpPr>
        <p:spPr>
          <a:xfrm>
            <a:off x="574156" y="4941308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Feedback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F0BB73-A363-5DF7-B26B-6ABDBD850F33}"/>
              </a:ext>
            </a:extLst>
          </p:cNvPr>
          <p:cNvCxnSpPr>
            <a:endCxn id="6" idx="3"/>
          </p:cNvCxnSpPr>
          <p:nvPr/>
        </p:nvCxnSpPr>
        <p:spPr>
          <a:xfrm>
            <a:off x="2690035" y="1732027"/>
            <a:ext cx="2115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43AFAE-3875-96D9-5700-3757F71B5604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1321979" y="2756297"/>
            <a:ext cx="348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F1F32-CDC0-F4F3-C639-57DA8C9D8A6E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2144231" y="4344093"/>
            <a:ext cx="2661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5CD45-058E-7459-FD4D-220C00F34A6A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711841" y="5125974"/>
            <a:ext cx="309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6366D1-FDAD-86F7-4F77-68018099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4" y="903029"/>
            <a:ext cx="6962519" cy="46946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6FD32C-19C6-75EF-BC3D-750CABF0DF6C}"/>
              </a:ext>
            </a:extLst>
          </p:cNvPr>
          <p:cNvSpPr txBox="1"/>
          <p:nvPr/>
        </p:nvSpPr>
        <p:spPr>
          <a:xfrm>
            <a:off x="466099" y="8365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9E51A-A8CD-DF9A-C328-2F1796341503}"/>
              </a:ext>
            </a:extLst>
          </p:cNvPr>
          <p:cNvSpPr txBox="1"/>
          <p:nvPr/>
        </p:nvSpPr>
        <p:spPr>
          <a:xfrm>
            <a:off x="466099" y="4200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AA3DD-60AA-1597-E5EC-86D1D6FB5EF3}"/>
              </a:ext>
            </a:extLst>
          </p:cNvPr>
          <p:cNvSpPr txBox="1"/>
          <p:nvPr/>
        </p:nvSpPr>
        <p:spPr>
          <a:xfrm>
            <a:off x="7113181" y="6047738"/>
            <a:ext cx="47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Dette er den sidste og sværeste opgave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Notebooken</a:t>
            </a:r>
            <a:r>
              <a:rPr lang="en-GB" dirty="0"/>
              <a:t> –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tomme</a:t>
            </a:r>
            <a:r>
              <a:rPr lang="en-GB" dirty="0"/>
              <a:t> </a:t>
            </a:r>
            <a:r>
              <a:rPr lang="en-GB" dirty="0" err="1"/>
              <a:t>celle</a:t>
            </a:r>
            <a:r>
              <a:rPr lang="en-GB" dirty="0"/>
              <a:t>. </a:t>
            </a:r>
            <a:endParaRPr lang="en-DK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220BA-1528-3EEB-A8A0-3BF9EC5B6DBE}"/>
              </a:ext>
            </a:extLst>
          </p:cNvPr>
          <p:cNvCxnSpPr>
            <a:cxnSpLocks/>
          </p:cNvCxnSpPr>
          <p:nvPr/>
        </p:nvCxnSpPr>
        <p:spPr>
          <a:xfrm flipH="1" flipV="1">
            <a:off x="7467597" y="4528759"/>
            <a:ext cx="1857156" cy="1518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B3979-CB33-6845-95C7-D10169752CBD}"/>
              </a:ext>
            </a:extLst>
          </p:cNvPr>
          <p:cNvSpPr txBox="1"/>
          <p:nvPr/>
        </p:nvSpPr>
        <p:spPr>
          <a:xfrm>
            <a:off x="510363" y="1499190"/>
            <a:ext cx="4774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Identificer hvad der er læringsmålet </a:t>
            </a:r>
            <a:r>
              <a:rPr lang="da-DK" noProof="0" dirty="0" err="1"/>
              <a:t>ifht</a:t>
            </a:r>
            <a:r>
              <a:rPr lang="da-DK" noProof="0" dirty="0"/>
              <a:t>. Python</a:t>
            </a:r>
          </a:p>
          <a:p>
            <a:r>
              <a:rPr lang="da-DK" dirty="0"/>
              <a:t>I dette tilfælde er hovedmålet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curve_fit</a:t>
            </a:r>
            <a:endParaRPr lang="da-DK" dirty="0"/>
          </a:p>
          <a:p>
            <a:r>
              <a:rPr lang="da-DK" dirty="0"/>
              <a:t>Og et sekundært mål er</a:t>
            </a:r>
          </a:p>
          <a:p>
            <a:pPr marL="285750" indent="-285750">
              <a:buFontTx/>
              <a:buChar char="-"/>
            </a:pPr>
            <a:r>
              <a:rPr lang="da-DK" dirty="0"/>
              <a:t>At plotte 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r>
              <a:rPr lang="da-DK" dirty="0"/>
              <a:t>Der er flere muligheder alt efter niveau</a:t>
            </a:r>
          </a:p>
          <a:p>
            <a:pPr marL="285750" indent="-285750">
              <a:buFontTx/>
              <a:buChar char="-"/>
            </a:pPr>
            <a:r>
              <a:rPr lang="da-DK" dirty="0"/>
              <a:t>Små bider af plotte kode laves af den studerende.</a:t>
            </a:r>
          </a:p>
          <a:p>
            <a:pPr marL="285750" indent="-285750">
              <a:buFontTx/>
              <a:buChar char="-"/>
            </a:pPr>
            <a:r>
              <a:rPr lang="da-DK" dirty="0"/>
              <a:t>Kun et plots har en sådan opgave</a:t>
            </a:r>
          </a:p>
          <a:p>
            <a:pPr marL="285750" indent="-285750">
              <a:buFontTx/>
              <a:buChar char="-"/>
            </a:pPr>
            <a:r>
              <a:rPr lang="da-DK" dirty="0"/>
              <a:t>Plotte kode vises så de studerende ser det, så de er blevet ”</a:t>
            </a:r>
            <a:r>
              <a:rPr lang="da-DK" dirty="0" err="1"/>
              <a:t>exponeret</a:t>
            </a:r>
            <a:r>
              <a:rPr lang="da-DK" dirty="0"/>
              <a:t>”</a:t>
            </a:r>
          </a:p>
          <a:p>
            <a:pPr marL="285750" indent="-285750">
              <a:buFontTx/>
              <a:buChar char="-"/>
            </a:pPr>
            <a:r>
              <a:rPr lang="da-DK" dirty="0"/>
              <a:t>Plotte kode gemmes helt væk bag en funktion.</a:t>
            </a:r>
          </a:p>
          <a:p>
            <a:endParaRPr lang="da-DK" dirty="0"/>
          </a:p>
        </p:txBody>
      </p:sp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12F2589-E3D2-5D77-2B5C-E06E2B4F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79943"/>
            <a:ext cx="6470650" cy="349811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436CF-7A0A-9110-3A2C-5E57F09F9456}"/>
              </a:ext>
            </a:extLst>
          </p:cNvPr>
          <p:cNvCxnSpPr/>
          <p:nvPr/>
        </p:nvCxnSpPr>
        <p:spPr>
          <a:xfrm flipH="1">
            <a:off x="6677247" y="1499190"/>
            <a:ext cx="308344" cy="136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D5F15E-E2C5-2B0B-BB62-4013AD5DE384}"/>
              </a:ext>
            </a:extLst>
          </p:cNvPr>
          <p:cNvSpPr txBox="1"/>
          <p:nvPr/>
        </p:nvSpPr>
        <p:spPr>
          <a:xfrm>
            <a:off x="6326372" y="103556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Lille opgave bid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8E2D3-3010-C53A-0DF5-7D98B3993C23}"/>
              </a:ext>
            </a:extLst>
          </p:cNvPr>
          <p:cNvCxnSpPr>
            <a:cxnSpLocks/>
          </p:cNvCxnSpPr>
          <p:nvPr/>
        </p:nvCxnSpPr>
        <p:spPr>
          <a:xfrm flipH="1">
            <a:off x="10189535" y="1404901"/>
            <a:ext cx="411125" cy="203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AC20A4-3D2D-F001-CB27-C6BD41C0DFB3}"/>
              </a:ext>
            </a:extLst>
          </p:cNvPr>
          <p:cNvSpPr txBox="1"/>
          <p:nvPr/>
        </p:nvSpPr>
        <p:spPr>
          <a:xfrm>
            <a:off x="9721702" y="103556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Exponering / Hjælp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A194EA-0C64-1CB9-F322-C88B7FB6D646}"/>
              </a:ext>
            </a:extLst>
          </p:cNvPr>
          <p:cNvCxnSpPr>
            <a:cxnSpLocks/>
          </p:cNvCxnSpPr>
          <p:nvPr/>
        </p:nvCxnSpPr>
        <p:spPr>
          <a:xfrm flipH="1" flipV="1">
            <a:off x="7325833" y="4306186"/>
            <a:ext cx="595423" cy="114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69BEED-F39C-4067-BBB6-C7339EDB1EB3}"/>
              </a:ext>
            </a:extLst>
          </p:cNvPr>
          <p:cNvSpPr txBox="1"/>
          <p:nvPr/>
        </p:nvSpPr>
        <p:spPr>
          <a:xfrm>
            <a:off x="7150396" y="545309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Gemte detaljer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D6E53-AB72-AFCD-B562-C2D874F0EC7C}"/>
              </a:ext>
            </a:extLst>
          </p:cNvPr>
          <p:cNvSpPr txBox="1"/>
          <p:nvPr/>
        </p:nvSpPr>
        <p:spPr>
          <a:xfrm>
            <a:off x="466099" y="8365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12368-8DCA-46B5-1A5B-F3B1D54D95CC}"/>
              </a:ext>
            </a:extLst>
          </p:cNvPr>
          <p:cNvSpPr txBox="1"/>
          <p:nvPr/>
        </p:nvSpPr>
        <p:spPr>
          <a:xfrm>
            <a:off x="466099" y="4200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139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F0CBF-75CE-741F-9499-8A3BABADCC75}"/>
              </a:ext>
            </a:extLst>
          </p:cNvPr>
          <p:cNvSpPr txBox="1"/>
          <p:nvPr/>
        </p:nvSpPr>
        <p:spPr>
          <a:xfrm>
            <a:off x="765544" y="733647"/>
            <a:ext cx="4072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Yderligere opgave ideer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Brug et datasæt med en lille smul støj </a:t>
            </a:r>
            <a:r>
              <a:rPr lang="en-GB" dirty="0"/>
              <a:t>I</a:t>
            </a:r>
            <a:r>
              <a:rPr lang="en-DK" dirty="0"/>
              <a:t> stedet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Dette gør at det linære fit og MM-ligning fit ikke er eksakt det samme.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Giv de studerende 10 datasæt hvor de 9 følger MM-ligningen og et datasæt ikke gør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“Du har været </a:t>
            </a:r>
            <a:r>
              <a:rPr lang="en-GB" dirty="0"/>
              <a:t>I</a:t>
            </a:r>
            <a:r>
              <a:rPr lang="en-DK" dirty="0"/>
              <a:t> laboratoriet og lavet 10 eksperimenter med forskellige enzymer – brug Python til at finde ud af hvilke der kan beskrives med MM kinetik”.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“Hvad kan årsagen være til at en reaktion ikke kan beskrives med MM?”</a:t>
            </a:r>
          </a:p>
        </p:txBody>
      </p:sp>
    </p:spTree>
    <p:extLst>
      <p:ext uri="{BB962C8B-B14F-4D97-AF65-F5344CB8AC3E}">
        <p14:creationId xmlns:p14="http://schemas.microsoft.com/office/powerpoint/2010/main" val="37185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490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4</cp:revision>
  <dcterms:created xsi:type="dcterms:W3CDTF">2025-08-19T10:29:34Z</dcterms:created>
  <dcterms:modified xsi:type="dcterms:W3CDTF">2025-08-19T17:08:06Z</dcterms:modified>
</cp:coreProperties>
</file>