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2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1"/>
    <p:restoredTop sz="94694"/>
  </p:normalViewPr>
  <p:slideViewPr>
    <p:cSldViewPr snapToGrid="0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7241-0F11-C40C-3ABE-A16D1B69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17103-2587-8365-1BAC-B56ED31E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EE37-B828-CD46-2C18-F842B2D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8F15-8E14-A79B-1C2C-99FA3111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6B91-D68B-A6AD-5E51-20A51BDA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966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5A-D926-D4C2-09C7-D7F01EE5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9FFD1-4CCA-99FF-6E53-99891DBE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A86A0-BF0C-3C32-CC33-C5122247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FA4B-7C27-5356-1E50-265D479D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C792-C32A-66E8-3F19-55305549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62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F6F5-72DF-7094-D8BF-9344280B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2FD3B-A433-5682-D609-40D9741F9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03D3-34FB-7762-20CE-44D8D299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91EF-9A9D-7201-1917-AEBB6883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8405-E607-4F37-ADF9-073E3599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53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E867-BFDD-9D9F-D1DA-2917C712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30E-BCD6-1723-F508-42C655C8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3DC7-22E1-9386-A2AA-74309E72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5A74-2DD7-50AE-DF90-DD400667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8668-079B-2542-9E55-DAE164F9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8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E17B-D60F-0B28-3650-CE8A7C85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894F-C54B-16FE-A0D9-150A7F86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3CDD-9218-1ABF-9756-BECBDC61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5EA5-C1AD-C59C-AFA0-18D5622F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8231-FA3C-B748-1872-3CF298CA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F321-DF1F-04F2-4DF5-92099EED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9E43-1EE6-6866-8063-F145D7110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ED433-B58C-F98E-5C5E-00BF3499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F276-37D8-FEAD-320A-06F2E4C5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18A5-2E53-6EED-738A-DB7C9F9D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2433A-C60B-AEBB-2181-33E7338B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752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616-B962-7078-C597-E8A99B45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AA71-9F5B-3646-B994-ADAFDD5E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9968D-96C9-C14C-503F-5A00044D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9DD73-B941-A6F5-9C89-6A6A3B7A9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1F390-1BBE-8AA8-6BB8-2A7AE58B9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EFDD7-997C-6284-A849-9BF66B04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86C38-5092-0D19-E5D0-0B912F4B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9FC6E-D8B0-F08C-A336-E4163214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279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51CD-7C04-76CB-5332-DADE9E7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EA009-AF6B-978E-5F8C-40AA9747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A581-B5C4-5A20-BEC9-AA853C90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03E9A-1B3A-E3FB-A838-63007161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41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F9F67-D9F3-579B-524F-76FFF903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773D0-EF93-6835-0DAB-A04FF72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1FBB0-2C29-6C41-E48D-DC974464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367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989F-E0E6-3836-B745-E12A6ADD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8E23-7F64-DB8A-D208-49E3FADB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08FE-CAC4-F6E8-192C-5084FE03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9810-A7EC-D229-88EF-6D3A872F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BD29-FEAB-6999-D990-6666589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0E4BC-ACED-72CB-AC52-B7C24FE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966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C0FF-0674-DE37-BD3D-02C6C7EC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48599-24B4-3EBF-E35A-C1BCB8045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24F94-7081-C0C9-449F-6B6C4230E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25053-7FF9-F01B-327A-181F4AEE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92F0-07F8-1B56-9937-DF35D4B4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0041D-3254-D543-26BE-8A7FAC8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890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79003-E766-7E48-10B5-2AA975E9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2FB9-05D7-EEA3-9C55-DCDB04372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227B6-98DE-195B-EABD-8D9A35B9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6765A-E7EF-1346-A797-E2C794BC91B8}" type="datetimeFigureOut">
              <a:rPr lang="en-DK" smtClean="0"/>
              <a:t>19/08/2025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7457C-AC72-C949-D252-3BA855DE9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FBAD-47DB-42CC-DC0F-3C207F4A3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7020F-E45A-B245-835F-9B55359019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00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75D8A-7E6A-3F99-E7A9-632AE26A87C0}"/>
                  </a:ext>
                </a:extLst>
              </p:cNvPr>
              <p:cNvSpPr txBox="1"/>
              <p:nvPr/>
            </p:nvSpPr>
            <p:spPr>
              <a:xfrm>
                <a:off x="3047114" y="1533769"/>
                <a:ext cx="6097772" cy="3790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Hvordan en sådan øvelse bedst kan tilpasses studerende uden programmeringserfaring  </a:t>
                </a:r>
                <a14:m>
                  <m:oMath xmlns:m="http://schemas.openxmlformats.org/officeDocument/2006/math">
                    <m:r>
                      <a:rPr lang="da-DK" sz="1800" b="0" i="1" u="none" strike="noStrike" noProof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B050"/>
                    </a:solidFill>
                    <a:effectLst/>
                    <a:latin typeface="Aptos" panose="020B0004020202020204" pitchFamily="34" charset="0"/>
                  </a:rPr>
                  <a:t> Tilpasning</a:t>
                </a:r>
              </a:p>
              <a:p>
                <a:pPr algn="l">
                  <a:lnSpc>
                    <a:spcPct val="150000"/>
                  </a:lnSpc>
                </a:pPr>
                <a:endParaRPr lang="da-DK" sz="1800" b="0" i="0" u="none" strike="noStrike" noProof="0" dirty="0">
                  <a:solidFill>
                    <a:srgbClr val="00B050"/>
                  </a:solidFill>
                  <a:effectLst/>
                  <a:latin typeface="Aptos" panose="020B00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Hvilke pædagogiske greb du vil anvende for at sikre læring og motivation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B0F0"/>
                    </a:solidFill>
                    <a:effectLst/>
                    <a:latin typeface="Aptos" panose="020B0004020202020204" pitchFamily="34" charset="0"/>
                  </a:rPr>
                  <a:t>Læring &amp; Motivation</a:t>
                </a:r>
              </a:p>
              <a:p>
                <a:pPr>
                  <a:lnSpc>
                    <a:spcPct val="150000"/>
                  </a:lnSpc>
                </a:pPr>
                <a:endParaRPr lang="da-DK" sz="1800" b="0" i="0" u="none" strike="noStrike" noProof="0" dirty="0">
                  <a:solidFill>
                    <a:srgbClr val="00B0F0"/>
                  </a:solidFill>
                  <a:effectLst/>
                  <a:latin typeface="Aptos" panose="020B00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Hvordan man sikrer at fokus bevares på kernestoffet (Michaelis-Menten-kinetik) og det ikke bliver et programmeringskursus </a:t>
                </a:r>
                <a14:m>
                  <m:oMath xmlns:m="http://schemas.openxmlformats.org/officeDocument/2006/math">
                    <m:r>
                      <a:rPr lang="da-DK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a-DK" sz="1800" b="0" i="0" u="none" strike="noStrike" noProof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</a:t>
                </a:r>
                <a:r>
                  <a:rPr lang="da-DK" sz="1800" b="0" i="0" u="none" strike="noStrike" noProof="0" dirty="0">
                    <a:solidFill>
                      <a:srgbClr val="7030A0"/>
                    </a:solidFill>
                    <a:effectLst/>
                    <a:latin typeface="Aptos" panose="020B0004020202020204" pitchFamily="34" charset="0"/>
                  </a:rPr>
                  <a:t>Kernestof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075D8A-7E6A-3F99-E7A9-632AE26A8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14" y="1533769"/>
                <a:ext cx="6097772" cy="3790461"/>
              </a:xfrm>
              <a:prstGeom prst="rect">
                <a:avLst/>
              </a:prstGeom>
              <a:blipFill>
                <a:blip r:embed="rId2"/>
                <a:stretch>
                  <a:fillRect l="-625" r="-1667" b="-1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1A1F6-45C3-9E3A-B9F7-9B1D8898DC84}"/>
              </a:ext>
            </a:extLst>
          </p:cNvPr>
          <p:cNvSpPr txBox="1"/>
          <p:nvPr/>
        </p:nvSpPr>
        <p:spPr>
          <a:xfrm>
            <a:off x="587829" y="533400"/>
            <a:ext cx="338545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3200" dirty="0"/>
              <a:t>Tekniske detaljer</a:t>
            </a:r>
          </a:p>
          <a:p>
            <a:endParaRPr lang="en-DK" sz="3200" dirty="0"/>
          </a:p>
          <a:p>
            <a:r>
              <a:rPr lang="en-DK" dirty="0"/>
              <a:t>Detaljer gemt </a:t>
            </a:r>
            <a:r>
              <a:rPr lang="en-GB" dirty="0"/>
              <a:t>I</a:t>
            </a:r>
            <a:r>
              <a:rPr lang="en-DK" dirty="0"/>
              <a:t> en Python pakke på github. 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Hjælper med installation af nødvendige pakker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Giver adgang til hjælpe funktioner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Datasæt kan distribueres der igennem.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Kan linke til Colab/lignende så er ingen lokal installation er nødvendig. </a:t>
            </a:r>
          </a:p>
          <a:p>
            <a:endParaRPr lang="en-DK" dirty="0"/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5C852-8BA6-5764-9352-258BC96B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684715"/>
            <a:ext cx="6727104" cy="1260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white rectangular object with green text&#10;&#10;AI-generated content may be incorrect.">
            <a:extLst>
              <a:ext uri="{FF2B5EF4-FFF2-40B4-BE49-F238E27FC236}">
                <a16:creationId xmlns:a16="http://schemas.microsoft.com/office/drawing/2014/main" id="{7EAC57D5-696B-4D89-B0B4-5523083C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57" y="2531211"/>
            <a:ext cx="6727104" cy="113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DA0912-7B4F-691B-749A-748040E8C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37" y="3982803"/>
            <a:ext cx="4728744" cy="2725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D4637-6914-C3D5-6F88-B300513602A3}"/>
              </a:ext>
            </a:extLst>
          </p:cNvPr>
          <p:cNvCxnSpPr/>
          <p:nvPr/>
        </p:nvCxnSpPr>
        <p:spPr>
          <a:xfrm flipV="1">
            <a:off x="3766457" y="1077686"/>
            <a:ext cx="1894114" cy="1453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733E52-3803-E111-0AB1-72D4E4DB027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352443" y="3098497"/>
            <a:ext cx="1894114" cy="423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6B22C1-541C-C149-2530-466D13CEC881}"/>
              </a:ext>
            </a:extLst>
          </p:cNvPr>
          <p:cNvCxnSpPr>
            <a:cxnSpLocks/>
          </p:cNvCxnSpPr>
          <p:nvPr/>
        </p:nvCxnSpPr>
        <p:spPr>
          <a:xfrm flipV="1">
            <a:off x="3918679" y="3222996"/>
            <a:ext cx="1380001" cy="98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B3E597-C387-8E8D-1904-EF261EE2CB30}"/>
              </a:ext>
            </a:extLst>
          </p:cNvPr>
          <p:cNvCxnSpPr>
            <a:cxnSpLocks/>
          </p:cNvCxnSpPr>
          <p:nvPr/>
        </p:nvCxnSpPr>
        <p:spPr>
          <a:xfrm>
            <a:off x="3849521" y="5202750"/>
            <a:ext cx="3280622" cy="884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1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eekly Briefing: Boiling Frog Britain ...">
            <a:extLst>
              <a:ext uri="{FF2B5EF4-FFF2-40B4-BE49-F238E27FC236}">
                <a16:creationId xmlns:a16="http://schemas.microsoft.com/office/drawing/2014/main" id="{5E423A72-E140-BA34-F941-E0635BEC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40" y="831112"/>
            <a:ext cx="37973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D368-4CD0-2978-7A3D-DC3C6D2AA4E9}"/>
              </a:ext>
            </a:extLst>
          </p:cNvPr>
          <p:cNvSpPr txBox="1"/>
          <p:nvPr/>
        </p:nvSpPr>
        <p:spPr>
          <a:xfrm>
            <a:off x="544918" y="505122"/>
            <a:ext cx="42317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200" b="1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Undgå at overvælde de studerende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 err="1"/>
              <a:t>Material</a:t>
            </a:r>
            <a:r>
              <a:rPr lang="da-DK" noProof="0" dirty="0"/>
              <a:t> skal gradvist introduceret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Ikke mere Python end præcist nødvendigt for at løse det faglige emne der undersøges</a:t>
            </a:r>
          </a:p>
          <a:p>
            <a:pPr>
              <a:buSzPct val="100000"/>
            </a:pPr>
            <a:r>
              <a:rPr lang="da-DK" noProof="0" dirty="0"/>
              <a:t> </a:t>
            </a:r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Forsøg at undgå at de studerende sidder fast.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Minimere kompleksiteten af at fejl finde.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noProof="0" dirty="0"/>
          </a:p>
        </p:txBody>
      </p:sp>
      <p:pic>
        <p:nvPicPr>
          <p:cNvPr id="6" name="Picture 5" descr="A cartoon of a child using a computer in a pot&#10;&#10;AI-generated content may be incorrect.">
            <a:extLst>
              <a:ext uri="{FF2B5EF4-FFF2-40B4-BE49-F238E27FC236}">
                <a16:creationId xmlns:a16="http://schemas.microsoft.com/office/drawing/2014/main" id="{4403736B-9746-2029-53B6-ACD8702C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987" y="3580218"/>
            <a:ext cx="4231758" cy="282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6365B-7514-8891-0C84-47CBFC07395E}"/>
              </a:ext>
            </a:extLst>
          </p:cNvPr>
          <p:cNvSpPr txBox="1"/>
          <p:nvPr/>
        </p:nvSpPr>
        <p:spPr>
          <a:xfrm>
            <a:off x="4771359" y="2920489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0CF0-AA8E-991F-0F86-DA9E07926AAE}"/>
              </a:ext>
            </a:extLst>
          </p:cNvPr>
          <p:cNvSpPr txBox="1"/>
          <p:nvPr/>
        </p:nvSpPr>
        <p:spPr>
          <a:xfrm>
            <a:off x="4803258" y="1807662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7BB13-04AF-1C91-51EF-AB473CBE1280}"/>
              </a:ext>
            </a:extLst>
          </p:cNvPr>
          <p:cNvSpPr txBox="1"/>
          <p:nvPr/>
        </p:nvSpPr>
        <p:spPr>
          <a:xfrm>
            <a:off x="4792625" y="93816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CF839-FE28-9EC9-62DD-68488A22BC0D}"/>
              </a:ext>
            </a:extLst>
          </p:cNvPr>
          <p:cNvSpPr txBox="1"/>
          <p:nvPr/>
        </p:nvSpPr>
        <p:spPr>
          <a:xfrm>
            <a:off x="4781992" y="408375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19B80-1308-AFB6-F065-8EB5F6A46373}"/>
              </a:ext>
            </a:extLst>
          </p:cNvPr>
          <p:cNvSpPr txBox="1"/>
          <p:nvPr/>
        </p:nvSpPr>
        <p:spPr>
          <a:xfrm>
            <a:off x="4760726" y="43774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CD030-7412-E59B-4034-EC7FDC53CEA4}"/>
              </a:ext>
            </a:extLst>
          </p:cNvPr>
          <p:cNvSpPr txBox="1"/>
          <p:nvPr/>
        </p:nvSpPr>
        <p:spPr>
          <a:xfrm>
            <a:off x="4760726" y="25967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58715-498A-DDD0-62C1-42962F040F3F}"/>
              </a:ext>
            </a:extLst>
          </p:cNvPr>
          <p:cNvSpPr txBox="1"/>
          <p:nvPr/>
        </p:nvSpPr>
        <p:spPr>
          <a:xfrm>
            <a:off x="4739460" y="5453422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21D459-0D67-83E0-71DF-45E343F7AA8E}"/>
              </a:ext>
            </a:extLst>
          </p:cNvPr>
          <p:cNvSpPr txBox="1"/>
          <p:nvPr/>
        </p:nvSpPr>
        <p:spPr>
          <a:xfrm>
            <a:off x="4718194" y="574716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2168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numbers and a line&#10;&#10;AI-generated content may be incorrect.">
            <a:extLst>
              <a:ext uri="{FF2B5EF4-FFF2-40B4-BE49-F238E27FC236}">
                <a16:creationId xmlns:a16="http://schemas.microsoft.com/office/drawing/2014/main" id="{88151E95-8C15-9D29-8C8A-D769EDF5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20" y="869327"/>
            <a:ext cx="6644020" cy="5119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C0E45-9EF0-6B58-F9EF-4661FCFC5BED}"/>
              </a:ext>
            </a:extLst>
          </p:cNvPr>
          <p:cNvSpPr txBox="1"/>
          <p:nvPr/>
        </p:nvSpPr>
        <p:spPr>
          <a:xfrm>
            <a:off x="691115" y="1669311"/>
            <a:ext cx="4125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Starter med noget lidt anderledes/sjovt</a:t>
            </a:r>
          </a:p>
          <a:p>
            <a:endParaRPr lang="da-DK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noProof="0" dirty="0"/>
              <a:t>Starter TØ med en ‘</a:t>
            </a:r>
            <a:r>
              <a:rPr lang="da-DK" noProof="0" dirty="0" err="1"/>
              <a:t>snakke’-opgave</a:t>
            </a:r>
            <a:r>
              <a:rPr lang="da-DK" noProof="0" dirty="0"/>
              <a:t> blandt de studerende.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noProof="0" dirty="0"/>
              <a:t>‘</a:t>
            </a:r>
            <a:r>
              <a:rPr lang="da-DK" noProof="0" dirty="0" err="1"/>
              <a:t>Reward</a:t>
            </a:r>
            <a:r>
              <a:rPr lang="da-DK" noProof="0" dirty="0"/>
              <a:t>’  så snart notebooken er </a:t>
            </a:r>
            <a:r>
              <a:rPr lang="da-DK" noProof="0" dirty="0" err="1"/>
              <a:t>igang</a:t>
            </a:r>
            <a:r>
              <a:rPr lang="da-DK" noProof="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noProof="0" dirty="0"/>
          </a:p>
          <a:p>
            <a:r>
              <a:rPr lang="da-DK" noProof="0" dirty="0"/>
              <a:t>Uden at det er eksplicit for de studerende kunne man håbe det skaber en fornemmelse af at programmerings-færdigheder kan bidrage til deres forståelse af kursus materialet.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DA4CA-889F-CF6D-E107-34F79EC00713}"/>
              </a:ext>
            </a:extLst>
          </p:cNvPr>
          <p:cNvSpPr txBox="1"/>
          <p:nvPr/>
        </p:nvSpPr>
        <p:spPr>
          <a:xfrm>
            <a:off x="445460" y="928231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ABB4C-AF93-49A1-0842-F598AA9CA165}"/>
              </a:ext>
            </a:extLst>
          </p:cNvPr>
          <p:cNvSpPr txBox="1"/>
          <p:nvPr/>
        </p:nvSpPr>
        <p:spPr>
          <a:xfrm>
            <a:off x="445460" y="55889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284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6D8EC390-6EA6-177F-A0C8-07E7E27D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95" y="442321"/>
            <a:ext cx="7772400" cy="3105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FAF2FF-5A3D-30DB-109C-320098EFA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28" y="4092647"/>
            <a:ext cx="8010267" cy="2092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A3E040-344A-F872-7A9D-15C26F76D1C5}"/>
              </a:ext>
            </a:extLst>
          </p:cNvPr>
          <p:cNvSpPr txBox="1"/>
          <p:nvPr/>
        </p:nvSpPr>
        <p:spPr>
          <a:xfrm>
            <a:off x="531628" y="1286540"/>
            <a:ext cx="312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Kerne materiale beskrevet </a:t>
            </a:r>
            <a:r>
              <a:rPr lang="en-GB" dirty="0"/>
              <a:t>I</a:t>
            </a:r>
            <a:r>
              <a:rPr lang="en-DK" dirty="0"/>
              <a:t> notebooken – ikke bare rå kode.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D704E-4C8E-E9BF-40E4-3C77CB342609}"/>
              </a:ext>
            </a:extLst>
          </p:cNvPr>
          <p:cNvSpPr txBox="1"/>
          <p:nvPr/>
        </p:nvSpPr>
        <p:spPr>
          <a:xfrm>
            <a:off x="531628" y="4447954"/>
            <a:ext cx="312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Opgaver der ikke involvere at skrive kode kan være en del af en notebook.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01D7D-E180-408A-0928-51BCC5A30642}"/>
              </a:ext>
            </a:extLst>
          </p:cNvPr>
          <p:cNvSpPr txBox="1"/>
          <p:nvPr/>
        </p:nvSpPr>
        <p:spPr>
          <a:xfrm>
            <a:off x="362209" y="303928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230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0DD7130-8207-A2B6-528F-8D96D475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69" y="1060745"/>
            <a:ext cx="6070600" cy="2920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white rectangular object with green text&#10;&#10;AI-generated content may be incorrect.">
            <a:extLst>
              <a:ext uri="{FF2B5EF4-FFF2-40B4-BE49-F238E27FC236}">
                <a16:creationId xmlns:a16="http://schemas.microsoft.com/office/drawing/2014/main" id="{7E4507C1-A2AE-8922-D4CB-7002D6F9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15" y="4583962"/>
            <a:ext cx="6086353" cy="1253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AB8FC-0806-ED5F-C4B4-267D96860D1B}"/>
              </a:ext>
            </a:extLst>
          </p:cNvPr>
          <p:cNvSpPr txBox="1"/>
          <p:nvPr/>
        </p:nvSpPr>
        <p:spPr>
          <a:xfrm>
            <a:off x="377457" y="1720840"/>
            <a:ext cx="53641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Forsøg at undgå at de studerende sidder fast</a:t>
            </a:r>
          </a:p>
          <a:p>
            <a:pPr>
              <a:buSzPct val="100000"/>
            </a:pPr>
            <a:endParaRPr lang="da-DK" noProof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da-DK" noProof="0" dirty="0"/>
              <a:t>Minimere kompleksiteten af at fejl finde. 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da-DK" noProof="0" dirty="0"/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r>
              <a:rPr lang="da-DK" noProof="0" dirty="0"/>
              <a:t>Hver celle skal kun have en lille opgave, og der skal være noget der hjælper med at fejlfinde så hurtigt som muligt derefter. </a:t>
            </a:r>
          </a:p>
          <a:p>
            <a:pPr>
              <a:buSzPct val="100000"/>
            </a:pPr>
            <a:endParaRPr lang="da-DK" noProof="0" dirty="0"/>
          </a:p>
          <a:p>
            <a:pPr>
              <a:buSzPct val="100000"/>
            </a:pPr>
            <a:r>
              <a:rPr lang="da-DK" noProof="0" dirty="0"/>
              <a:t>Det må ikke være tilfældet at det første sted en fejl opdages er det endelig plot – så er det for svært at finde den og det kan hurtigt skabe frustration.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24B9-19EB-D8FA-D3B3-D2CF660E3114}"/>
              </a:ext>
            </a:extLst>
          </p:cNvPr>
          <p:cNvSpPr txBox="1"/>
          <p:nvPr/>
        </p:nvSpPr>
        <p:spPr>
          <a:xfrm>
            <a:off x="377457" y="347021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4DD02-422F-3E39-AE7A-EF5C1141AD05}"/>
              </a:ext>
            </a:extLst>
          </p:cNvPr>
          <p:cNvSpPr txBox="1"/>
          <p:nvPr/>
        </p:nvSpPr>
        <p:spPr>
          <a:xfrm>
            <a:off x="377457" y="65139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081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ard with black text&#10;&#10;AI-generated content may be incorrect.">
            <a:extLst>
              <a:ext uri="{FF2B5EF4-FFF2-40B4-BE49-F238E27FC236}">
                <a16:creationId xmlns:a16="http://schemas.microsoft.com/office/drawing/2014/main" id="{E008CD9E-6317-A821-63D8-68FC910E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623139"/>
            <a:ext cx="72644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rectangular sign with black text&#10;&#10;AI-generated content may be incorrect.">
            <a:extLst>
              <a:ext uri="{FF2B5EF4-FFF2-40B4-BE49-F238E27FC236}">
                <a16:creationId xmlns:a16="http://schemas.microsoft.com/office/drawing/2014/main" id="{5BEE4895-1BCB-FA34-B369-8303609FD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87535"/>
            <a:ext cx="7315200" cy="135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09B13-3B5D-9362-2D84-5E032EC05786}"/>
              </a:ext>
            </a:extLst>
          </p:cNvPr>
          <p:cNvSpPr txBox="1"/>
          <p:nvPr/>
        </p:nvSpPr>
        <p:spPr>
          <a:xfrm>
            <a:off x="478465" y="2343196"/>
            <a:ext cx="4231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Brug bokse til at opsummere eller give mere information.</a:t>
            </a:r>
          </a:p>
          <a:p>
            <a:endParaRPr lang="da-DK" noProof="0" dirty="0"/>
          </a:p>
          <a:p>
            <a:r>
              <a:rPr lang="da-DK" noProof="0" dirty="0"/>
              <a:t>Kan bruges til at skabe en klar forbindelse til kernestoffet selvom de sidste celler har været Python-læring.</a:t>
            </a:r>
          </a:p>
          <a:p>
            <a:endParaRPr lang="da-DK" noProof="0" dirty="0"/>
          </a:p>
          <a:p>
            <a:r>
              <a:rPr lang="da-DK" noProof="0" dirty="0"/>
              <a:t>Gem forklaring af små detaljer i udfoldelige blokke, kun er nysgerrige behøver at læse – resten kan gå videre.</a:t>
            </a:r>
          </a:p>
        </p:txBody>
      </p:sp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6ABAA6A-C518-9C1A-0172-2D4DBB180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9" y="4247557"/>
            <a:ext cx="7091621" cy="1605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3A9B6B-1A4A-45A6-457B-CC6E3966A53D}"/>
              </a:ext>
            </a:extLst>
          </p:cNvPr>
          <p:cNvSpPr txBox="1"/>
          <p:nvPr/>
        </p:nvSpPr>
        <p:spPr>
          <a:xfrm>
            <a:off x="489098" y="913123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EC417-516D-50A9-2393-6B338E0547EC}"/>
              </a:ext>
            </a:extLst>
          </p:cNvPr>
          <p:cNvSpPr txBox="1"/>
          <p:nvPr/>
        </p:nvSpPr>
        <p:spPr>
          <a:xfrm>
            <a:off x="478465" y="58940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3CDA51-3723-29B8-4672-670D00AFACD6}"/>
              </a:ext>
            </a:extLst>
          </p:cNvPr>
          <p:cNvSpPr txBox="1"/>
          <p:nvPr/>
        </p:nvSpPr>
        <p:spPr>
          <a:xfrm>
            <a:off x="489098" y="24747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1533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605D0-69DC-5C80-ECA7-8F5DEAD49B13}"/>
              </a:ext>
            </a:extLst>
          </p:cNvPr>
          <p:cNvSpPr txBox="1"/>
          <p:nvPr/>
        </p:nvSpPr>
        <p:spPr>
          <a:xfrm>
            <a:off x="574156" y="1547361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 beskrivelse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05E5A-FC4E-F64C-E18B-92A94F8623E2}"/>
              </a:ext>
            </a:extLst>
          </p:cNvPr>
          <p:cNvSpPr txBox="1"/>
          <p:nvPr/>
        </p:nvSpPr>
        <p:spPr>
          <a:xfrm>
            <a:off x="574156" y="2571631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Hints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B72A8-AB61-C2DA-693B-3D9C0FE34A37}"/>
              </a:ext>
            </a:extLst>
          </p:cNvPr>
          <p:cNvSpPr txBox="1"/>
          <p:nvPr/>
        </p:nvSpPr>
        <p:spPr>
          <a:xfrm>
            <a:off x="574156" y="4159427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Opgave celle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EE58A-07D6-A8F3-D64F-E719417CAE20}"/>
              </a:ext>
            </a:extLst>
          </p:cNvPr>
          <p:cNvSpPr txBox="1"/>
          <p:nvPr/>
        </p:nvSpPr>
        <p:spPr>
          <a:xfrm>
            <a:off x="574156" y="4941308"/>
            <a:ext cx="423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Feedback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F0BB73-A363-5DF7-B26B-6ABDBD850F33}"/>
              </a:ext>
            </a:extLst>
          </p:cNvPr>
          <p:cNvCxnSpPr>
            <a:endCxn id="6" idx="3"/>
          </p:cNvCxnSpPr>
          <p:nvPr/>
        </p:nvCxnSpPr>
        <p:spPr>
          <a:xfrm>
            <a:off x="2690035" y="1732027"/>
            <a:ext cx="2115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43AFAE-3875-96D9-5700-3757F71B5604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1321979" y="2756297"/>
            <a:ext cx="348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EF1F32-CDC0-F4F3-C639-57DA8C9D8A6E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2144231" y="4344093"/>
            <a:ext cx="2661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55CD45-058E-7459-FD4D-220C00F34A6A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1711841" y="5125974"/>
            <a:ext cx="3094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6366D1-FDAD-86F7-4F77-68018099D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4" y="903029"/>
            <a:ext cx="6962519" cy="46946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6FD32C-19C6-75EF-BC3D-750CABF0DF6C}"/>
              </a:ext>
            </a:extLst>
          </p:cNvPr>
          <p:cNvSpPr txBox="1"/>
          <p:nvPr/>
        </p:nvSpPr>
        <p:spPr>
          <a:xfrm>
            <a:off x="466099" y="8365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9E51A-A8CD-DF9A-C328-2F1796341503}"/>
              </a:ext>
            </a:extLst>
          </p:cNvPr>
          <p:cNvSpPr txBox="1"/>
          <p:nvPr/>
        </p:nvSpPr>
        <p:spPr>
          <a:xfrm>
            <a:off x="466099" y="4200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AA3DD-60AA-1597-E5EC-86D1D6FB5EF3}"/>
              </a:ext>
            </a:extLst>
          </p:cNvPr>
          <p:cNvSpPr txBox="1"/>
          <p:nvPr/>
        </p:nvSpPr>
        <p:spPr>
          <a:xfrm>
            <a:off x="7113181" y="6047738"/>
            <a:ext cx="47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Dette er den sidste og sværeste opgave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Notebooken</a:t>
            </a:r>
            <a:r>
              <a:rPr lang="en-GB" dirty="0"/>
              <a:t> – </a:t>
            </a:r>
            <a:r>
              <a:rPr lang="en-GB" dirty="0" err="1"/>
              <a:t>første</a:t>
            </a:r>
            <a:r>
              <a:rPr lang="en-GB" dirty="0"/>
              <a:t> </a:t>
            </a:r>
            <a:r>
              <a:rPr lang="en-GB" dirty="0" err="1"/>
              <a:t>tomme</a:t>
            </a:r>
            <a:r>
              <a:rPr lang="en-GB" dirty="0"/>
              <a:t> </a:t>
            </a:r>
            <a:r>
              <a:rPr lang="en-GB" dirty="0" err="1"/>
              <a:t>celle</a:t>
            </a:r>
            <a:r>
              <a:rPr lang="en-GB" dirty="0"/>
              <a:t>. </a:t>
            </a:r>
            <a:endParaRPr lang="en-DK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220BA-1528-3EEB-A8A0-3BF9EC5B6DBE}"/>
              </a:ext>
            </a:extLst>
          </p:cNvPr>
          <p:cNvCxnSpPr>
            <a:cxnSpLocks/>
          </p:cNvCxnSpPr>
          <p:nvPr/>
        </p:nvCxnSpPr>
        <p:spPr>
          <a:xfrm flipH="1" flipV="1">
            <a:off x="7467597" y="4528759"/>
            <a:ext cx="1857156" cy="1518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CB3979-CB33-6845-95C7-D10169752CBD}"/>
              </a:ext>
            </a:extLst>
          </p:cNvPr>
          <p:cNvSpPr txBox="1"/>
          <p:nvPr/>
        </p:nvSpPr>
        <p:spPr>
          <a:xfrm>
            <a:off x="510363" y="1499190"/>
            <a:ext cx="47740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noProof="0" dirty="0"/>
              <a:t>Identificer hvad der er læringsmålet </a:t>
            </a:r>
            <a:r>
              <a:rPr lang="da-DK" noProof="0" dirty="0" err="1"/>
              <a:t>ifht</a:t>
            </a:r>
            <a:r>
              <a:rPr lang="da-DK" noProof="0" dirty="0"/>
              <a:t>. Python</a:t>
            </a:r>
          </a:p>
          <a:p>
            <a:r>
              <a:rPr lang="da-DK" dirty="0"/>
              <a:t>I dette tilfælde er hovedmålet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curve_fit</a:t>
            </a:r>
            <a:endParaRPr lang="da-DK" dirty="0"/>
          </a:p>
          <a:p>
            <a:r>
              <a:rPr lang="da-DK" dirty="0"/>
              <a:t>Og et sekundært mål er</a:t>
            </a:r>
          </a:p>
          <a:p>
            <a:pPr marL="285750" indent="-285750">
              <a:buFontTx/>
              <a:buChar char="-"/>
            </a:pPr>
            <a:r>
              <a:rPr lang="da-DK" dirty="0"/>
              <a:t>At plotte 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r>
              <a:rPr lang="da-DK" dirty="0"/>
              <a:t>Der er flere muligheder alt efter niveau</a:t>
            </a:r>
          </a:p>
          <a:p>
            <a:pPr marL="285750" indent="-285750">
              <a:buFontTx/>
              <a:buChar char="-"/>
            </a:pPr>
            <a:r>
              <a:rPr lang="da-DK" dirty="0"/>
              <a:t>Små bider af plotte kode laves af den studerende.</a:t>
            </a:r>
          </a:p>
          <a:p>
            <a:pPr marL="285750" indent="-285750">
              <a:buFontTx/>
              <a:buChar char="-"/>
            </a:pPr>
            <a:r>
              <a:rPr lang="da-DK" dirty="0"/>
              <a:t>Kun et plots har en sådan opgave</a:t>
            </a:r>
          </a:p>
          <a:p>
            <a:pPr marL="285750" indent="-285750">
              <a:buFontTx/>
              <a:buChar char="-"/>
            </a:pPr>
            <a:r>
              <a:rPr lang="da-DK" dirty="0"/>
              <a:t>Plotte kode vises så de studerende ser det, så de er blevet ”</a:t>
            </a:r>
            <a:r>
              <a:rPr lang="da-DK" dirty="0" err="1"/>
              <a:t>exponeret</a:t>
            </a:r>
            <a:r>
              <a:rPr lang="da-DK" dirty="0"/>
              <a:t>”</a:t>
            </a:r>
          </a:p>
          <a:p>
            <a:pPr marL="285750" indent="-285750">
              <a:buFontTx/>
              <a:buChar char="-"/>
            </a:pPr>
            <a:r>
              <a:rPr lang="da-DK" dirty="0"/>
              <a:t>Plotte kode gemmes helt væk bag en funktion.</a:t>
            </a:r>
          </a:p>
          <a:p>
            <a:endParaRPr lang="da-DK" dirty="0"/>
          </a:p>
        </p:txBody>
      </p:sp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12F2589-E3D2-5D77-2B5C-E06E2B4F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679943"/>
            <a:ext cx="6470650" cy="349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436CF-7A0A-9110-3A2C-5E57F09F9456}"/>
              </a:ext>
            </a:extLst>
          </p:cNvPr>
          <p:cNvCxnSpPr/>
          <p:nvPr/>
        </p:nvCxnSpPr>
        <p:spPr>
          <a:xfrm flipH="1">
            <a:off x="6677247" y="1499190"/>
            <a:ext cx="308344" cy="136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D5F15E-E2C5-2B0B-BB62-4013AD5DE384}"/>
              </a:ext>
            </a:extLst>
          </p:cNvPr>
          <p:cNvSpPr txBox="1"/>
          <p:nvPr/>
        </p:nvSpPr>
        <p:spPr>
          <a:xfrm>
            <a:off x="6326372" y="103556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Lille opgave bid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8E2D3-3010-C53A-0DF5-7D98B3993C23}"/>
              </a:ext>
            </a:extLst>
          </p:cNvPr>
          <p:cNvCxnSpPr>
            <a:cxnSpLocks/>
          </p:cNvCxnSpPr>
          <p:nvPr/>
        </p:nvCxnSpPr>
        <p:spPr>
          <a:xfrm flipH="1">
            <a:off x="10189535" y="1404901"/>
            <a:ext cx="411125" cy="2034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CAC20A4-3D2D-F001-CB27-C6BD41C0DFB3}"/>
              </a:ext>
            </a:extLst>
          </p:cNvPr>
          <p:cNvSpPr txBox="1"/>
          <p:nvPr/>
        </p:nvSpPr>
        <p:spPr>
          <a:xfrm>
            <a:off x="9721702" y="103556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Exponering / Hjælp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A194EA-0C64-1CB9-F322-C88B7FB6D646}"/>
              </a:ext>
            </a:extLst>
          </p:cNvPr>
          <p:cNvCxnSpPr>
            <a:cxnSpLocks/>
          </p:cNvCxnSpPr>
          <p:nvPr/>
        </p:nvCxnSpPr>
        <p:spPr>
          <a:xfrm flipH="1" flipV="1">
            <a:off x="7325833" y="4306186"/>
            <a:ext cx="595423" cy="114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69BEED-F39C-4067-BBB6-C7339EDB1EB3}"/>
              </a:ext>
            </a:extLst>
          </p:cNvPr>
          <p:cNvSpPr txBox="1"/>
          <p:nvPr/>
        </p:nvSpPr>
        <p:spPr>
          <a:xfrm>
            <a:off x="7150396" y="5453099"/>
            <a:ext cx="3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Gemte detaljer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DD6E53-AB72-AFCD-B562-C2D874F0EC7C}"/>
              </a:ext>
            </a:extLst>
          </p:cNvPr>
          <p:cNvSpPr txBox="1"/>
          <p:nvPr/>
        </p:nvSpPr>
        <p:spPr>
          <a:xfrm>
            <a:off x="466099" y="83654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12368-8DCA-46B5-1A5B-F3B1D54D95CC}"/>
              </a:ext>
            </a:extLst>
          </p:cNvPr>
          <p:cNvSpPr txBox="1"/>
          <p:nvPr/>
        </p:nvSpPr>
        <p:spPr>
          <a:xfrm>
            <a:off x="466099" y="42009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A462EC-006E-7736-5C5F-CE91892BC392}"/>
              </a:ext>
            </a:extLst>
          </p:cNvPr>
          <p:cNvCxnSpPr>
            <a:cxnSpLocks/>
          </p:cNvCxnSpPr>
          <p:nvPr/>
        </p:nvCxnSpPr>
        <p:spPr>
          <a:xfrm flipH="1">
            <a:off x="10189535" y="1404901"/>
            <a:ext cx="411125" cy="3018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F0CBF-75CE-741F-9499-8A3BABADCC75}"/>
              </a:ext>
            </a:extLst>
          </p:cNvPr>
          <p:cNvSpPr txBox="1"/>
          <p:nvPr/>
        </p:nvSpPr>
        <p:spPr>
          <a:xfrm>
            <a:off x="1350090" y="693187"/>
            <a:ext cx="4072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Yderligere opgave ideer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Brug et datasæt med en lille smul støj </a:t>
            </a:r>
            <a:r>
              <a:rPr lang="en-GB" dirty="0"/>
              <a:t>I</a:t>
            </a:r>
            <a:r>
              <a:rPr lang="en-DK" dirty="0"/>
              <a:t> stedet for dette perfekte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Dette gør at det linære fit og MM-ligning fit ikke er eksakt det samme.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Giv de studerende 10 datasæt hvor de 9 følger MM-ligningen og et datasæt ikke gør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“Du har været </a:t>
            </a:r>
            <a:r>
              <a:rPr lang="en-GB" dirty="0"/>
              <a:t>I</a:t>
            </a:r>
            <a:r>
              <a:rPr lang="en-DK" dirty="0"/>
              <a:t> laboratoriet og lavet 10 eksperimenter med forskellige enzymer – brug Python til at finde ud af hvilke der kan beskrives med MM kinetik”.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K" dirty="0"/>
              <a:t>“Hvad kan årsagen være til at en reaktion ikke kan beskrives med MM?”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D0E546E-0DBA-0D48-73A4-96F1544EED35}"/>
              </a:ext>
            </a:extLst>
          </p:cNvPr>
          <p:cNvGrpSpPr/>
          <p:nvPr/>
        </p:nvGrpSpPr>
        <p:grpSpPr>
          <a:xfrm>
            <a:off x="5670690" y="648588"/>
            <a:ext cx="6108284" cy="5442121"/>
            <a:chOff x="5947140" y="404037"/>
            <a:chExt cx="6108284" cy="54421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06DCB4-509A-DDD3-D0ED-41885DDAFC4E}"/>
                </a:ext>
              </a:extLst>
            </p:cNvPr>
            <p:cNvCxnSpPr/>
            <p:nvPr/>
          </p:nvCxnSpPr>
          <p:spPr>
            <a:xfrm>
              <a:off x="5947140" y="1945758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02B5DEB-E287-E792-040E-21037FE3B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140" y="404037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F23BCB-8240-0281-7F6A-8F82EE02BE30}"/>
                </a:ext>
              </a:extLst>
            </p:cNvPr>
            <p:cNvSpPr/>
            <p:nvPr/>
          </p:nvSpPr>
          <p:spPr>
            <a:xfrm>
              <a:off x="6071191" y="172955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2AF2DD-70BB-B777-C54B-7234CACC537A}"/>
                </a:ext>
              </a:extLst>
            </p:cNvPr>
            <p:cNvSpPr/>
            <p:nvPr/>
          </p:nvSpPr>
          <p:spPr>
            <a:xfrm>
              <a:off x="6220041" y="148501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DF9482-73BF-54E5-EFB6-437142D588E7}"/>
                </a:ext>
              </a:extLst>
            </p:cNvPr>
            <p:cNvSpPr/>
            <p:nvPr/>
          </p:nvSpPr>
          <p:spPr>
            <a:xfrm>
              <a:off x="6528388" y="120856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E5ACEE-9743-0F51-51A0-1FD693A7C70C}"/>
                </a:ext>
              </a:extLst>
            </p:cNvPr>
            <p:cNvSpPr/>
            <p:nvPr/>
          </p:nvSpPr>
          <p:spPr>
            <a:xfrm>
              <a:off x="6889890" y="11022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838A68-08AA-DFE8-8D19-1A565F32F0A6}"/>
                </a:ext>
              </a:extLst>
            </p:cNvPr>
            <p:cNvSpPr/>
            <p:nvPr/>
          </p:nvSpPr>
          <p:spPr>
            <a:xfrm>
              <a:off x="7283300" y="10703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15" name="Graphic 14" descr="Tick with solid fill">
              <a:extLst>
                <a:ext uri="{FF2B5EF4-FFF2-40B4-BE49-F238E27FC236}">
                  <a16:creationId xmlns:a16="http://schemas.microsoft.com/office/drawing/2014/main" id="{E8B730E9-56DB-1F41-B33C-2CA2D0334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3829" y="685914"/>
              <a:ext cx="1079089" cy="107908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F4A656-2D54-0CD9-DC0D-5C656B167B1D}"/>
                </a:ext>
              </a:extLst>
            </p:cNvPr>
            <p:cNvCxnSpPr/>
            <p:nvPr/>
          </p:nvCxnSpPr>
          <p:spPr>
            <a:xfrm>
              <a:off x="7968979" y="1945758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2C9551-CE2F-289F-96D9-6677959C0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8979" y="404037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D13ACE-2F53-3402-0A98-D52BF427EDB7}"/>
                </a:ext>
              </a:extLst>
            </p:cNvPr>
            <p:cNvSpPr/>
            <p:nvPr/>
          </p:nvSpPr>
          <p:spPr>
            <a:xfrm>
              <a:off x="8093030" y="172955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A23E5ED-08C6-610F-7DB3-7F40860BC9CA}"/>
                </a:ext>
              </a:extLst>
            </p:cNvPr>
            <p:cNvSpPr/>
            <p:nvPr/>
          </p:nvSpPr>
          <p:spPr>
            <a:xfrm>
              <a:off x="8241880" y="148501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445F63-029B-1555-23C6-C6F4CE373F09}"/>
                </a:ext>
              </a:extLst>
            </p:cNvPr>
            <p:cNvSpPr/>
            <p:nvPr/>
          </p:nvSpPr>
          <p:spPr>
            <a:xfrm>
              <a:off x="8550227" y="120856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DA0763-7F7F-6964-A6EC-2AD1A8FB7C93}"/>
                </a:ext>
              </a:extLst>
            </p:cNvPr>
            <p:cNvSpPr/>
            <p:nvPr/>
          </p:nvSpPr>
          <p:spPr>
            <a:xfrm>
              <a:off x="8911729" y="11022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692E55-4045-617B-61B9-1F6AA3552E6F}"/>
                </a:ext>
              </a:extLst>
            </p:cNvPr>
            <p:cNvSpPr/>
            <p:nvPr/>
          </p:nvSpPr>
          <p:spPr>
            <a:xfrm>
              <a:off x="9305139" y="10703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23" name="Graphic 22" descr="Tick with solid fill">
              <a:extLst>
                <a:ext uri="{FF2B5EF4-FFF2-40B4-BE49-F238E27FC236}">
                  <a16:creationId xmlns:a16="http://schemas.microsoft.com/office/drawing/2014/main" id="{5591738E-A30E-6976-C0BB-09FD68EA6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5668" y="685914"/>
              <a:ext cx="1079089" cy="1079089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526227-D6F0-CA8B-DC97-4EBF25BFEB6A}"/>
                </a:ext>
              </a:extLst>
            </p:cNvPr>
            <p:cNvCxnSpPr/>
            <p:nvPr/>
          </p:nvCxnSpPr>
          <p:spPr>
            <a:xfrm>
              <a:off x="10129280" y="1972331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716BD8-B752-0A50-5ABD-4E41A472B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9280" y="430610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3BD464-9586-3ACB-D156-1BA2E9FBA4B1}"/>
                </a:ext>
              </a:extLst>
            </p:cNvPr>
            <p:cNvSpPr/>
            <p:nvPr/>
          </p:nvSpPr>
          <p:spPr>
            <a:xfrm>
              <a:off x="10253331" y="175612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3D605D8-FE12-BECD-327C-4CF4D4751320}"/>
                </a:ext>
              </a:extLst>
            </p:cNvPr>
            <p:cNvSpPr/>
            <p:nvPr/>
          </p:nvSpPr>
          <p:spPr>
            <a:xfrm>
              <a:off x="10402181" y="151158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A595DE2-AC4B-D612-CD25-4FA8813ED560}"/>
                </a:ext>
              </a:extLst>
            </p:cNvPr>
            <p:cNvSpPr/>
            <p:nvPr/>
          </p:nvSpPr>
          <p:spPr>
            <a:xfrm>
              <a:off x="10710528" y="123513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5F9659-A697-726C-3F48-60BEF1F9501C}"/>
                </a:ext>
              </a:extLst>
            </p:cNvPr>
            <p:cNvSpPr/>
            <p:nvPr/>
          </p:nvSpPr>
          <p:spPr>
            <a:xfrm>
              <a:off x="11072030" y="1128807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379D98-9202-8270-94D1-4408485B0019}"/>
                </a:ext>
              </a:extLst>
            </p:cNvPr>
            <p:cNvSpPr/>
            <p:nvPr/>
          </p:nvSpPr>
          <p:spPr>
            <a:xfrm>
              <a:off x="11465440" y="1096907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31" name="Graphic 30" descr="Tick with solid fill">
              <a:extLst>
                <a:ext uri="{FF2B5EF4-FFF2-40B4-BE49-F238E27FC236}">
                  <a16:creationId xmlns:a16="http://schemas.microsoft.com/office/drawing/2014/main" id="{A1879E4C-09E9-F0BE-3503-7986914B7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35969" y="712487"/>
              <a:ext cx="1079089" cy="1079089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45548FF-223F-54F8-9F2F-09EEACE00337}"/>
                </a:ext>
              </a:extLst>
            </p:cNvPr>
            <p:cNvCxnSpPr/>
            <p:nvPr/>
          </p:nvCxnSpPr>
          <p:spPr>
            <a:xfrm>
              <a:off x="6001958" y="3850517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3DE66EC-6084-64FF-2919-AE39A1FA0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1958" y="2308796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D589687-3B82-8661-C902-06BF2E0A8053}"/>
                </a:ext>
              </a:extLst>
            </p:cNvPr>
            <p:cNvSpPr/>
            <p:nvPr/>
          </p:nvSpPr>
          <p:spPr>
            <a:xfrm>
              <a:off x="6126009" y="363431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7448E8D-CDA4-46EE-D145-F4B77FF6D5CB}"/>
                </a:ext>
              </a:extLst>
            </p:cNvPr>
            <p:cNvSpPr/>
            <p:nvPr/>
          </p:nvSpPr>
          <p:spPr>
            <a:xfrm>
              <a:off x="6274859" y="3389770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7C1108-CF49-B1B8-2680-20293DF721DA}"/>
                </a:ext>
              </a:extLst>
            </p:cNvPr>
            <p:cNvSpPr/>
            <p:nvPr/>
          </p:nvSpPr>
          <p:spPr>
            <a:xfrm>
              <a:off x="6583206" y="311332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4CD3CC-5D5C-5E20-0063-AEA6B44E712F}"/>
                </a:ext>
              </a:extLst>
            </p:cNvPr>
            <p:cNvSpPr/>
            <p:nvPr/>
          </p:nvSpPr>
          <p:spPr>
            <a:xfrm>
              <a:off x="6944708" y="300699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F832B6-6CAB-9720-F060-06D1CA56FF66}"/>
                </a:ext>
              </a:extLst>
            </p:cNvPr>
            <p:cNvSpPr/>
            <p:nvPr/>
          </p:nvSpPr>
          <p:spPr>
            <a:xfrm>
              <a:off x="7338118" y="297509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39" name="Graphic 38" descr="Tick with solid fill">
              <a:extLst>
                <a:ext uri="{FF2B5EF4-FFF2-40B4-BE49-F238E27FC236}">
                  <a16:creationId xmlns:a16="http://schemas.microsoft.com/office/drawing/2014/main" id="{D5598F7B-9FDD-1B69-3949-A272667B3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8647" y="2590673"/>
              <a:ext cx="1079089" cy="1079089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6D99C1-B333-1FDF-C04A-CB1E917E8FCF}"/>
                </a:ext>
              </a:extLst>
            </p:cNvPr>
            <p:cNvCxnSpPr/>
            <p:nvPr/>
          </p:nvCxnSpPr>
          <p:spPr>
            <a:xfrm>
              <a:off x="8023797" y="3850517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8CC653-A330-6B25-DCD2-BD7AE9801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3797" y="2308796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AF3D54-B512-E931-50AE-F37F702E3563}"/>
                </a:ext>
              </a:extLst>
            </p:cNvPr>
            <p:cNvSpPr/>
            <p:nvPr/>
          </p:nvSpPr>
          <p:spPr>
            <a:xfrm>
              <a:off x="8817699" y="363431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94F534-EB68-986D-E5AD-D5E25A6A7374}"/>
                </a:ext>
              </a:extLst>
            </p:cNvPr>
            <p:cNvSpPr/>
            <p:nvPr/>
          </p:nvSpPr>
          <p:spPr>
            <a:xfrm>
              <a:off x="8966549" y="3389770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D9A34E8-F47C-8995-5DC4-7449BDC54702}"/>
                </a:ext>
              </a:extLst>
            </p:cNvPr>
            <p:cNvSpPr/>
            <p:nvPr/>
          </p:nvSpPr>
          <p:spPr>
            <a:xfrm>
              <a:off x="9142110" y="307147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BE557A-4ED8-BF1F-E88B-02765303B3BD}"/>
                </a:ext>
              </a:extLst>
            </p:cNvPr>
            <p:cNvSpPr/>
            <p:nvPr/>
          </p:nvSpPr>
          <p:spPr>
            <a:xfrm>
              <a:off x="9451280" y="2831055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272C3B0-9C13-34E0-7BBA-588F1C6C69B7}"/>
                </a:ext>
              </a:extLst>
            </p:cNvPr>
            <p:cNvSpPr/>
            <p:nvPr/>
          </p:nvSpPr>
          <p:spPr>
            <a:xfrm>
              <a:off x="9663104" y="262270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B4B6DD2-9EDC-DDE1-7B15-E0C17CA7F927}"/>
                </a:ext>
              </a:extLst>
            </p:cNvPr>
            <p:cNvCxnSpPr/>
            <p:nvPr/>
          </p:nvCxnSpPr>
          <p:spPr>
            <a:xfrm>
              <a:off x="10184098" y="3877090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AADA7E-7C61-30C2-5147-144F06FF8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4098" y="2335369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BFAD57-9BE9-1D8C-E81D-3F97E78F9E30}"/>
                </a:ext>
              </a:extLst>
            </p:cNvPr>
            <p:cNvSpPr/>
            <p:nvPr/>
          </p:nvSpPr>
          <p:spPr>
            <a:xfrm>
              <a:off x="10308149" y="3660888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47D0A3B-6D4C-F284-460F-AC9DFC60DD08}"/>
                </a:ext>
              </a:extLst>
            </p:cNvPr>
            <p:cNvSpPr/>
            <p:nvPr/>
          </p:nvSpPr>
          <p:spPr>
            <a:xfrm>
              <a:off x="10456999" y="341634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ECB0540-552E-EECD-9909-CC3BD1794ACD}"/>
                </a:ext>
              </a:extLst>
            </p:cNvPr>
            <p:cNvSpPr/>
            <p:nvPr/>
          </p:nvSpPr>
          <p:spPr>
            <a:xfrm>
              <a:off x="10765346" y="313989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C9925C9-21B5-6593-B2EE-3B13C4B3873C}"/>
                </a:ext>
              </a:extLst>
            </p:cNvPr>
            <p:cNvSpPr/>
            <p:nvPr/>
          </p:nvSpPr>
          <p:spPr>
            <a:xfrm>
              <a:off x="11126848" y="303356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E3D7102-4C64-D542-E089-50CB668D5F15}"/>
                </a:ext>
              </a:extLst>
            </p:cNvPr>
            <p:cNvSpPr/>
            <p:nvPr/>
          </p:nvSpPr>
          <p:spPr>
            <a:xfrm>
              <a:off x="11520258" y="300166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55" name="Graphic 54" descr="Tick with solid fill">
              <a:extLst>
                <a:ext uri="{FF2B5EF4-FFF2-40B4-BE49-F238E27FC236}">
                  <a16:creationId xmlns:a16="http://schemas.microsoft.com/office/drawing/2014/main" id="{5132760D-A75D-BAAF-10B1-C4B65D9E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0787" y="2617246"/>
              <a:ext cx="1079089" cy="1079089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792063-5266-C341-8F02-11FB40B9F15E}"/>
                </a:ext>
              </a:extLst>
            </p:cNvPr>
            <p:cNvCxnSpPr/>
            <p:nvPr/>
          </p:nvCxnSpPr>
          <p:spPr>
            <a:xfrm>
              <a:off x="6016131" y="5819585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8DBA07-E598-228F-E818-7C37A9EEE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131" y="4277864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A0E9B76-8614-5F05-2842-BAD676EEE7CC}"/>
                </a:ext>
              </a:extLst>
            </p:cNvPr>
            <p:cNvSpPr/>
            <p:nvPr/>
          </p:nvSpPr>
          <p:spPr>
            <a:xfrm>
              <a:off x="6140182" y="560338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BBD256-AA61-4173-9A9C-2D520E6ACF00}"/>
                </a:ext>
              </a:extLst>
            </p:cNvPr>
            <p:cNvSpPr/>
            <p:nvPr/>
          </p:nvSpPr>
          <p:spPr>
            <a:xfrm>
              <a:off x="6289032" y="5358838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4478C48-1BC8-88C7-3CB4-5369C113599D}"/>
                </a:ext>
              </a:extLst>
            </p:cNvPr>
            <p:cNvSpPr/>
            <p:nvPr/>
          </p:nvSpPr>
          <p:spPr>
            <a:xfrm>
              <a:off x="6597379" y="508238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30E492E-88AA-DEE7-4A0E-05A131C0936D}"/>
                </a:ext>
              </a:extLst>
            </p:cNvPr>
            <p:cNvSpPr/>
            <p:nvPr/>
          </p:nvSpPr>
          <p:spPr>
            <a:xfrm>
              <a:off x="6958881" y="49760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7F4BA92-DB22-90EB-B625-7429A65A783D}"/>
                </a:ext>
              </a:extLst>
            </p:cNvPr>
            <p:cNvSpPr/>
            <p:nvPr/>
          </p:nvSpPr>
          <p:spPr>
            <a:xfrm>
              <a:off x="7352291" y="49441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63" name="Graphic 62" descr="Tick with solid fill">
              <a:extLst>
                <a:ext uri="{FF2B5EF4-FFF2-40B4-BE49-F238E27FC236}">
                  <a16:creationId xmlns:a16="http://schemas.microsoft.com/office/drawing/2014/main" id="{F2116F11-5C33-8CDE-EBEF-417CD09F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22820" y="4559741"/>
              <a:ext cx="1079089" cy="1079089"/>
            </a:xfrm>
            <a:prstGeom prst="rect">
              <a:avLst/>
            </a:prstGeom>
          </p:spPr>
        </p:pic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BE28D9-722C-EDBD-B5E9-100ED50AF179}"/>
                </a:ext>
              </a:extLst>
            </p:cNvPr>
            <p:cNvCxnSpPr/>
            <p:nvPr/>
          </p:nvCxnSpPr>
          <p:spPr>
            <a:xfrm>
              <a:off x="8037970" y="5819585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D55B84E-3E60-4C10-4BFE-99F220772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7970" y="4277864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9E0B802-F7FE-D360-9EE5-09CB64D88CD5}"/>
                </a:ext>
              </a:extLst>
            </p:cNvPr>
            <p:cNvSpPr/>
            <p:nvPr/>
          </p:nvSpPr>
          <p:spPr>
            <a:xfrm>
              <a:off x="8162021" y="5603383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208A912-5423-D9A4-C039-6E4B9D6A3C84}"/>
                </a:ext>
              </a:extLst>
            </p:cNvPr>
            <p:cNvSpPr/>
            <p:nvPr/>
          </p:nvSpPr>
          <p:spPr>
            <a:xfrm>
              <a:off x="8310871" y="5358838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2E09EB8-FC15-2069-76B0-091B39B7326D}"/>
                </a:ext>
              </a:extLst>
            </p:cNvPr>
            <p:cNvSpPr/>
            <p:nvPr/>
          </p:nvSpPr>
          <p:spPr>
            <a:xfrm>
              <a:off x="8619218" y="5082389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D41CE56-29B5-D7B3-C2CC-1B2E16428CCE}"/>
                </a:ext>
              </a:extLst>
            </p:cNvPr>
            <p:cNvSpPr/>
            <p:nvPr/>
          </p:nvSpPr>
          <p:spPr>
            <a:xfrm>
              <a:off x="8980720" y="49760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E63E40C-EBCA-B0E0-1132-C88966332F3B}"/>
                </a:ext>
              </a:extLst>
            </p:cNvPr>
            <p:cNvSpPr/>
            <p:nvPr/>
          </p:nvSpPr>
          <p:spPr>
            <a:xfrm>
              <a:off x="9374130" y="494416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71" name="Graphic 70" descr="Tick with solid fill">
              <a:extLst>
                <a:ext uri="{FF2B5EF4-FFF2-40B4-BE49-F238E27FC236}">
                  <a16:creationId xmlns:a16="http://schemas.microsoft.com/office/drawing/2014/main" id="{71423037-FD5B-6D1C-1C5A-A388F5FD3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44659" y="4559741"/>
              <a:ext cx="1079089" cy="1079089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AFD1BDA-3B81-2481-78D5-01ACFF179751}"/>
                </a:ext>
              </a:extLst>
            </p:cNvPr>
            <p:cNvCxnSpPr/>
            <p:nvPr/>
          </p:nvCxnSpPr>
          <p:spPr>
            <a:xfrm>
              <a:off x="10198271" y="5846158"/>
              <a:ext cx="1857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A08AC59-7A53-4CA5-3214-F5088C024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8271" y="4304437"/>
              <a:ext cx="0" cy="15417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082730C-2C2B-8A48-C48C-9381C44BB165}"/>
                </a:ext>
              </a:extLst>
            </p:cNvPr>
            <p:cNvSpPr/>
            <p:nvPr/>
          </p:nvSpPr>
          <p:spPr>
            <a:xfrm>
              <a:off x="10322322" y="5629956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E9255FA-DF66-1721-7689-AB51C924E57B}"/>
                </a:ext>
              </a:extLst>
            </p:cNvPr>
            <p:cNvSpPr/>
            <p:nvPr/>
          </p:nvSpPr>
          <p:spPr>
            <a:xfrm>
              <a:off x="10471172" y="5385411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753AC6C-8F2E-0A02-FB01-8C7EB685D824}"/>
                </a:ext>
              </a:extLst>
            </p:cNvPr>
            <p:cNvSpPr/>
            <p:nvPr/>
          </p:nvSpPr>
          <p:spPr>
            <a:xfrm>
              <a:off x="10779519" y="5108962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277F76A-3EAD-EF1D-CC16-8EA7B965D87C}"/>
                </a:ext>
              </a:extLst>
            </p:cNvPr>
            <p:cNvSpPr/>
            <p:nvPr/>
          </p:nvSpPr>
          <p:spPr>
            <a:xfrm>
              <a:off x="11141021" y="50026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4E22C85-E938-CDE1-5FD0-1997C30D1B23}"/>
                </a:ext>
              </a:extLst>
            </p:cNvPr>
            <p:cNvSpPr/>
            <p:nvPr/>
          </p:nvSpPr>
          <p:spPr>
            <a:xfrm>
              <a:off x="11534431" y="4970734"/>
              <a:ext cx="99237" cy="99237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pic>
          <p:nvPicPr>
            <p:cNvPr id="79" name="Graphic 78" descr="Tick with solid fill">
              <a:extLst>
                <a:ext uri="{FF2B5EF4-FFF2-40B4-BE49-F238E27FC236}">
                  <a16:creationId xmlns:a16="http://schemas.microsoft.com/office/drawing/2014/main" id="{942695D9-00A6-E014-54B1-71765835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04960" y="4586314"/>
              <a:ext cx="1079089" cy="1079089"/>
            </a:xfrm>
            <a:prstGeom prst="rect">
              <a:avLst/>
            </a:prstGeom>
          </p:spPr>
        </p:pic>
        <p:pic>
          <p:nvPicPr>
            <p:cNvPr id="81" name="Graphic 80" descr="Close with solid fill">
              <a:extLst>
                <a:ext uri="{FF2B5EF4-FFF2-40B4-BE49-F238E27FC236}">
                  <a16:creationId xmlns:a16="http://schemas.microsoft.com/office/drawing/2014/main" id="{0073EF1A-65BB-C6AA-ABC1-07F348F6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475804" y="2643703"/>
              <a:ext cx="914400" cy="9144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7AAB5FB-EC6C-B9A5-9BFD-1259D49E42F4}"/>
              </a:ext>
            </a:extLst>
          </p:cNvPr>
          <p:cNvSpPr txBox="1"/>
          <p:nvPr/>
        </p:nvSpPr>
        <p:spPr>
          <a:xfrm>
            <a:off x="187844" y="772938"/>
            <a:ext cx="76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7030A0"/>
                </a:solidFill>
                <a:effectLst/>
                <a:latin typeface="Aptos" panose="020B0004020202020204" pitchFamily="34" charset="0"/>
              </a:rPr>
              <a:t>Kernestof</a:t>
            </a:r>
            <a:endParaRPr lang="en-DK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676BF7-62F2-EC11-4125-8A8B030EE056}"/>
              </a:ext>
            </a:extLst>
          </p:cNvPr>
          <p:cNvSpPr txBox="1"/>
          <p:nvPr/>
        </p:nvSpPr>
        <p:spPr>
          <a:xfrm>
            <a:off x="177211" y="44921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50"/>
                </a:solidFill>
                <a:effectLst/>
                <a:latin typeface="Aptos" panose="020B0004020202020204" pitchFamily="34" charset="0"/>
              </a:rPr>
              <a:t>Tilpasning</a:t>
            </a:r>
            <a:endParaRPr lang="en-DK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D7B81D-428C-1A24-0E6B-045579AC38FC}"/>
              </a:ext>
            </a:extLst>
          </p:cNvPr>
          <p:cNvSpPr txBox="1"/>
          <p:nvPr/>
        </p:nvSpPr>
        <p:spPr>
          <a:xfrm>
            <a:off x="187844" y="107289"/>
            <a:ext cx="716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b="0" i="0" u="none" strike="noStrike" noProof="0" dirty="0">
                <a:solidFill>
                  <a:srgbClr val="00B0F0"/>
                </a:solidFill>
                <a:effectLst/>
                <a:latin typeface="Aptos" panose="020B0004020202020204" pitchFamily="34" charset="0"/>
              </a:rPr>
              <a:t>Læring &amp; Motivation</a:t>
            </a:r>
            <a:endParaRPr lang="en-DK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611E29-05C3-777F-FFB7-F76497BC2DBF}"/>
              </a:ext>
            </a:extLst>
          </p:cNvPr>
          <p:cNvCxnSpPr>
            <a:cxnSpLocks/>
          </p:cNvCxnSpPr>
          <p:nvPr/>
        </p:nvCxnSpPr>
        <p:spPr>
          <a:xfrm flipV="1">
            <a:off x="5186674" y="3802654"/>
            <a:ext cx="3082605" cy="180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563</Words>
  <Application>Microsoft Macintosh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11</cp:revision>
  <dcterms:created xsi:type="dcterms:W3CDTF">2025-08-19T10:29:34Z</dcterms:created>
  <dcterms:modified xsi:type="dcterms:W3CDTF">2025-08-19T22:50:51Z</dcterms:modified>
</cp:coreProperties>
</file>