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82" r:id="rId4"/>
    <p:sldId id="283" r:id="rId5"/>
    <p:sldId id="284" r:id="rId6"/>
    <p:sldId id="281" r:id="rId7"/>
    <p:sldId id="285" r:id="rId8"/>
    <p:sldId id="263" r:id="rId9"/>
    <p:sldId id="264" r:id="rId10"/>
    <p:sldId id="265" r:id="rId11"/>
    <p:sldId id="267" r:id="rId12"/>
    <p:sldId id="268" r:id="rId13"/>
    <p:sldId id="271" r:id="rId14"/>
    <p:sldId id="274" r:id="rId15"/>
    <p:sldId id="275" r:id="rId16"/>
    <p:sldId id="277" r:id="rId17"/>
    <p:sldId id="276" r:id="rId18"/>
    <p:sldId id="279" r:id="rId19"/>
    <p:sldId id="280" r:id="rId20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 varScale="1">
        <p:scale>
          <a:sx n="121" d="100"/>
          <a:sy n="121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1BBAA-1C98-594B-A8A2-7D157418F4D3}" type="datetimeFigureOut">
              <a:rPr lang="en-DK" smtClean="0"/>
              <a:t>29/01/2025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6A041-EB21-344B-9A6F-C23A315050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186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E6A041-EB21-344B-9A6F-C23A315050A6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5737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F26B-E425-7DB2-D772-771E27308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ADF9B-6F37-21B9-A5C5-79B26AAB1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0FDC4-F648-CE42-3067-2DC7A524C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E7A7-0910-E848-8ECF-9074056F29D5}" type="datetimeFigureOut">
              <a:rPr lang="en-DK" smtClean="0"/>
              <a:t>29/01/2025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FD108-3A60-F60F-D733-63B0DCBA2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A2D57-636F-F263-F547-BAF77853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9A92-0C9D-B84E-B09A-8A777C71E5B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952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FF388-672D-5B5D-F9F3-29F71B6E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B4FD7-3528-6ADA-E438-F47137C41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11740-8D9F-0C4B-3706-9676AD66E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E7A7-0910-E848-8ECF-9074056F29D5}" type="datetimeFigureOut">
              <a:rPr lang="en-DK" smtClean="0"/>
              <a:t>29/01/2025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704FA-FE9E-4A76-08B2-0C7A1C4E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7975F-5CAD-59D5-9BBB-E7EB2EA11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9A92-0C9D-B84E-B09A-8A777C71E5B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0351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49FD76-A143-07AA-3E7B-24CBC9F48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77F0E-18F7-8E91-E827-14EF625D4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3CA32-D164-79CE-D750-CB700EF8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E7A7-0910-E848-8ECF-9074056F29D5}" type="datetimeFigureOut">
              <a:rPr lang="en-DK" smtClean="0"/>
              <a:t>29/01/2025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B5ADA-EB2F-55F7-EC51-C0CAC1AC9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EBAEA-0C29-D490-14D5-EE33165A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9A92-0C9D-B84E-B09A-8A777C71E5B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2180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F7E2-F9A2-8FDF-0A90-E18FC6AF1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CE73C-8C0A-89E8-5647-E4F67B394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4D362-801A-5145-E400-DB41B4B9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E7A7-0910-E848-8ECF-9074056F29D5}" type="datetimeFigureOut">
              <a:rPr lang="en-DK" smtClean="0"/>
              <a:t>29/01/2025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9D302-A8B7-658C-1425-1377D8C3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87257-CBDB-DABF-E182-B7DEC1FB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9A92-0C9D-B84E-B09A-8A777C71E5B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2562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9C4F-6C2F-E057-3750-D7D5931B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DA043-2484-9F81-4531-A4A8DF8C7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60A1E-60D4-F900-77BB-F30E3B0B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E7A7-0910-E848-8ECF-9074056F29D5}" type="datetimeFigureOut">
              <a:rPr lang="en-DK" smtClean="0"/>
              <a:t>29/01/2025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43068-F6B4-DCF8-6837-E973A11E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F38B1-B24B-FB55-A3DB-91128C01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9A92-0C9D-B84E-B09A-8A777C71E5B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9401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DC7DF-EC66-6231-C8D6-CE0330188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8C453-F373-F0DE-5DFC-FA39D12FE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3B849-9AA1-6CD8-8F06-A24415FD5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061DB-2F48-F489-5186-03C572EB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E7A7-0910-E848-8ECF-9074056F29D5}" type="datetimeFigureOut">
              <a:rPr lang="en-DK" smtClean="0"/>
              <a:t>29/01/2025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17AA0-0E27-BCEC-7166-2AD0910A0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1281B-11F4-DA14-DBAC-8E50CAC00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9A92-0C9D-B84E-B09A-8A777C71E5B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4562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F49B-5132-E517-6997-21118315A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A7E70-1769-EFB4-FFA6-BAB9A745A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D3845-E52B-6D97-2338-D312E74E1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50048-2622-85FD-5700-570F71488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41785-EB47-685A-8E7D-19E2A4AA7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8FB973-8954-FAC2-5BF9-DF03F383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E7A7-0910-E848-8ECF-9074056F29D5}" type="datetimeFigureOut">
              <a:rPr lang="en-DK" smtClean="0"/>
              <a:t>29/01/2025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6FFDAD-15C3-10A3-E722-F579A5D14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7A56E-4E64-64B7-1EF2-4B2941CB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9A92-0C9D-B84E-B09A-8A777C71E5B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5001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4F835-AB88-19AF-C728-E9779100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60D33-3AD8-AF85-100A-FE561A68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E7A7-0910-E848-8ECF-9074056F29D5}" type="datetimeFigureOut">
              <a:rPr lang="en-DK" smtClean="0"/>
              <a:t>29/01/2025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49467-C33C-3F9D-D02C-5A0FDA01C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5FCC3-9AD9-FAB8-377B-0D912040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9A92-0C9D-B84E-B09A-8A777C71E5B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8936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9C1B2F-A4F9-EF44-1123-B1A354830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E7A7-0910-E848-8ECF-9074056F29D5}" type="datetimeFigureOut">
              <a:rPr lang="en-DK" smtClean="0"/>
              <a:t>29/01/2025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922402-DA6D-2A2F-91C0-9AC1BD86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F3C5E-7E21-3E98-28F6-AEF70FD4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9A92-0C9D-B84E-B09A-8A777C71E5B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0107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CC72-DAFB-7F2B-1F6E-72A2115E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C5B6D-E1DE-DA7E-D700-A60092963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5D58A-A892-5362-526B-A9DA8C606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BB565-76DC-D75A-38CA-9B2544F2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E7A7-0910-E848-8ECF-9074056F29D5}" type="datetimeFigureOut">
              <a:rPr lang="en-DK" smtClean="0"/>
              <a:t>29/01/2025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99529-A679-FAF4-53FB-82E9EFE7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68217-F132-20E1-84AB-C06AC744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9A92-0C9D-B84E-B09A-8A777C71E5B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0795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2734A-BC3E-2621-302F-E97A6C27C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E61F2-9502-ABFE-1C22-E1991BC20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FEE42-D3B4-F10A-2C15-CC38BFFCB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48542-8863-61D9-F142-E281706E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E7A7-0910-E848-8ECF-9074056F29D5}" type="datetimeFigureOut">
              <a:rPr lang="en-DK" smtClean="0"/>
              <a:t>29/01/2025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87B04-A836-32BC-B968-48916D20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9F03D-054D-872F-D31B-1C8062FB5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9A92-0C9D-B84E-B09A-8A777C71E5B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26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EC17A-81E0-D395-B875-F7CEA49A7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A1FE6-18C5-0E28-4243-D924668B3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D7551-6D98-88E7-5125-814074128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09E7A7-0910-E848-8ECF-9074056F29D5}" type="datetimeFigureOut">
              <a:rPr lang="en-DK" smtClean="0"/>
              <a:t>29/01/2025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D8600-69BD-0691-B11E-9B0447CBD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7AA17-B21A-DBD5-5CE8-438C1B233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FA9A92-0C9D-B84E-B09A-8A777C71E5B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7496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12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23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22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3.png"/><Relationship Id="rId21" Type="http://schemas.openxmlformats.org/officeDocument/2006/relationships/image" Target="../media/image71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image" Target="../media/image33.png"/><Relationship Id="rId2" Type="http://schemas.openxmlformats.org/officeDocument/2006/relationships/image" Target="../media/image24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2.png"/><Relationship Id="rId5" Type="http://schemas.openxmlformats.org/officeDocument/2006/relationships/image" Target="../media/image25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9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AAA1-9E35-BE9C-478E-D48CC198AA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Lesson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408C7-8121-083E-12E5-44EC0E027A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K" dirty="0"/>
              <a:t>Local descriptors and graph neural networks.</a:t>
            </a:r>
          </a:p>
        </p:txBody>
      </p:sp>
    </p:spTree>
    <p:extLst>
      <p:ext uri="{BB962C8B-B14F-4D97-AF65-F5344CB8AC3E}">
        <p14:creationId xmlns:p14="http://schemas.microsoft.com/office/powerpoint/2010/main" val="2125022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F418-1913-EC37-E567-58D533E2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local features.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72F5F8B-0DC6-64B4-8CCC-D96F6CD9A363}"/>
              </a:ext>
            </a:extLst>
          </p:cNvPr>
          <p:cNvGraphicFramePr>
            <a:graphicFrameLocks noGrp="1"/>
          </p:cNvGraphicFramePr>
          <p:nvPr/>
        </p:nvGraphicFramePr>
        <p:xfrm>
          <a:off x="805542" y="2611700"/>
          <a:ext cx="3657600" cy="2962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29162469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43868402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35120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1289312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091522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863189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3397722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68829869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5466694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91159072"/>
                    </a:ext>
                  </a:extLst>
                </a:gridCol>
              </a:tblGrid>
              <a:tr h="370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156932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523669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9945000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381044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572123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08089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454896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08537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956867D-3C04-382E-CFD9-BB859B972C0D}"/>
              </a:ext>
            </a:extLst>
          </p:cNvPr>
          <p:cNvSpPr txBox="1"/>
          <p:nvPr/>
        </p:nvSpPr>
        <p:spPr>
          <a:xfrm>
            <a:off x="1018720" y="1846161"/>
            <a:ext cx="323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One-hot representation (of the full configuration / state).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DC1FCC-5C97-E5BF-ED26-BE6259228C1E}"/>
              </a:ext>
            </a:extLst>
          </p:cNvPr>
          <p:cNvGraphicFramePr>
            <a:graphicFrameLocks noGrp="1"/>
          </p:cNvGraphicFramePr>
          <p:nvPr/>
        </p:nvGraphicFramePr>
        <p:xfrm>
          <a:off x="5040084" y="3253957"/>
          <a:ext cx="1828800" cy="1851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9863189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3397722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68829869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5466694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91159072"/>
                    </a:ext>
                  </a:extLst>
                </a:gridCol>
              </a:tblGrid>
              <a:tr h="37033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381044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572123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08089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454896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08537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C436803-6D6A-AEFA-0830-C706812608A1}"/>
              </a:ext>
            </a:extLst>
          </p:cNvPr>
          <p:cNvSpPr txBox="1"/>
          <p:nvPr/>
        </p:nvSpPr>
        <p:spPr>
          <a:xfrm>
            <a:off x="5540830" y="2775857"/>
            <a:ext cx="78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F77DFF-0F63-741E-27EB-8181F89D3BC9}"/>
              </a:ext>
            </a:extLst>
          </p:cNvPr>
          <p:cNvGraphicFramePr>
            <a:graphicFrameLocks noGrp="1"/>
          </p:cNvGraphicFramePr>
          <p:nvPr/>
        </p:nvGraphicFramePr>
        <p:xfrm>
          <a:off x="8044542" y="2503378"/>
          <a:ext cx="3657600" cy="2962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29162469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43868402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35120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1289312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091522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863189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3397722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68829869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5466694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91159072"/>
                    </a:ext>
                  </a:extLst>
                </a:gridCol>
              </a:tblGrid>
              <a:tr h="37033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156932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523669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9945000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381044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572123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08089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454896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08537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BE5E06F-54E5-D962-43E8-D090810E115E}"/>
              </a:ext>
            </a:extLst>
          </p:cNvPr>
          <p:cNvSpPr txBox="1"/>
          <p:nvPr/>
        </p:nvSpPr>
        <p:spPr>
          <a:xfrm>
            <a:off x="8619776" y="1984660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 operation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463B36-A562-FE47-BEAC-941265AF9B92}"/>
              </a:ext>
            </a:extLst>
          </p:cNvPr>
          <p:cNvCxnSpPr/>
          <p:nvPr/>
        </p:nvCxnSpPr>
        <p:spPr>
          <a:xfrm flipV="1">
            <a:off x="8490857" y="4669971"/>
            <a:ext cx="1088572" cy="11103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D80B34-B7E0-02AD-CEC4-229244F22882}"/>
              </a:ext>
            </a:extLst>
          </p:cNvPr>
          <p:cNvSpPr txBox="1"/>
          <p:nvPr/>
        </p:nvSpPr>
        <p:spPr>
          <a:xfrm>
            <a:off x="7728860" y="5878286"/>
            <a:ext cx="2656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feature vector with 1 feature</a:t>
            </a:r>
          </a:p>
        </p:txBody>
      </p:sp>
    </p:spTree>
    <p:extLst>
      <p:ext uri="{BB962C8B-B14F-4D97-AF65-F5344CB8AC3E}">
        <p14:creationId xmlns:p14="http://schemas.microsoft.com/office/powerpoint/2010/main" val="74710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8EF5-718E-B4CB-A96C-CD6AC208F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Convolutions &amp;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B2335-D606-A2D9-268E-5C062A77B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13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Consider an atomic density function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Centered at some point in space.</a:t>
            </a:r>
          </a:p>
          <a:p>
            <a:pPr marL="0" indent="0">
              <a:buNone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ECA4ED-E1D2-2851-4806-F982DDF759B6}"/>
                  </a:ext>
                </a:extLst>
              </p:cNvPr>
              <p:cNvSpPr txBox="1"/>
              <p:nvPr/>
            </p:nvSpPr>
            <p:spPr>
              <a:xfrm>
                <a:off x="-206829" y="2558530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=∑</m:t>
                      </m:r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a-DK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da-DK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da-DK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a-DK" sz="24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da-DK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ECA4ED-E1D2-2851-4806-F982DDF75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6829" y="2558530"/>
                <a:ext cx="6096000" cy="461665"/>
              </a:xfrm>
              <a:prstGeom prst="rect">
                <a:avLst/>
              </a:prstGeom>
              <a:blipFill>
                <a:blip r:embed="rId2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0183A5-DA51-4947-C497-B4F6F1250C81}"/>
              </a:ext>
            </a:extLst>
          </p:cNvPr>
          <p:cNvCxnSpPr/>
          <p:nvPr/>
        </p:nvCxnSpPr>
        <p:spPr>
          <a:xfrm>
            <a:off x="7032171" y="3516082"/>
            <a:ext cx="39079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7F5F73-3A60-1057-FF33-9C39D6031911}"/>
              </a:ext>
            </a:extLst>
          </p:cNvPr>
          <p:cNvCxnSpPr>
            <a:cxnSpLocks/>
          </p:cNvCxnSpPr>
          <p:nvPr/>
        </p:nvCxnSpPr>
        <p:spPr>
          <a:xfrm>
            <a:off x="7032171" y="2204284"/>
            <a:ext cx="0" cy="1311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239214-B14E-81B9-FD24-4CB15D744EF0}"/>
                  </a:ext>
                </a:extLst>
              </p:cNvPr>
              <p:cNvSpPr txBox="1"/>
              <p:nvPr/>
            </p:nvSpPr>
            <p:spPr>
              <a:xfrm>
                <a:off x="7892142" y="3614056"/>
                <a:ext cx="2068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239214-B14E-81B9-FD24-4CB15D744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142" y="3614056"/>
                <a:ext cx="20682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68822-230F-8DD4-056A-5641228061FF}"/>
              </a:ext>
            </a:extLst>
          </p:cNvPr>
          <p:cNvCxnSpPr/>
          <p:nvPr/>
        </p:nvCxnSpPr>
        <p:spPr>
          <a:xfrm flipV="1">
            <a:off x="7783286" y="2204284"/>
            <a:ext cx="0" cy="13117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CC3F7C-A3F5-2F02-3C43-403F10FCCD0E}"/>
              </a:ext>
            </a:extLst>
          </p:cNvPr>
          <p:cNvCxnSpPr/>
          <p:nvPr/>
        </p:nvCxnSpPr>
        <p:spPr>
          <a:xfrm flipV="1">
            <a:off x="10297885" y="2226058"/>
            <a:ext cx="0" cy="13117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78C547-C9BE-D775-DB69-ED1A0E687C4F}"/>
              </a:ext>
            </a:extLst>
          </p:cNvPr>
          <p:cNvCxnSpPr/>
          <p:nvPr/>
        </p:nvCxnSpPr>
        <p:spPr>
          <a:xfrm flipV="1">
            <a:off x="9514116" y="2215167"/>
            <a:ext cx="0" cy="13117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12F5EE5-03E0-9F78-A56B-E72998291358}"/>
                  </a:ext>
                </a:extLst>
              </p:cNvPr>
              <p:cNvSpPr txBox="1"/>
              <p:nvPr/>
            </p:nvSpPr>
            <p:spPr>
              <a:xfrm rot="16200000">
                <a:off x="3631363" y="2629350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12F5EE5-03E0-9F78-A56B-E72998291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631363" y="2629350"/>
                <a:ext cx="6096000" cy="461665"/>
              </a:xfrm>
              <a:prstGeom prst="rect">
                <a:avLst/>
              </a:prstGeom>
              <a:blipFill>
                <a:blip r:embed="rId4"/>
                <a:stretch>
                  <a:fillRect r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59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8EF5-718E-B4CB-A96C-CD6AC208F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Convolutions &amp;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7B2335-D606-A2D9-268E-5C062A77B7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441371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Consider an atomic (radial) density function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Centered at some point in space.</a:t>
                </a:r>
              </a:p>
              <a:p>
                <a:pPr marL="0" indent="0">
                  <a:buNone/>
                </a:pPr>
                <a:r>
                  <a:rPr lang="en-US" sz="2400" dirty="0"/>
                  <a:t>Choose some other function, we could call it </a:t>
                </a:r>
                <a14:m>
                  <m:oMath xmlns:m="http://schemas.openxmlformats.org/officeDocument/2006/math">
                    <m:r>
                      <a:rPr lang="da-DK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da-DK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da-DK" sz="2400" b="1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da-DK" sz="2400" b="1" dirty="0"/>
                  <a:t> </a:t>
                </a:r>
                <a:r>
                  <a:rPr lang="da-DK" sz="2400" dirty="0"/>
                  <a:t>The </a:t>
                </a:r>
                <a:r>
                  <a:rPr lang="da-DK" sz="2400" dirty="0" err="1"/>
                  <a:t>convolution</a:t>
                </a:r>
                <a:r>
                  <a:rPr lang="da-DK" sz="2400" dirty="0"/>
                  <a:t> </a:t>
                </a:r>
                <a:r>
                  <a:rPr lang="da-DK" sz="2400" dirty="0" err="1"/>
                  <a:t>between</a:t>
                </a:r>
                <a:r>
                  <a:rPr lang="da-DK" sz="2400" dirty="0"/>
                  <a:t> </a:t>
                </a:r>
                <a:r>
                  <a:rPr lang="da-DK" sz="2400" dirty="0" err="1"/>
                  <a:t>those</a:t>
                </a:r>
                <a:r>
                  <a:rPr lang="da-DK" sz="2400" dirty="0"/>
                  <a:t> </a:t>
                </a:r>
                <a:r>
                  <a:rPr lang="da-DK" sz="2400" dirty="0" err="1"/>
                  <a:t>two</a:t>
                </a:r>
                <a:r>
                  <a:rPr lang="da-DK" sz="2400" dirty="0"/>
                  <a:t>:</a:t>
                </a:r>
              </a:p>
              <a:p>
                <a:pPr marL="0" indent="0">
                  <a:buNone/>
                </a:pPr>
                <a:endParaRPr lang="da-DK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a-DK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da-DK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da-DK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2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a-DK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2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a-DK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nary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7B2335-D606-A2D9-268E-5C062A77B7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441371" cy="4351338"/>
              </a:xfrm>
              <a:blipFill>
                <a:blip r:embed="rId2"/>
                <a:stretch>
                  <a:fillRect l="-1714" t="-2326" b="-4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ECA4ED-E1D2-2851-4806-F982DDF759B6}"/>
                  </a:ext>
                </a:extLst>
              </p:cNvPr>
              <p:cNvSpPr txBox="1"/>
              <p:nvPr/>
            </p:nvSpPr>
            <p:spPr>
              <a:xfrm>
                <a:off x="-206829" y="2558530"/>
                <a:ext cx="6096000" cy="995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a-DK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da-DK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da-DK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a-DK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da-DK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ECA4ED-E1D2-2851-4806-F982DDF75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6829" y="2558530"/>
                <a:ext cx="6096000" cy="995016"/>
              </a:xfrm>
              <a:prstGeom prst="rect">
                <a:avLst/>
              </a:prstGeom>
              <a:blipFill>
                <a:blip r:embed="rId3"/>
                <a:stretch>
                  <a:fillRect t="-130380" b="-179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0183A5-DA51-4947-C497-B4F6F1250C81}"/>
              </a:ext>
            </a:extLst>
          </p:cNvPr>
          <p:cNvCxnSpPr/>
          <p:nvPr/>
        </p:nvCxnSpPr>
        <p:spPr>
          <a:xfrm>
            <a:off x="7032171" y="3516082"/>
            <a:ext cx="39079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7F5F73-3A60-1057-FF33-9C39D6031911}"/>
              </a:ext>
            </a:extLst>
          </p:cNvPr>
          <p:cNvCxnSpPr>
            <a:cxnSpLocks/>
          </p:cNvCxnSpPr>
          <p:nvPr/>
        </p:nvCxnSpPr>
        <p:spPr>
          <a:xfrm>
            <a:off x="7032171" y="2204284"/>
            <a:ext cx="0" cy="1311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239214-B14E-81B9-FD24-4CB15D744EF0}"/>
                  </a:ext>
                </a:extLst>
              </p:cNvPr>
              <p:cNvSpPr txBox="1"/>
              <p:nvPr/>
            </p:nvSpPr>
            <p:spPr>
              <a:xfrm>
                <a:off x="7892142" y="3592284"/>
                <a:ext cx="2068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239214-B14E-81B9-FD24-4CB15D744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142" y="3592284"/>
                <a:ext cx="20682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68822-230F-8DD4-056A-5641228061FF}"/>
              </a:ext>
            </a:extLst>
          </p:cNvPr>
          <p:cNvCxnSpPr/>
          <p:nvPr/>
        </p:nvCxnSpPr>
        <p:spPr>
          <a:xfrm flipV="1">
            <a:off x="7783286" y="2204284"/>
            <a:ext cx="0" cy="13117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CC3F7C-A3F5-2F02-3C43-403F10FCCD0E}"/>
              </a:ext>
            </a:extLst>
          </p:cNvPr>
          <p:cNvCxnSpPr/>
          <p:nvPr/>
        </p:nvCxnSpPr>
        <p:spPr>
          <a:xfrm flipV="1">
            <a:off x="10297885" y="2226058"/>
            <a:ext cx="0" cy="13117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78C547-C9BE-D775-DB69-ED1A0E687C4F}"/>
              </a:ext>
            </a:extLst>
          </p:cNvPr>
          <p:cNvCxnSpPr/>
          <p:nvPr/>
        </p:nvCxnSpPr>
        <p:spPr>
          <a:xfrm flipV="1">
            <a:off x="9514116" y="2215167"/>
            <a:ext cx="0" cy="13117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12F5EE5-03E0-9F78-A56B-E72998291358}"/>
                  </a:ext>
                </a:extLst>
              </p:cNvPr>
              <p:cNvSpPr txBox="1"/>
              <p:nvPr/>
            </p:nvSpPr>
            <p:spPr>
              <a:xfrm rot="16200000">
                <a:off x="3631363" y="2629350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12F5EE5-03E0-9F78-A56B-E72998291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631363" y="2629350"/>
                <a:ext cx="6096000" cy="461665"/>
              </a:xfrm>
              <a:prstGeom prst="rect">
                <a:avLst/>
              </a:prstGeom>
              <a:blipFill>
                <a:blip r:embed="rId5"/>
                <a:stretch>
                  <a:fillRect r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8F9BF4-FC5C-7869-8676-4C65B1601C17}"/>
              </a:ext>
            </a:extLst>
          </p:cNvPr>
          <p:cNvCxnSpPr/>
          <p:nvPr/>
        </p:nvCxnSpPr>
        <p:spPr>
          <a:xfrm>
            <a:off x="7032170" y="5464623"/>
            <a:ext cx="39079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F8429C-03F2-4570-10C1-25146A4F8073}"/>
              </a:ext>
            </a:extLst>
          </p:cNvPr>
          <p:cNvCxnSpPr>
            <a:cxnSpLocks/>
          </p:cNvCxnSpPr>
          <p:nvPr/>
        </p:nvCxnSpPr>
        <p:spPr>
          <a:xfrm>
            <a:off x="7032170" y="4152825"/>
            <a:ext cx="0" cy="13117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3DE562-1E06-1D38-95CF-AB7CE687737E}"/>
                  </a:ext>
                </a:extLst>
              </p:cNvPr>
              <p:cNvSpPr txBox="1"/>
              <p:nvPr/>
            </p:nvSpPr>
            <p:spPr>
              <a:xfrm>
                <a:off x="7946568" y="5551712"/>
                <a:ext cx="2068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3DE562-1E06-1D38-95CF-AB7CE6877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568" y="5551712"/>
                <a:ext cx="20682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BCB3AF-768C-0B02-BC33-B7B8E023937B}"/>
                  </a:ext>
                </a:extLst>
              </p:cNvPr>
              <p:cNvSpPr txBox="1"/>
              <p:nvPr/>
            </p:nvSpPr>
            <p:spPr>
              <a:xfrm rot="16200000">
                <a:off x="3677137" y="4599666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BCB3AF-768C-0B02-BC33-B7B8E0239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677137" y="4599666"/>
                <a:ext cx="609600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>
            <a:extLst>
              <a:ext uri="{FF2B5EF4-FFF2-40B4-BE49-F238E27FC236}">
                <a16:creationId xmlns:a16="http://schemas.microsoft.com/office/drawing/2014/main" id="{70849BDE-FEE6-F2E3-DDA0-02C02111A7ED}"/>
              </a:ext>
            </a:extLst>
          </p:cNvPr>
          <p:cNvSpPr/>
          <p:nvPr/>
        </p:nvSpPr>
        <p:spPr>
          <a:xfrm>
            <a:off x="7043057" y="4408714"/>
            <a:ext cx="3396343" cy="1066800"/>
          </a:xfrm>
          <a:custGeom>
            <a:avLst/>
            <a:gdLst>
              <a:gd name="connsiteX0" fmla="*/ 0 w 3396343"/>
              <a:gd name="connsiteY0" fmla="*/ 0 h 1066800"/>
              <a:gd name="connsiteX1" fmla="*/ 1545772 w 3396343"/>
              <a:gd name="connsiteY1" fmla="*/ 751115 h 1066800"/>
              <a:gd name="connsiteX2" fmla="*/ 3396343 w 3396343"/>
              <a:gd name="connsiteY2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6343" h="1066800">
                <a:moveTo>
                  <a:pt x="0" y="0"/>
                </a:moveTo>
                <a:cubicBezTo>
                  <a:pt x="489857" y="286657"/>
                  <a:pt x="979715" y="573315"/>
                  <a:pt x="1545772" y="751115"/>
                </a:cubicBezTo>
                <a:cubicBezTo>
                  <a:pt x="2111829" y="928915"/>
                  <a:pt x="2754086" y="997857"/>
                  <a:pt x="3396343" y="106680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80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FBA2-BD74-8515-24D8-2E28584E7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Convolutions and features.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F4BE9-4A5D-8D9B-FD85-C41DD059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8" y="1972483"/>
            <a:ext cx="11840928" cy="35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82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4CB7-7E10-A22F-5A6E-3A0CAD7B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continuous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3AEC52-D986-C6A9-851B-D5B8D7256AD5}"/>
                  </a:ext>
                </a:extLst>
              </p:cNvPr>
              <p:cNvSpPr txBox="1"/>
              <p:nvPr/>
            </p:nvSpPr>
            <p:spPr>
              <a:xfrm>
                <a:off x="1001485" y="1690688"/>
                <a:ext cx="420188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can be used to learn a representation of the local environment of an atom. </a:t>
                </a:r>
              </a:p>
              <a:p>
                <a:endParaRPr lang="en-US" dirty="0"/>
              </a:p>
              <a:p>
                <a:r>
                  <a:rPr lang="en-US" dirty="0"/>
                  <a:t>Start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- in the simplest case this is just the atomic number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da-DK" b="0" i="1" smtClean="0">
                        <a:latin typeface="Cambria Math" panose="02040503050406030204" pitchFamily="18" charset="0"/>
                      </a:rPr>
                      <m:t>=[6]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Then we can use a continuous kernel convolution to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3AEC52-D986-C6A9-851B-D5B8D7256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85" y="1690688"/>
                <a:ext cx="4201886" cy="3416320"/>
              </a:xfrm>
              <a:prstGeom prst="rect">
                <a:avLst/>
              </a:prstGeom>
              <a:blipFill>
                <a:blip r:embed="rId2"/>
                <a:stretch>
                  <a:fillRect l="-1205" t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820C45-AB7E-BE43-645F-42759003235A}"/>
                  </a:ext>
                </a:extLst>
              </p:cNvPr>
              <p:cNvSpPr txBox="1"/>
              <p:nvPr/>
            </p:nvSpPr>
            <p:spPr>
              <a:xfrm>
                <a:off x="250372" y="3408411"/>
                <a:ext cx="6096000" cy="720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d>
                        <m:dPr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da-DK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a-DK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a-DK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da-DK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a-DK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6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da-DK" sz="16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da-DK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a-DK" sz="1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da-DK" sz="16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820C45-AB7E-BE43-645F-427590032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72" y="3408411"/>
                <a:ext cx="6096000" cy="720005"/>
              </a:xfrm>
              <a:prstGeom prst="rect">
                <a:avLst/>
              </a:prstGeom>
              <a:blipFill>
                <a:blip r:embed="rId3"/>
                <a:stretch>
                  <a:fillRect t="-119298" b="-164912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FCF31C-950C-9329-32D0-7466EB6E0BAF}"/>
                  </a:ext>
                </a:extLst>
              </p:cNvPr>
              <p:cNvSpPr txBox="1"/>
              <p:nvPr/>
            </p:nvSpPr>
            <p:spPr>
              <a:xfrm>
                <a:off x="-315688" y="5418271"/>
                <a:ext cx="6096000" cy="8740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FCF31C-950C-9329-32D0-7466EB6E0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5688" y="5418271"/>
                <a:ext cx="6096000" cy="874085"/>
              </a:xfrm>
              <a:prstGeom prst="rect">
                <a:avLst/>
              </a:prstGeom>
              <a:blipFill>
                <a:blip r:embed="rId4"/>
                <a:stretch>
                  <a:fillRect t="-118571" b="-16285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7F96AAB-2898-845E-8F91-25A91066CC74}"/>
                  </a:ext>
                </a:extLst>
              </p:cNvPr>
              <p:cNvSpPr txBox="1"/>
              <p:nvPr/>
            </p:nvSpPr>
            <p:spPr>
              <a:xfrm>
                <a:off x="-174172" y="4634239"/>
                <a:ext cx="6096000" cy="8996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a-DK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da-DK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da-DK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d>
                            <m:dPr>
                              <m:ctrlP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20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a-DK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2000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da-DK" sz="2000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20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a-DK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7F96AAB-2898-845E-8F91-25A91066C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4172" y="4634239"/>
                <a:ext cx="6096000" cy="899605"/>
              </a:xfrm>
              <a:prstGeom prst="rect">
                <a:avLst/>
              </a:prstGeom>
              <a:blipFill>
                <a:blip r:embed="rId5"/>
                <a:stretch>
                  <a:fillRect t="-131944" b="-1875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22460D9-99F5-1B8B-01D9-564473B03418}"/>
                  </a:ext>
                </a:extLst>
              </p:cNvPr>
              <p:cNvSpPr txBox="1"/>
              <p:nvPr/>
            </p:nvSpPr>
            <p:spPr>
              <a:xfrm>
                <a:off x="8104416" y="2051956"/>
                <a:ext cx="306109" cy="2841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22460D9-99F5-1B8B-01D9-564473B03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416" y="2051956"/>
                <a:ext cx="306109" cy="284180"/>
              </a:xfrm>
              <a:prstGeom prst="rect">
                <a:avLst/>
              </a:prstGeom>
              <a:blipFill>
                <a:blip r:embed="rId6"/>
                <a:stretch>
                  <a:fillRect l="-11538" r="-384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DFD615-2D03-E6E7-BD5A-4021A6D4F33D}"/>
                  </a:ext>
                </a:extLst>
              </p:cNvPr>
              <p:cNvSpPr txBox="1"/>
              <p:nvPr/>
            </p:nvSpPr>
            <p:spPr>
              <a:xfrm>
                <a:off x="9171216" y="2454728"/>
                <a:ext cx="306109" cy="28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DFD615-2D03-E6E7-BD5A-4021A6D4F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216" y="2454728"/>
                <a:ext cx="306109" cy="281872"/>
              </a:xfrm>
              <a:prstGeom prst="rect">
                <a:avLst/>
              </a:prstGeom>
              <a:blipFill>
                <a:blip r:embed="rId7"/>
                <a:stretch>
                  <a:fillRect l="-11538" t="-4348" r="-384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94B7F0C-F63D-0C8E-889E-701FC1D7B9A3}"/>
                  </a:ext>
                </a:extLst>
              </p:cNvPr>
              <p:cNvSpPr txBox="1"/>
              <p:nvPr/>
            </p:nvSpPr>
            <p:spPr>
              <a:xfrm>
                <a:off x="10259783" y="1997526"/>
                <a:ext cx="306109" cy="282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94B7F0C-F63D-0C8E-889E-701FC1D7B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9783" y="1997526"/>
                <a:ext cx="306109" cy="282450"/>
              </a:xfrm>
              <a:prstGeom prst="rect">
                <a:avLst/>
              </a:prstGeom>
              <a:blipFill>
                <a:blip r:embed="rId8"/>
                <a:stretch>
                  <a:fillRect l="-16000" t="-4348" r="-8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560F35C-5F46-BCD7-C8EE-5FE753F44EB9}"/>
              </a:ext>
            </a:extLst>
          </p:cNvPr>
          <p:cNvCxnSpPr/>
          <p:nvPr/>
        </p:nvCxnSpPr>
        <p:spPr>
          <a:xfrm>
            <a:off x="8216482" y="2685833"/>
            <a:ext cx="1107788" cy="446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29764D-7D4F-1EF2-4F0C-1C9636FFA257}"/>
              </a:ext>
            </a:extLst>
          </p:cNvPr>
          <p:cNvCxnSpPr>
            <a:cxnSpLocks/>
          </p:cNvCxnSpPr>
          <p:nvPr/>
        </p:nvCxnSpPr>
        <p:spPr>
          <a:xfrm flipV="1">
            <a:off x="9324270" y="2685833"/>
            <a:ext cx="1047584" cy="446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EE3E518-2400-F469-9C63-31ED5306F1F9}"/>
              </a:ext>
            </a:extLst>
          </p:cNvPr>
          <p:cNvSpPr/>
          <p:nvPr/>
        </p:nvSpPr>
        <p:spPr>
          <a:xfrm>
            <a:off x="7949782" y="2419133"/>
            <a:ext cx="533400" cy="533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0CCEE01-B82A-68F4-783E-49AAA35505EE}"/>
              </a:ext>
            </a:extLst>
          </p:cNvPr>
          <p:cNvSpPr/>
          <p:nvPr/>
        </p:nvSpPr>
        <p:spPr>
          <a:xfrm>
            <a:off x="9016582" y="2865448"/>
            <a:ext cx="533400" cy="533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E5A317F-5022-B1C8-7049-137178B557F0}"/>
              </a:ext>
            </a:extLst>
          </p:cNvPr>
          <p:cNvSpPr/>
          <p:nvPr/>
        </p:nvSpPr>
        <p:spPr>
          <a:xfrm>
            <a:off x="10105154" y="2419133"/>
            <a:ext cx="533400" cy="533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81C1537-D7A3-C477-4818-CA9CFA04AA68}"/>
                  </a:ext>
                </a:extLst>
              </p:cNvPr>
              <p:cNvSpPr txBox="1"/>
              <p:nvPr/>
            </p:nvSpPr>
            <p:spPr>
              <a:xfrm>
                <a:off x="8528954" y="2944585"/>
                <a:ext cx="341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81C1537-D7A3-C477-4818-CA9CFA04A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954" y="2944585"/>
                <a:ext cx="341632" cy="276999"/>
              </a:xfrm>
              <a:prstGeom prst="rect">
                <a:avLst/>
              </a:prstGeom>
              <a:blipFill>
                <a:blip r:embed="rId9"/>
                <a:stretch>
                  <a:fillRect l="-7143" r="-357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34F7C84-183D-55AF-47CC-DB4F6569C2B5}"/>
                  </a:ext>
                </a:extLst>
              </p:cNvPr>
              <p:cNvSpPr txBox="1"/>
              <p:nvPr/>
            </p:nvSpPr>
            <p:spPr>
              <a:xfrm>
                <a:off x="9824354" y="2955469"/>
                <a:ext cx="3363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34F7C84-183D-55AF-47CC-DB4F6569C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354" y="2955469"/>
                <a:ext cx="336311" cy="276999"/>
              </a:xfrm>
              <a:prstGeom prst="rect">
                <a:avLst/>
              </a:prstGeom>
              <a:blipFill>
                <a:blip r:embed="rId10"/>
                <a:stretch>
                  <a:fillRect l="-10714" r="-357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5637F62-4F7D-7C06-F493-24DF1B2682D6}"/>
                  </a:ext>
                </a:extLst>
              </p:cNvPr>
              <p:cNvSpPr txBox="1"/>
              <p:nvPr/>
            </p:nvSpPr>
            <p:spPr>
              <a:xfrm>
                <a:off x="7952017" y="4457698"/>
                <a:ext cx="301173" cy="28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5637F62-4F7D-7C06-F493-24DF1B268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017" y="4457698"/>
                <a:ext cx="301173" cy="281872"/>
              </a:xfrm>
              <a:prstGeom prst="rect">
                <a:avLst/>
              </a:prstGeom>
              <a:blipFill>
                <a:blip r:embed="rId11"/>
                <a:stretch>
                  <a:fillRect l="-12000" r="-8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63922E-9D3E-879E-816B-1F426C0BB766}"/>
                  </a:ext>
                </a:extLst>
              </p:cNvPr>
              <p:cNvSpPr txBox="1"/>
              <p:nvPr/>
            </p:nvSpPr>
            <p:spPr>
              <a:xfrm>
                <a:off x="9018817" y="4860470"/>
                <a:ext cx="301173" cy="279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63922E-9D3E-879E-816B-1F426C0BB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817" y="4860470"/>
                <a:ext cx="301173" cy="279628"/>
              </a:xfrm>
              <a:prstGeom prst="rect">
                <a:avLst/>
              </a:prstGeom>
              <a:blipFill>
                <a:blip r:embed="rId12"/>
                <a:stretch>
                  <a:fillRect l="-12000" r="-8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DE7E45F-F13E-45B0-913D-6DA31EE938B1}"/>
                  </a:ext>
                </a:extLst>
              </p:cNvPr>
              <p:cNvSpPr txBox="1"/>
              <p:nvPr/>
            </p:nvSpPr>
            <p:spPr>
              <a:xfrm>
                <a:off x="10107384" y="4403268"/>
                <a:ext cx="301173" cy="280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DE7E45F-F13E-45B0-913D-6DA31EE93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384" y="4403268"/>
                <a:ext cx="301173" cy="280141"/>
              </a:xfrm>
              <a:prstGeom prst="rect">
                <a:avLst/>
              </a:prstGeom>
              <a:blipFill>
                <a:blip r:embed="rId13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5598E2D-A834-8B8A-DE88-3C5BEEBA9FBB}"/>
              </a:ext>
            </a:extLst>
          </p:cNvPr>
          <p:cNvCxnSpPr/>
          <p:nvPr/>
        </p:nvCxnSpPr>
        <p:spPr>
          <a:xfrm>
            <a:off x="8064083" y="5091575"/>
            <a:ext cx="1107788" cy="446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B1266B-0123-4A4B-D952-550BD848FF7A}"/>
              </a:ext>
            </a:extLst>
          </p:cNvPr>
          <p:cNvCxnSpPr>
            <a:cxnSpLocks/>
          </p:cNvCxnSpPr>
          <p:nvPr/>
        </p:nvCxnSpPr>
        <p:spPr>
          <a:xfrm flipV="1">
            <a:off x="9171871" y="5091575"/>
            <a:ext cx="1047584" cy="446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60534D3-5C41-0BA3-3DCD-C202E1657F73}"/>
              </a:ext>
            </a:extLst>
          </p:cNvPr>
          <p:cNvSpPr/>
          <p:nvPr/>
        </p:nvSpPr>
        <p:spPr>
          <a:xfrm>
            <a:off x="7797383" y="4824875"/>
            <a:ext cx="533400" cy="5334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DB3FBDA-0172-191A-F010-1917BBF2C860}"/>
              </a:ext>
            </a:extLst>
          </p:cNvPr>
          <p:cNvSpPr/>
          <p:nvPr/>
        </p:nvSpPr>
        <p:spPr>
          <a:xfrm>
            <a:off x="8864183" y="5271190"/>
            <a:ext cx="533400" cy="5334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A1E4D3A-A21E-7761-7DF5-E169F374A8F5}"/>
              </a:ext>
            </a:extLst>
          </p:cNvPr>
          <p:cNvSpPr/>
          <p:nvPr/>
        </p:nvSpPr>
        <p:spPr>
          <a:xfrm>
            <a:off x="9952755" y="4824875"/>
            <a:ext cx="533400" cy="5334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CC04026-978C-39BE-EFC9-DE8760CF22AD}"/>
                  </a:ext>
                </a:extLst>
              </p:cNvPr>
              <p:cNvSpPr txBox="1"/>
              <p:nvPr/>
            </p:nvSpPr>
            <p:spPr>
              <a:xfrm>
                <a:off x="8376555" y="5350327"/>
                <a:ext cx="341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CC04026-978C-39BE-EFC9-DE8760CF2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555" y="5350327"/>
                <a:ext cx="341632" cy="276999"/>
              </a:xfrm>
              <a:prstGeom prst="rect">
                <a:avLst/>
              </a:prstGeom>
              <a:blipFill>
                <a:blip r:embed="rId14"/>
                <a:stretch>
                  <a:fillRect l="-7143" r="-357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C63DC8D-7E47-D1EB-65DF-BF8A2F639213}"/>
                  </a:ext>
                </a:extLst>
              </p:cNvPr>
              <p:cNvSpPr txBox="1"/>
              <p:nvPr/>
            </p:nvSpPr>
            <p:spPr>
              <a:xfrm>
                <a:off x="9671955" y="5361211"/>
                <a:ext cx="3363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C63DC8D-7E47-D1EB-65DF-BF8A2F639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955" y="5361211"/>
                <a:ext cx="336311" cy="276999"/>
              </a:xfrm>
              <a:prstGeom prst="rect">
                <a:avLst/>
              </a:prstGeom>
              <a:blipFill>
                <a:blip r:embed="rId15"/>
                <a:stretch>
                  <a:fillRect l="-10714" r="-357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CF6B6CDF-1D8A-C99F-37A5-69895E297C7E}"/>
              </a:ext>
            </a:extLst>
          </p:cNvPr>
          <p:cNvSpPr txBox="1"/>
          <p:nvPr/>
        </p:nvSpPr>
        <p:spPr>
          <a:xfrm>
            <a:off x="7198669" y="1515033"/>
            <a:ext cx="439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descriptions – Just the atomic number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85E3E6-B60D-4F12-E4D7-D486F9B8EE35}"/>
              </a:ext>
            </a:extLst>
          </p:cNvPr>
          <p:cNvSpPr txBox="1"/>
          <p:nvPr/>
        </p:nvSpPr>
        <p:spPr>
          <a:xfrm>
            <a:off x="7220442" y="3811918"/>
            <a:ext cx="4397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description – Depends on the neighborhood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FC93FF-5983-3865-3683-FC9270F86224}"/>
              </a:ext>
            </a:extLst>
          </p:cNvPr>
          <p:cNvSpPr txBox="1"/>
          <p:nvPr/>
        </p:nvSpPr>
        <p:spPr>
          <a:xfrm>
            <a:off x="7121076" y="5995028"/>
            <a:ext cx="4397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‘effective species of an atom depends on its environment. </a:t>
            </a:r>
          </a:p>
        </p:txBody>
      </p:sp>
    </p:spTree>
    <p:extLst>
      <p:ext uri="{BB962C8B-B14F-4D97-AF65-F5344CB8AC3E}">
        <p14:creationId xmlns:p14="http://schemas.microsoft.com/office/powerpoint/2010/main" val="3208043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2C310-10FF-2B3D-5A42-C69BD073F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updates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63B51E-C13B-CD23-F1A4-BC95213FE922}"/>
                  </a:ext>
                </a:extLst>
              </p:cNvPr>
              <p:cNvSpPr txBox="1"/>
              <p:nvPr/>
            </p:nvSpPr>
            <p:spPr>
              <a:xfrm>
                <a:off x="-642258" y="2402232"/>
                <a:ext cx="6096000" cy="8740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a-DK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0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da-DK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da-DK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a-DK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da-DK" sz="2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63B51E-C13B-CD23-F1A4-BC95213FE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42258" y="2402232"/>
                <a:ext cx="6096000" cy="874085"/>
              </a:xfrm>
              <a:prstGeom prst="rect">
                <a:avLst/>
              </a:prstGeom>
              <a:blipFill>
                <a:blip r:embed="rId2"/>
                <a:stretch>
                  <a:fillRect t="-121739" b="-16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10A0A1-112C-0476-BD26-4364A47B17E3}"/>
                  </a:ext>
                </a:extLst>
              </p:cNvPr>
              <p:cNvSpPr txBox="1"/>
              <p:nvPr/>
            </p:nvSpPr>
            <p:spPr>
              <a:xfrm>
                <a:off x="-370115" y="3940208"/>
                <a:ext cx="6096000" cy="8740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  <m:sup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10A0A1-112C-0476-BD26-4364A47B1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0115" y="3940208"/>
                <a:ext cx="6096000" cy="874085"/>
              </a:xfrm>
              <a:prstGeom prst="rect">
                <a:avLst/>
              </a:prstGeom>
              <a:blipFill>
                <a:blip r:embed="rId3"/>
                <a:stretch>
                  <a:fillRect t="-120000" b="-16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01164A-A0C2-9C11-B829-5FC222FE4867}"/>
                  </a:ext>
                </a:extLst>
              </p:cNvPr>
              <p:cNvSpPr txBox="1"/>
              <p:nvPr/>
            </p:nvSpPr>
            <p:spPr>
              <a:xfrm>
                <a:off x="-206830" y="3184130"/>
                <a:ext cx="6096000" cy="8996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a-DK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da-DK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da-DK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d>
                            <m:dPr>
                              <m:ctrlP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20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a-DK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2000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da-DK" sz="2000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  <m:sup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d>
                            <m:dPr>
                              <m:ctrlP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20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a-DK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01164A-A0C2-9C11-B829-5FC222FE4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6830" y="3184130"/>
                <a:ext cx="6096000" cy="899605"/>
              </a:xfrm>
              <a:prstGeom prst="rect">
                <a:avLst/>
              </a:prstGeom>
              <a:blipFill>
                <a:blip r:embed="rId4"/>
                <a:stretch>
                  <a:fillRect t="-131944" b="-18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94A5F4-6402-2FC4-C9D0-E5961AE3F35B}"/>
                  </a:ext>
                </a:extLst>
              </p:cNvPr>
              <p:cNvSpPr txBox="1"/>
              <p:nvPr/>
            </p:nvSpPr>
            <p:spPr>
              <a:xfrm>
                <a:off x="8352968" y="310237"/>
                <a:ext cx="306109" cy="2841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94A5F4-6402-2FC4-C9D0-E5961AE3F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968" y="310237"/>
                <a:ext cx="306109" cy="284180"/>
              </a:xfrm>
              <a:prstGeom prst="rect">
                <a:avLst/>
              </a:prstGeom>
              <a:blipFill>
                <a:blip r:embed="rId5"/>
                <a:stretch>
                  <a:fillRect l="-16000" r="-800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F29688-62BB-353C-EC58-E3DF9C24F1A8}"/>
                  </a:ext>
                </a:extLst>
              </p:cNvPr>
              <p:cNvSpPr txBox="1"/>
              <p:nvPr/>
            </p:nvSpPr>
            <p:spPr>
              <a:xfrm>
                <a:off x="9419768" y="713009"/>
                <a:ext cx="306109" cy="28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F29688-62BB-353C-EC58-E3DF9C24F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768" y="713009"/>
                <a:ext cx="306109" cy="281872"/>
              </a:xfrm>
              <a:prstGeom prst="rect">
                <a:avLst/>
              </a:prstGeom>
              <a:blipFill>
                <a:blip r:embed="rId6"/>
                <a:stretch>
                  <a:fillRect l="-16000" r="-8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0ABC52-A7E5-C5FB-DAD1-07B202EE2DB8}"/>
                  </a:ext>
                </a:extLst>
              </p:cNvPr>
              <p:cNvSpPr txBox="1"/>
              <p:nvPr/>
            </p:nvSpPr>
            <p:spPr>
              <a:xfrm>
                <a:off x="10508335" y="255807"/>
                <a:ext cx="306109" cy="282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0ABC52-A7E5-C5FB-DAD1-07B202EE2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335" y="255807"/>
                <a:ext cx="306109" cy="282450"/>
              </a:xfrm>
              <a:prstGeom prst="rect">
                <a:avLst/>
              </a:prstGeom>
              <a:blipFill>
                <a:blip r:embed="rId7"/>
                <a:stretch>
                  <a:fillRect l="-16000" t="-4348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3BE51C-75FE-E7B2-0094-7ECD00DBEC26}"/>
              </a:ext>
            </a:extLst>
          </p:cNvPr>
          <p:cNvCxnSpPr/>
          <p:nvPr/>
        </p:nvCxnSpPr>
        <p:spPr>
          <a:xfrm>
            <a:off x="8465034" y="944114"/>
            <a:ext cx="1107788" cy="446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ADCDFD-8E6F-0C25-1E54-1EDB844576D1}"/>
              </a:ext>
            </a:extLst>
          </p:cNvPr>
          <p:cNvCxnSpPr>
            <a:cxnSpLocks/>
          </p:cNvCxnSpPr>
          <p:nvPr/>
        </p:nvCxnSpPr>
        <p:spPr>
          <a:xfrm flipV="1">
            <a:off x="9572822" y="944114"/>
            <a:ext cx="1047584" cy="446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892D312-B415-7F08-24CF-6B2F15415475}"/>
              </a:ext>
            </a:extLst>
          </p:cNvPr>
          <p:cNvSpPr/>
          <p:nvPr/>
        </p:nvSpPr>
        <p:spPr>
          <a:xfrm>
            <a:off x="8198334" y="677414"/>
            <a:ext cx="533400" cy="533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0CC6F19-AC6A-E9D1-0709-6187C8EF3E03}"/>
              </a:ext>
            </a:extLst>
          </p:cNvPr>
          <p:cNvSpPr/>
          <p:nvPr/>
        </p:nvSpPr>
        <p:spPr>
          <a:xfrm>
            <a:off x="9265134" y="1123729"/>
            <a:ext cx="533400" cy="533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45740BC-1A5C-7505-5738-507DDBE4DD31}"/>
              </a:ext>
            </a:extLst>
          </p:cNvPr>
          <p:cNvSpPr/>
          <p:nvPr/>
        </p:nvSpPr>
        <p:spPr>
          <a:xfrm>
            <a:off x="10353706" y="677414"/>
            <a:ext cx="533400" cy="533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AB04A9-A945-4359-BD73-6A7BB3300966}"/>
                  </a:ext>
                </a:extLst>
              </p:cNvPr>
              <p:cNvSpPr txBox="1"/>
              <p:nvPr/>
            </p:nvSpPr>
            <p:spPr>
              <a:xfrm>
                <a:off x="8777506" y="1202866"/>
                <a:ext cx="341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AB04A9-A945-4359-BD73-6A7BB3300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506" y="1202866"/>
                <a:ext cx="341632" cy="276999"/>
              </a:xfrm>
              <a:prstGeom prst="rect">
                <a:avLst/>
              </a:prstGeom>
              <a:blipFill>
                <a:blip r:embed="rId8"/>
                <a:stretch>
                  <a:fillRect l="-10714" r="-357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A3A148-D9E2-A0F1-ADD9-B00E16D3211E}"/>
                  </a:ext>
                </a:extLst>
              </p:cNvPr>
              <p:cNvSpPr txBox="1"/>
              <p:nvPr/>
            </p:nvSpPr>
            <p:spPr>
              <a:xfrm>
                <a:off x="10072906" y="1213750"/>
                <a:ext cx="3363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A3A148-D9E2-A0F1-ADD9-B00E16D32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906" y="1213750"/>
                <a:ext cx="336311" cy="276999"/>
              </a:xfrm>
              <a:prstGeom prst="rect">
                <a:avLst/>
              </a:prstGeom>
              <a:blipFill>
                <a:blip r:embed="rId9"/>
                <a:stretch>
                  <a:fillRect l="-7143" r="-357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FDDD9C-904B-B957-8C0D-3052BE371993}"/>
                  </a:ext>
                </a:extLst>
              </p:cNvPr>
              <p:cNvSpPr txBox="1"/>
              <p:nvPr/>
            </p:nvSpPr>
            <p:spPr>
              <a:xfrm>
                <a:off x="8200569" y="2715979"/>
                <a:ext cx="301173" cy="28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FDDD9C-904B-B957-8C0D-3052BE371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569" y="2715979"/>
                <a:ext cx="301173" cy="281872"/>
              </a:xfrm>
              <a:prstGeom prst="rect">
                <a:avLst/>
              </a:prstGeom>
              <a:blipFill>
                <a:blip r:embed="rId10"/>
                <a:stretch>
                  <a:fillRect l="-16000" t="-4348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638A9C4-57AD-A90C-A953-7DC338E0A361}"/>
                  </a:ext>
                </a:extLst>
              </p:cNvPr>
              <p:cNvSpPr txBox="1"/>
              <p:nvPr/>
            </p:nvSpPr>
            <p:spPr>
              <a:xfrm>
                <a:off x="9267369" y="3118751"/>
                <a:ext cx="301173" cy="279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638A9C4-57AD-A90C-A953-7DC338E0A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369" y="3118751"/>
                <a:ext cx="301173" cy="279628"/>
              </a:xfrm>
              <a:prstGeom prst="rect">
                <a:avLst/>
              </a:prstGeom>
              <a:blipFill>
                <a:blip r:embed="rId11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1B960C-DF81-CE80-EE3B-FB2A513B2631}"/>
                  </a:ext>
                </a:extLst>
              </p:cNvPr>
              <p:cNvSpPr txBox="1"/>
              <p:nvPr/>
            </p:nvSpPr>
            <p:spPr>
              <a:xfrm>
                <a:off x="10355936" y="2661549"/>
                <a:ext cx="301173" cy="280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1B960C-DF81-CE80-EE3B-FB2A513B2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936" y="2661549"/>
                <a:ext cx="301173" cy="280141"/>
              </a:xfrm>
              <a:prstGeom prst="rect">
                <a:avLst/>
              </a:prstGeom>
              <a:blipFill>
                <a:blip r:embed="rId12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891F1E-A18E-3E6B-E38B-BD557BEC2F2C}"/>
              </a:ext>
            </a:extLst>
          </p:cNvPr>
          <p:cNvCxnSpPr/>
          <p:nvPr/>
        </p:nvCxnSpPr>
        <p:spPr>
          <a:xfrm>
            <a:off x="8312635" y="3349856"/>
            <a:ext cx="1107788" cy="446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42A4C3-7D84-DD8D-9A85-681FC3DD748A}"/>
              </a:ext>
            </a:extLst>
          </p:cNvPr>
          <p:cNvCxnSpPr>
            <a:cxnSpLocks/>
          </p:cNvCxnSpPr>
          <p:nvPr/>
        </p:nvCxnSpPr>
        <p:spPr>
          <a:xfrm flipV="1">
            <a:off x="9420423" y="3349856"/>
            <a:ext cx="1047584" cy="446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A50864B-E642-BD53-8044-A8E5B9523609}"/>
              </a:ext>
            </a:extLst>
          </p:cNvPr>
          <p:cNvSpPr/>
          <p:nvPr/>
        </p:nvSpPr>
        <p:spPr>
          <a:xfrm>
            <a:off x="8045935" y="3083156"/>
            <a:ext cx="533400" cy="5334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1C48524-B3E0-B0B1-5FF6-E4F464D32541}"/>
              </a:ext>
            </a:extLst>
          </p:cNvPr>
          <p:cNvSpPr/>
          <p:nvPr/>
        </p:nvSpPr>
        <p:spPr>
          <a:xfrm>
            <a:off x="9112735" y="3529471"/>
            <a:ext cx="533400" cy="5334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B5F2C57-B274-837E-AE00-264CBDAE16CE}"/>
              </a:ext>
            </a:extLst>
          </p:cNvPr>
          <p:cNvSpPr/>
          <p:nvPr/>
        </p:nvSpPr>
        <p:spPr>
          <a:xfrm>
            <a:off x="10201307" y="3083156"/>
            <a:ext cx="533400" cy="5334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36F8F6A-E74A-28D1-30BA-3C850E869899}"/>
                  </a:ext>
                </a:extLst>
              </p:cNvPr>
              <p:cNvSpPr txBox="1"/>
              <p:nvPr/>
            </p:nvSpPr>
            <p:spPr>
              <a:xfrm>
                <a:off x="8625107" y="3608608"/>
                <a:ext cx="341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36F8F6A-E74A-28D1-30BA-3C850E869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5107" y="3608608"/>
                <a:ext cx="341632" cy="276999"/>
              </a:xfrm>
              <a:prstGeom prst="rect">
                <a:avLst/>
              </a:prstGeom>
              <a:blipFill>
                <a:blip r:embed="rId13"/>
                <a:stretch>
                  <a:fillRect l="-10714" r="-357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D66285-206B-D524-D747-6E6A1F376FFA}"/>
                  </a:ext>
                </a:extLst>
              </p:cNvPr>
              <p:cNvSpPr txBox="1"/>
              <p:nvPr/>
            </p:nvSpPr>
            <p:spPr>
              <a:xfrm>
                <a:off x="9920507" y="3619492"/>
                <a:ext cx="3363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D66285-206B-D524-D747-6E6A1F376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0507" y="3619492"/>
                <a:ext cx="336311" cy="276999"/>
              </a:xfrm>
              <a:prstGeom prst="rect">
                <a:avLst/>
              </a:prstGeom>
              <a:blipFill>
                <a:blip r:embed="rId14"/>
                <a:stretch>
                  <a:fillRect l="-7143" r="-357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C943E2-68E2-A4DF-63A1-236EBFD719E2}"/>
                  </a:ext>
                </a:extLst>
              </p:cNvPr>
              <p:cNvSpPr txBox="1"/>
              <p:nvPr/>
            </p:nvSpPr>
            <p:spPr>
              <a:xfrm>
                <a:off x="7468994" y="2070199"/>
                <a:ext cx="43978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then atoms 1 and 2 cannot see each other in the first update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C943E2-68E2-A4DF-63A1-236EBFD71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994" y="2070199"/>
                <a:ext cx="4397828" cy="646331"/>
              </a:xfrm>
              <a:prstGeom prst="rect">
                <a:avLst/>
              </a:prstGeom>
              <a:blipFill>
                <a:blip r:embed="rId15"/>
                <a:stretch>
                  <a:fillRect l="-1153" t="-576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9649EBA-47C5-70DD-C51E-F02D2D90475D}"/>
                  </a:ext>
                </a:extLst>
              </p:cNvPr>
              <p:cNvSpPr txBox="1"/>
              <p:nvPr/>
            </p:nvSpPr>
            <p:spPr>
              <a:xfrm>
                <a:off x="8102598" y="5001978"/>
                <a:ext cx="306109" cy="282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9649EBA-47C5-70DD-C51E-F02D2D904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598" y="5001978"/>
                <a:ext cx="306109" cy="282450"/>
              </a:xfrm>
              <a:prstGeom prst="rect">
                <a:avLst/>
              </a:prstGeom>
              <a:blipFill>
                <a:blip r:embed="rId16"/>
                <a:stretch>
                  <a:fillRect l="-12000" t="-4348" r="-8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B6C38E9-0106-DCCB-B7F7-EB657285E0D0}"/>
                  </a:ext>
                </a:extLst>
              </p:cNvPr>
              <p:cNvSpPr txBox="1"/>
              <p:nvPr/>
            </p:nvSpPr>
            <p:spPr>
              <a:xfrm>
                <a:off x="9169398" y="5404750"/>
                <a:ext cx="306109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B6C38E9-0106-DCCB-B7F7-EB657285E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398" y="5404750"/>
                <a:ext cx="306109" cy="280205"/>
              </a:xfrm>
              <a:prstGeom prst="rect">
                <a:avLst/>
              </a:prstGeom>
              <a:blipFill>
                <a:blip r:embed="rId17"/>
                <a:stretch>
                  <a:fillRect l="-12000" r="-8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F059A38-19D4-8DE9-EB09-83ADC396A288}"/>
                  </a:ext>
                </a:extLst>
              </p:cNvPr>
              <p:cNvSpPr txBox="1"/>
              <p:nvPr/>
            </p:nvSpPr>
            <p:spPr>
              <a:xfrm>
                <a:off x="10257965" y="4947548"/>
                <a:ext cx="306109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F059A38-19D4-8DE9-EB09-83ADC396A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7965" y="4947548"/>
                <a:ext cx="306109" cy="280718"/>
              </a:xfrm>
              <a:prstGeom prst="rect">
                <a:avLst/>
              </a:prstGeom>
              <a:blipFill>
                <a:blip r:embed="rId18"/>
                <a:stretch>
                  <a:fillRect l="-16000" r="-8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3DD83F1-793F-7966-116A-9F03CD36401B}"/>
              </a:ext>
            </a:extLst>
          </p:cNvPr>
          <p:cNvCxnSpPr/>
          <p:nvPr/>
        </p:nvCxnSpPr>
        <p:spPr>
          <a:xfrm>
            <a:off x="8214664" y="5635855"/>
            <a:ext cx="1107788" cy="446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7876A58-0250-05BE-478D-5DFEDB76690E}"/>
              </a:ext>
            </a:extLst>
          </p:cNvPr>
          <p:cNvCxnSpPr>
            <a:cxnSpLocks/>
          </p:cNvCxnSpPr>
          <p:nvPr/>
        </p:nvCxnSpPr>
        <p:spPr>
          <a:xfrm flipV="1">
            <a:off x="9322452" y="5635855"/>
            <a:ext cx="1047584" cy="446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3CEB31F-3A77-6D16-7291-E611AF8EF707}"/>
              </a:ext>
            </a:extLst>
          </p:cNvPr>
          <p:cNvSpPr/>
          <p:nvPr/>
        </p:nvSpPr>
        <p:spPr>
          <a:xfrm>
            <a:off x="7947964" y="5369155"/>
            <a:ext cx="533400" cy="5334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7207AC2-F51B-067B-C5E1-9BE1495613BE}"/>
              </a:ext>
            </a:extLst>
          </p:cNvPr>
          <p:cNvSpPr/>
          <p:nvPr/>
        </p:nvSpPr>
        <p:spPr>
          <a:xfrm>
            <a:off x="9014764" y="5815470"/>
            <a:ext cx="533400" cy="5334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EF872BC-B1D8-E5EB-F9DD-6E79DB795495}"/>
              </a:ext>
            </a:extLst>
          </p:cNvPr>
          <p:cNvSpPr/>
          <p:nvPr/>
        </p:nvSpPr>
        <p:spPr>
          <a:xfrm>
            <a:off x="10103336" y="5369155"/>
            <a:ext cx="533400" cy="5334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D542CC0-5471-498F-9708-4A9F9EE37F73}"/>
                  </a:ext>
                </a:extLst>
              </p:cNvPr>
              <p:cNvSpPr txBox="1"/>
              <p:nvPr/>
            </p:nvSpPr>
            <p:spPr>
              <a:xfrm>
                <a:off x="8527136" y="5894607"/>
                <a:ext cx="341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D542CC0-5471-498F-9708-4A9F9EE37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136" y="5894607"/>
                <a:ext cx="341632" cy="276999"/>
              </a:xfrm>
              <a:prstGeom prst="rect">
                <a:avLst/>
              </a:prstGeom>
              <a:blipFill>
                <a:blip r:embed="rId19"/>
                <a:stretch>
                  <a:fillRect l="-10714" r="-357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5C211D0-C090-1901-913C-42EBAB52B810}"/>
                  </a:ext>
                </a:extLst>
              </p:cNvPr>
              <p:cNvSpPr txBox="1"/>
              <p:nvPr/>
            </p:nvSpPr>
            <p:spPr>
              <a:xfrm>
                <a:off x="9822536" y="5905491"/>
                <a:ext cx="3363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5C211D0-C090-1901-913C-42EBAB52B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2536" y="5905491"/>
                <a:ext cx="336311" cy="276999"/>
              </a:xfrm>
              <a:prstGeom prst="rect">
                <a:avLst/>
              </a:prstGeom>
              <a:blipFill>
                <a:blip r:embed="rId20"/>
                <a:stretch>
                  <a:fillRect l="-11111" r="-7407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AC504EC-050F-66C3-C7D0-9105B76563FA}"/>
                  </a:ext>
                </a:extLst>
              </p:cNvPr>
              <p:cNvSpPr txBox="1"/>
              <p:nvPr/>
            </p:nvSpPr>
            <p:spPr>
              <a:xfrm>
                <a:off x="7468994" y="4258726"/>
                <a:ext cx="43978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the second update atom 0 is told about atom 2 through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AC504EC-050F-66C3-C7D0-9105B7656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994" y="4258726"/>
                <a:ext cx="4397828" cy="646331"/>
              </a:xfrm>
              <a:prstGeom prst="rect">
                <a:avLst/>
              </a:prstGeom>
              <a:blipFill>
                <a:blip r:embed="rId21"/>
                <a:stretch>
                  <a:fillRect l="-1153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A5743D5D-BF08-A7ED-E83A-198E98E22EB9}"/>
              </a:ext>
            </a:extLst>
          </p:cNvPr>
          <p:cNvSpPr txBox="1"/>
          <p:nvPr/>
        </p:nvSpPr>
        <p:spPr>
          <a:xfrm>
            <a:off x="968829" y="1479865"/>
            <a:ext cx="4582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easily make more updates, its just a matter a different density function with a different kernel/filter.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419D8B-6ECE-C585-5D47-7B08887C45FD}"/>
              </a:ext>
            </a:extLst>
          </p:cNvPr>
          <p:cNvSpPr txBox="1"/>
          <p:nvPr/>
        </p:nvSpPr>
        <p:spPr>
          <a:xfrm>
            <a:off x="838200" y="4947548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form of a </a:t>
            </a:r>
            <a:r>
              <a:rPr lang="en-US" b="1" dirty="0"/>
              <a:t>message-passing neural network.</a:t>
            </a:r>
          </a:p>
          <a:p>
            <a:endParaRPr lang="en-US" b="1" dirty="0"/>
          </a:p>
          <a:p>
            <a:r>
              <a:rPr lang="en-US" dirty="0"/>
              <a:t>The atoms are vertices of a graph, and the attributes of the vertices are updated through ’messages’.</a:t>
            </a:r>
          </a:p>
        </p:txBody>
      </p:sp>
    </p:spTree>
    <p:extLst>
      <p:ext uri="{BB962C8B-B14F-4D97-AF65-F5344CB8AC3E}">
        <p14:creationId xmlns:p14="http://schemas.microsoft.com/office/powerpoint/2010/main" val="1855549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004433-90BE-7AF2-67F2-1F95CDFBFD45}"/>
                  </a:ext>
                </a:extLst>
              </p:cNvPr>
              <p:cNvSpPr txBox="1"/>
              <p:nvPr/>
            </p:nvSpPr>
            <p:spPr>
              <a:xfrm>
                <a:off x="2554021" y="3666116"/>
                <a:ext cx="39760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004433-90BE-7AF2-67F2-1F95CDFBF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021" y="3666116"/>
                <a:ext cx="397602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F81E191-7054-F973-683E-A1325373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representations.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DB4A6-5411-0066-B5C0-0D9814C8E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373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Instead of the atomic number we can start with a vector.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Then the convolution becomes an element-wise product: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So now there’s a filter pr. dimension.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B7342A-0EB5-22B1-4C37-6E00E02D86E2}"/>
                  </a:ext>
                </a:extLst>
              </p:cNvPr>
              <p:cNvSpPr txBox="1"/>
              <p:nvPr/>
            </p:nvSpPr>
            <p:spPr>
              <a:xfrm>
                <a:off x="-1071693" y="2484852"/>
                <a:ext cx="6096000" cy="4535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sz="20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B7342A-0EB5-22B1-4C37-6E00E02D8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71693" y="2484852"/>
                <a:ext cx="6096000" cy="453522"/>
              </a:xfrm>
              <a:prstGeom prst="rect">
                <a:avLst/>
              </a:prstGeom>
              <a:blipFill>
                <a:blip r:embed="rId4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0AC5FE-4634-1A07-AB48-346125CC6661}"/>
                  </a:ext>
                </a:extLst>
              </p:cNvPr>
              <p:cNvSpPr txBox="1"/>
              <p:nvPr/>
            </p:nvSpPr>
            <p:spPr>
              <a:xfrm>
                <a:off x="-211722" y="3439886"/>
                <a:ext cx="6096000" cy="8740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sz="20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a-DK" sz="2000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⊙</m:t>
                          </m:r>
                          <m:sSubSup>
                            <m:sSubSupPr>
                              <m:ctrlP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a-DK" sz="20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  <m:sup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0AC5FE-4634-1A07-AB48-346125CC6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1722" y="3439886"/>
                <a:ext cx="6096000" cy="874085"/>
              </a:xfrm>
              <a:prstGeom prst="rect">
                <a:avLst/>
              </a:prstGeom>
              <a:blipFill>
                <a:blip r:embed="rId5"/>
                <a:stretch>
                  <a:fillRect t="-118571" b="-16285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E6D00BB-0880-6345-7BC5-F3154842501E}"/>
              </a:ext>
            </a:extLst>
          </p:cNvPr>
          <p:cNvSpPr/>
          <p:nvPr/>
        </p:nvSpPr>
        <p:spPr>
          <a:xfrm>
            <a:off x="5076171" y="2400242"/>
            <a:ext cx="274320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BA01D-76F3-A8AF-206A-DEE0865A5477}"/>
              </a:ext>
            </a:extLst>
          </p:cNvPr>
          <p:cNvSpPr/>
          <p:nvPr/>
        </p:nvSpPr>
        <p:spPr>
          <a:xfrm>
            <a:off x="5446330" y="2400242"/>
            <a:ext cx="274320" cy="274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C01C57-AF4A-94E1-6A4B-622F5C73ED5B}"/>
              </a:ext>
            </a:extLst>
          </p:cNvPr>
          <p:cNvSpPr/>
          <p:nvPr/>
        </p:nvSpPr>
        <p:spPr>
          <a:xfrm>
            <a:off x="4706012" y="2400242"/>
            <a:ext cx="274320" cy="2743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8A23B9-1628-9C5B-13FD-2691E5EEA8A5}"/>
              </a:ext>
            </a:extLst>
          </p:cNvPr>
          <p:cNvSpPr/>
          <p:nvPr/>
        </p:nvSpPr>
        <p:spPr>
          <a:xfrm>
            <a:off x="5088640" y="3713622"/>
            <a:ext cx="249382" cy="2743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1B3818-B35C-4302-2BC5-6BBA0B343A7F}"/>
              </a:ext>
            </a:extLst>
          </p:cNvPr>
          <p:cNvSpPr/>
          <p:nvPr/>
        </p:nvSpPr>
        <p:spPr>
          <a:xfrm>
            <a:off x="5458799" y="3713622"/>
            <a:ext cx="249382" cy="274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BB14CA-22C3-BE6E-92B8-322C4006597A}"/>
              </a:ext>
            </a:extLst>
          </p:cNvPr>
          <p:cNvSpPr/>
          <p:nvPr/>
        </p:nvSpPr>
        <p:spPr>
          <a:xfrm>
            <a:off x="4718481" y="3713622"/>
            <a:ext cx="249382" cy="2743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F18308-39C2-5DD5-19F1-B0EA3738B35B}"/>
              </a:ext>
            </a:extLst>
          </p:cNvPr>
          <p:cNvSpPr/>
          <p:nvPr/>
        </p:nvSpPr>
        <p:spPr>
          <a:xfrm>
            <a:off x="6491716" y="3705450"/>
            <a:ext cx="249382" cy="2743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768844-9303-1DD5-9F4F-692094A66A58}"/>
              </a:ext>
            </a:extLst>
          </p:cNvPr>
          <p:cNvSpPr/>
          <p:nvPr/>
        </p:nvSpPr>
        <p:spPr>
          <a:xfrm>
            <a:off x="6861875" y="3705450"/>
            <a:ext cx="249382" cy="2743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EB4617-386F-78EF-2723-242C2E0AC3FE}"/>
              </a:ext>
            </a:extLst>
          </p:cNvPr>
          <p:cNvSpPr/>
          <p:nvPr/>
        </p:nvSpPr>
        <p:spPr>
          <a:xfrm>
            <a:off x="6121557" y="3705450"/>
            <a:ext cx="249382" cy="2743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9CF48A2-404C-F4EC-BF69-7AFB3E21C09E}"/>
                  </a:ext>
                </a:extLst>
              </p:cNvPr>
              <p:cNvSpPr txBox="1"/>
              <p:nvPr/>
            </p:nvSpPr>
            <p:spPr>
              <a:xfrm>
                <a:off x="4582513" y="3657944"/>
                <a:ext cx="26876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9CF48A2-404C-F4EC-BF69-7AFB3E21C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513" y="3657944"/>
                <a:ext cx="2687647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D7F91F8-A0E9-E519-5276-5F20DF8DECE7}"/>
                  </a:ext>
                </a:extLst>
              </p:cNvPr>
              <p:cNvSpPr txBox="1"/>
              <p:nvPr/>
            </p:nvSpPr>
            <p:spPr>
              <a:xfrm>
                <a:off x="8346153" y="1568481"/>
                <a:ext cx="306109" cy="2841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D7F91F8-A0E9-E519-5276-5F20DF8DE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153" y="1568481"/>
                <a:ext cx="306109" cy="284180"/>
              </a:xfrm>
              <a:prstGeom prst="rect">
                <a:avLst/>
              </a:prstGeom>
              <a:blipFill>
                <a:blip r:embed="rId7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65BA807-9437-18D0-39B2-7228B27ABEA2}"/>
                  </a:ext>
                </a:extLst>
              </p:cNvPr>
              <p:cNvSpPr txBox="1"/>
              <p:nvPr/>
            </p:nvSpPr>
            <p:spPr>
              <a:xfrm>
                <a:off x="9412953" y="1971253"/>
                <a:ext cx="306109" cy="28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65BA807-9437-18D0-39B2-7228B27AB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953" y="1971253"/>
                <a:ext cx="306109" cy="281872"/>
              </a:xfrm>
              <a:prstGeom prst="rect">
                <a:avLst/>
              </a:prstGeom>
              <a:blipFill>
                <a:blip r:embed="rId8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FC91BC-A7E8-CC07-40E1-59B7F5131729}"/>
                  </a:ext>
                </a:extLst>
              </p:cNvPr>
              <p:cNvSpPr txBox="1"/>
              <p:nvPr/>
            </p:nvSpPr>
            <p:spPr>
              <a:xfrm>
                <a:off x="10501520" y="1514051"/>
                <a:ext cx="306109" cy="282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FC91BC-A7E8-CC07-40E1-59B7F5131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1520" y="1514051"/>
                <a:ext cx="306109" cy="282450"/>
              </a:xfrm>
              <a:prstGeom prst="rect">
                <a:avLst/>
              </a:prstGeom>
              <a:blipFill>
                <a:blip r:embed="rId9"/>
                <a:stretch>
                  <a:fillRect l="-20000" r="-4000" b="-1304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B2232CA-A66C-3B86-A30B-4E34E266A631}"/>
              </a:ext>
            </a:extLst>
          </p:cNvPr>
          <p:cNvCxnSpPr/>
          <p:nvPr/>
        </p:nvCxnSpPr>
        <p:spPr>
          <a:xfrm>
            <a:off x="8458219" y="2202358"/>
            <a:ext cx="1107788" cy="446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2AE024-ECC7-5C46-0A33-2A143E780B04}"/>
              </a:ext>
            </a:extLst>
          </p:cNvPr>
          <p:cNvCxnSpPr>
            <a:cxnSpLocks/>
          </p:cNvCxnSpPr>
          <p:nvPr/>
        </p:nvCxnSpPr>
        <p:spPr>
          <a:xfrm flipV="1">
            <a:off x="9566007" y="2202358"/>
            <a:ext cx="1047584" cy="446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F307E3E-898A-B544-224C-30BF64FA4CEF}"/>
              </a:ext>
            </a:extLst>
          </p:cNvPr>
          <p:cNvSpPr/>
          <p:nvPr/>
        </p:nvSpPr>
        <p:spPr>
          <a:xfrm>
            <a:off x="8191519" y="1935658"/>
            <a:ext cx="533400" cy="533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DEA2B56-BF8B-029A-7C7A-647FDE4E65D3}"/>
              </a:ext>
            </a:extLst>
          </p:cNvPr>
          <p:cNvSpPr/>
          <p:nvPr/>
        </p:nvSpPr>
        <p:spPr>
          <a:xfrm>
            <a:off x="9258319" y="2381973"/>
            <a:ext cx="533400" cy="533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2E85B4D-4B09-5914-440B-C150F86B5F22}"/>
              </a:ext>
            </a:extLst>
          </p:cNvPr>
          <p:cNvSpPr/>
          <p:nvPr/>
        </p:nvSpPr>
        <p:spPr>
          <a:xfrm>
            <a:off x="10346891" y="1935658"/>
            <a:ext cx="533400" cy="533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499E4C3-13EB-DA27-7860-1E4C6EF3BAC7}"/>
                  </a:ext>
                </a:extLst>
              </p:cNvPr>
              <p:cNvSpPr txBox="1"/>
              <p:nvPr/>
            </p:nvSpPr>
            <p:spPr>
              <a:xfrm>
                <a:off x="8770691" y="2461110"/>
                <a:ext cx="341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499E4C3-13EB-DA27-7860-1E4C6EF3B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691" y="2461110"/>
                <a:ext cx="341632" cy="276999"/>
              </a:xfrm>
              <a:prstGeom prst="rect">
                <a:avLst/>
              </a:prstGeom>
              <a:blipFill>
                <a:blip r:embed="rId10"/>
                <a:stretch>
                  <a:fillRect l="-10714" r="-3571" b="-1304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10B77FE-6EA4-CC7C-EB10-725D48350FE4}"/>
                  </a:ext>
                </a:extLst>
              </p:cNvPr>
              <p:cNvSpPr txBox="1"/>
              <p:nvPr/>
            </p:nvSpPr>
            <p:spPr>
              <a:xfrm>
                <a:off x="10066091" y="2471994"/>
                <a:ext cx="3363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10B77FE-6EA4-CC7C-EB10-725D48350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091" y="2471994"/>
                <a:ext cx="336311" cy="276999"/>
              </a:xfrm>
              <a:prstGeom prst="rect">
                <a:avLst/>
              </a:prstGeom>
              <a:blipFill>
                <a:blip r:embed="rId11"/>
                <a:stretch>
                  <a:fillRect l="-7407" r="-7407" b="-1304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C210DAD-E6C0-08D3-A615-1F29C0314CB8}"/>
                  </a:ext>
                </a:extLst>
              </p:cNvPr>
              <p:cNvSpPr txBox="1"/>
              <p:nvPr/>
            </p:nvSpPr>
            <p:spPr>
              <a:xfrm>
                <a:off x="8193754" y="3974223"/>
                <a:ext cx="301173" cy="28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C210DAD-E6C0-08D3-A615-1F29C0314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754" y="3974223"/>
                <a:ext cx="301173" cy="281872"/>
              </a:xfrm>
              <a:prstGeom prst="rect">
                <a:avLst/>
              </a:prstGeom>
              <a:blipFill>
                <a:blip r:embed="rId12"/>
                <a:stretch>
                  <a:fillRect l="-16000" r="-4000" b="-125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2351F25-1BB2-6DE6-BCAC-29AD42D893C2}"/>
                  </a:ext>
                </a:extLst>
              </p:cNvPr>
              <p:cNvSpPr txBox="1"/>
              <p:nvPr/>
            </p:nvSpPr>
            <p:spPr>
              <a:xfrm>
                <a:off x="9260554" y="4376995"/>
                <a:ext cx="301173" cy="279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2351F25-1BB2-6DE6-BCAC-29AD42D89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554" y="4376995"/>
                <a:ext cx="301173" cy="279628"/>
              </a:xfrm>
              <a:prstGeom prst="rect">
                <a:avLst/>
              </a:prstGeom>
              <a:blipFill>
                <a:blip r:embed="rId13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78731C7-D195-C07E-E923-36282A4729D0}"/>
                  </a:ext>
                </a:extLst>
              </p:cNvPr>
              <p:cNvSpPr txBox="1"/>
              <p:nvPr/>
            </p:nvSpPr>
            <p:spPr>
              <a:xfrm>
                <a:off x="10349121" y="3919793"/>
                <a:ext cx="301173" cy="280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78731C7-D195-C07E-E923-36282A472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9121" y="3919793"/>
                <a:ext cx="301173" cy="280141"/>
              </a:xfrm>
              <a:prstGeom prst="rect">
                <a:avLst/>
              </a:prstGeom>
              <a:blipFill>
                <a:blip r:embed="rId14"/>
                <a:stretch>
                  <a:fillRect l="-20833" r="-8333" b="-17391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30F8B23-BB90-436C-072B-F055B60A1E2D}"/>
              </a:ext>
            </a:extLst>
          </p:cNvPr>
          <p:cNvCxnSpPr/>
          <p:nvPr/>
        </p:nvCxnSpPr>
        <p:spPr>
          <a:xfrm>
            <a:off x="8305820" y="4608100"/>
            <a:ext cx="1107788" cy="446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59A5323-65C2-AD8D-329D-1273754A1C1D}"/>
              </a:ext>
            </a:extLst>
          </p:cNvPr>
          <p:cNvCxnSpPr>
            <a:cxnSpLocks/>
          </p:cNvCxnSpPr>
          <p:nvPr/>
        </p:nvCxnSpPr>
        <p:spPr>
          <a:xfrm flipV="1">
            <a:off x="9413608" y="4608100"/>
            <a:ext cx="1047584" cy="446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D2C9382C-7233-0D94-C5E5-55C95471E467}"/>
              </a:ext>
            </a:extLst>
          </p:cNvPr>
          <p:cNvSpPr/>
          <p:nvPr/>
        </p:nvSpPr>
        <p:spPr>
          <a:xfrm>
            <a:off x="8039120" y="4341400"/>
            <a:ext cx="533400" cy="5334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84B22F-94C2-8A7D-349A-07EAE1D6284B}"/>
              </a:ext>
            </a:extLst>
          </p:cNvPr>
          <p:cNvSpPr/>
          <p:nvPr/>
        </p:nvSpPr>
        <p:spPr>
          <a:xfrm>
            <a:off x="9105920" y="4787715"/>
            <a:ext cx="533400" cy="5334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5631AAD-8948-D82D-E731-A3A73808ACA0}"/>
              </a:ext>
            </a:extLst>
          </p:cNvPr>
          <p:cNvSpPr/>
          <p:nvPr/>
        </p:nvSpPr>
        <p:spPr>
          <a:xfrm>
            <a:off x="10194492" y="4341400"/>
            <a:ext cx="533400" cy="53340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4E32085-48F2-D6D2-EA37-90AAB1864F3F}"/>
                  </a:ext>
                </a:extLst>
              </p:cNvPr>
              <p:cNvSpPr txBox="1"/>
              <p:nvPr/>
            </p:nvSpPr>
            <p:spPr>
              <a:xfrm>
                <a:off x="8618292" y="4866852"/>
                <a:ext cx="341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4E32085-48F2-D6D2-EA37-90AAB1864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292" y="4866852"/>
                <a:ext cx="341632" cy="276999"/>
              </a:xfrm>
              <a:prstGeom prst="rect">
                <a:avLst/>
              </a:prstGeom>
              <a:blipFill>
                <a:blip r:embed="rId15"/>
                <a:stretch>
                  <a:fillRect l="-10714" r="-3571" b="-1304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DF529B6-0875-8A67-5D85-F924595B7B75}"/>
                  </a:ext>
                </a:extLst>
              </p:cNvPr>
              <p:cNvSpPr txBox="1"/>
              <p:nvPr/>
            </p:nvSpPr>
            <p:spPr>
              <a:xfrm>
                <a:off x="9913692" y="4877736"/>
                <a:ext cx="3363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DF529B6-0875-8A67-5D85-F924595B7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692" y="4877736"/>
                <a:ext cx="336311" cy="276999"/>
              </a:xfrm>
              <a:prstGeom prst="rect">
                <a:avLst/>
              </a:prstGeom>
              <a:blipFill>
                <a:blip r:embed="rId16"/>
                <a:stretch>
                  <a:fillRect l="-7407" r="-7407" b="-8696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AD38D92B-A5A9-0030-485A-FF2FB95A5A42}"/>
              </a:ext>
            </a:extLst>
          </p:cNvPr>
          <p:cNvSpPr txBox="1"/>
          <p:nvPr/>
        </p:nvSpPr>
        <p:spPr>
          <a:xfrm>
            <a:off x="7440406" y="1031558"/>
            <a:ext cx="4397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descriptions – vector that depends on the atomic number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163E83-D0A4-E104-7459-BB433171EFB0}"/>
              </a:ext>
            </a:extLst>
          </p:cNvPr>
          <p:cNvSpPr txBox="1"/>
          <p:nvPr/>
        </p:nvSpPr>
        <p:spPr>
          <a:xfrm>
            <a:off x="7462179" y="3328443"/>
            <a:ext cx="4397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description – Depends on the neighborhood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17E3791-BF43-C95D-DDE4-70D29613B6A7}"/>
              </a:ext>
            </a:extLst>
          </p:cNvPr>
          <p:cNvSpPr txBox="1"/>
          <p:nvPr/>
        </p:nvSpPr>
        <p:spPr>
          <a:xfrm>
            <a:off x="7362813" y="5511553"/>
            <a:ext cx="4397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vector-species of an atom depends on its environment. </a:t>
            </a:r>
          </a:p>
        </p:txBody>
      </p:sp>
    </p:spTree>
    <p:extLst>
      <p:ext uri="{BB962C8B-B14F-4D97-AF65-F5344CB8AC3E}">
        <p14:creationId xmlns:p14="http://schemas.microsoft.com/office/powerpoint/2010/main" val="1438812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4563B-3316-250E-ECD5-3AD2AED7D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SchNet</a:t>
            </a:r>
            <a:r>
              <a:rPr lang="en-US" dirty="0"/>
              <a:t> architecture. </a:t>
            </a:r>
          </a:p>
        </p:txBody>
      </p:sp>
      <p:pic>
        <p:nvPicPr>
          <p:cNvPr id="6" name="Picture 5" descr="A diagram of 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60E1F4C1-2028-5E29-9133-EB1730194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67" y="1549174"/>
            <a:ext cx="8839265" cy="469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25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4563B-3316-250E-ECD5-3AD2AED7D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SchNet</a:t>
            </a:r>
            <a:r>
              <a:rPr lang="en-US" dirty="0"/>
              <a:t> architecture. </a:t>
            </a:r>
          </a:p>
        </p:txBody>
      </p:sp>
      <p:pic>
        <p:nvPicPr>
          <p:cNvPr id="6" name="Picture 5" descr="A diagram of 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60E1F4C1-2028-5E29-9133-EB1730194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31" t="5522" r="38997" b="21558"/>
          <a:stretch/>
        </p:blipFill>
        <p:spPr>
          <a:xfrm>
            <a:off x="688369" y="2075381"/>
            <a:ext cx="2640458" cy="342129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C36864B-D644-0DD3-8F45-B7CFC39975C5}"/>
              </a:ext>
            </a:extLst>
          </p:cNvPr>
          <p:cNvCxnSpPr/>
          <p:nvPr/>
        </p:nvCxnSpPr>
        <p:spPr>
          <a:xfrm flipH="1">
            <a:off x="2619910" y="2856216"/>
            <a:ext cx="2434975" cy="924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8169F7-08F6-8DD6-786E-79492F6E92AE}"/>
                  </a:ext>
                </a:extLst>
              </p:cNvPr>
              <p:cNvSpPr txBox="1"/>
              <p:nvPr/>
            </p:nvSpPr>
            <p:spPr>
              <a:xfrm>
                <a:off x="5906116" y="2784298"/>
                <a:ext cx="2160335" cy="3453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20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acc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sz="20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da-DK" sz="2000" b="1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da-DK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da-DK" sz="2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da-DK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da-DK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8169F7-08F6-8DD6-786E-79492F6E9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116" y="2784298"/>
                <a:ext cx="2160335" cy="345351"/>
              </a:xfrm>
              <a:prstGeom prst="rect">
                <a:avLst/>
              </a:prstGeom>
              <a:blipFill>
                <a:blip r:embed="rId3"/>
                <a:stretch>
                  <a:fillRect l="-7018" t="-10714" r="-1754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81865C4-0E0B-1ED2-55E8-A3E829AD02BF}"/>
              </a:ext>
            </a:extLst>
          </p:cNvPr>
          <p:cNvSpPr/>
          <p:nvPr/>
        </p:nvSpPr>
        <p:spPr>
          <a:xfrm>
            <a:off x="5332288" y="2198670"/>
            <a:ext cx="5517222" cy="111988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7E6A89-A46E-5C6C-DCA3-671D54402549}"/>
              </a:ext>
            </a:extLst>
          </p:cNvPr>
          <p:cNvSpPr txBox="1"/>
          <p:nvPr/>
        </p:nvSpPr>
        <p:spPr>
          <a:xfrm>
            <a:off x="5459952" y="2361589"/>
            <a:ext cx="509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Atom-wise is a feature recombination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D6E985-D341-93A6-9F74-E1B42632B56C}"/>
              </a:ext>
            </a:extLst>
          </p:cNvPr>
          <p:cNvSpPr/>
          <p:nvPr/>
        </p:nvSpPr>
        <p:spPr>
          <a:xfrm>
            <a:off x="5332288" y="3655888"/>
            <a:ext cx="5517222" cy="2231204"/>
          </a:xfrm>
          <a:prstGeom prst="rect">
            <a:avLst/>
          </a:prstGeom>
          <a:noFill/>
          <a:ln w="28575">
            <a:solidFill>
              <a:srgbClr val="FFCD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4C81D2-4497-4E17-92CC-CC942099409E}"/>
              </a:ext>
            </a:extLst>
          </p:cNvPr>
          <p:cNvSpPr txBox="1"/>
          <p:nvPr/>
        </p:nvSpPr>
        <p:spPr>
          <a:xfrm>
            <a:off x="5517696" y="3782311"/>
            <a:ext cx="5097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Cfconv</a:t>
            </a:r>
            <a:r>
              <a:rPr lang="en-US" dirty="0"/>
              <a:t> is the continuous convolution with a learnable filter: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E84887-C324-2A05-FA6F-87BA160110EC}"/>
                  </a:ext>
                </a:extLst>
              </p:cNvPr>
              <p:cNvSpPr txBox="1"/>
              <p:nvPr/>
            </p:nvSpPr>
            <p:spPr>
              <a:xfrm>
                <a:off x="4461462" y="4428642"/>
                <a:ext cx="6096000" cy="8740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sz="20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a-DK" sz="2000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⊙</m:t>
                          </m:r>
                          <m:sSubSup>
                            <m:sSubSupPr>
                              <m:ctrlP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a-DK" sz="20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  <m:sup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E84887-C324-2A05-FA6F-87BA16011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462" y="4428642"/>
                <a:ext cx="6096000" cy="874085"/>
              </a:xfrm>
              <a:prstGeom prst="rect">
                <a:avLst/>
              </a:prstGeom>
              <a:blipFill>
                <a:blip r:embed="rId4"/>
                <a:stretch>
                  <a:fillRect t="-120000" b="-16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9679D60-0616-5ED1-943B-7635632594DB}"/>
              </a:ext>
            </a:extLst>
          </p:cNvPr>
          <p:cNvCxnSpPr>
            <a:cxnSpLocks/>
          </p:cNvCxnSpPr>
          <p:nvPr/>
        </p:nvCxnSpPr>
        <p:spPr>
          <a:xfrm flipH="1" flipV="1">
            <a:off x="2536371" y="3333376"/>
            <a:ext cx="2795917" cy="586456"/>
          </a:xfrm>
          <a:prstGeom prst="straightConnector1">
            <a:avLst/>
          </a:prstGeom>
          <a:ln w="38100">
            <a:solidFill>
              <a:srgbClr val="FFCD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424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4563B-3316-250E-ECD5-3AD2AED7D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SchNet</a:t>
            </a:r>
            <a:r>
              <a:rPr lang="en-US" dirty="0"/>
              <a:t> architecture. </a:t>
            </a:r>
          </a:p>
        </p:txBody>
      </p:sp>
      <p:pic>
        <p:nvPicPr>
          <p:cNvPr id="6" name="Picture 5" descr="A diagram of 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60E1F4C1-2028-5E29-9133-EB1730194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147" b="21119"/>
          <a:stretch/>
        </p:blipFill>
        <p:spPr>
          <a:xfrm>
            <a:off x="2833226" y="1537848"/>
            <a:ext cx="3153920" cy="44234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107424-B742-1E8E-2D55-3CCFC06515B2}"/>
              </a:ext>
            </a:extLst>
          </p:cNvPr>
          <p:cNvSpPr txBox="1"/>
          <p:nvPr/>
        </p:nvSpPr>
        <p:spPr>
          <a:xfrm>
            <a:off x="5878284" y="3059668"/>
            <a:ext cx="377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message passing layers.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9CE865-E429-1920-E0F9-FC6C14DC92B8}"/>
              </a:ext>
            </a:extLst>
          </p:cNvPr>
          <p:cNvSpPr txBox="1"/>
          <p:nvPr/>
        </p:nvSpPr>
        <p:spPr>
          <a:xfrm>
            <a:off x="5878284" y="4371964"/>
            <a:ext cx="3777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standard local ansatz to predict local energies. </a:t>
            </a:r>
          </a:p>
        </p:txBody>
      </p:sp>
    </p:spTree>
    <p:extLst>
      <p:ext uri="{BB962C8B-B14F-4D97-AF65-F5344CB8AC3E}">
        <p14:creationId xmlns:p14="http://schemas.microsoft.com/office/powerpoint/2010/main" val="1162699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8C381-39B9-D636-9C57-BDF55EA9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Global descriptors</a:t>
            </a:r>
          </a:p>
        </p:txBody>
      </p:sp>
      <p:pic>
        <p:nvPicPr>
          <p:cNvPr id="30" name="Picture 29" descr="A diagram of different molecules&#10;&#10;AI-generated content may be incorrect.">
            <a:extLst>
              <a:ext uri="{FF2B5EF4-FFF2-40B4-BE49-F238E27FC236}">
                <a16:creationId xmlns:a16="http://schemas.microsoft.com/office/drawing/2014/main" id="{13E2D72B-6616-2F97-CD7B-91371A6EB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864" y="1508639"/>
            <a:ext cx="6969443" cy="517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1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E7AA-AFC2-702A-BD8A-5A60C7918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Local descriptors</a:t>
            </a:r>
          </a:p>
        </p:txBody>
      </p:sp>
      <p:pic>
        <p:nvPicPr>
          <p:cNvPr id="5" name="Picture 4" descr="A diagram of a diagram of a diagram&#10;&#10;AI-generated content may be incorrect.">
            <a:extLst>
              <a:ext uri="{FF2B5EF4-FFF2-40B4-BE49-F238E27FC236}">
                <a16:creationId xmlns:a16="http://schemas.microsoft.com/office/drawing/2014/main" id="{61C2A1CC-BA99-5613-6E22-1A7EDE2F40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1713" b="2511"/>
          <a:stretch/>
        </p:blipFill>
        <p:spPr>
          <a:xfrm>
            <a:off x="838200" y="1994776"/>
            <a:ext cx="2961946" cy="3144782"/>
          </a:xfrm>
          <a:prstGeom prst="rect">
            <a:avLst/>
          </a:prstGeom>
        </p:spPr>
      </p:pic>
      <p:pic>
        <p:nvPicPr>
          <p:cNvPr id="7" name="Picture 6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BDF1EA8E-F867-97B0-5DF1-6092D7D7B8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8749"/>
          <a:stretch/>
        </p:blipFill>
        <p:spPr>
          <a:xfrm>
            <a:off x="5097517" y="1878956"/>
            <a:ext cx="5626176" cy="1874245"/>
          </a:xfrm>
          <a:prstGeom prst="rect">
            <a:avLst/>
          </a:prstGeom>
        </p:spPr>
      </p:pic>
      <p:pic>
        <p:nvPicPr>
          <p:cNvPr id="8" name="Picture 7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056025C8-6412-B69B-77B9-E138292D82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353" t="-1584" r="-2604" b="1584"/>
          <a:stretch/>
        </p:blipFill>
        <p:spPr>
          <a:xfrm>
            <a:off x="5318889" y="3753201"/>
            <a:ext cx="5626176" cy="187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7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6E112-31C9-0065-ADF0-48451717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Local descriptors</a:t>
            </a:r>
          </a:p>
        </p:txBody>
      </p:sp>
      <p:pic>
        <p:nvPicPr>
          <p:cNvPr id="4" name="Picture 3" descr="A diagram of a diagram of a diagram&#10;&#10;AI-generated content may be incorrect.">
            <a:extLst>
              <a:ext uri="{FF2B5EF4-FFF2-40B4-BE49-F238E27FC236}">
                <a16:creationId xmlns:a16="http://schemas.microsoft.com/office/drawing/2014/main" id="{50199BA2-9388-0F09-DC5E-B0CB995808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2088" t="-326" r="-375" b="2837"/>
          <a:stretch/>
        </p:blipFill>
        <p:spPr>
          <a:xfrm>
            <a:off x="638503" y="2005287"/>
            <a:ext cx="2961946" cy="3144782"/>
          </a:xfrm>
          <a:prstGeom prst="rect">
            <a:avLst/>
          </a:prstGeom>
        </p:spPr>
      </p:pic>
      <p:pic>
        <p:nvPicPr>
          <p:cNvPr id="10" name="Picture 9" descr="A graph of different sizes and shapes&#10;&#10;AI-generated content may be incorrect.">
            <a:extLst>
              <a:ext uri="{FF2B5EF4-FFF2-40B4-BE49-F238E27FC236}">
                <a16:creationId xmlns:a16="http://schemas.microsoft.com/office/drawing/2014/main" id="{6C25A37E-21CF-9D8A-7BE9-55E67ED65CC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9121"/>
          <a:stretch/>
        </p:blipFill>
        <p:spPr>
          <a:xfrm>
            <a:off x="4586039" y="1413202"/>
            <a:ext cx="7179520" cy="2255291"/>
          </a:xfrm>
          <a:prstGeom prst="rect">
            <a:avLst/>
          </a:prstGeom>
        </p:spPr>
      </p:pic>
      <p:pic>
        <p:nvPicPr>
          <p:cNvPr id="11" name="Picture 10" descr="A graph of different sizes and shapes&#10;&#10;AI-generated content may be incorrect.">
            <a:extLst>
              <a:ext uri="{FF2B5EF4-FFF2-40B4-BE49-F238E27FC236}">
                <a16:creationId xmlns:a16="http://schemas.microsoft.com/office/drawing/2014/main" id="{364F0C32-7F36-8522-2241-F7BED7B4628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0808" t="-2894" r="1" b="2894"/>
          <a:stretch/>
        </p:blipFill>
        <p:spPr>
          <a:xfrm>
            <a:off x="4824248" y="3668493"/>
            <a:ext cx="6941311" cy="225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78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AD874-7EA2-D1CE-CECB-ACBCFBCB9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E48C-381C-78CA-C7D8-13FC2331E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Local descriptors</a:t>
            </a:r>
          </a:p>
        </p:txBody>
      </p:sp>
      <p:pic>
        <p:nvPicPr>
          <p:cNvPr id="4" name="Picture 3" descr="A diagram of a diagram of a diagram&#10;&#10;AI-generated content may be incorrect.">
            <a:extLst>
              <a:ext uri="{FF2B5EF4-FFF2-40B4-BE49-F238E27FC236}">
                <a16:creationId xmlns:a16="http://schemas.microsoft.com/office/drawing/2014/main" id="{AD5DF0AA-558A-A15A-8E37-5A6B91735A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088" t="-326" r="-375" b="2837"/>
          <a:stretch/>
        </p:blipFill>
        <p:spPr>
          <a:xfrm>
            <a:off x="638503" y="2005287"/>
            <a:ext cx="2961946" cy="3144782"/>
          </a:xfrm>
          <a:prstGeom prst="rect">
            <a:avLst/>
          </a:prstGeom>
        </p:spPr>
      </p:pic>
      <p:pic>
        <p:nvPicPr>
          <p:cNvPr id="3" name="Picture 2" descr="A diagram of a diagram of a diagram&#10;&#10;AI-generated content may be incorrect.">
            <a:extLst>
              <a:ext uri="{FF2B5EF4-FFF2-40B4-BE49-F238E27FC236}">
                <a16:creationId xmlns:a16="http://schemas.microsoft.com/office/drawing/2014/main" id="{39E2D805-C953-D6DC-9C88-85088EA8C3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1713" b="2511"/>
          <a:stretch/>
        </p:blipFill>
        <p:spPr>
          <a:xfrm>
            <a:off x="8910144" y="1931715"/>
            <a:ext cx="2961946" cy="314478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CFE939-0FB9-220E-48F4-3892BB9120CD}"/>
              </a:ext>
            </a:extLst>
          </p:cNvPr>
          <p:cNvCxnSpPr/>
          <p:nvPr/>
        </p:nvCxnSpPr>
        <p:spPr>
          <a:xfrm flipV="1">
            <a:off x="2564524" y="2102069"/>
            <a:ext cx="2743200" cy="13269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graph of different sizes and shapes&#10;&#10;AI-generated content may be incorrect.">
            <a:extLst>
              <a:ext uri="{FF2B5EF4-FFF2-40B4-BE49-F238E27FC236}">
                <a16:creationId xmlns:a16="http://schemas.microsoft.com/office/drawing/2014/main" id="{1BC2977B-016F-88AC-36F6-5DEF008636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3809" t="-2894" r="1" b="2894"/>
          <a:stretch/>
        </p:blipFill>
        <p:spPr>
          <a:xfrm>
            <a:off x="5381296" y="974423"/>
            <a:ext cx="2284628" cy="2255291"/>
          </a:xfrm>
          <a:prstGeom prst="rect">
            <a:avLst/>
          </a:prstGeom>
        </p:spPr>
      </p:pic>
      <p:pic>
        <p:nvPicPr>
          <p:cNvPr id="11" name="Picture 10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49075F52-E186-48BA-F114-CE0177843BB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670" r="64408"/>
          <a:stretch/>
        </p:blipFill>
        <p:spPr>
          <a:xfrm>
            <a:off x="5307726" y="3397470"/>
            <a:ext cx="2503763" cy="252605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845704-579D-5F78-4CDD-025D0F64EBAA}"/>
              </a:ext>
            </a:extLst>
          </p:cNvPr>
          <p:cNvCxnSpPr>
            <a:cxnSpLocks/>
          </p:cNvCxnSpPr>
          <p:nvPr/>
        </p:nvCxnSpPr>
        <p:spPr>
          <a:xfrm flipH="1">
            <a:off x="7739496" y="3626069"/>
            <a:ext cx="2424007" cy="6831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05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CFF2-2CDB-F3B5-D983-4A820656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Global vs. local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EBAD13-69D1-03B3-EFBC-032D1ABF4BD2}"/>
                  </a:ext>
                </a:extLst>
              </p:cNvPr>
              <p:cNvSpPr txBox="1"/>
              <p:nvPr/>
            </p:nvSpPr>
            <p:spPr>
              <a:xfrm>
                <a:off x="4152429" y="2448910"/>
                <a:ext cx="3442994" cy="532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a-DK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a-DK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𝑔𝑙𝑜𝑏𝑎𝑙</m:t>
                          </m:r>
                        </m:sub>
                      </m:sSub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K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EBAD13-69D1-03B3-EFBC-032D1ABF4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429" y="2448910"/>
                <a:ext cx="3442994" cy="532453"/>
              </a:xfrm>
              <a:prstGeom prst="rect">
                <a:avLst/>
              </a:prstGeom>
              <a:blipFill>
                <a:blip r:embed="rId2"/>
                <a:stretch>
                  <a:fillRect l="-1099" r="-2930" b="-25581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109FFBC-9AB8-6B68-3542-0086BEC9DBE2}"/>
              </a:ext>
            </a:extLst>
          </p:cNvPr>
          <p:cNvSpPr txBox="1"/>
          <p:nvPr/>
        </p:nvSpPr>
        <p:spPr>
          <a:xfrm>
            <a:off x="1308537" y="1848347"/>
            <a:ext cx="957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With global descriptors we model the total energy of a configuration in the straight forward way.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15846-FE4B-EE98-8B50-3F0269939213}"/>
              </a:ext>
            </a:extLst>
          </p:cNvPr>
          <p:cNvSpPr txBox="1"/>
          <p:nvPr/>
        </p:nvSpPr>
        <p:spPr>
          <a:xfrm>
            <a:off x="1308536" y="3346071"/>
            <a:ext cx="957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In a local model, we can model the total property as a function of atomic contributions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8D6C5E-B8A1-9F4B-2084-EB830B96EB61}"/>
                  </a:ext>
                </a:extLst>
              </p:cNvPr>
              <p:cNvSpPr txBox="1"/>
              <p:nvPr/>
            </p:nvSpPr>
            <p:spPr>
              <a:xfrm>
                <a:off x="4293493" y="3957144"/>
                <a:ext cx="3160865" cy="1195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a-DK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DK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8D6C5E-B8A1-9F4B-2084-EB830B96E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493" y="3957144"/>
                <a:ext cx="3160865" cy="1195007"/>
              </a:xfrm>
              <a:prstGeom prst="rect">
                <a:avLst/>
              </a:prstGeom>
              <a:blipFill>
                <a:blip r:embed="rId3"/>
                <a:stretch>
                  <a:fillRect l="-8367" t="-147368" r="-3984" b="-204211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D99C6B-EA8B-9159-B845-4E076522893B}"/>
                  </a:ext>
                </a:extLst>
              </p:cNvPr>
              <p:cNvSpPr txBox="1"/>
              <p:nvPr/>
            </p:nvSpPr>
            <p:spPr>
              <a:xfrm>
                <a:off x="1965435" y="5623035"/>
                <a:ext cx="8492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dirty="0"/>
                  <a:t>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K" dirty="0"/>
                  <a:t> is a local descriptor of an atom in configuration </a:t>
                </a:r>
                <a:r>
                  <a:rPr lang="en-DK" i="1" dirty="0"/>
                  <a:t>C.</a:t>
                </a:r>
                <a:endParaRPr lang="en-DK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D99C6B-EA8B-9159-B845-4E0765228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435" y="5623035"/>
                <a:ext cx="8492359" cy="369332"/>
              </a:xfrm>
              <a:prstGeom prst="rect">
                <a:avLst/>
              </a:prstGeom>
              <a:blipFill>
                <a:blip r:embed="rId4"/>
                <a:stretch>
                  <a:fillRect l="-597" t="-6667" b="-2666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479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18CCC-8529-D69D-FE5A-5B857250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Example: Moment of Inertia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11E4E9-6E9B-1009-569B-DFF339E221B0}"/>
                  </a:ext>
                </a:extLst>
              </p:cNvPr>
              <p:cNvSpPr txBox="1"/>
              <p:nvPr/>
            </p:nvSpPr>
            <p:spPr>
              <a:xfrm>
                <a:off x="3427495" y="2799471"/>
                <a:ext cx="1436034" cy="7096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11E4E9-6E9B-1009-569B-DFF339E22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495" y="2799471"/>
                <a:ext cx="1436034" cy="709618"/>
              </a:xfrm>
              <a:prstGeom prst="rect">
                <a:avLst/>
              </a:prstGeom>
              <a:blipFill>
                <a:blip r:embed="rId2"/>
                <a:stretch>
                  <a:fillRect l="-33913" t="-157895" b="-210526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27706588-88DA-CB0E-CAE8-0FA4E533FAF2}"/>
              </a:ext>
            </a:extLst>
          </p:cNvPr>
          <p:cNvGrpSpPr/>
          <p:nvPr/>
        </p:nvGrpSpPr>
        <p:grpSpPr>
          <a:xfrm>
            <a:off x="6127700" y="2326009"/>
            <a:ext cx="2739752" cy="1438377"/>
            <a:chOff x="4078188" y="3068960"/>
            <a:chExt cx="2739752" cy="1438377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91E61CA-DDC2-8E9C-0F47-E29AEB91AFC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259070" y="3316619"/>
              <a:ext cx="2377988" cy="1009836"/>
            </a:xfrm>
            <a:prstGeom prst="line">
              <a:avLst/>
            </a:prstGeom>
            <a:solidFill>
              <a:schemeClr val="accent2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C1F98E8-A816-F4E2-5031-14A863583576}"/>
                </a:ext>
              </a:extLst>
            </p:cNvPr>
            <p:cNvSpPr/>
            <p:nvPr/>
          </p:nvSpPr>
          <p:spPr bwMode="auto">
            <a:xfrm>
              <a:off x="4078188" y="4145573"/>
              <a:ext cx="361764" cy="361764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778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FD92178-1784-434D-8821-D2EBCF12483D}"/>
                </a:ext>
              </a:extLst>
            </p:cNvPr>
            <p:cNvSpPr/>
            <p:nvPr/>
          </p:nvSpPr>
          <p:spPr bwMode="auto">
            <a:xfrm>
              <a:off x="6245383" y="3068960"/>
              <a:ext cx="572557" cy="57255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778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BCD77C6-FCED-A0AF-43AA-9B91092B874C}"/>
                </a:ext>
              </a:extLst>
            </p:cNvPr>
            <p:cNvSpPr/>
            <p:nvPr/>
          </p:nvSpPr>
          <p:spPr bwMode="auto">
            <a:xfrm>
              <a:off x="5160032" y="3837353"/>
              <a:ext cx="164204" cy="164204"/>
            </a:xfrm>
            <a:prstGeom prst="ellipse">
              <a:avLst/>
            </a:prstGeom>
            <a:solidFill>
              <a:srgbClr val="00B050"/>
            </a:solidFill>
            <a:ln w="1778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14C1C4A-D70A-4425-7688-A52127E3F18C}"/>
              </a:ext>
            </a:extLst>
          </p:cNvPr>
          <p:cNvSpPr txBox="1"/>
          <p:nvPr/>
        </p:nvSpPr>
        <p:spPr>
          <a:xfrm>
            <a:off x="1828800" y="1776248"/>
            <a:ext cx="812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From mechanics we know that the moment of inertia is given by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290C54-B5F8-9432-6EF0-ADBDFE80B6EB}"/>
              </a:ext>
            </a:extLst>
          </p:cNvPr>
          <p:cNvSpPr txBox="1"/>
          <p:nvPr/>
        </p:nvSpPr>
        <p:spPr>
          <a:xfrm>
            <a:off x="9291146" y="2217549"/>
            <a:ext cx="2375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Example with two weights.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7C9C81-468D-B520-D1D8-D49283158455}"/>
              </a:ext>
            </a:extLst>
          </p:cNvPr>
          <p:cNvSpPr txBox="1"/>
          <p:nvPr/>
        </p:nvSpPr>
        <p:spPr>
          <a:xfrm>
            <a:off x="1912883" y="4004441"/>
            <a:ext cx="944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Lets say that as local descriptors of this we have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5C3226-A9B3-241F-6ABA-A5FA5FA7322B}"/>
                  </a:ext>
                </a:extLst>
              </p:cNvPr>
              <p:cNvSpPr txBox="1"/>
              <p:nvPr/>
            </p:nvSpPr>
            <p:spPr>
              <a:xfrm>
                <a:off x="2496207" y="4613828"/>
                <a:ext cx="135671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DK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5C3226-A9B3-241F-6ABA-A5FA5FA73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207" y="4613828"/>
                <a:ext cx="1356718" cy="307777"/>
              </a:xfrm>
              <a:prstGeom prst="rect">
                <a:avLst/>
              </a:prstGeom>
              <a:blipFill>
                <a:blip r:embed="rId3"/>
                <a:stretch>
                  <a:fillRect l="-2778" r="-6481" b="-320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36B16F-B100-D605-E347-03D179963D45}"/>
                  </a:ext>
                </a:extLst>
              </p:cNvPr>
              <p:cNvSpPr txBox="1"/>
              <p:nvPr/>
            </p:nvSpPr>
            <p:spPr>
              <a:xfrm>
                <a:off x="3817451" y="5514334"/>
                <a:ext cx="2491131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DK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36B16F-B100-D605-E347-03D179963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451" y="5514334"/>
                <a:ext cx="2491131" cy="896207"/>
              </a:xfrm>
              <a:prstGeom prst="rect">
                <a:avLst/>
              </a:prstGeom>
              <a:blipFill>
                <a:blip r:embed="rId4"/>
                <a:stretch>
                  <a:fillRect l="-3553" t="-150704" r="-4061" b="-205634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31BB51E-9B93-3D56-F3CA-0DBC6D89FDA2}"/>
              </a:ext>
            </a:extLst>
          </p:cNvPr>
          <p:cNvSpPr txBox="1"/>
          <p:nvPr/>
        </p:nvSpPr>
        <p:spPr>
          <a:xfrm>
            <a:off x="1912882" y="5073033"/>
            <a:ext cx="944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We can then make a model where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911009-4102-0ADE-0EDB-DD72BE75F2ED}"/>
              </a:ext>
            </a:extLst>
          </p:cNvPr>
          <p:cNvSpPr txBox="1"/>
          <p:nvPr/>
        </p:nvSpPr>
        <p:spPr>
          <a:xfrm>
            <a:off x="8075645" y="5003177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Given observations of the total moment of inertia, the model needs to learn to model individual contributions.</a:t>
            </a:r>
          </a:p>
        </p:txBody>
      </p:sp>
    </p:spTree>
    <p:extLst>
      <p:ext uri="{BB962C8B-B14F-4D97-AF65-F5344CB8AC3E}">
        <p14:creationId xmlns:p14="http://schemas.microsoft.com/office/powerpoint/2010/main" val="3803341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F418-1913-EC37-E567-58D533E2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local features.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2F6711-241A-1C92-21E3-8E51CC34BC84}"/>
              </a:ext>
            </a:extLst>
          </p:cNvPr>
          <p:cNvSpPr/>
          <p:nvPr/>
        </p:nvSpPr>
        <p:spPr>
          <a:xfrm>
            <a:off x="1556657" y="3178628"/>
            <a:ext cx="533400" cy="533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2E616D6-6AB9-0177-8862-EAE67D4FBAD1}"/>
              </a:ext>
            </a:extLst>
          </p:cNvPr>
          <p:cNvSpPr/>
          <p:nvPr/>
        </p:nvSpPr>
        <p:spPr>
          <a:xfrm>
            <a:off x="2623457" y="3624943"/>
            <a:ext cx="533400" cy="533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83D7BB-D33F-9DDE-0AD3-8D69C4D1E35F}"/>
              </a:ext>
            </a:extLst>
          </p:cNvPr>
          <p:cNvCxnSpPr/>
          <p:nvPr/>
        </p:nvCxnSpPr>
        <p:spPr>
          <a:xfrm>
            <a:off x="3635829" y="3842657"/>
            <a:ext cx="23404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72F5F8B-0DC6-64B4-8CCC-D96F6CD9A363}"/>
              </a:ext>
            </a:extLst>
          </p:cNvPr>
          <p:cNvGraphicFramePr>
            <a:graphicFrameLocks noGrp="1"/>
          </p:cNvGraphicFramePr>
          <p:nvPr/>
        </p:nvGraphicFramePr>
        <p:xfrm>
          <a:off x="6734629" y="2230700"/>
          <a:ext cx="3657600" cy="2962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29162469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43868402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35120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1289312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091522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863189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3397722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68829869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5466694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91159072"/>
                    </a:ext>
                  </a:extLst>
                </a:gridCol>
              </a:tblGrid>
              <a:tr h="370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156932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523669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9945000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381044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572123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08089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454896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08537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873E43A-0024-BC1C-96A4-DE7518D22631}"/>
              </a:ext>
            </a:extLst>
          </p:cNvPr>
          <p:cNvSpPr txBox="1"/>
          <p:nvPr/>
        </p:nvSpPr>
        <p:spPr>
          <a:xfrm>
            <a:off x="3886200" y="3178628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7EA603-DDDA-C88B-534C-3642271FC1A9}"/>
              </a:ext>
            </a:extLst>
          </p:cNvPr>
          <p:cNvSpPr txBox="1"/>
          <p:nvPr/>
        </p:nvSpPr>
        <p:spPr>
          <a:xfrm>
            <a:off x="1295401" y="2397340"/>
            <a:ext cx="234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Atomic configuration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56867D-3C04-382E-CFD9-BB859B972C0D}"/>
              </a:ext>
            </a:extLst>
          </p:cNvPr>
          <p:cNvSpPr txBox="1"/>
          <p:nvPr/>
        </p:nvSpPr>
        <p:spPr>
          <a:xfrm>
            <a:off x="6947807" y="1465161"/>
            <a:ext cx="323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One-hot representation (of the full configuration / state). </a:t>
            </a:r>
          </a:p>
        </p:txBody>
      </p:sp>
    </p:spTree>
    <p:extLst>
      <p:ext uri="{BB962C8B-B14F-4D97-AF65-F5344CB8AC3E}">
        <p14:creationId xmlns:p14="http://schemas.microsoft.com/office/powerpoint/2010/main" val="251150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F418-1913-EC37-E567-58D533E2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local features.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72F5F8B-0DC6-64B4-8CCC-D96F6CD9A363}"/>
              </a:ext>
            </a:extLst>
          </p:cNvPr>
          <p:cNvGraphicFramePr>
            <a:graphicFrameLocks noGrp="1"/>
          </p:cNvGraphicFramePr>
          <p:nvPr/>
        </p:nvGraphicFramePr>
        <p:xfrm>
          <a:off x="805542" y="2611700"/>
          <a:ext cx="3657600" cy="2962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29162469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43868402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35120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1289312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091522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863189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3397722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68829869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5466694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91159072"/>
                    </a:ext>
                  </a:extLst>
                </a:gridCol>
              </a:tblGrid>
              <a:tr h="370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156932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523669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9945000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381044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572123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08089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454896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08537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956867D-3C04-382E-CFD9-BB859B972C0D}"/>
              </a:ext>
            </a:extLst>
          </p:cNvPr>
          <p:cNvSpPr txBox="1"/>
          <p:nvPr/>
        </p:nvSpPr>
        <p:spPr>
          <a:xfrm>
            <a:off x="1018720" y="1846161"/>
            <a:ext cx="323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One-hot representation (of the full configuration / state).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DC1FCC-5C97-E5BF-ED26-BE6259228C1E}"/>
              </a:ext>
            </a:extLst>
          </p:cNvPr>
          <p:cNvGraphicFramePr>
            <a:graphicFrameLocks noGrp="1"/>
          </p:cNvGraphicFramePr>
          <p:nvPr/>
        </p:nvGraphicFramePr>
        <p:xfrm>
          <a:off x="5040084" y="3253957"/>
          <a:ext cx="1828800" cy="1851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9863189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3397722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68829869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5466694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91159072"/>
                    </a:ext>
                  </a:extLst>
                </a:gridCol>
              </a:tblGrid>
              <a:tr h="37033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381044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572123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08089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454896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08537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C436803-6D6A-AEFA-0830-C706812608A1}"/>
              </a:ext>
            </a:extLst>
          </p:cNvPr>
          <p:cNvSpPr txBox="1"/>
          <p:nvPr/>
        </p:nvSpPr>
        <p:spPr>
          <a:xfrm>
            <a:off x="5540830" y="2775857"/>
            <a:ext cx="78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F77DFF-0F63-741E-27EB-8181F89D3BC9}"/>
              </a:ext>
            </a:extLst>
          </p:cNvPr>
          <p:cNvGraphicFramePr>
            <a:graphicFrameLocks noGrp="1"/>
          </p:cNvGraphicFramePr>
          <p:nvPr/>
        </p:nvGraphicFramePr>
        <p:xfrm>
          <a:off x="8044542" y="2503378"/>
          <a:ext cx="3657600" cy="2962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29162469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43868402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35120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1289312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091522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863189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3397722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68829869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5466694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91159072"/>
                    </a:ext>
                  </a:extLst>
                </a:gridCol>
              </a:tblGrid>
              <a:tr h="370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156932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523669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9945000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381044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572123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08089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454896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08537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F98CE51-F6B7-534C-BFB9-F42B95778044}"/>
              </a:ext>
            </a:extLst>
          </p:cNvPr>
          <p:cNvGraphicFramePr>
            <a:graphicFrameLocks noGrp="1"/>
          </p:cNvGraphicFramePr>
          <p:nvPr/>
        </p:nvGraphicFramePr>
        <p:xfrm>
          <a:off x="8773883" y="3614374"/>
          <a:ext cx="1828800" cy="1851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9863189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3397722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68829869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5466694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91159072"/>
                    </a:ext>
                  </a:extLst>
                </a:gridCol>
              </a:tblGrid>
              <a:tr h="37033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381044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572123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08089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454896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085370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7607053E-E5BB-64C1-75CB-EED60D6FBAD9}"/>
              </a:ext>
            </a:extLst>
          </p:cNvPr>
          <p:cNvSpPr/>
          <p:nvPr/>
        </p:nvSpPr>
        <p:spPr>
          <a:xfrm>
            <a:off x="8773881" y="3613189"/>
            <a:ext cx="1828800" cy="1851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F7CB83-5205-C31F-3FF1-C1BFDEF0DE9E}"/>
              </a:ext>
            </a:extLst>
          </p:cNvPr>
          <p:cNvSpPr txBox="1"/>
          <p:nvPr/>
        </p:nvSpPr>
        <p:spPr>
          <a:xfrm>
            <a:off x="8543576" y="1984660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 operation</a:t>
            </a:r>
          </a:p>
        </p:txBody>
      </p:sp>
    </p:spTree>
    <p:extLst>
      <p:ext uri="{BB962C8B-B14F-4D97-AF65-F5344CB8AC3E}">
        <p14:creationId xmlns:p14="http://schemas.microsoft.com/office/powerpoint/2010/main" val="2025135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712</Words>
  <Application>Microsoft Macintosh PowerPoint</Application>
  <PresentationFormat>Widescreen</PresentationFormat>
  <Paragraphs>217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AU Passata</vt:lpstr>
      <vt:lpstr>Cambria Math</vt:lpstr>
      <vt:lpstr>Office Theme</vt:lpstr>
      <vt:lpstr>Lesson 6</vt:lpstr>
      <vt:lpstr>Global descriptors</vt:lpstr>
      <vt:lpstr>Local descriptors</vt:lpstr>
      <vt:lpstr>Local descriptors</vt:lpstr>
      <vt:lpstr>Local descriptors</vt:lpstr>
      <vt:lpstr>Global vs. local models</vt:lpstr>
      <vt:lpstr>Example: Moment of Inertia</vt:lpstr>
      <vt:lpstr>Convolutional local features.</vt:lpstr>
      <vt:lpstr>Convolutional local features.</vt:lpstr>
      <vt:lpstr>Convolutional local features.</vt:lpstr>
      <vt:lpstr>Convolutions &amp; Features</vt:lpstr>
      <vt:lpstr>Convolutions &amp; Features</vt:lpstr>
      <vt:lpstr>Convolutions and features.</vt:lpstr>
      <vt:lpstr>Learning continuous kernels</vt:lpstr>
      <vt:lpstr>Multiple updates</vt:lpstr>
      <vt:lpstr>Vector representations.</vt:lpstr>
      <vt:lpstr>SchNet architecture. </vt:lpstr>
      <vt:lpstr>SchNet architecture. </vt:lpstr>
      <vt:lpstr>SchNet architecture.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Mads-Peter Verner Christiansen</dc:creator>
  <cp:lastModifiedBy>Mads-Peter Verner Christiansen</cp:lastModifiedBy>
  <cp:revision>2</cp:revision>
  <dcterms:created xsi:type="dcterms:W3CDTF">2025-01-29T18:00:51Z</dcterms:created>
  <dcterms:modified xsi:type="dcterms:W3CDTF">2025-01-29T19:19:17Z</dcterms:modified>
</cp:coreProperties>
</file>