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CD4-014B-04D8-7626-3343FFBE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5F02F-F370-1EFD-D53D-7A2ACA67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294F-AB21-1084-1FDD-276F70AE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52EA-B221-6ABF-2090-7F2C2C1E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9DC8-4F39-8006-BA53-E75B75B0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676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5A5-1A92-5773-C2E5-9DD26468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6273-3056-0EDF-2FD5-FE49E36A6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C21B-95BD-D2BB-91AE-959BA64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6250-6ECD-4E66-42B8-FC2CFC0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C6F4-F1C0-BAA1-5CFD-668D60B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79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8C4B6-5B15-3379-C9E8-54CAAC538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0E275-9929-3E56-05B6-92CFD16C8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2C6D-362B-A8EB-AD8C-8D11083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E4A4-BEC4-3B44-2AC3-03F670EF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4E4C-DB73-EAB4-9C6B-41B6B09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75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CA07-8D40-9FEF-B7C9-845D603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2B54-FE8E-CA44-CFD0-F03C384B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717D-D569-21F0-3788-B8D3D927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BA85-7F04-EFFB-5C0E-E21B77F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69F9-02DC-F145-1BD9-F54ED55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48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001-B092-0750-484F-7AC5EB3E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B90D-22D3-A401-D3DB-490ADC5A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C9EB-B038-2B94-EBA8-9C2DB5C4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F7D0-FBC6-DE98-1CDE-DF2540A4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F2AC-D510-E965-2FC3-FC31BB56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623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A11C-E45E-A51C-3AD7-D94017F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5906-02C2-9C3C-087D-54865F22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9854E-074F-5106-1509-5C6B0C2D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0EDA-09A1-7F5A-A1F2-F4A47AAA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8927-B409-780C-9C4C-394F88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46CD-BA91-C9ED-06F6-EE6A7A92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1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A3DB-4EA6-E02F-A04D-AE4526C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F1D5-3FA6-7FA2-A70E-75585B44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C504A-0888-4B74-3362-382775CC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783AC-CA42-EE3B-C264-84483D7B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FCB9A-F38D-F238-2F94-C8F7944A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1370-9261-051C-3998-D53092C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2FB4-A813-62EE-D0E7-72DE62DE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8AD0-6934-049A-39E3-9D16388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25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AD77-FEE9-EC74-6195-8BF76F02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163A-FA68-702F-58CD-954F8B4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6A1AB-C939-2AAB-D76A-F931DB5E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38179-BF9C-2240-E581-1C66FCA0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78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12254-EA5B-3D70-C2EA-1F432C58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1C398-BD90-457A-A1D3-EDF402A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0AC8-FEEA-EBCD-EB66-37653CF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06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6EA-276A-3253-9C64-23AC6A6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9EFB-F7B3-84DA-2C85-AE49C8E7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1AFA-F078-C675-00B0-2B772F03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12E2-948B-B510-F57E-89D30FA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C1EB-9561-5F32-9D0F-7A0256A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6A86-B4A4-E8B0-7C8A-ACF6F9BB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86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4C9F-1510-33F1-DFDD-B4FAE2C5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6157F-FA27-C7D5-67C1-266DFF197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CCB9-004A-B503-6A66-C50747C2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472B-BDD4-4935-EA19-7EE6BE36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C926-9795-6BC9-97EE-7470B2A0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E559-A12A-5014-2FA6-A7E3D6B6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4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CDCAC-0DC9-55D2-D128-DBE84E99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1BA8-837B-0D9A-D5F9-823055C1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293D-A32A-9F4F-7CC5-4C1914DBA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B3C8-A11D-1AE6-0EA4-F4AE0561B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BC88-2604-CF66-6861-72ECA1B4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131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823-B2B9-A283-3C9E-78B47C099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Potentials</a:t>
            </a:r>
          </a:p>
        </p:txBody>
      </p:sp>
    </p:spTree>
    <p:extLst>
      <p:ext uri="{BB962C8B-B14F-4D97-AF65-F5344CB8AC3E}">
        <p14:creationId xmlns:p14="http://schemas.microsoft.com/office/powerpoint/2010/main" val="173921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9D8654-EF2B-304E-F6C3-BDABA7A092FD}"/>
              </a:ext>
            </a:extLst>
          </p:cNvPr>
          <p:cNvSpPr/>
          <p:nvPr/>
        </p:nvSpPr>
        <p:spPr>
          <a:xfrm rot="2663660">
            <a:off x="3986831" y="5309064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160A6B1-774E-31BA-962C-2CCEAB8592C5}"/>
              </a:ext>
            </a:extLst>
          </p:cNvPr>
          <p:cNvSpPr/>
          <p:nvPr/>
        </p:nvSpPr>
        <p:spPr>
          <a:xfrm rot="20801415">
            <a:off x="6276665" y="467611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67890E8-10D8-29D0-A9DE-70C3F2EF3763}"/>
              </a:ext>
            </a:extLst>
          </p:cNvPr>
          <p:cNvSpPr/>
          <p:nvPr/>
        </p:nvSpPr>
        <p:spPr>
          <a:xfrm rot="8183107">
            <a:off x="5063319" y="5388903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10044C1-9FB8-ECA4-1B9C-86E99E2DEE04}"/>
              </a:ext>
            </a:extLst>
          </p:cNvPr>
          <p:cNvSpPr/>
          <p:nvPr/>
        </p:nvSpPr>
        <p:spPr>
          <a:xfrm>
            <a:off x="4529878" y="4718234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BE06854-4500-E091-F1C3-97C29C7F161E}"/>
              </a:ext>
            </a:extLst>
          </p:cNvPr>
          <p:cNvSpPr/>
          <p:nvPr/>
        </p:nvSpPr>
        <p:spPr>
          <a:xfrm rot="3866295">
            <a:off x="3314930" y="426702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E423-340D-4BD0-2517-C524FDAD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Springs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D49B71-0FBE-0E28-7102-8390E8789B48}"/>
              </a:ext>
            </a:extLst>
          </p:cNvPr>
          <p:cNvSpPr/>
          <p:nvPr/>
        </p:nvSpPr>
        <p:spPr>
          <a:xfrm>
            <a:off x="3888827" y="46673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C1525F-2598-A32B-9878-47E48DF299A4}"/>
              </a:ext>
            </a:extLst>
          </p:cNvPr>
          <p:cNvSpPr/>
          <p:nvPr/>
        </p:nvSpPr>
        <p:spPr>
          <a:xfrm>
            <a:off x="4997668" y="57341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FAE17C-2706-B3EA-AAAA-66038750CC47}"/>
              </a:ext>
            </a:extLst>
          </p:cNvPr>
          <p:cNvSpPr/>
          <p:nvPr/>
        </p:nvSpPr>
        <p:spPr>
          <a:xfrm>
            <a:off x="3316014" y="342900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6ACC5-909E-99D9-198A-0E3603060FD6}"/>
              </a:ext>
            </a:extLst>
          </p:cNvPr>
          <p:cNvSpPr/>
          <p:nvPr/>
        </p:nvSpPr>
        <p:spPr>
          <a:xfrm>
            <a:off x="5922579" y="4667331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2F1B1-612E-7DE8-C8C0-3246D76B7DD1}"/>
              </a:ext>
            </a:extLst>
          </p:cNvPr>
          <p:cNvSpPr/>
          <p:nvPr/>
        </p:nvSpPr>
        <p:spPr>
          <a:xfrm>
            <a:off x="7615390" y="4195464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/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2400" dirty="0"/>
                  <a:t>Weights connected by springs, the potential energy is </a:t>
                </a:r>
              </a:p>
              <a:p>
                <a:endParaRPr lang="en-DK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blipFill>
                <a:blip r:embed="rId2"/>
                <a:stretch>
                  <a:fillRect l="-2174" t="-9639" b="-8554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9A3-D92F-D949-C118-7C1BABF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1D1F3-6D21-DF55-D686-AEDEE6A1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16192"/>
            <a:ext cx="10614563" cy="111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CFF2D-BA6B-8134-2C5E-C09B4A3D877F}"/>
              </a:ext>
            </a:extLst>
          </p:cNvPr>
          <p:cNvSpPr txBox="1"/>
          <p:nvPr/>
        </p:nvSpPr>
        <p:spPr>
          <a:xfrm>
            <a:off x="1206504" y="2436350"/>
            <a:ext cx="96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many-electron time-independent Schrödinger equation is what governs at the atomic scale 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961-3E1B-1453-0C86-6A6F161C6C75}"/>
              </a:ext>
            </a:extLst>
          </p:cNvPr>
          <p:cNvSpPr txBox="1"/>
          <p:nvPr/>
        </p:nvSpPr>
        <p:spPr>
          <a:xfrm>
            <a:off x="1206503" y="4060199"/>
            <a:ext cx="968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Generally unsolvable – so that’s a nice starting point. However, plenty of approximations exists, </a:t>
            </a:r>
          </a:p>
          <a:p>
            <a:r>
              <a:rPr lang="en-DK" dirty="0"/>
              <a:t>specifically computational approximations. </a:t>
            </a:r>
          </a:p>
        </p:txBody>
      </p:sp>
    </p:spTree>
    <p:extLst>
      <p:ext uri="{BB962C8B-B14F-4D97-AF65-F5344CB8AC3E}">
        <p14:creationId xmlns:p14="http://schemas.microsoft.com/office/powerpoint/2010/main" val="68277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3ECD-560B-9934-C37C-F147EFBC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33585-6CF2-9771-9924-E0196170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68744"/>
            <a:ext cx="10614563" cy="111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1E593-8394-6D7D-DED5-9F4A9C403B07}"/>
              </a:ext>
            </a:extLst>
          </p:cNvPr>
          <p:cNvCxnSpPr/>
          <p:nvPr/>
        </p:nvCxnSpPr>
        <p:spPr>
          <a:xfrm flipV="1">
            <a:off x="7262648" y="3636579"/>
            <a:ext cx="136635" cy="1019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/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This is an external potential that depends on the atomic positions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blipFill>
                <a:blip r:embed="rId3"/>
                <a:stretch>
                  <a:fillRect l="-1498" t="-2703" r="-749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79806-4566-214D-37EC-58C9830A2F0A}"/>
              </a:ext>
            </a:extLst>
          </p:cNvPr>
          <p:cNvCxnSpPr>
            <a:cxnSpLocks/>
          </p:cNvCxnSpPr>
          <p:nvPr/>
        </p:nvCxnSpPr>
        <p:spPr>
          <a:xfrm>
            <a:off x="9753600" y="2257592"/>
            <a:ext cx="735724" cy="901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/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Each </a:t>
                </a:r>
                <a:r>
                  <a:rPr lang="da-DK" dirty="0" err="1"/>
                  <a:t>configuration</a:t>
                </a:r>
                <a:r>
                  <a:rPr lang="da-DK" dirty="0"/>
                  <a:t> has a </a:t>
                </a:r>
                <a:r>
                  <a:rPr lang="da-DK" dirty="0" err="1"/>
                  <a:t>particular</a:t>
                </a:r>
                <a:r>
                  <a:rPr lang="da-DK" dirty="0"/>
                  <a:t> </a:t>
                </a:r>
                <a:r>
                  <a:rPr lang="da-DK" dirty="0" err="1"/>
                  <a:t>energy</a:t>
                </a:r>
                <a:r>
                  <a:rPr lang="da-DK" dirty="0"/>
                  <a:t>, so </a:t>
                </a:r>
                <a:r>
                  <a:rPr lang="da-DK" dirty="0" err="1"/>
                  <a:t>really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DK" b="1" dirty="0"/>
                  <a:t> </a:t>
                </a:r>
                <a:r>
                  <a:rPr lang="en-DK" dirty="0"/>
                  <a:t>can also be considered a function of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blipFill>
                <a:blip r:embed="rId4"/>
                <a:stretch>
                  <a:fillRect l="-1498" t="-2083" r="-22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02E128-4808-D95F-E66A-3EE30BECB3B9}"/>
              </a:ext>
            </a:extLst>
          </p:cNvPr>
          <p:cNvSpPr txBox="1"/>
          <p:nvPr/>
        </p:nvSpPr>
        <p:spPr>
          <a:xfrm>
            <a:off x="3741683" y="4359853"/>
            <a:ext cx="237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Kinetic energy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2548D-6A8D-0E20-FE24-BC2119A4AFC9}"/>
              </a:ext>
            </a:extLst>
          </p:cNvPr>
          <p:cNvCxnSpPr>
            <a:cxnSpLocks/>
          </p:cNvCxnSpPr>
          <p:nvPr/>
        </p:nvCxnSpPr>
        <p:spPr>
          <a:xfrm flipH="1">
            <a:off x="4698124" y="3878317"/>
            <a:ext cx="788276" cy="481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5202D4-A610-73B4-B5D1-0C58961AD316}"/>
              </a:ext>
            </a:extLst>
          </p:cNvPr>
          <p:cNvCxnSpPr>
            <a:cxnSpLocks/>
          </p:cNvCxnSpPr>
          <p:nvPr/>
        </p:nvCxnSpPr>
        <p:spPr>
          <a:xfrm flipH="1" flipV="1">
            <a:off x="6999890" y="2458523"/>
            <a:ext cx="2081048" cy="700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515021-4462-EBF0-B521-3329C3719BB3}"/>
              </a:ext>
            </a:extLst>
          </p:cNvPr>
          <p:cNvSpPr txBox="1"/>
          <p:nvPr/>
        </p:nvSpPr>
        <p:spPr>
          <a:xfrm>
            <a:off x="5617776" y="2009756"/>
            <a:ext cx="23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Electron-electron interaction</a:t>
            </a:r>
          </a:p>
        </p:txBody>
      </p:sp>
    </p:spTree>
    <p:extLst>
      <p:ext uri="{BB962C8B-B14F-4D97-AF65-F5344CB8AC3E}">
        <p14:creationId xmlns:p14="http://schemas.microsoft.com/office/powerpoint/2010/main" val="285597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3C890-2DE2-39EC-A8C7-D175492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24C8337-EAAA-E781-DED9-4CE2C5E058C3}"/>
              </a:ext>
            </a:extLst>
          </p:cNvPr>
          <p:cNvSpPr/>
          <p:nvPr/>
        </p:nvSpPr>
        <p:spPr>
          <a:xfrm rot="2663660">
            <a:off x="4018362" y="549398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33203E4-F660-02A5-F490-E716532743F4}"/>
              </a:ext>
            </a:extLst>
          </p:cNvPr>
          <p:cNvSpPr/>
          <p:nvPr/>
        </p:nvSpPr>
        <p:spPr>
          <a:xfrm rot="20801415">
            <a:off x="6308196" y="4861032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907F074-11CF-764C-9DD4-BB3ED89812AE}"/>
              </a:ext>
            </a:extLst>
          </p:cNvPr>
          <p:cNvSpPr/>
          <p:nvPr/>
        </p:nvSpPr>
        <p:spPr>
          <a:xfrm rot="8183107">
            <a:off x="5094850" y="5573819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B58E385-1617-2F7F-32E7-1EE0B34A0D20}"/>
              </a:ext>
            </a:extLst>
          </p:cNvPr>
          <p:cNvSpPr/>
          <p:nvPr/>
        </p:nvSpPr>
        <p:spPr>
          <a:xfrm>
            <a:off x="4561409" y="4903150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B6CA2D6-1F73-1682-B8C1-6EAA5347376A}"/>
              </a:ext>
            </a:extLst>
          </p:cNvPr>
          <p:cNvSpPr/>
          <p:nvPr/>
        </p:nvSpPr>
        <p:spPr>
          <a:xfrm rot="3866295">
            <a:off x="3346461" y="445193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2D70-636F-1241-3CCE-E9C6697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49B27-6E84-6ED8-6593-1A746096407C}"/>
              </a:ext>
            </a:extLst>
          </p:cNvPr>
          <p:cNvSpPr/>
          <p:nvPr/>
        </p:nvSpPr>
        <p:spPr>
          <a:xfrm>
            <a:off x="3920358" y="48522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DE821C-6EC5-0642-C82A-16DB62BD149D}"/>
              </a:ext>
            </a:extLst>
          </p:cNvPr>
          <p:cNvSpPr/>
          <p:nvPr/>
        </p:nvSpPr>
        <p:spPr>
          <a:xfrm>
            <a:off x="5029199" y="59190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2C6EF7-BB79-F160-CFF3-47C572E7BDB2}"/>
              </a:ext>
            </a:extLst>
          </p:cNvPr>
          <p:cNvSpPr/>
          <p:nvPr/>
        </p:nvSpPr>
        <p:spPr>
          <a:xfrm>
            <a:off x="3347545" y="3613916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FFF84-872A-D6F3-4D35-442549C4628A}"/>
              </a:ext>
            </a:extLst>
          </p:cNvPr>
          <p:cNvSpPr/>
          <p:nvPr/>
        </p:nvSpPr>
        <p:spPr>
          <a:xfrm>
            <a:off x="5954110" y="4852247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4A69F7-53D8-E3B8-DF38-2C654FD0634C}"/>
              </a:ext>
            </a:extLst>
          </p:cNvPr>
          <p:cNvSpPr/>
          <p:nvPr/>
        </p:nvSpPr>
        <p:spPr>
          <a:xfrm>
            <a:off x="7646921" y="438038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99CF9-5578-76A8-F2E1-290594347358}"/>
              </a:ext>
            </a:extLst>
          </p:cNvPr>
          <p:cNvSpPr txBox="1"/>
          <p:nvPr/>
        </p:nvSpPr>
        <p:spPr>
          <a:xfrm>
            <a:off x="3748556" y="874463"/>
            <a:ext cx="4660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For atoms the potential energy is governed by </a:t>
            </a:r>
          </a:p>
          <a:p>
            <a:endParaRPr lang="en-DK" sz="2400" dirty="0"/>
          </a:p>
          <a:p>
            <a:endParaRPr lang="en-DK" sz="2400" dirty="0"/>
          </a:p>
          <a:p>
            <a:endParaRPr lang="en-DK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C6A45-7D96-AA6F-8F6F-4A57D6CA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74924"/>
            <a:ext cx="10614563" cy="111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CEAF2-F41D-A7F8-11D6-D4AAD5C1BEF2}"/>
              </a:ext>
            </a:extLst>
          </p:cNvPr>
          <p:cNvSpPr txBox="1"/>
          <p:nvPr/>
        </p:nvSpPr>
        <p:spPr>
          <a:xfrm>
            <a:off x="2820533" y="2871141"/>
            <a:ext cx="709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But can think about it as very complicated springs..</a:t>
            </a:r>
          </a:p>
        </p:txBody>
      </p:sp>
    </p:spTree>
    <p:extLst>
      <p:ext uri="{BB962C8B-B14F-4D97-AF65-F5344CB8AC3E}">
        <p14:creationId xmlns:p14="http://schemas.microsoft.com/office/powerpoint/2010/main" val="26840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59B2-24F4-0D61-F48E-4C2F243F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CD14-9192-21B5-A16D-65AC1F7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E50919-A5BD-855A-4CEE-104DBF5EC26B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6B34BF5-CED0-B1BF-60F5-4E2663D0E772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CAF36E-8134-2331-D969-2838A76A96ED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CE1A88A-FF35-ED79-CF42-B32BF29CDB5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8403DBD-31AF-5662-39FD-514AA1DA8459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61967AB-BE96-3789-7728-C98157994E1F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CC88825-5B9F-11F3-FF4F-B4BFCB1E7ECD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1B6DD0D-A11B-661B-8967-01E23B5111D2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CE3FFF5-AC0A-E3C2-0B41-A1CCCE2DEA67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C8C5580D-E0AD-1973-6C46-D6D837EBC847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CA50794-055C-442C-C824-F2B116117EC8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3C070D9-F2A4-9390-4016-0B3DDE38CA85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4C2EFF1-8E22-4ECA-3236-D9797D4FFE1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D966ED1-6912-5786-00CF-3DBE26A052B9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B0A402-00D1-DF51-528B-203FDD40F863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7D77BD-2C46-2F9A-9FFB-08565BDF98C6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4236322-F1A4-D362-56C5-46B0F81C60BF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69AD94D-E586-6B55-388D-0B132ABBE65B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41E47D-154F-149B-8F08-07B88BB5B780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D54FCC-5673-9FB8-E1BC-97FDAFDC79CA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C4BCD-3BC0-062A-A4E2-4E6876A63A9A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242D4B7-E7DC-65B2-9190-8FC895C2C5F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7E64C0-5A9E-CA4C-13CD-0C0E69398CD3}"/>
              </a:ext>
            </a:extLst>
          </p:cNvPr>
          <p:cNvSpPr txBox="1"/>
          <p:nvPr/>
        </p:nvSpPr>
        <p:spPr>
          <a:xfrm>
            <a:off x="3598835" y="1796833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F26F80-02DB-6B12-B7CB-65AAAB08AC3C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093395-5DAA-7757-01A1-D70469C402F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439B4C-B3D6-B6C1-E8AF-2B71AA080A87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63F453-2278-D4B5-7B76-1CA10F9AD9AD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9C233C-DCD5-EF5F-EB94-626B86D9396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33B86C-5773-FCE4-8EC0-502A58B1EDBC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1011AF-8860-A194-27C9-C5D6F455E3A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E94437-8559-EBC4-35C6-5B5D5CD41D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946C97-6220-7A39-E473-84BF0993EE09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FDDFA1-0292-25C1-2DFF-76C1CF1CAC7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5564C3-458D-71E5-461D-6469087F72D2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1E96E-1247-A2C7-51B7-D942F59EA1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175340-5B27-A4C0-1D32-8EEE25134357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F1DC-4D5F-4080-73D6-C54A12B422A1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035652-DBD3-C445-2512-64044A6A60E2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B12AD2-E7D7-C620-AE1D-37246B6C1AD8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F45D73-921C-004E-093C-904094CBE6B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BE8A3C-1708-E15B-3F6F-854AA4D32D61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E1E154-6CE7-E6D1-6323-B60E63CC9DF5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A92892-5094-ACF5-A39F-50793D3D607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FFB395-1317-3D53-ADA8-F124DF3CF3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6EC329-CB31-7D69-2626-4D4D6710BF09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706857-BFDF-21C4-F2C4-2B5035F8CF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33E59F-3A49-491B-50BB-6335DBB20D7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0E145D5-80FB-6908-597B-3FD8D14C7552}"/>
              </a:ext>
            </a:extLst>
          </p:cNvPr>
          <p:cNvSpPr txBox="1"/>
          <p:nvPr/>
        </p:nvSpPr>
        <p:spPr>
          <a:xfrm>
            <a:off x="3503226" y="3989102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</p:spTree>
    <p:extLst>
      <p:ext uri="{BB962C8B-B14F-4D97-AF65-F5344CB8AC3E}">
        <p14:creationId xmlns:p14="http://schemas.microsoft.com/office/powerpoint/2010/main" val="39676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069B-34FE-9548-F5F6-47249E9C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6632-8BC9-1CF6-13F9-1DC77AE3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5413C9-58CB-B6B2-4C28-42E0DEA4FFCE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45B78BB-8B51-E265-0781-07DA955E36DF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3969663-B2B5-D796-D319-4B86EF584E34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360A7E7-0D8D-0702-23F1-7BCFBB3B53E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0035AAA-7EC6-60CD-7C21-5D9F4424640C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236738-32B6-9642-6656-921D4B26C4A6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C7429E8-B205-7719-BB90-1D314AF2AE08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64BAE0-9131-B04C-C029-92A56992554B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E884029-E3FF-7B37-2B25-602A8D586E93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74A35CB-76D0-9F16-6797-AFF7D1D2BB64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4A5D1AB-B57E-06B2-C241-F3E1BCCBDEB6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1A2CFEA-A6A4-F712-833D-368FBA57B9EC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4F6872-046A-F974-D16D-FF82C309B86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20CB74-F1B5-A39F-4AA8-9CB939EC4365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5A72CE-C135-05AF-3F6E-DF0338734959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FBB3F8-9A79-1825-A4AF-B28CA835B82E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86D8AD2-FEE9-1DF0-E145-BE69B0D69525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AFA425-4FE5-87DD-5E1D-3D503750814E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97A564-E7DC-BA91-7C98-EB5AC7E88507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2C87CE-D49E-7B33-672B-EF68079A13FB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DF57DEB-7F4E-B2D7-400B-C0FF8402ABAD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2B7EDA-1A5C-43F9-33BD-38AC16F8C54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C8BD5B-80B7-55FC-9ADE-C3CB769FA59B}"/>
              </a:ext>
            </a:extLst>
          </p:cNvPr>
          <p:cNvSpPr txBox="1"/>
          <p:nvPr/>
        </p:nvSpPr>
        <p:spPr>
          <a:xfrm>
            <a:off x="173711" y="1818135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F9231-98B8-BAE6-3589-9A6811A30175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CAF43-715F-EBC2-4E2E-A826BF05631F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98E316-CA62-45DA-6395-5DD54A10F9EF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10F93D-F6F8-D34E-CC3C-0B09DA0D515C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46D9DF-0FE2-93BC-050F-5CEBC6BF8078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09DA78-96D4-9D2E-39E2-D260F162C0C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06F7C2-1475-21A3-62CE-BBE3CA0E49E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DE4813-F784-E526-89BB-A7EF2F4E7475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04A14F-39E9-8F21-66FA-CB96925BB67B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E89CAD-0621-E3BF-B143-D67B9739E7D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30B2AF4-43D3-BB0F-4B48-B5F3BD88FCC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58207C-3CAE-66B3-D892-9B4E889080A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69902E-EEF1-3E81-57ED-6D1E900EB5E9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0945EE-9EAC-AFB1-1B2E-4FAF8282C99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862E81-B28E-B585-4922-F7A9DB7AF55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F12313-59C9-374B-A8FA-AD3ABCDB9707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622502-5879-6CF9-D3FD-B957DD5BD7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6B7C33-7087-C789-A166-740C7387F44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A8C59B-CE47-2F8D-63AF-B1C8DEA420FB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0C951B-8005-E245-447F-A8A2737A32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A41EB-F0B7-0919-9751-22850AD8E4B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8E4446-EB39-3BDF-A092-04EDC352D943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14E217-EA02-63E3-9B65-152A509B17E3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6CAB9D-9AF9-B9A0-ED9F-B4C03C4F2E3A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5EF1A8B-7110-841F-13EF-D55D98D8D0EB}"/>
              </a:ext>
            </a:extLst>
          </p:cNvPr>
          <p:cNvSpPr txBox="1"/>
          <p:nvPr/>
        </p:nvSpPr>
        <p:spPr>
          <a:xfrm>
            <a:off x="301025" y="3935816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754F86-EF4B-E903-35E7-F62CBBAA6237}"/>
              </a:ext>
            </a:extLst>
          </p:cNvPr>
          <p:cNvGrpSpPr/>
          <p:nvPr/>
        </p:nvGrpSpPr>
        <p:grpSpPr>
          <a:xfrm>
            <a:off x="7820642" y="3510275"/>
            <a:ext cx="4371358" cy="3226676"/>
            <a:chOff x="4130566" y="2017986"/>
            <a:chExt cx="5538951" cy="408852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727F1A9-281F-077A-2AE8-3EEA6B1E5D73}"/>
                </a:ext>
              </a:extLst>
            </p:cNvPr>
            <p:cNvSpPr/>
            <p:nvPr/>
          </p:nvSpPr>
          <p:spPr>
            <a:xfrm>
              <a:off x="4130566" y="2017986"/>
              <a:ext cx="5538951" cy="4088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6A2873-FB3C-D459-6D52-D3114A4681FF}"/>
                </a:ext>
              </a:extLst>
            </p:cNvPr>
            <p:cNvCxnSpPr/>
            <p:nvPr/>
          </p:nvCxnSpPr>
          <p:spPr>
            <a:xfrm>
              <a:off x="4782207" y="2186152"/>
              <a:ext cx="0" cy="33633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D133A6-D634-2222-F6E2-ECFB50E78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461" y="5533700"/>
              <a:ext cx="4135821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83BBE61-F828-8EF4-518E-4020AD2C8198}"/>
                </a:ext>
              </a:extLst>
            </p:cNvPr>
            <p:cNvSpPr/>
            <p:nvPr/>
          </p:nvSpPr>
          <p:spPr>
            <a:xfrm>
              <a:off x="5129049" y="2469931"/>
              <a:ext cx="4445875" cy="2810883"/>
            </a:xfrm>
            <a:custGeom>
              <a:avLst/>
              <a:gdLst>
                <a:gd name="connsiteX0" fmla="*/ 0 w 4445875"/>
                <a:gd name="connsiteY0" fmla="*/ 0 h 2810883"/>
                <a:gd name="connsiteX1" fmla="*/ 1355834 w 4445875"/>
                <a:gd name="connsiteY1" fmla="*/ 2785242 h 2810883"/>
                <a:gd name="connsiteX2" fmla="*/ 3605048 w 4445875"/>
                <a:gd name="connsiteY2" fmla="*/ 1345325 h 2810883"/>
                <a:gd name="connsiteX3" fmla="*/ 4445875 w 4445875"/>
                <a:gd name="connsiteY3" fmla="*/ 662152 h 28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875" h="2810883">
                  <a:moveTo>
                    <a:pt x="0" y="0"/>
                  </a:moveTo>
                  <a:cubicBezTo>
                    <a:pt x="377496" y="1280510"/>
                    <a:pt x="754993" y="2561021"/>
                    <a:pt x="1355834" y="2785242"/>
                  </a:cubicBezTo>
                  <a:cubicBezTo>
                    <a:pt x="1956675" y="3009463"/>
                    <a:pt x="3090041" y="1699173"/>
                    <a:pt x="3605048" y="1345325"/>
                  </a:cubicBezTo>
                  <a:cubicBezTo>
                    <a:pt x="4120055" y="991477"/>
                    <a:pt x="4282965" y="826814"/>
                    <a:pt x="4445875" y="6621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382985-1089-A5F1-3CC2-7B1AB4DFE17B}"/>
                </a:ext>
              </a:extLst>
            </p:cNvPr>
            <p:cNvSpPr txBox="1"/>
            <p:nvPr/>
          </p:nvSpPr>
          <p:spPr>
            <a:xfrm rot="16200000">
              <a:off x="3925614" y="3406507"/>
              <a:ext cx="110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25FDCA-5FEA-0DE4-5282-5E547785D7BD}"/>
                </a:ext>
              </a:extLst>
            </p:cNvPr>
            <p:cNvSpPr txBox="1"/>
            <p:nvPr/>
          </p:nvSpPr>
          <p:spPr>
            <a:xfrm>
              <a:off x="5801710" y="5601921"/>
              <a:ext cx="188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Lattice constant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F64B5F-1EFA-68DC-1F2D-BFEAB5A7BABE}"/>
                </a:ext>
              </a:extLst>
            </p:cNvPr>
            <p:cNvCxnSpPr/>
            <p:nvPr/>
          </p:nvCxnSpPr>
          <p:spPr>
            <a:xfrm flipH="1">
              <a:off x="6621518" y="4319752"/>
              <a:ext cx="233853" cy="88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2777E2-F8CC-8AA8-9D31-72F7E18E6BE1}"/>
                </a:ext>
              </a:extLst>
            </p:cNvPr>
            <p:cNvSpPr txBox="1"/>
            <p:nvPr/>
          </p:nvSpPr>
          <p:spPr>
            <a:xfrm>
              <a:off x="6069364" y="3100613"/>
              <a:ext cx="212308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 lattice constant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AE86C8-6906-9654-C7A0-840F029CA70D}"/>
              </a:ext>
            </a:extLst>
          </p:cNvPr>
          <p:cNvGrpSpPr/>
          <p:nvPr/>
        </p:nvGrpSpPr>
        <p:grpSpPr>
          <a:xfrm>
            <a:off x="7820642" y="84687"/>
            <a:ext cx="4371358" cy="3257531"/>
            <a:chOff x="4130567" y="2879834"/>
            <a:chExt cx="4371358" cy="325753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074EF1-793A-F3A6-3AAD-E00938DD0C4D}"/>
                </a:ext>
              </a:extLst>
            </p:cNvPr>
            <p:cNvSpPr/>
            <p:nvPr/>
          </p:nvSpPr>
          <p:spPr>
            <a:xfrm>
              <a:off x="4130567" y="2879834"/>
              <a:ext cx="4371358" cy="3226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E11EBE9-E883-B4CA-A316-7E0A8D80E0F3}"/>
                </a:ext>
              </a:extLst>
            </p:cNvPr>
            <p:cNvCxnSpPr/>
            <p:nvPr/>
          </p:nvCxnSpPr>
          <p:spPr>
            <a:xfrm>
              <a:off x="4644844" y="3012551"/>
              <a:ext cx="0" cy="265433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44CCC1-35E5-A451-8A18-A9A0846EA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991" y="5654447"/>
              <a:ext cx="3264003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65A46EC-A742-B67B-528A-39BF5E01C229}"/>
                </a:ext>
              </a:extLst>
            </p:cNvPr>
            <p:cNvSpPr txBox="1"/>
            <p:nvPr/>
          </p:nvSpPr>
          <p:spPr>
            <a:xfrm rot="16200000">
              <a:off x="3968818" y="3975659"/>
              <a:ext cx="870953" cy="29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B5AA75-9118-6A72-16AF-78262FE89B6E}"/>
                </a:ext>
              </a:extLst>
            </p:cNvPr>
            <p:cNvSpPr txBox="1"/>
            <p:nvPr/>
          </p:nvSpPr>
          <p:spPr>
            <a:xfrm>
              <a:off x="4918573" y="5768033"/>
              <a:ext cx="319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Distance between masses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1A942A-58B7-9114-22B3-EB10661A9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806" y="4631273"/>
              <a:ext cx="93532" cy="713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BDE006-6FAC-6EF7-A33A-13E332079C18}"/>
                </a:ext>
              </a:extLst>
            </p:cNvPr>
            <p:cNvSpPr txBox="1"/>
            <p:nvPr/>
          </p:nvSpPr>
          <p:spPr>
            <a:xfrm>
              <a:off x="5500343" y="3928149"/>
              <a:ext cx="1675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</a:t>
              </a:r>
            </a:p>
            <a:p>
              <a:r>
                <a:rPr lang="en-DK" dirty="0"/>
                <a:t>distance</a:t>
              </a: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5BD1608-F8BF-3EEE-71BD-3F3A0844EA2E}"/>
                </a:ext>
              </a:extLst>
            </p:cNvPr>
            <p:cNvSpPr/>
            <p:nvPr/>
          </p:nvSpPr>
          <p:spPr>
            <a:xfrm>
              <a:off x="4845269" y="3237186"/>
              <a:ext cx="2680138" cy="2154625"/>
            </a:xfrm>
            <a:custGeom>
              <a:avLst/>
              <a:gdLst>
                <a:gd name="connsiteX0" fmla="*/ 0 w 2680138"/>
                <a:gd name="connsiteY0" fmla="*/ 0 h 2154625"/>
                <a:gd name="connsiteX1" fmla="*/ 1229710 w 2680138"/>
                <a:gd name="connsiteY1" fmla="*/ 2154621 h 2154625"/>
                <a:gd name="connsiteX2" fmla="*/ 2680138 w 2680138"/>
                <a:gd name="connsiteY2" fmla="*/ 21021 h 2154625"/>
                <a:gd name="connsiteX3" fmla="*/ 2680138 w 2680138"/>
                <a:gd name="connsiteY3" fmla="*/ 21021 h 215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138" h="2154625">
                  <a:moveTo>
                    <a:pt x="0" y="0"/>
                  </a:moveTo>
                  <a:cubicBezTo>
                    <a:pt x="391510" y="1075559"/>
                    <a:pt x="783020" y="2151118"/>
                    <a:pt x="1229710" y="2154621"/>
                  </a:cubicBezTo>
                  <a:cubicBezTo>
                    <a:pt x="1676400" y="2158125"/>
                    <a:pt x="2680138" y="21021"/>
                    <a:pt x="2680138" y="21021"/>
                  </a:cubicBezTo>
                  <a:lnTo>
                    <a:pt x="2680138" y="210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8627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ircle with text&#10;&#10;AI-generated content may be incorrect.">
            <a:extLst>
              <a:ext uri="{FF2B5EF4-FFF2-40B4-BE49-F238E27FC236}">
                <a16:creationId xmlns:a16="http://schemas.microsoft.com/office/drawing/2014/main" id="{AE0EC39C-FB3F-F6DB-E12C-3BC1971E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37" y="1725009"/>
            <a:ext cx="49784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01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Potentials</vt:lpstr>
      <vt:lpstr>Springs</vt:lpstr>
      <vt:lpstr>Atoms</vt:lpstr>
      <vt:lpstr>Atoms</vt:lpstr>
      <vt:lpstr>Atoms</vt:lpstr>
      <vt:lpstr>Atoms</vt:lpstr>
      <vt:lpstr>Atoms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3</cp:revision>
  <dcterms:created xsi:type="dcterms:W3CDTF">2025-01-22T04:35:17Z</dcterms:created>
  <dcterms:modified xsi:type="dcterms:W3CDTF">2025-01-22T05:32:25Z</dcterms:modified>
</cp:coreProperties>
</file>