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7" r:id="rId2"/>
    <p:sldId id="269" r:id="rId3"/>
    <p:sldId id="268" r:id="rId4"/>
    <p:sldId id="270" r:id="rId5"/>
    <p:sldId id="271" r:id="rId6"/>
    <p:sldId id="272" r:id="rId7"/>
    <p:sldId id="273" r:id="rId8"/>
    <p:sldId id="259" r:id="rId9"/>
    <p:sldId id="257" r:id="rId10"/>
    <p:sldId id="258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74" r:id="rId19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79B5"/>
    <a:srgbClr val="FF8621"/>
    <a:srgbClr val="4EAE4E"/>
    <a:srgbClr val="156082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1"/>
    <p:restoredTop sz="94694"/>
  </p:normalViewPr>
  <p:slideViewPr>
    <p:cSldViewPr snapToGrid="0">
      <p:cViewPr varScale="1">
        <p:scale>
          <a:sx n="121" d="100"/>
          <a:sy n="121" d="100"/>
        </p:scale>
        <p:origin x="2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D6CD4-014B-04D8-7626-3343FFBE14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D5F02F-F370-1EFD-D53D-7A2ACA6727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E6294F-AB21-1084-1FDD-276F70AEA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A3AC5-2351-EB4B-9B00-5519DF162E9D}" type="datetimeFigureOut">
              <a:rPr lang="en-DK" smtClean="0"/>
              <a:t>22/01/2025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B752EA-B221-6ABF-2090-7F2C2C1E9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C39DC8-4F39-8006-BA53-E75B75B0C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DB64-2225-3A4C-A2DE-73C095A699DF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836761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885A5-1A92-5773-C2E5-9DD26468B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886273-3056-0EDF-2FD5-FE49E36A6C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DFC21B-95BD-D2BB-91AE-959BA648B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A3AC5-2351-EB4B-9B00-5519DF162E9D}" type="datetimeFigureOut">
              <a:rPr lang="en-DK" smtClean="0"/>
              <a:t>22/01/2025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4C6250-6ECD-4E66-42B8-FC2CFC055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1EC6F4-F1C0-BAA1-5CFD-668D60B6E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DB64-2225-3A4C-A2DE-73C095A699DF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207942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A8C4B6-5B15-3379-C9E8-54CAAC538C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F0E275-9929-3E56-05B6-92CFD16C8A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B2C6D-362B-A8EB-AD8C-8D11083FF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A3AC5-2351-EB4B-9B00-5519DF162E9D}" type="datetimeFigureOut">
              <a:rPr lang="en-DK" smtClean="0"/>
              <a:t>22/01/2025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3AE4A4-BEC4-3B44-2AC3-03F670EF2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834E4C-DB73-EAB4-9C6B-41B6B0962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DB64-2225-3A4C-A2DE-73C095A699DF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947552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FCA07-8D40-9FEF-B7C9-845D60311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912B54-FE8E-CA44-CFD0-F03C384BE4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86717D-D569-21F0-3788-B8D3D9275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A3AC5-2351-EB4B-9B00-5519DF162E9D}" type="datetimeFigureOut">
              <a:rPr lang="en-DK" smtClean="0"/>
              <a:t>22/01/2025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E9BA85-7F04-EFFB-5C0E-E21B77F2A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E969F9-02DC-F145-1BD9-F54ED55E5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DB64-2225-3A4C-A2DE-73C095A699DF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014877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1A001-B092-0750-484F-7AC5EB3EF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05B90D-22D3-A401-D3DB-490ADC5A4D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2FC9EB-B038-2B94-EBA8-9C2DB5C48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A3AC5-2351-EB4B-9B00-5519DF162E9D}" type="datetimeFigureOut">
              <a:rPr lang="en-DK" smtClean="0"/>
              <a:t>22/01/2025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48F7D0-FBC6-DE98-1CDE-DF2540A47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D3F2AC-D510-E965-2FC3-FC31BB560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DB64-2225-3A4C-A2DE-73C095A699DF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036238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7A11C-E45E-A51C-3AD7-D94017F83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C85906-02C2-9C3C-087D-54865F2288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59854E-074F-5106-1509-5C6B0C2D8D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160EDA-09A1-7F5A-A1F2-F4A47AAA0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A3AC5-2351-EB4B-9B00-5519DF162E9D}" type="datetimeFigureOut">
              <a:rPr lang="en-DK" smtClean="0"/>
              <a:t>22/01/2025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538927-B409-780C-9C4C-394F8840F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C546CD-BA91-C9ED-06F6-EE6A7A927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DB64-2225-3A4C-A2DE-73C095A699DF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090173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DA3DB-4EA6-E02F-A04D-AE4526CF0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33F1D5-3FA6-7FA2-A70E-75585B44CA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BC504A-0888-4B74-3362-382775CC25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B783AC-CA42-EE3B-C264-84483D7B70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DFCB9A-F38D-F238-2F94-C8F7944AA4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DB1370-9261-051C-3998-D53092CC0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A3AC5-2351-EB4B-9B00-5519DF162E9D}" type="datetimeFigureOut">
              <a:rPr lang="en-DK" smtClean="0"/>
              <a:t>22/01/2025</a:t>
            </a:fld>
            <a:endParaRPr lang="en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5A2FB4-A813-62EE-D0E7-72DE62DE6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268AD0-6934-049A-39E3-9D16388F4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DB64-2225-3A4C-A2DE-73C095A699DF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472505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DAD77-FEE9-EC74-6195-8BF76F02A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E8163A-FA68-702F-58CD-954F8B4C2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A3AC5-2351-EB4B-9B00-5519DF162E9D}" type="datetimeFigureOut">
              <a:rPr lang="en-DK" smtClean="0"/>
              <a:t>22/01/2025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86A1AB-C939-2AAB-D76A-F931DB5E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038179-BF9C-2240-E581-1C66FCA05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DB64-2225-3A4C-A2DE-73C095A699DF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327824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412254-EA5B-3D70-C2EA-1F432C58B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A3AC5-2351-EB4B-9B00-5519DF162E9D}" type="datetimeFigureOut">
              <a:rPr lang="en-DK" smtClean="0"/>
              <a:t>22/01/2025</a:t>
            </a:fld>
            <a:endParaRPr lang="en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81C398-BD90-457A-A1D3-EDF402A31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6B0AC8-FEEA-EBCD-EB66-37653CF74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DB64-2225-3A4C-A2DE-73C095A699DF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450684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836EA-276A-3253-9C64-23AC6A6AD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B9EFB-F7B3-84DA-2C85-AE49C8E7D3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291AFA-F078-C675-00B0-2B772F0308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3312E2-948B-B510-F57E-89D30FA4B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A3AC5-2351-EB4B-9B00-5519DF162E9D}" type="datetimeFigureOut">
              <a:rPr lang="en-DK" smtClean="0"/>
              <a:t>22/01/2025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39C1EB-9561-5F32-9D0F-7A0256A72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5B6A86-B4A4-E8B0-7C8A-ACF6F9BBD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DB64-2225-3A4C-A2DE-73C095A699DF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648620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D4C9F-1510-33F1-DFDD-B4FAE2C56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D6157F-FA27-C7D5-67C1-266DFF197D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B0CCB9-004A-B503-6A66-C50747C26E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8B472B-BDD4-4935-EA19-7EE6BE361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A3AC5-2351-EB4B-9B00-5519DF162E9D}" type="datetimeFigureOut">
              <a:rPr lang="en-DK" smtClean="0"/>
              <a:t>22/01/2025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92C926-9795-6BC9-97EE-7470B2A0E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6DE559-A12A-5014-2FA6-A7E3D6B6F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DB64-2225-3A4C-A2DE-73C095A699DF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400473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8CDCAC-0DC9-55D2-D128-DBE84E991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0E1BA8-837B-0D9A-D5F9-823055C181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DC293D-A32A-9F4F-7CC5-4C1914DBA5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92A3AC5-2351-EB4B-9B00-5519DF162E9D}" type="datetimeFigureOut">
              <a:rPr lang="en-DK" smtClean="0"/>
              <a:t>22/01/2025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F7B3C8-A11D-1AE6-0EA4-F4AE0561BA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EBC88-2604-CF66-6861-72ECA1B470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D9DDB64-2225-3A4C-A2DE-73C095A699DF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991310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FB721-957D-BEE9-9587-64D7185C6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Recap: Derivatives using torch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AD5FA00-C094-226A-D142-D5B12BFA17A3}"/>
                  </a:ext>
                </a:extLst>
              </p:cNvPr>
              <p:cNvSpPr txBox="1"/>
              <p:nvPr/>
            </p:nvSpPr>
            <p:spPr>
              <a:xfrm>
                <a:off x="1699889" y="3046522"/>
                <a:ext cx="185730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sz="32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da-DK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a-DK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da-DK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da-DK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a-DK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da-DK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DK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AD5FA00-C094-226A-D142-D5B12BFA17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9889" y="3046522"/>
                <a:ext cx="1857303" cy="492443"/>
              </a:xfrm>
              <a:prstGeom prst="rect">
                <a:avLst/>
              </a:prstGeom>
              <a:blipFill>
                <a:blip r:embed="rId2"/>
                <a:stretch>
                  <a:fillRect l="-7432" t="-2564" r="-1351" b="-33333"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7C2E11E-4B04-09DE-986A-9C3D894FEA23}"/>
                  </a:ext>
                </a:extLst>
              </p:cNvPr>
              <p:cNvSpPr txBox="1"/>
              <p:nvPr/>
            </p:nvSpPr>
            <p:spPr>
              <a:xfrm>
                <a:off x="1639296" y="3850957"/>
                <a:ext cx="197849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sz="32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da-DK" sz="3200" b="0" i="1" smtClean="0"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da-DK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a-DK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da-DK" sz="3200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da-DK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DK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7C2E11E-4B04-09DE-986A-9C3D894FEA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9296" y="3850957"/>
                <a:ext cx="1978490" cy="492443"/>
              </a:xfrm>
              <a:prstGeom prst="rect">
                <a:avLst/>
              </a:prstGeom>
              <a:blipFill>
                <a:blip r:embed="rId3"/>
                <a:stretch>
                  <a:fillRect l="-8333" t="-7500" r="-3846" b="-35000"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 descr="A computer screen shot of a program&#10;&#10;AI-generated content may be incorrect.">
            <a:extLst>
              <a:ext uri="{FF2B5EF4-FFF2-40B4-BE49-F238E27FC236}">
                <a16:creationId xmlns:a16="http://schemas.microsoft.com/office/drawing/2014/main" id="{3670246A-3238-048F-F0CA-292C9B7A0A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5135" y="2122657"/>
            <a:ext cx="6057494" cy="3456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716407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63ECD-560B-9934-C37C-F147EFBCD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Atoms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A33585-6CF2-9771-9924-E0196170C4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237" y="2868744"/>
            <a:ext cx="10614563" cy="1110525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E71E593-8394-6D7D-DED5-9F4A9C403B07}"/>
              </a:ext>
            </a:extLst>
          </p:cNvPr>
          <p:cNvCxnSpPr/>
          <p:nvPr/>
        </p:nvCxnSpPr>
        <p:spPr>
          <a:xfrm flipV="1">
            <a:off x="7262648" y="3636579"/>
            <a:ext cx="136635" cy="101950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F69B834-4A3D-DFD8-F5C2-EAFA01BB3189}"/>
                  </a:ext>
                </a:extLst>
              </p:cNvPr>
              <p:cNvSpPr txBox="1"/>
              <p:nvPr/>
            </p:nvSpPr>
            <p:spPr>
              <a:xfrm>
                <a:off x="6463863" y="4805855"/>
                <a:ext cx="337382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DK" dirty="0"/>
                  <a:t>This is an external potential that depends on the atomic positions </a:t>
                </a:r>
                <a14:m>
                  <m:oMath xmlns:m="http://schemas.openxmlformats.org/officeDocument/2006/math">
                    <m:r>
                      <a:rPr lang="da-DK" b="1" i="1" smtClean="0"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endParaRPr lang="en-DK" b="1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F69B834-4A3D-DFD8-F5C2-EAFA01BB31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3863" y="4805855"/>
                <a:ext cx="3373820" cy="923330"/>
              </a:xfrm>
              <a:prstGeom prst="rect">
                <a:avLst/>
              </a:prstGeom>
              <a:blipFill>
                <a:blip r:embed="rId3"/>
                <a:stretch>
                  <a:fillRect l="-1498" t="-2703" r="-749" b="-9459"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BE79806-4566-214D-37EC-58C9830A2F0A}"/>
              </a:ext>
            </a:extLst>
          </p:cNvPr>
          <p:cNvCxnSpPr>
            <a:cxnSpLocks/>
          </p:cNvCxnSpPr>
          <p:nvPr/>
        </p:nvCxnSpPr>
        <p:spPr>
          <a:xfrm>
            <a:off x="9753600" y="2257592"/>
            <a:ext cx="735724" cy="90147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04CBAD8-5BBE-1869-F2D0-E8CA3B0F350E}"/>
                  </a:ext>
                </a:extLst>
              </p:cNvPr>
              <p:cNvSpPr txBox="1"/>
              <p:nvPr/>
            </p:nvSpPr>
            <p:spPr>
              <a:xfrm>
                <a:off x="8445063" y="1409148"/>
                <a:ext cx="337382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a-DK" dirty="0"/>
                  <a:t>Each </a:t>
                </a:r>
                <a:r>
                  <a:rPr lang="da-DK" dirty="0" err="1"/>
                  <a:t>configuration</a:t>
                </a:r>
                <a:r>
                  <a:rPr lang="da-DK" dirty="0"/>
                  <a:t> has a </a:t>
                </a:r>
                <a:r>
                  <a:rPr lang="da-DK" dirty="0" err="1"/>
                  <a:t>particular</a:t>
                </a:r>
                <a:r>
                  <a:rPr lang="da-DK" dirty="0"/>
                  <a:t> </a:t>
                </a:r>
                <a:r>
                  <a:rPr lang="da-DK" dirty="0" err="1"/>
                  <a:t>energy</a:t>
                </a:r>
                <a:r>
                  <a:rPr lang="da-DK" dirty="0"/>
                  <a:t>, so </a:t>
                </a:r>
                <a:r>
                  <a:rPr lang="da-DK" dirty="0" err="1"/>
                  <a:t>really</a:t>
                </a:r>
                <a:r>
                  <a:rPr lang="da-DK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a-DK" b="0" i="0" smtClean="0">
                        <a:latin typeface="Cambria Math" panose="02040503050406030204" pitchFamily="18" charset="0"/>
                      </a:rPr>
                      <m:t>E</m:t>
                    </m:r>
                  </m:oMath>
                </a14:m>
                <a:r>
                  <a:rPr lang="en-DK" b="1" dirty="0"/>
                  <a:t> </a:t>
                </a:r>
                <a:r>
                  <a:rPr lang="en-DK" dirty="0"/>
                  <a:t>can also be considered a function of </a:t>
                </a:r>
                <a14:m>
                  <m:oMath xmlns:m="http://schemas.openxmlformats.org/officeDocument/2006/math">
                    <m:r>
                      <a:rPr lang="da-DK" b="1" i="1" smtClean="0"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endParaRPr lang="en-DK" b="1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04CBAD8-5BBE-1869-F2D0-E8CA3B0F35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5063" y="1409148"/>
                <a:ext cx="3373820" cy="1200329"/>
              </a:xfrm>
              <a:prstGeom prst="rect">
                <a:avLst/>
              </a:prstGeom>
              <a:blipFill>
                <a:blip r:embed="rId4"/>
                <a:stretch>
                  <a:fillRect l="-1498" t="-2083" r="-2247"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B402E128-4808-D95F-E66A-3EE30BECB3B9}"/>
              </a:ext>
            </a:extLst>
          </p:cNvPr>
          <p:cNvSpPr txBox="1"/>
          <p:nvPr/>
        </p:nvSpPr>
        <p:spPr>
          <a:xfrm>
            <a:off x="3741683" y="4359853"/>
            <a:ext cx="2375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dirty="0"/>
              <a:t>Kinetic energy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AF2548D-6A8D-0E20-FE24-BC2119A4AFC9}"/>
              </a:ext>
            </a:extLst>
          </p:cNvPr>
          <p:cNvCxnSpPr>
            <a:cxnSpLocks/>
          </p:cNvCxnSpPr>
          <p:nvPr/>
        </p:nvCxnSpPr>
        <p:spPr>
          <a:xfrm flipH="1">
            <a:off x="4698124" y="3878317"/>
            <a:ext cx="788276" cy="48153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F5202D4-A610-73B4-B5D1-0C58961AD316}"/>
              </a:ext>
            </a:extLst>
          </p:cNvPr>
          <p:cNvCxnSpPr>
            <a:cxnSpLocks/>
          </p:cNvCxnSpPr>
          <p:nvPr/>
        </p:nvCxnSpPr>
        <p:spPr>
          <a:xfrm flipH="1" flipV="1">
            <a:off x="6999890" y="2458523"/>
            <a:ext cx="2081048" cy="70054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F515021-4462-EBF0-B521-3329C3719BB3}"/>
              </a:ext>
            </a:extLst>
          </p:cNvPr>
          <p:cNvSpPr txBox="1"/>
          <p:nvPr/>
        </p:nvSpPr>
        <p:spPr>
          <a:xfrm>
            <a:off x="5617776" y="2009756"/>
            <a:ext cx="23753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dirty="0"/>
              <a:t>Electron-electron interaction</a:t>
            </a:r>
          </a:p>
        </p:txBody>
      </p:sp>
    </p:spTree>
    <p:extLst>
      <p:ext uri="{BB962C8B-B14F-4D97-AF65-F5344CB8AC3E}">
        <p14:creationId xmlns:p14="http://schemas.microsoft.com/office/powerpoint/2010/main" val="28559734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53C890-2DE2-39EC-A8C7-D1754922B8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6">
            <a:extLst>
              <a:ext uri="{FF2B5EF4-FFF2-40B4-BE49-F238E27FC236}">
                <a16:creationId xmlns:a16="http://schemas.microsoft.com/office/drawing/2014/main" id="{F24C8337-EAAA-E781-DED9-4CE2C5E058C3}"/>
              </a:ext>
            </a:extLst>
          </p:cNvPr>
          <p:cNvSpPr/>
          <p:nvPr/>
        </p:nvSpPr>
        <p:spPr>
          <a:xfrm rot="2663660">
            <a:off x="4018362" y="5493980"/>
            <a:ext cx="1392701" cy="408050"/>
          </a:xfrm>
          <a:custGeom>
            <a:avLst/>
            <a:gdLst>
              <a:gd name="connsiteX0" fmla="*/ 0 w 1392701"/>
              <a:gd name="connsiteY0" fmla="*/ 323557 h 408050"/>
              <a:gd name="connsiteX1" fmla="*/ 196947 w 1392701"/>
              <a:gd name="connsiteY1" fmla="*/ 42203 h 408050"/>
              <a:gd name="connsiteX2" fmla="*/ 548640 w 1392701"/>
              <a:gd name="connsiteY2" fmla="*/ 379828 h 408050"/>
              <a:gd name="connsiteX3" fmla="*/ 759655 w 1392701"/>
              <a:gd name="connsiteY3" fmla="*/ 0 h 408050"/>
              <a:gd name="connsiteX4" fmla="*/ 928467 w 1392701"/>
              <a:gd name="connsiteY4" fmla="*/ 379828 h 408050"/>
              <a:gd name="connsiteX5" fmla="*/ 1097280 w 1392701"/>
              <a:gd name="connsiteY5" fmla="*/ 14068 h 408050"/>
              <a:gd name="connsiteX6" fmla="*/ 1266092 w 1392701"/>
              <a:gd name="connsiteY6" fmla="*/ 407963 h 408050"/>
              <a:gd name="connsiteX7" fmla="*/ 1392701 w 1392701"/>
              <a:gd name="connsiteY7" fmla="*/ 42203 h 40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92701" h="408050">
                <a:moveTo>
                  <a:pt x="0" y="323557"/>
                </a:moveTo>
                <a:cubicBezTo>
                  <a:pt x="52753" y="178191"/>
                  <a:pt x="105507" y="32825"/>
                  <a:pt x="196947" y="42203"/>
                </a:cubicBezTo>
                <a:cubicBezTo>
                  <a:pt x="288387" y="51581"/>
                  <a:pt x="454855" y="386862"/>
                  <a:pt x="548640" y="379828"/>
                </a:cubicBezTo>
                <a:cubicBezTo>
                  <a:pt x="642425" y="372794"/>
                  <a:pt x="696351" y="0"/>
                  <a:pt x="759655" y="0"/>
                </a:cubicBezTo>
                <a:cubicBezTo>
                  <a:pt x="822959" y="0"/>
                  <a:pt x="872196" y="377483"/>
                  <a:pt x="928467" y="379828"/>
                </a:cubicBezTo>
                <a:cubicBezTo>
                  <a:pt x="984738" y="382173"/>
                  <a:pt x="1041009" y="9379"/>
                  <a:pt x="1097280" y="14068"/>
                </a:cubicBezTo>
                <a:cubicBezTo>
                  <a:pt x="1153551" y="18757"/>
                  <a:pt x="1216855" y="403274"/>
                  <a:pt x="1266092" y="407963"/>
                </a:cubicBezTo>
                <a:cubicBezTo>
                  <a:pt x="1315329" y="412652"/>
                  <a:pt x="1354015" y="227427"/>
                  <a:pt x="1392701" y="42203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533203E4-F660-02A5-F490-E716532743F4}"/>
              </a:ext>
            </a:extLst>
          </p:cNvPr>
          <p:cNvSpPr/>
          <p:nvPr/>
        </p:nvSpPr>
        <p:spPr>
          <a:xfrm rot="20801415">
            <a:off x="6308196" y="4861032"/>
            <a:ext cx="1392701" cy="408050"/>
          </a:xfrm>
          <a:custGeom>
            <a:avLst/>
            <a:gdLst>
              <a:gd name="connsiteX0" fmla="*/ 0 w 1392701"/>
              <a:gd name="connsiteY0" fmla="*/ 323557 h 408050"/>
              <a:gd name="connsiteX1" fmla="*/ 196947 w 1392701"/>
              <a:gd name="connsiteY1" fmla="*/ 42203 h 408050"/>
              <a:gd name="connsiteX2" fmla="*/ 548640 w 1392701"/>
              <a:gd name="connsiteY2" fmla="*/ 379828 h 408050"/>
              <a:gd name="connsiteX3" fmla="*/ 759655 w 1392701"/>
              <a:gd name="connsiteY3" fmla="*/ 0 h 408050"/>
              <a:gd name="connsiteX4" fmla="*/ 928467 w 1392701"/>
              <a:gd name="connsiteY4" fmla="*/ 379828 h 408050"/>
              <a:gd name="connsiteX5" fmla="*/ 1097280 w 1392701"/>
              <a:gd name="connsiteY5" fmla="*/ 14068 h 408050"/>
              <a:gd name="connsiteX6" fmla="*/ 1266092 w 1392701"/>
              <a:gd name="connsiteY6" fmla="*/ 407963 h 408050"/>
              <a:gd name="connsiteX7" fmla="*/ 1392701 w 1392701"/>
              <a:gd name="connsiteY7" fmla="*/ 42203 h 40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92701" h="408050">
                <a:moveTo>
                  <a:pt x="0" y="323557"/>
                </a:moveTo>
                <a:cubicBezTo>
                  <a:pt x="52753" y="178191"/>
                  <a:pt x="105507" y="32825"/>
                  <a:pt x="196947" y="42203"/>
                </a:cubicBezTo>
                <a:cubicBezTo>
                  <a:pt x="288387" y="51581"/>
                  <a:pt x="454855" y="386862"/>
                  <a:pt x="548640" y="379828"/>
                </a:cubicBezTo>
                <a:cubicBezTo>
                  <a:pt x="642425" y="372794"/>
                  <a:pt x="696351" y="0"/>
                  <a:pt x="759655" y="0"/>
                </a:cubicBezTo>
                <a:cubicBezTo>
                  <a:pt x="822959" y="0"/>
                  <a:pt x="872196" y="377483"/>
                  <a:pt x="928467" y="379828"/>
                </a:cubicBezTo>
                <a:cubicBezTo>
                  <a:pt x="984738" y="382173"/>
                  <a:pt x="1041009" y="9379"/>
                  <a:pt x="1097280" y="14068"/>
                </a:cubicBezTo>
                <a:cubicBezTo>
                  <a:pt x="1153551" y="18757"/>
                  <a:pt x="1216855" y="403274"/>
                  <a:pt x="1266092" y="407963"/>
                </a:cubicBezTo>
                <a:cubicBezTo>
                  <a:pt x="1315329" y="412652"/>
                  <a:pt x="1354015" y="227427"/>
                  <a:pt x="1392701" y="42203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C907F074-11CF-764C-9DD4-BB3ED89812AE}"/>
              </a:ext>
            </a:extLst>
          </p:cNvPr>
          <p:cNvSpPr/>
          <p:nvPr/>
        </p:nvSpPr>
        <p:spPr>
          <a:xfrm rot="8183107">
            <a:off x="5094850" y="5573819"/>
            <a:ext cx="1392701" cy="408050"/>
          </a:xfrm>
          <a:custGeom>
            <a:avLst/>
            <a:gdLst>
              <a:gd name="connsiteX0" fmla="*/ 0 w 1392701"/>
              <a:gd name="connsiteY0" fmla="*/ 323557 h 408050"/>
              <a:gd name="connsiteX1" fmla="*/ 196947 w 1392701"/>
              <a:gd name="connsiteY1" fmla="*/ 42203 h 408050"/>
              <a:gd name="connsiteX2" fmla="*/ 548640 w 1392701"/>
              <a:gd name="connsiteY2" fmla="*/ 379828 h 408050"/>
              <a:gd name="connsiteX3" fmla="*/ 759655 w 1392701"/>
              <a:gd name="connsiteY3" fmla="*/ 0 h 408050"/>
              <a:gd name="connsiteX4" fmla="*/ 928467 w 1392701"/>
              <a:gd name="connsiteY4" fmla="*/ 379828 h 408050"/>
              <a:gd name="connsiteX5" fmla="*/ 1097280 w 1392701"/>
              <a:gd name="connsiteY5" fmla="*/ 14068 h 408050"/>
              <a:gd name="connsiteX6" fmla="*/ 1266092 w 1392701"/>
              <a:gd name="connsiteY6" fmla="*/ 407963 h 408050"/>
              <a:gd name="connsiteX7" fmla="*/ 1392701 w 1392701"/>
              <a:gd name="connsiteY7" fmla="*/ 42203 h 40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92701" h="408050">
                <a:moveTo>
                  <a:pt x="0" y="323557"/>
                </a:moveTo>
                <a:cubicBezTo>
                  <a:pt x="52753" y="178191"/>
                  <a:pt x="105507" y="32825"/>
                  <a:pt x="196947" y="42203"/>
                </a:cubicBezTo>
                <a:cubicBezTo>
                  <a:pt x="288387" y="51581"/>
                  <a:pt x="454855" y="386862"/>
                  <a:pt x="548640" y="379828"/>
                </a:cubicBezTo>
                <a:cubicBezTo>
                  <a:pt x="642425" y="372794"/>
                  <a:pt x="696351" y="0"/>
                  <a:pt x="759655" y="0"/>
                </a:cubicBezTo>
                <a:cubicBezTo>
                  <a:pt x="822959" y="0"/>
                  <a:pt x="872196" y="377483"/>
                  <a:pt x="928467" y="379828"/>
                </a:cubicBezTo>
                <a:cubicBezTo>
                  <a:pt x="984738" y="382173"/>
                  <a:pt x="1041009" y="9379"/>
                  <a:pt x="1097280" y="14068"/>
                </a:cubicBezTo>
                <a:cubicBezTo>
                  <a:pt x="1153551" y="18757"/>
                  <a:pt x="1216855" y="403274"/>
                  <a:pt x="1266092" y="407963"/>
                </a:cubicBezTo>
                <a:cubicBezTo>
                  <a:pt x="1315329" y="412652"/>
                  <a:pt x="1354015" y="227427"/>
                  <a:pt x="1392701" y="42203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6B58E385-1617-2F7F-32E7-1EE0B34A0D20}"/>
              </a:ext>
            </a:extLst>
          </p:cNvPr>
          <p:cNvSpPr/>
          <p:nvPr/>
        </p:nvSpPr>
        <p:spPr>
          <a:xfrm>
            <a:off x="4561409" y="4903150"/>
            <a:ext cx="1548862" cy="408050"/>
          </a:xfrm>
          <a:custGeom>
            <a:avLst/>
            <a:gdLst>
              <a:gd name="connsiteX0" fmla="*/ 0 w 1392701"/>
              <a:gd name="connsiteY0" fmla="*/ 323557 h 408050"/>
              <a:gd name="connsiteX1" fmla="*/ 196947 w 1392701"/>
              <a:gd name="connsiteY1" fmla="*/ 42203 h 408050"/>
              <a:gd name="connsiteX2" fmla="*/ 548640 w 1392701"/>
              <a:gd name="connsiteY2" fmla="*/ 379828 h 408050"/>
              <a:gd name="connsiteX3" fmla="*/ 759655 w 1392701"/>
              <a:gd name="connsiteY3" fmla="*/ 0 h 408050"/>
              <a:gd name="connsiteX4" fmla="*/ 928467 w 1392701"/>
              <a:gd name="connsiteY4" fmla="*/ 379828 h 408050"/>
              <a:gd name="connsiteX5" fmla="*/ 1097280 w 1392701"/>
              <a:gd name="connsiteY5" fmla="*/ 14068 h 408050"/>
              <a:gd name="connsiteX6" fmla="*/ 1266092 w 1392701"/>
              <a:gd name="connsiteY6" fmla="*/ 407963 h 408050"/>
              <a:gd name="connsiteX7" fmla="*/ 1392701 w 1392701"/>
              <a:gd name="connsiteY7" fmla="*/ 42203 h 40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92701" h="408050">
                <a:moveTo>
                  <a:pt x="0" y="323557"/>
                </a:moveTo>
                <a:cubicBezTo>
                  <a:pt x="52753" y="178191"/>
                  <a:pt x="105507" y="32825"/>
                  <a:pt x="196947" y="42203"/>
                </a:cubicBezTo>
                <a:cubicBezTo>
                  <a:pt x="288387" y="51581"/>
                  <a:pt x="454855" y="386862"/>
                  <a:pt x="548640" y="379828"/>
                </a:cubicBezTo>
                <a:cubicBezTo>
                  <a:pt x="642425" y="372794"/>
                  <a:pt x="696351" y="0"/>
                  <a:pt x="759655" y="0"/>
                </a:cubicBezTo>
                <a:cubicBezTo>
                  <a:pt x="822959" y="0"/>
                  <a:pt x="872196" y="377483"/>
                  <a:pt x="928467" y="379828"/>
                </a:cubicBezTo>
                <a:cubicBezTo>
                  <a:pt x="984738" y="382173"/>
                  <a:pt x="1041009" y="9379"/>
                  <a:pt x="1097280" y="14068"/>
                </a:cubicBezTo>
                <a:cubicBezTo>
                  <a:pt x="1153551" y="18757"/>
                  <a:pt x="1216855" y="403274"/>
                  <a:pt x="1266092" y="407963"/>
                </a:cubicBezTo>
                <a:cubicBezTo>
                  <a:pt x="1315329" y="412652"/>
                  <a:pt x="1354015" y="227427"/>
                  <a:pt x="1392701" y="42203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4B6CA2D6-1F73-1682-B8C1-6EAA5347376A}"/>
              </a:ext>
            </a:extLst>
          </p:cNvPr>
          <p:cNvSpPr/>
          <p:nvPr/>
        </p:nvSpPr>
        <p:spPr>
          <a:xfrm rot="3866295">
            <a:off x="3346461" y="4451936"/>
            <a:ext cx="1392701" cy="408050"/>
          </a:xfrm>
          <a:custGeom>
            <a:avLst/>
            <a:gdLst>
              <a:gd name="connsiteX0" fmla="*/ 0 w 1392701"/>
              <a:gd name="connsiteY0" fmla="*/ 323557 h 408050"/>
              <a:gd name="connsiteX1" fmla="*/ 196947 w 1392701"/>
              <a:gd name="connsiteY1" fmla="*/ 42203 h 408050"/>
              <a:gd name="connsiteX2" fmla="*/ 548640 w 1392701"/>
              <a:gd name="connsiteY2" fmla="*/ 379828 h 408050"/>
              <a:gd name="connsiteX3" fmla="*/ 759655 w 1392701"/>
              <a:gd name="connsiteY3" fmla="*/ 0 h 408050"/>
              <a:gd name="connsiteX4" fmla="*/ 928467 w 1392701"/>
              <a:gd name="connsiteY4" fmla="*/ 379828 h 408050"/>
              <a:gd name="connsiteX5" fmla="*/ 1097280 w 1392701"/>
              <a:gd name="connsiteY5" fmla="*/ 14068 h 408050"/>
              <a:gd name="connsiteX6" fmla="*/ 1266092 w 1392701"/>
              <a:gd name="connsiteY6" fmla="*/ 407963 h 408050"/>
              <a:gd name="connsiteX7" fmla="*/ 1392701 w 1392701"/>
              <a:gd name="connsiteY7" fmla="*/ 42203 h 40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92701" h="408050">
                <a:moveTo>
                  <a:pt x="0" y="323557"/>
                </a:moveTo>
                <a:cubicBezTo>
                  <a:pt x="52753" y="178191"/>
                  <a:pt x="105507" y="32825"/>
                  <a:pt x="196947" y="42203"/>
                </a:cubicBezTo>
                <a:cubicBezTo>
                  <a:pt x="288387" y="51581"/>
                  <a:pt x="454855" y="386862"/>
                  <a:pt x="548640" y="379828"/>
                </a:cubicBezTo>
                <a:cubicBezTo>
                  <a:pt x="642425" y="372794"/>
                  <a:pt x="696351" y="0"/>
                  <a:pt x="759655" y="0"/>
                </a:cubicBezTo>
                <a:cubicBezTo>
                  <a:pt x="822959" y="0"/>
                  <a:pt x="872196" y="377483"/>
                  <a:pt x="928467" y="379828"/>
                </a:cubicBezTo>
                <a:cubicBezTo>
                  <a:pt x="984738" y="382173"/>
                  <a:pt x="1041009" y="9379"/>
                  <a:pt x="1097280" y="14068"/>
                </a:cubicBezTo>
                <a:cubicBezTo>
                  <a:pt x="1153551" y="18757"/>
                  <a:pt x="1216855" y="403274"/>
                  <a:pt x="1266092" y="407963"/>
                </a:cubicBezTo>
                <a:cubicBezTo>
                  <a:pt x="1315329" y="412652"/>
                  <a:pt x="1354015" y="227427"/>
                  <a:pt x="1392701" y="42203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4A2D70-636F-1241-3CCE-E9C6697F7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Atoms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DF49B27-6E84-6ED8-6593-1A746096407C}"/>
              </a:ext>
            </a:extLst>
          </p:cNvPr>
          <p:cNvSpPr/>
          <p:nvPr/>
        </p:nvSpPr>
        <p:spPr>
          <a:xfrm>
            <a:off x="3920358" y="4852248"/>
            <a:ext cx="651641" cy="651641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7DE821C-6EC5-0642-C82A-16DB62BD149D}"/>
              </a:ext>
            </a:extLst>
          </p:cNvPr>
          <p:cNvSpPr/>
          <p:nvPr/>
        </p:nvSpPr>
        <p:spPr>
          <a:xfrm>
            <a:off x="5029199" y="5919048"/>
            <a:ext cx="651641" cy="651641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02C6EF7-BB79-F160-CFF3-47C572E7BDB2}"/>
              </a:ext>
            </a:extLst>
          </p:cNvPr>
          <p:cNvSpPr/>
          <p:nvPr/>
        </p:nvSpPr>
        <p:spPr>
          <a:xfrm>
            <a:off x="3347545" y="3613916"/>
            <a:ext cx="651641" cy="651641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08FFF84-872A-D6F3-4D35-442549C4628A}"/>
              </a:ext>
            </a:extLst>
          </p:cNvPr>
          <p:cNvSpPr/>
          <p:nvPr/>
        </p:nvSpPr>
        <p:spPr>
          <a:xfrm>
            <a:off x="5954110" y="4852247"/>
            <a:ext cx="651641" cy="651641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24A69F7-53D8-E3B8-DF38-2C654FD0634C}"/>
              </a:ext>
            </a:extLst>
          </p:cNvPr>
          <p:cNvSpPr/>
          <p:nvPr/>
        </p:nvSpPr>
        <p:spPr>
          <a:xfrm>
            <a:off x="7646921" y="4380380"/>
            <a:ext cx="651641" cy="651641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7A99CF9-5578-76A8-F2E1-290594347358}"/>
              </a:ext>
            </a:extLst>
          </p:cNvPr>
          <p:cNvSpPr txBox="1"/>
          <p:nvPr/>
        </p:nvSpPr>
        <p:spPr>
          <a:xfrm>
            <a:off x="3748556" y="874463"/>
            <a:ext cx="466036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sz="2400" dirty="0"/>
              <a:t>For atoms the potential energy is governed by </a:t>
            </a:r>
          </a:p>
          <a:p>
            <a:endParaRPr lang="en-DK" sz="2400" dirty="0"/>
          </a:p>
          <a:p>
            <a:endParaRPr lang="en-DK" sz="2400" dirty="0"/>
          </a:p>
          <a:p>
            <a:endParaRPr lang="en-DK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BAC6A45-7D96-AA6F-8F6F-4A57D6CA1F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79" y="1674924"/>
            <a:ext cx="10614563" cy="11105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C6CEAF2-F41D-A7F8-11D6-D4AAD5C1BEF2}"/>
              </a:ext>
            </a:extLst>
          </p:cNvPr>
          <p:cNvSpPr txBox="1"/>
          <p:nvPr/>
        </p:nvSpPr>
        <p:spPr>
          <a:xfrm>
            <a:off x="2820533" y="2871141"/>
            <a:ext cx="7090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dirty="0"/>
              <a:t>But can think about it as very complicated springs..</a:t>
            </a:r>
          </a:p>
        </p:txBody>
      </p:sp>
    </p:spTree>
    <p:extLst>
      <p:ext uri="{BB962C8B-B14F-4D97-AF65-F5344CB8AC3E}">
        <p14:creationId xmlns:p14="http://schemas.microsoft.com/office/powerpoint/2010/main" val="26840425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B359B2-24F4-0D61-F48E-4C2F243F5B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2CD14-9192-21B5-A16D-65AC1F7F5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Atoms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3E50919-A5BD-855A-4CEE-104DBF5EC26B}"/>
              </a:ext>
            </a:extLst>
          </p:cNvPr>
          <p:cNvGrpSpPr/>
          <p:nvPr/>
        </p:nvGrpSpPr>
        <p:grpSpPr>
          <a:xfrm>
            <a:off x="-356364" y="2264150"/>
            <a:ext cx="12904727" cy="738317"/>
            <a:chOff x="-343274" y="2274660"/>
            <a:chExt cx="12904727" cy="738317"/>
          </a:xfrm>
        </p:grpSpPr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46B34BF5-CED0-B1BF-60F5-4E2663D0E772}"/>
                </a:ext>
              </a:extLst>
            </p:cNvPr>
            <p:cNvSpPr/>
            <p:nvPr/>
          </p:nvSpPr>
          <p:spPr>
            <a:xfrm rot="21522704">
              <a:off x="-343274" y="2439794"/>
              <a:ext cx="1392701" cy="408050"/>
            </a:xfrm>
            <a:custGeom>
              <a:avLst/>
              <a:gdLst>
                <a:gd name="connsiteX0" fmla="*/ 0 w 1392701"/>
                <a:gd name="connsiteY0" fmla="*/ 323557 h 408050"/>
                <a:gd name="connsiteX1" fmla="*/ 196947 w 1392701"/>
                <a:gd name="connsiteY1" fmla="*/ 42203 h 408050"/>
                <a:gd name="connsiteX2" fmla="*/ 548640 w 1392701"/>
                <a:gd name="connsiteY2" fmla="*/ 379828 h 408050"/>
                <a:gd name="connsiteX3" fmla="*/ 759655 w 1392701"/>
                <a:gd name="connsiteY3" fmla="*/ 0 h 408050"/>
                <a:gd name="connsiteX4" fmla="*/ 928467 w 1392701"/>
                <a:gd name="connsiteY4" fmla="*/ 379828 h 408050"/>
                <a:gd name="connsiteX5" fmla="*/ 1097280 w 1392701"/>
                <a:gd name="connsiteY5" fmla="*/ 14068 h 408050"/>
                <a:gd name="connsiteX6" fmla="*/ 1266092 w 1392701"/>
                <a:gd name="connsiteY6" fmla="*/ 407963 h 408050"/>
                <a:gd name="connsiteX7" fmla="*/ 1392701 w 1392701"/>
                <a:gd name="connsiteY7" fmla="*/ 42203 h 408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92701" h="408050">
                  <a:moveTo>
                    <a:pt x="0" y="323557"/>
                  </a:moveTo>
                  <a:cubicBezTo>
                    <a:pt x="52753" y="178191"/>
                    <a:pt x="105507" y="32825"/>
                    <a:pt x="196947" y="42203"/>
                  </a:cubicBezTo>
                  <a:cubicBezTo>
                    <a:pt x="288387" y="51581"/>
                    <a:pt x="454855" y="386862"/>
                    <a:pt x="548640" y="379828"/>
                  </a:cubicBezTo>
                  <a:cubicBezTo>
                    <a:pt x="642425" y="372794"/>
                    <a:pt x="696351" y="0"/>
                    <a:pt x="759655" y="0"/>
                  </a:cubicBezTo>
                  <a:cubicBezTo>
                    <a:pt x="822959" y="0"/>
                    <a:pt x="872196" y="377483"/>
                    <a:pt x="928467" y="379828"/>
                  </a:cubicBezTo>
                  <a:cubicBezTo>
                    <a:pt x="984738" y="382173"/>
                    <a:pt x="1041009" y="9379"/>
                    <a:pt x="1097280" y="14068"/>
                  </a:cubicBezTo>
                  <a:cubicBezTo>
                    <a:pt x="1153551" y="18757"/>
                    <a:pt x="1216855" y="403274"/>
                    <a:pt x="1266092" y="407963"/>
                  </a:cubicBezTo>
                  <a:cubicBezTo>
                    <a:pt x="1315329" y="412652"/>
                    <a:pt x="1354015" y="227427"/>
                    <a:pt x="1392701" y="42203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 b="1"/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7FCAF36E-8134-2331-D969-2838A76A96ED}"/>
                </a:ext>
              </a:extLst>
            </p:cNvPr>
            <p:cNvGrpSpPr/>
            <p:nvPr/>
          </p:nvGrpSpPr>
          <p:grpSpPr>
            <a:xfrm>
              <a:off x="497623" y="2274660"/>
              <a:ext cx="12063830" cy="738317"/>
              <a:chOff x="476602" y="2236578"/>
              <a:chExt cx="12063830" cy="738317"/>
            </a:xfrm>
          </p:grpSpPr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5CE1A88A-FF35-ED79-CF42-B32BF29CDB53}"/>
                  </a:ext>
                </a:extLst>
              </p:cNvPr>
              <p:cNvSpPr/>
              <p:nvPr/>
            </p:nvSpPr>
            <p:spPr>
              <a:xfrm rot="21522704">
                <a:off x="2335002" y="2397444"/>
                <a:ext cx="1392701" cy="408050"/>
              </a:xfrm>
              <a:custGeom>
                <a:avLst/>
                <a:gdLst>
                  <a:gd name="connsiteX0" fmla="*/ 0 w 1392701"/>
                  <a:gd name="connsiteY0" fmla="*/ 323557 h 408050"/>
                  <a:gd name="connsiteX1" fmla="*/ 196947 w 1392701"/>
                  <a:gd name="connsiteY1" fmla="*/ 42203 h 408050"/>
                  <a:gd name="connsiteX2" fmla="*/ 548640 w 1392701"/>
                  <a:gd name="connsiteY2" fmla="*/ 379828 h 408050"/>
                  <a:gd name="connsiteX3" fmla="*/ 759655 w 1392701"/>
                  <a:gd name="connsiteY3" fmla="*/ 0 h 408050"/>
                  <a:gd name="connsiteX4" fmla="*/ 928467 w 1392701"/>
                  <a:gd name="connsiteY4" fmla="*/ 379828 h 408050"/>
                  <a:gd name="connsiteX5" fmla="*/ 1097280 w 1392701"/>
                  <a:gd name="connsiteY5" fmla="*/ 14068 h 408050"/>
                  <a:gd name="connsiteX6" fmla="*/ 1266092 w 1392701"/>
                  <a:gd name="connsiteY6" fmla="*/ 407963 h 408050"/>
                  <a:gd name="connsiteX7" fmla="*/ 1392701 w 1392701"/>
                  <a:gd name="connsiteY7" fmla="*/ 42203 h 408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92701" h="408050">
                    <a:moveTo>
                      <a:pt x="0" y="323557"/>
                    </a:moveTo>
                    <a:cubicBezTo>
                      <a:pt x="52753" y="178191"/>
                      <a:pt x="105507" y="32825"/>
                      <a:pt x="196947" y="42203"/>
                    </a:cubicBezTo>
                    <a:cubicBezTo>
                      <a:pt x="288387" y="51581"/>
                      <a:pt x="454855" y="386862"/>
                      <a:pt x="548640" y="379828"/>
                    </a:cubicBezTo>
                    <a:cubicBezTo>
                      <a:pt x="642425" y="372794"/>
                      <a:pt x="696351" y="0"/>
                      <a:pt x="759655" y="0"/>
                    </a:cubicBezTo>
                    <a:cubicBezTo>
                      <a:pt x="822959" y="0"/>
                      <a:pt x="872196" y="377483"/>
                      <a:pt x="928467" y="379828"/>
                    </a:cubicBezTo>
                    <a:cubicBezTo>
                      <a:pt x="984738" y="382173"/>
                      <a:pt x="1041009" y="9379"/>
                      <a:pt x="1097280" y="14068"/>
                    </a:cubicBezTo>
                    <a:cubicBezTo>
                      <a:pt x="1153551" y="18757"/>
                      <a:pt x="1216855" y="403274"/>
                      <a:pt x="1266092" y="407963"/>
                    </a:cubicBezTo>
                    <a:cubicBezTo>
                      <a:pt x="1315329" y="412652"/>
                      <a:pt x="1354015" y="227427"/>
                      <a:pt x="1392701" y="42203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 b="1"/>
              </a:p>
            </p:txBody>
          </p:sp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98403DBD-31AF-5662-39FD-514AA1DA8459}"/>
                  </a:ext>
                </a:extLst>
              </p:cNvPr>
              <p:cNvSpPr/>
              <p:nvPr/>
            </p:nvSpPr>
            <p:spPr>
              <a:xfrm rot="21522704">
                <a:off x="3527923" y="2381679"/>
                <a:ext cx="1392701" cy="408050"/>
              </a:xfrm>
              <a:custGeom>
                <a:avLst/>
                <a:gdLst>
                  <a:gd name="connsiteX0" fmla="*/ 0 w 1392701"/>
                  <a:gd name="connsiteY0" fmla="*/ 323557 h 408050"/>
                  <a:gd name="connsiteX1" fmla="*/ 196947 w 1392701"/>
                  <a:gd name="connsiteY1" fmla="*/ 42203 h 408050"/>
                  <a:gd name="connsiteX2" fmla="*/ 548640 w 1392701"/>
                  <a:gd name="connsiteY2" fmla="*/ 379828 h 408050"/>
                  <a:gd name="connsiteX3" fmla="*/ 759655 w 1392701"/>
                  <a:gd name="connsiteY3" fmla="*/ 0 h 408050"/>
                  <a:gd name="connsiteX4" fmla="*/ 928467 w 1392701"/>
                  <a:gd name="connsiteY4" fmla="*/ 379828 h 408050"/>
                  <a:gd name="connsiteX5" fmla="*/ 1097280 w 1392701"/>
                  <a:gd name="connsiteY5" fmla="*/ 14068 h 408050"/>
                  <a:gd name="connsiteX6" fmla="*/ 1266092 w 1392701"/>
                  <a:gd name="connsiteY6" fmla="*/ 407963 h 408050"/>
                  <a:gd name="connsiteX7" fmla="*/ 1392701 w 1392701"/>
                  <a:gd name="connsiteY7" fmla="*/ 42203 h 408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92701" h="408050">
                    <a:moveTo>
                      <a:pt x="0" y="323557"/>
                    </a:moveTo>
                    <a:cubicBezTo>
                      <a:pt x="52753" y="178191"/>
                      <a:pt x="105507" y="32825"/>
                      <a:pt x="196947" y="42203"/>
                    </a:cubicBezTo>
                    <a:cubicBezTo>
                      <a:pt x="288387" y="51581"/>
                      <a:pt x="454855" y="386862"/>
                      <a:pt x="548640" y="379828"/>
                    </a:cubicBezTo>
                    <a:cubicBezTo>
                      <a:pt x="642425" y="372794"/>
                      <a:pt x="696351" y="0"/>
                      <a:pt x="759655" y="0"/>
                    </a:cubicBezTo>
                    <a:cubicBezTo>
                      <a:pt x="822959" y="0"/>
                      <a:pt x="872196" y="377483"/>
                      <a:pt x="928467" y="379828"/>
                    </a:cubicBezTo>
                    <a:cubicBezTo>
                      <a:pt x="984738" y="382173"/>
                      <a:pt x="1041009" y="9379"/>
                      <a:pt x="1097280" y="14068"/>
                    </a:cubicBezTo>
                    <a:cubicBezTo>
                      <a:pt x="1153551" y="18757"/>
                      <a:pt x="1216855" y="403274"/>
                      <a:pt x="1266092" y="407963"/>
                    </a:cubicBezTo>
                    <a:cubicBezTo>
                      <a:pt x="1315329" y="412652"/>
                      <a:pt x="1354015" y="227427"/>
                      <a:pt x="1392701" y="42203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E61967AB-BE96-3789-7728-C98157994E1F}"/>
                  </a:ext>
                </a:extLst>
              </p:cNvPr>
              <p:cNvSpPr/>
              <p:nvPr/>
            </p:nvSpPr>
            <p:spPr>
              <a:xfrm rot="21522704">
                <a:off x="4757630" y="2360659"/>
                <a:ext cx="1392701" cy="408050"/>
              </a:xfrm>
              <a:custGeom>
                <a:avLst/>
                <a:gdLst>
                  <a:gd name="connsiteX0" fmla="*/ 0 w 1392701"/>
                  <a:gd name="connsiteY0" fmla="*/ 323557 h 408050"/>
                  <a:gd name="connsiteX1" fmla="*/ 196947 w 1392701"/>
                  <a:gd name="connsiteY1" fmla="*/ 42203 h 408050"/>
                  <a:gd name="connsiteX2" fmla="*/ 548640 w 1392701"/>
                  <a:gd name="connsiteY2" fmla="*/ 379828 h 408050"/>
                  <a:gd name="connsiteX3" fmla="*/ 759655 w 1392701"/>
                  <a:gd name="connsiteY3" fmla="*/ 0 h 408050"/>
                  <a:gd name="connsiteX4" fmla="*/ 928467 w 1392701"/>
                  <a:gd name="connsiteY4" fmla="*/ 379828 h 408050"/>
                  <a:gd name="connsiteX5" fmla="*/ 1097280 w 1392701"/>
                  <a:gd name="connsiteY5" fmla="*/ 14068 h 408050"/>
                  <a:gd name="connsiteX6" fmla="*/ 1266092 w 1392701"/>
                  <a:gd name="connsiteY6" fmla="*/ 407963 h 408050"/>
                  <a:gd name="connsiteX7" fmla="*/ 1392701 w 1392701"/>
                  <a:gd name="connsiteY7" fmla="*/ 42203 h 408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92701" h="408050">
                    <a:moveTo>
                      <a:pt x="0" y="323557"/>
                    </a:moveTo>
                    <a:cubicBezTo>
                      <a:pt x="52753" y="178191"/>
                      <a:pt x="105507" y="32825"/>
                      <a:pt x="196947" y="42203"/>
                    </a:cubicBezTo>
                    <a:cubicBezTo>
                      <a:pt x="288387" y="51581"/>
                      <a:pt x="454855" y="386862"/>
                      <a:pt x="548640" y="379828"/>
                    </a:cubicBezTo>
                    <a:cubicBezTo>
                      <a:pt x="642425" y="372794"/>
                      <a:pt x="696351" y="0"/>
                      <a:pt x="759655" y="0"/>
                    </a:cubicBezTo>
                    <a:cubicBezTo>
                      <a:pt x="822959" y="0"/>
                      <a:pt x="872196" y="377483"/>
                      <a:pt x="928467" y="379828"/>
                    </a:cubicBezTo>
                    <a:cubicBezTo>
                      <a:pt x="984738" y="382173"/>
                      <a:pt x="1041009" y="9379"/>
                      <a:pt x="1097280" y="14068"/>
                    </a:cubicBezTo>
                    <a:cubicBezTo>
                      <a:pt x="1153551" y="18757"/>
                      <a:pt x="1216855" y="403274"/>
                      <a:pt x="1266092" y="407963"/>
                    </a:cubicBezTo>
                    <a:cubicBezTo>
                      <a:pt x="1315329" y="412652"/>
                      <a:pt x="1354015" y="227427"/>
                      <a:pt x="1392701" y="42203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5CC88825-5B9F-11F3-FF4F-B4BFCB1E7ECD}"/>
                  </a:ext>
                </a:extLst>
              </p:cNvPr>
              <p:cNvSpPr/>
              <p:nvPr/>
            </p:nvSpPr>
            <p:spPr>
              <a:xfrm rot="21522704">
                <a:off x="5987337" y="2329128"/>
                <a:ext cx="1392701" cy="408050"/>
              </a:xfrm>
              <a:custGeom>
                <a:avLst/>
                <a:gdLst>
                  <a:gd name="connsiteX0" fmla="*/ 0 w 1392701"/>
                  <a:gd name="connsiteY0" fmla="*/ 323557 h 408050"/>
                  <a:gd name="connsiteX1" fmla="*/ 196947 w 1392701"/>
                  <a:gd name="connsiteY1" fmla="*/ 42203 h 408050"/>
                  <a:gd name="connsiteX2" fmla="*/ 548640 w 1392701"/>
                  <a:gd name="connsiteY2" fmla="*/ 379828 h 408050"/>
                  <a:gd name="connsiteX3" fmla="*/ 759655 w 1392701"/>
                  <a:gd name="connsiteY3" fmla="*/ 0 h 408050"/>
                  <a:gd name="connsiteX4" fmla="*/ 928467 w 1392701"/>
                  <a:gd name="connsiteY4" fmla="*/ 379828 h 408050"/>
                  <a:gd name="connsiteX5" fmla="*/ 1097280 w 1392701"/>
                  <a:gd name="connsiteY5" fmla="*/ 14068 h 408050"/>
                  <a:gd name="connsiteX6" fmla="*/ 1266092 w 1392701"/>
                  <a:gd name="connsiteY6" fmla="*/ 407963 h 408050"/>
                  <a:gd name="connsiteX7" fmla="*/ 1392701 w 1392701"/>
                  <a:gd name="connsiteY7" fmla="*/ 42203 h 408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92701" h="408050">
                    <a:moveTo>
                      <a:pt x="0" y="323557"/>
                    </a:moveTo>
                    <a:cubicBezTo>
                      <a:pt x="52753" y="178191"/>
                      <a:pt x="105507" y="32825"/>
                      <a:pt x="196947" y="42203"/>
                    </a:cubicBezTo>
                    <a:cubicBezTo>
                      <a:pt x="288387" y="51581"/>
                      <a:pt x="454855" y="386862"/>
                      <a:pt x="548640" y="379828"/>
                    </a:cubicBezTo>
                    <a:cubicBezTo>
                      <a:pt x="642425" y="372794"/>
                      <a:pt x="696351" y="0"/>
                      <a:pt x="759655" y="0"/>
                    </a:cubicBezTo>
                    <a:cubicBezTo>
                      <a:pt x="822959" y="0"/>
                      <a:pt x="872196" y="377483"/>
                      <a:pt x="928467" y="379828"/>
                    </a:cubicBezTo>
                    <a:cubicBezTo>
                      <a:pt x="984738" y="382173"/>
                      <a:pt x="1041009" y="9379"/>
                      <a:pt x="1097280" y="14068"/>
                    </a:cubicBezTo>
                    <a:cubicBezTo>
                      <a:pt x="1153551" y="18757"/>
                      <a:pt x="1216855" y="403274"/>
                      <a:pt x="1266092" y="407963"/>
                    </a:cubicBezTo>
                    <a:cubicBezTo>
                      <a:pt x="1315329" y="412652"/>
                      <a:pt x="1354015" y="227427"/>
                      <a:pt x="1392701" y="42203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id="{81B6DD0D-A11B-661B-8967-01E23B5111D2}"/>
                  </a:ext>
                </a:extLst>
              </p:cNvPr>
              <p:cNvSpPr/>
              <p:nvPr/>
            </p:nvSpPr>
            <p:spPr>
              <a:xfrm rot="21522704">
                <a:off x="7206530" y="2339638"/>
                <a:ext cx="1392701" cy="408050"/>
              </a:xfrm>
              <a:custGeom>
                <a:avLst/>
                <a:gdLst>
                  <a:gd name="connsiteX0" fmla="*/ 0 w 1392701"/>
                  <a:gd name="connsiteY0" fmla="*/ 323557 h 408050"/>
                  <a:gd name="connsiteX1" fmla="*/ 196947 w 1392701"/>
                  <a:gd name="connsiteY1" fmla="*/ 42203 h 408050"/>
                  <a:gd name="connsiteX2" fmla="*/ 548640 w 1392701"/>
                  <a:gd name="connsiteY2" fmla="*/ 379828 h 408050"/>
                  <a:gd name="connsiteX3" fmla="*/ 759655 w 1392701"/>
                  <a:gd name="connsiteY3" fmla="*/ 0 h 408050"/>
                  <a:gd name="connsiteX4" fmla="*/ 928467 w 1392701"/>
                  <a:gd name="connsiteY4" fmla="*/ 379828 h 408050"/>
                  <a:gd name="connsiteX5" fmla="*/ 1097280 w 1392701"/>
                  <a:gd name="connsiteY5" fmla="*/ 14068 h 408050"/>
                  <a:gd name="connsiteX6" fmla="*/ 1266092 w 1392701"/>
                  <a:gd name="connsiteY6" fmla="*/ 407963 h 408050"/>
                  <a:gd name="connsiteX7" fmla="*/ 1392701 w 1392701"/>
                  <a:gd name="connsiteY7" fmla="*/ 42203 h 408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92701" h="408050">
                    <a:moveTo>
                      <a:pt x="0" y="323557"/>
                    </a:moveTo>
                    <a:cubicBezTo>
                      <a:pt x="52753" y="178191"/>
                      <a:pt x="105507" y="32825"/>
                      <a:pt x="196947" y="42203"/>
                    </a:cubicBezTo>
                    <a:cubicBezTo>
                      <a:pt x="288387" y="51581"/>
                      <a:pt x="454855" y="386862"/>
                      <a:pt x="548640" y="379828"/>
                    </a:cubicBezTo>
                    <a:cubicBezTo>
                      <a:pt x="642425" y="372794"/>
                      <a:pt x="696351" y="0"/>
                      <a:pt x="759655" y="0"/>
                    </a:cubicBezTo>
                    <a:cubicBezTo>
                      <a:pt x="822959" y="0"/>
                      <a:pt x="872196" y="377483"/>
                      <a:pt x="928467" y="379828"/>
                    </a:cubicBezTo>
                    <a:cubicBezTo>
                      <a:pt x="984738" y="382173"/>
                      <a:pt x="1041009" y="9379"/>
                      <a:pt x="1097280" y="14068"/>
                    </a:cubicBezTo>
                    <a:cubicBezTo>
                      <a:pt x="1153551" y="18757"/>
                      <a:pt x="1216855" y="403274"/>
                      <a:pt x="1266092" y="407963"/>
                    </a:cubicBezTo>
                    <a:cubicBezTo>
                      <a:pt x="1315329" y="412652"/>
                      <a:pt x="1354015" y="227427"/>
                      <a:pt x="1392701" y="42203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5CE3FFF5-AC0A-E3C2-0B41-A1CCCE2DEA67}"/>
                  </a:ext>
                </a:extLst>
              </p:cNvPr>
              <p:cNvSpPr/>
              <p:nvPr/>
            </p:nvSpPr>
            <p:spPr>
              <a:xfrm rot="21522704">
                <a:off x="8404706" y="2339639"/>
                <a:ext cx="1392701" cy="408050"/>
              </a:xfrm>
              <a:custGeom>
                <a:avLst/>
                <a:gdLst>
                  <a:gd name="connsiteX0" fmla="*/ 0 w 1392701"/>
                  <a:gd name="connsiteY0" fmla="*/ 323557 h 408050"/>
                  <a:gd name="connsiteX1" fmla="*/ 196947 w 1392701"/>
                  <a:gd name="connsiteY1" fmla="*/ 42203 h 408050"/>
                  <a:gd name="connsiteX2" fmla="*/ 548640 w 1392701"/>
                  <a:gd name="connsiteY2" fmla="*/ 379828 h 408050"/>
                  <a:gd name="connsiteX3" fmla="*/ 759655 w 1392701"/>
                  <a:gd name="connsiteY3" fmla="*/ 0 h 408050"/>
                  <a:gd name="connsiteX4" fmla="*/ 928467 w 1392701"/>
                  <a:gd name="connsiteY4" fmla="*/ 379828 h 408050"/>
                  <a:gd name="connsiteX5" fmla="*/ 1097280 w 1392701"/>
                  <a:gd name="connsiteY5" fmla="*/ 14068 h 408050"/>
                  <a:gd name="connsiteX6" fmla="*/ 1266092 w 1392701"/>
                  <a:gd name="connsiteY6" fmla="*/ 407963 h 408050"/>
                  <a:gd name="connsiteX7" fmla="*/ 1392701 w 1392701"/>
                  <a:gd name="connsiteY7" fmla="*/ 42203 h 408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92701" h="408050">
                    <a:moveTo>
                      <a:pt x="0" y="323557"/>
                    </a:moveTo>
                    <a:cubicBezTo>
                      <a:pt x="52753" y="178191"/>
                      <a:pt x="105507" y="32825"/>
                      <a:pt x="196947" y="42203"/>
                    </a:cubicBezTo>
                    <a:cubicBezTo>
                      <a:pt x="288387" y="51581"/>
                      <a:pt x="454855" y="386862"/>
                      <a:pt x="548640" y="379828"/>
                    </a:cubicBezTo>
                    <a:cubicBezTo>
                      <a:pt x="642425" y="372794"/>
                      <a:pt x="696351" y="0"/>
                      <a:pt x="759655" y="0"/>
                    </a:cubicBezTo>
                    <a:cubicBezTo>
                      <a:pt x="822959" y="0"/>
                      <a:pt x="872196" y="377483"/>
                      <a:pt x="928467" y="379828"/>
                    </a:cubicBezTo>
                    <a:cubicBezTo>
                      <a:pt x="984738" y="382173"/>
                      <a:pt x="1041009" y="9379"/>
                      <a:pt x="1097280" y="14068"/>
                    </a:cubicBezTo>
                    <a:cubicBezTo>
                      <a:pt x="1153551" y="18757"/>
                      <a:pt x="1216855" y="403274"/>
                      <a:pt x="1266092" y="407963"/>
                    </a:cubicBezTo>
                    <a:cubicBezTo>
                      <a:pt x="1315329" y="412652"/>
                      <a:pt x="1354015" y="227427"/>
                      <a:pt x="1392701" y="42203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28" name="Freeform 27">
                <a:extLst>
                  <a:ext uri="{FF2B5EF4-FFF2-40B4-BE49-F238E27FC236}">
                    <a16:creationId xmlns:a16="http://schemas.microsoft.com/office/drawing/2014/main" id="{C8C5580D-E0AD-1973-6C46-D6D837EBC847}"/>
                  </a:ext>
                </a:extLst>
              </p:cNvPr>
              <p:cNvSpPr/>
              <p:nvPr/>
            </p:nvSpPr>
            <p:spPr>
              <a:xfrm rot="21522704">
                <a:off x="9686962" y="2339643"/>
                <a:ext cx="1392701" cy="408050"/>
              </a:xfrm>
              <a:custGeom>
                <a:avLst/>
                <a:gdLst>
                  <a:gd name="connsiteX0" fmla="*/ 0 w 1392701"/>
                  <a:gd name="connsiteY0" fmla="*/ 323557 h 408050"/>
                  <a:gd name="connsiteX1" fmla="*/ 196947 w 1392701"/>
                  <a:gd name="connsiteY1" fmla="*/ 42203 h 408050"/>
                  <a:gd name="connsiteX2" fmla="*/ 548640 w 1392701"/>
                  <a:gd name="connsiteY2" fmla="*/ 379828 h 408050"/>
                  <a:gd name="connsiteX3" fmla="*/ 759655 w 1392701"/>
                  <a:gd name="connsiteY3" fmla="*/ 0 h 408050"/>
                  <a:gd name="connsiteX4" fmla="*/ 928467 w 1392701"/>
                  <a:gd name="connsiteY4" fmla="*/ 379828 h 408050"/>
                  <a:gd name="connsiteX5" fmla="*/ 1097280 w 1392701"/>
                  <a:gd name="connsiteY5" fmla="*/ 14068 h 408050"/>
                  <a:gd name="connsiteX6" fmla="*/ 1266092 w 1392701"/>
                  <a:gd name="connsiteY6" fmla="*/ 407963 h 408050"/>
                  <a:gd name="connsiteX7" fmla="*/ 1392701 w 1392701"/>
                  <a:gd name="connsiteY7" fmla="*/ 42203 h 408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92701" h="408050">
                    <a:moveTo>
                      <a:pt x="0" y="323557"/>
                    </a:moveTo>
                    <a:cubicBezTo>
                      <a:pt x="52753" y="178191"/>
                      <a:pt x="105507" y="32825"/>
                      <a:pt x="196947" y="42203"/>
                    </a:cubicBezTo>
                    <a:cubicBezTo>
                      <a:pt x="288387" y="51581"/>
                      <a:pt x="454855" y="386862"/>
                      <a:pt x="548640" y="379828"/>
                    </a:cubicBezTo>
                    <a:cubicBezTo>
                      <a:pt x="642425" y="372794"/>
                      <a:pt x="696351" y="0"/>
                      <a:pt x="759655" y="0"/>
                    </a:cubicBezTo>
                    <a:cubicBezTo>
                      <a:pt x="822959" y="0"/>
                      <a:pt x="872196" y="377483"/>
                      <a:pt x="928467" y="379828"/>
                    </a:cubicBezTo>
                    <a:cubicBezTo>
                      <a:pt x="984738" y="382173"/>
                      <a:pt x="1041009" y="9379"/>
                      <a:pt x="1097280" y="14068"/>
                    </a:cubicBezTo>
                    <a:cubicBezTo>
                      <a:pt x="1153551" y="18757"/>
                      <a:pt x="1216855" y="403274"/>
                      <a:pt x="1266092" y="407963"/>
                    </a:cubicBezTo>
                    <a:cubicBezTo>
                      <a:pt x="1315329" y="412652"/>
                      <a:pt x="1354015" y="227427"/>
                      <a:pt x="1392701" y="42203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30" name="Freeform 29">
                <a:extLst>
                  <a:ext uri="{FF2B5EF4-FFF2-40B4-BE49-F238E27FC236}">
                    <a16:creationId xmlns:a16="http://schemas.microsoft.com/office/drawing/2014/main" id="{3CA50794-055C-442C-C824-F2B116117EC8}"/>
                  </a:ext>
                </a:extLst>
              </p:cNvPr>
              <p:cNvSpPr/>
              <p:nvPr/>
            </p:nvSpPr>
            <p:spPr>
              <a:xfrm rot="21522704">
                <a:off x="10958708" y="2329127"/>
                <a:ext cx="1392701" cy="408050"/>
              </a:xfrm>
              <a:custGeom>
                <a:avLst/>
                <a:gdLst>
                  <a:gd name="connsiteX0" fmla="*/ 0 w 1392701"/>
                  <a:gd name="connsiteY0" fmla="*/ 323557 h 408050"/>
                  <a:gd name="connsiteX1" fmla="*/ 196947 w 1392701"/>
                  <a:gd name="connsiteY1" fmla="*/ 42203 h 408050"/>
                  <a:gd name="connsiteX2" fmla="*/ 548640 w 1392701"/>
                  <a:gd name="connsiteY2" fmla="*/ 379828 h 408050"/>
                  <a:gd name="connsiteX3" fmla="*/ 759655 w 1392701"/>
                  <a:gd name="connsiteY3" fmla="*/ 0 h 408050"/>
                  <a:gd name="connsiteX4" fmla="*/ 928467 w 1392701"/>
                  <a:gd name="connsiteY4" fmla="*/ 379828 h 408050"/>
                  <a:gd name="connsiteX5" fmla="*/ 1097280 w 1392701"/>
                  <a:gd name="connsiteY5" fmla="*/ 14068 h 408050"/>
                  <a:gd name="connsiteX6" fmla="*/ 1266092 w 1392701"/>
                  <a:gd name="connsiteY6" fmla="*/ 407963 h 408050"/>
                  <a:gd name="connsiteX7" fmla="*/ 1392701 w 1392701"/>
                  <a:gd name="connsiteY7" fmla="*/ 42203 h 408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92701" h="408050">
                    <a:moveTo>
                      <a:pt x="0" y="323557"/>
                    </a:moveTo>
                    <a:cubicBezTo>
                      <a:pt x="52753" y="178191"/>
                      <a:pt x="105507" y="32825"/>
                      <a:pt x="196947" y="42203"/>
                    </a:cubicBezTo>
                    <a:cubicBezTo>
                      <a:pt x="288387" y="51581"/>
                      <a:pt x="454855" y="386862"/>
                      <a:pt x="548640" y="379828"/>
                    </a:cubicBezTo>
                    <a:cubicBezTo>
                      <a:pt x="642425" y="372794"/>
                      <a:pt x="696351" y="0"/>
                      <a:pt x="759655" y="0"/>
                    </a:cubicBezTo>
                    <a:cubicBezTo>
                      <a:pt x="822959" y="0"/>
                      <a:pt x="872196" y="377483"/>
                      <a:pt x="928467" y="379828"/>
                    </a:cubicBezTo>
                    <a:cubicBezTo>
                      <a:pt x="984738" y="382173"/>
                      <a:pt x="1041009" y="9379"/>
                      <a:pt x="1097280" y="14068"/>
                    </a:cubicBezTo>
                    <a:cubicBezTo>
                      <a:pt x="1153551" y="18757"/>
                      <a:pt x="1216855" y="403274"/>
                      <a:pt x="1266092" y="407963"/>
                    </a:cubicBezTo>
                    <a:cubicBezTo>
                      <a:pt x="1315329" y="412652"/>
                      <a:pt x="1354015" y="227427"/>
                      <a:pt x="1392701" y="42203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32" name="Freeform 31">
                <a:extLst>
                  <a:ext uri="{FF2B5EF4-FFF2-40B4-BE49-F238E27FC236}">
                    <a16:creationId xmlns:a16="http://schemas.microsoft.com/office/drawing/2014/main" id="{03C070D9-F2A4-9390-4016-0B3DDE38CA85}"/>
                  </a:ext>
                </a:extLst>
              </p:cNvPr>
              <p:cNvSpPr/>
              <p:nvPr/>
            </p:nvSpPr>
            <p:spPr>
              <a:xfrm rot="21522704">
                <a:off x="910854" y="2402699"/>
                <a:ext cx="1392701" cy="408050"/>
              </a:xfrm>
              <a:custGeom>
                <a:avLst/>
                <a:gdLst>
                  <a:gd name="connsiteX0" fmla="*/ 0 w 1392701"/>
                  <a:gd name="connsiteY0" fmla="*/ 323557 h 408050"/>
                  <a:gd name="connsiteX1" fmla="*/ 196947 w 1392701"/>
                  <a:gd name="connsiteY1" fmla="*/ 42203 h 408050"/>
                  <a:gd name="connsiteX2" fmla="*/ 548640 w 1392701"/>
                  <a:gd name="connsiteY2" fmla="*/ 379828 h 408050"/>
                  <a:gd name="connsiteX3" fmla="*/ 759655 w 1392701"/>
                  <a:gd name="connsiteY3" fmla="*/ 0 h 408050"/>
                  <a:gd name="connsiteX4" fmla="*/ 928467 w 1392701"/>
                  <a:gd name="connsiteY4" fmla="*/ 379828 h 408050"/>
                  <a:gd name="connsiteX5" fmla="*/ 1097280 w 1392701"/>
                  <a:gd name="connsiteY5" fmla="*/ 14068 h 408050"/>
                  <a:gd name="connsiteX6" fmla="*/ 1266092 w 1392701"/>
                  <a:gd name="connsiteY6" fmla="*/ 407963 h 408050"/>
                  <a:gd name="connsiteX7" fmla="*/ 1392701 w 1392701"/>
                  <a:gd name="connsiteY7" fmla="*/ 42203 h 408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92701" h="408050">
                    <a:moveTo>
                      <a:pt x="0" y="323557"/>
                    </a:moveTo>
                    <a:cubicBezTo>
                      <a:pt x="52753" y="178191"/>
                      <a:pt x="105507" y="32825"/>
                      <a:pt x="196947" y="42203"/>
                    </a:cubicBezTo>
                    <a:cubicBezTo>
                      <a:pt x="288387" y="51581"/>
                      <a:pt x="454855" y="386862"/>
                      <a:pt x="548640" y="379828"/>
                    </a:cubicBezTo>
                    <a:cubicBezTo>
                      <a:pt x="642425" y="372794"/>
                      <a:pt x="696351" y="0"/>
                      <a:pt x="759655" y="0"/>
                    </a:cubicBezTo>
                    <a:cubicBezTo>
                      <a:pt x="822959" y="0"/>
                      <a:pt x="872196" y="377483"/>
                      <a:pt x="928467" y="379828"/>
                    </a:cubicBezTo>
                    <a:cubicBezTo>
                      <a:pt x="984738" y="382173"/>
                      <a:pt x="1041009" y="9379"/>
                      <a:pt x="1097280" y="14068"/>
                    </a:cubicBezTo>
                    <a:cubicBezTo>
                      <a:pt x="1153551" y="18757"/>
                      <a:pt x="1216855" y="403274"/>
                      <a:pt x="1266092" y="407963"/>
                    </a:cubicBezTo>
                    <a:cubicBezTo>
                      <a:pt x="1315329" y="412652"/>
                      <a:pt x="1354015" y="227427"/>
                      <a:pt x="1392701" y="42203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 b="1"/>
              </a:p>
            </p:txBody>
          </p: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64C2EFF1-8E22-4ECA-3236-D9797D4FFE15}"/>
                  </a:ext>
                </a:extLst>
              </p:cNvPr>
              <p:cNvSpPr/>
              <p:nvPr/>
            </p:nvSpPr>
            <p:spPr>
              <a:xfrm rot="17656409">
                <a:off x="3265085" y="2304895"/>
                <a:ext cx="651641" cy="651641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 b="1"/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FD966ED1-6912-5786-00CF-3DBE26A052B9}"/>
                  </a:ext>
                </a:extLst>
              </p:cNvPr>
              <p:cNvSpPr/>
              <p:nvPr/>
            </p:nvSpPr>
            <p:spPr>
              <a:xfrm rot="17656409">
                <a:off x="1900750" y="2317999"/>
                <a:ext cx="651641" cy="651641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0EB0A402-00D1-DF51-528B-203FDD40F863}"/>
                  </a:ext>
                </a:extLst>
              </p:cNvPr>
              <p:cNvSpPr/>
              <p:nvPr/>
            </p:nvSpPr>
            <p:spPr>
              <a:xfrm rot="17656409">
                <a:off x="4458006" y="2289130"/>
                <a:ext cx="651641" cy="651641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D47D77BD-2C46-2F9A-9FFB-08565BDF98C6}"/>
                  </a:ext>
                </a:extLst>
              </p:cNvPr>
              <p:cNvSpPr/>
              <p:nvPr/>
            </p:nvSpPr>
            <p:spPr>
              <a:xfrm rot="17656409">
                <a:off x="5687713" y="2268110"/>
                <a:ext cx="651641" cy="651641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14236322-F1A4-D362-56C5-46B0F81C60BF}"/>
                  </a:ext>
                </a:extLst>
              </p:cNvPr>
              <p:cNvSpPr/>
              <p:nvPr/>
            </p:nvSpPr>
            <p:spPr>
              <a:xfrm rot="17656409">
                <a:off x="6917420" y="2236579"/>
                <a:ext cx="651641" cy="651641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69AD94D-E586-6B55-388D-0B132ABBE65B}"/>
                  </a:ext>
                </a:extLst>
              </p:cNvPr>
              <p:cNvSpPr/>
              <p:nvPr/>
            </p:nvSpPr>
            <p:spPr>
              <a:xfrm rot="17656409">
                <a:off x="8136613" y="2247089"/>
                <a:ext cx="651641" cy="651641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9F41E47D-154F-149B-8F08-07B88BB5B780}"/>
                  </a:ext>
                </a:extLst>
              </p:cNvPr>
              <p:cNvSpPr/>
              <p:nvPr/>
            </p:nvSpPr>
            <p:spPr>
              <a:xfrm rot="17656409">
                <a:off x="9334789" y="2247090"/>
                <a:ext cx="651641" cy="651641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5FD54FCC-5673-9FB8-E1BC-97FDAFDC79CA}"/>
                  </a:ext>
                </a:extLst>
              </p:cNvPr>
              <p:cNvSpPr/>
              <p:nvPr/>
            </p:nvSpPr>
            <p:spPr>
              <a:xfrm rot="17656409">
                <a:off x="10617045" y="2247094"/>
                <a:ext cx="651641" cy="651641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F42C4BCD-3BC0-062A-A4E2-4E6876A63A9A}"/>
                  </a:ext>
                </a:extLst>
              </p:cNvPr>
              <p:cNvSpPr/>
              <p:nvPr/>
            </p:nvSpPr>
            <p:spPr>
              <a:xfrm rot="17656409">
                <a:off x="11888791" y="2236578"/>
                <a:ext cx="651641" cy="651641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D242D4B7-E7DC-65B2-9190-8FC895C2C5F8}"/>
                  </a:ext>
                </a:extLst>
              </p:cNvPr>
              <p:cNvSpPr/>
              <p:nvPr/>
            </p:nvSpPr>
            <p:spPr>
              <a:xfrm rot="17656409">
                <a:off x="476602" y="2323254"/>
                <a:ext cx="651641" cy="651641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</p:grp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E27E64C0-5A9E-CA4C-13CD-0C0E69398CD3}"/>
              </a:ext>
            </a:extLst>
          </p:cNvPr>
          <p:cNvSpPr txBox="1"/>
          <p:nvPr/>
        </p:nvSpPr>
        <p:spPr>
          <a:xfrm>
            <a:off x="3598835" y="1796833"/>
            <a:ext cx="5986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dirty="0"/>
              <a:t>Infinite chain of masses connected by identical springs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6DF26F80-02DB-6B12-B7CB-65AAAB08AC3C}"/>
              </a:ext>
            </a:extLst>
          </p:cNvPr>
          <p:cNvGrpSpPr/>
          <p:nvPr/>
        </p:nvGrpSpPr>
        <p:grpSpPr>
          <a:xfrm>
            <a:off x="-815394" y="4461639"/>
            <a:ext cx="1641519" cy="1576185"/>
            <a:chOff x="1609170" y="4004075"/>
            <a:chExt cx="2112579" cy="2028496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79093395-5DAA-7757-01A1-D70469C402FC}"/>
                </a:ext>
              </a:extLst>
            </p:cNvPr>
            <p:cNvSpPr/>
            <p:nvPr/>
          </p:nvSpPr>
          <p:spPr>
            <a:xfrm>
              <a:off x="2208259" y="4561122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0439B4C-B3D6-B6C1-E8AF-2B71AA080A87}"/>
                </a:ext>
              </a:extLst>
            </p:cNvPr>
            <p:cNvSpPr/>
            <p:nvPr/>
          </p:nvSpPr>
          <p:spPr>
            <a:xfrm>
              <a:off x="1609170" y="4004075"/>
              <a:ext cx="2112579" cy="202849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2F63F453-2278-D4B5-7B76-1CA10F9AD9AD}"/>
              </a:ext>
            </a:extLst>
          </p:cNvPr>
          <p:cNvGrpSpPr/>
          <p:nvPr/>
        </p:nvGrpSpPr>
        <p:grpSpPr>
          <a:xfrm>
            <a:off x="826511" y="4466893"/>
            <a:ext cx="1641519" cy="1576185"/>
            <a:chOff x="1609170" y="4004075"/>
            <a:chExt cx="2112579" cy="2028496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749C233C-DCD5-EF5F-EB94-626B86D9396D}"/>
                </a:ext>
              </a:extLst>
            </p:cNvPr>
            <p:cNvSpPr/>
            <p:nvPr/>
          </p:nvSpPr>
          <p:spPr>
            <a:xfrm>
              <a:off x="2208259" y="4561122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B533B86C-5773-FCE4-8EC0-502A58B1EDBC}"/>
                </a:ext>
              </a:extLst>
            </p:cNvPr>
            <p:cNvSpPr/>
            <p:nvPr/>
          </p:nvSpPr>
          <p:spPr>
            <a:xfrm>
              <a:off x="1609170" y="4004075"/>
              <a:ext cx="2112579" cy="202849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B51011AF-8860-A194-27C9-C5D6F455E3AF}"/>
              </a:ext>
            </a:extLst>
          </p:cNvPr>
          <p:cNvGrpSpPr/>
          <p:nvPr/>
        </p:nvGrpSpPr>
        <p:grpSpPr>
          <a:xfrm>
            <a:off x="2470301" y="4472149"/>
            <a:ext cx="1641519" cy="1576185"/>
            <a:chOff x="1609170" y="4004075"/>
            <a:chExt cx="2112579" cy="2028496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C1E94437-8559-EBC4-35C6-5B5D5CD41D7C}"/>
                </a:ext>
              </a:extLst>
            </p:cNvPr>
            <p:cNvSpPr/>
            <p:nvPr/>
          </p:nvSpPr>
          <p:spPr>
            <a:xfrm>
              <a:off x="2208259" y="4561122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72946C97-6220-7A39-E473-84BF0993EE09}"/>
                </a:ext>
              </a:extLst>
            </p:cNvPr>
            <p:cNvSpPr/>
            <p:nvPr/>
          </p:nvSpPr>
          <p:spPr>
            <a:xfrm>
              <a:off x="1609170" y="4004075"/>
              <a:ext cx="2112579" cy="202849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0AFDDFA1-0292-25C1-2DFF-76C1CF1CAC72}"/>
              </a:ext>
            </a:extLst>
          </p:cNvPr>
          <p:cNvGrpSpPr/>
          <p:nvPr/>
        </p:nvGrpSpPr>
        <p:grpSpPr>
          <a:xfrm>
            <a:off x="4112206" y="4477403"/>
            <a:ext cx="1641519" cy="1576185"/>
            <a:chOff x="1609170" y="4004075"/>
            <a:chExt cx="2112579" cy="2028496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415564C3-458D-71E5-461D-6469087F72D2}"/>
                </a:ext>
              </a:extLst>
            </p:cNvPr>
            <p:cNvSpPr/>
            <p:nvPr/>
          </p:nvSpPr>
          <p:spPr>
            <a:xfrm>
              <a:off x="2208259" y="4561122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6821E96E-1247-A2C7-51B7-D942F59EA153}"/>
                </a:ext>
              </a:extLst>
            </p:cNvPr>
            <p:cNvSpPr/>
            <p:nvPr/>
          </p:nvSpPr>
          <p:spPr>
            <a:xfrm>
              <a:off x="1609170" y="4004075"/>
              <a:ext cx="2112579" cy="202849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F175340-5B27-A4C0-1D32-8EEE25134357}"/>
              </a:ext>
            </a:extLst>
          </p:cNvPr>
          <p:cNvGrpSpPr/>
          <p:nvPr/>
        </p:nvGrpSpPr>
        <p:grpSpPr>
          <a:xfrm>
            <a:off x="5748289" y="4477407"/>
            <a:ext cx="1641519" cy="1576185"/>
            <a:chOff x="1609170" y="4004075"/>
            <a:chExt cx="2112579" cy="2028496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05E0F1DC-4D5F-4080-73D6-C54A12B422A1}"/>
                </a:ext>
              </a:extLst>
            </p:cNvPr>
            <p:cNvSpPr/>
            <p:nvPr/>
          </p:nvSpPr>
          <p:spPr>
            <a:xfrm>
              <a:off x="2208259" y="4561122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6B035652-DBD3-C445-2512-64044A6A60E2}"/>
                </a:ext>
              </a:extLst>
            </p:cNvPr>
            <p:cNvSpPr/>
            <p:nvPr/>
          </p:nvSpPr>
          <p:spPr>
            <a:xfrm>
              <a:off x="1609170" y="4004075"/>
              <a:ext cx="2112579" cy="202849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4EB12AD2-E7D7-C620-AE1D-37246B6C1AD8}"/>
              </a:ext>
            </a:extLst>
          </p:cNvPr>
          <p:cNvGrpSpPr/>
          <p:nvPr/>
        </p:nvGrpSpPr>
        <p:grpSpPr>
          <a:xfrm>
            <a:off x="7390194" y="4482661"/>
            <a:ext cx="1641519" cy="1576185"/>
            <a:chOff x="1609170" y="4004075"/>
            <a:chExt cx="2112579" cy="2028496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88F45D73-921C-004E-093C-904094CBE6BA}"/>
                </a:ext>
              </a:extLst>
            </p:cNvPr>
            <p:cNvSpPr/>
            <p:nvPr/>
          </p:nvSpPr>
          <p:spPr>
            <a:xfrm>
              <a:off x="2208259" y="4561122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33BE8A3C-1708-E15B-3F6F-854AA4D32D61}"/>
                </a:ext>
              </a:extLst>
            </p:cNvPr>
            <p:cNvSpPr/>
            <p:nvPr/>
          </p:nvSpPr>
          <p:spPr>
            <a:xfrm>
              <a:off x="1609170" y="4004075"/>
              <a:ext cx="2112579" cy="202849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B0E1E154-6CE7-E6D1-6323-B60E63CC9DF5}"/>
              </a:ext>
            </a:extLst>
          </p:cNvPr>
          <p:cNvGrpSpPr/>
          <p:nvPr/>
        </p:nvGrpSpPr>
        <p:grpSpPr>
          <a:xfrm>
            <a:off x="9033984" y="4487917"/>
            <a:ext cx="1641519" cy="1576185"/>
            <a:chOff x="1609170" y="4004075"/>
            <a:chExt cx="2112579" cy="2028496"/>
          </a:xfrm>
        </p:grpSpPr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53A92892-5094-ACF5-A39F-50793D3D607A}"/>
                </a:ext>
              </a:extLst>
            </p:cNvPr>
            <p:cNvSpPr/>
            <p:nvPr/>
          </p:nvSpPr>
          <p:spPr>
            <a:xfrm>
              <a:off x="2208259" y="4561122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B3FFB395-1317-3D53-ADA8-F124DF3CF353}"/>
                </a:ext>
              </a:extLst>
            </p:cNvPr>
            <p:cNvSpPr/>
            <p:nvPr/>
          </p:nvSpPr>
          <p:spPr>
            <a:xfrm>
              <a:off x="1609170" y="4004075"/>
              <a:ext cx="2112579" cy="202849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CF6EC329-CB31-7D69-2626-4D4D6710BF09}"/>
              </a:ext>
            </a:extLst>
          </p:cNvPr>
          <p:cNvGrpSpPr/>
          <p:nvPr/>
        </p:nvGrpSpPr>
        <p:grpSpPr>
          <a:xfrm>
            <a:off x="10674669" y="4487918"/>
            <a:ext cx="1641519" cy="1576185"/>
            <a:chOff x="1609170" y="4004075"/>
            <a:chExt cx="2112579" cy="2028496"/>
          </a:xfrm>
        </p:grpSpPr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E5706857-BFDF-21C4-F2C4-2B5035F8CFB4}"/>
                </a:ext>
              </a:extLst>
            </p:cNvPr>
            <p:cNvSpPr/>
            <p:nvPr/>
          </p:nvSpPr>
          <p:spPr>
            <a:xfrm>
              <a:off x="2208259" y="4561122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FD33E59F-3A49-491B-50BB-6335DBB20D70}"/>
                </a:ext>
              </a:extLst>
            </p:cNvPr>
            <p:cNvSpPr/>
            <p:nvPr/>
          </p:nvSpPr>
          <p:spPr>
            <a:xfrm>
              <a:off x="1609170" y="4004075"/>
              <a:ext cx="2112579" cy="202849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00E145D5-80FB-6908-597B-3FD8D14C7552}"/>
              </a:ext>
            </a:extLst>
          </p:cNvPr>
          <p:cNvSpPr txBox="1"/>
          <p:nvPr/>
        </p:nvSpPr>
        <p:spPr>
          <a:xfrm>
            <a:off x="3503226" y="3989102"/>
            <a:ext cx="6633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dirty="0"/>
              <a:t>Infinite chain of atoms “connected” by quantum mechanics  </a:t>
            </a:r>
          </a:p>
        </p:txBody>
      </p:sp>
    </p:spTree>
    <p:extLst>
      <p:ext uri="{BB962C8B-B14F-4D97-AF65-F5344CB8AC3E}">
        <p14:creationId xmlns:p14="http://schemas.microsoft.com/office/powerpoint/2010/main" val="39676040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A4069B-34FE-9548-F5F6-47249E9CDD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B6632-8BC9-1CF6-13F9-1DC77AE30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Atoms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95413C9-58CB-B6B2-4C28-42E0DEA4FFCE}"/>
              </a:ext>
            </a:extLst>
          </p:cNvPr>
          <p:cNvGrpSpPr/>
          <p:nvPr/>
        </p:nvGrpSpPr>
        <p:grpSpPr>
          <a:xfrm>
            <a:off x="-356364" y="2264150"/>
            <a:ext cx="12904727" cy="738317"/>
            <a:chOff x="-343274" y="2274660"/>
            <a:chExt cx="12904727" cy="738317"/>
          </a:xfrm>
        </p:grpSpPr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A45B78BB-8B51-E265-0781-07DA955E36DF}"/>
                </a:ext>
              </a:extLst>
            </p:cNvPr>
            <p:cNvSpPr/>
            <p:nvPr/>
          </p:nvSpPr>
          <p:spPr>
            <a:xfrm rot="21522704">
              <a:off x="-343274" y="2439794"/>
              <a:ext cx="1392701" cy="408050"/>
            </a:xfrm>
            <a:custGeom>
              <a:avLst/>
              <a:gdLst>
                <a:gd name="connsiteX0" fmla="*/ 0 w 1392701"/>
                <a:gd name="connsiteY0" fmla="*/ 323557 h 408050"/>
                <a:gd name="connsiteX1" fmla="*/ 196947 w 1392701"/>
                <a:gd name="connsiteY1" fmla="*/ 42203 h 408050"/>
                <a:gd name="connsiteX2" fmla="*/ 548640 w 1392701"/>
                <a:gd name="connsiteY2" fmla="*/ 379828 h 408050"/>
                <a:gd name="connsiteX3" fmla="*/ 759655 w 1392701"/>
                <a:gd name="connsiteY3" fmla="*/ 0 h 408050"/>
                <a:gd name="connsiteX4" fmla="*/ 928467 w 1392701"/>
                <a:gd name="connsiteY4" fmla="*/ 379828 h 408050"/>
                <a:gd name="connsiteX5" fmla="*/ 1097280 w 1392701"/>
                <a:gd name="connsiteY5" fmla="*/ 14068 h 408050"/>
                <a:gd name="connsiteX6" fmla="*/ 1266092 w 1392701"/>
                <a:gd name="connsiteY6" fmla="*/ 407963 h 408050"/>
                <a:gd name="connsiteX7" fmla="*/ 1392701 w 1392701"/>
                <a:gd name="connsiteY7" fmla="*/ 42203 h 408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92701" h="408050">
                  <a:moveTo>
                    <a:pt x="0" y="323557"/>
                  </a:moveTo>
                  <a:cubicBezTo>
                    <a:pt x="52753" y="178191"/>
                    <a:pt x="105507" y="32825"/>
                    <a:pt x="196947" y="42203"/>
                  </a:cubicBezTo>
                  <a:cubicBezTo>
                    <a:pt x="288387" y="51581"/>
                    <a:pt x="454855" y="386862"/>
                    <a:pt x="548640" y="379828"/>
                  </a:cubicBezTo>
                  <a:cubicBezTo>
                    <a:pt x="642425" y="372794"/>
                    <a:pt x="696351" y="0"/>
                    <a:pt x="759655" y="0"/>
                  </a:cubicBezTo>
                  <a:cubicBezTo>
                    <a:pt x="822959" y="0"/>
                    <a:pt x="872196" y="377483"/>
                    <a:pt x="928467" y="379828"/>
                  </a:cubicBezTo>
                  <a:cubicBezTo>
                    <a:pt x="984738" y="382173"/>
                    <a:pt x="1041009" y="9379"/>
                    <a:pt x="1097280" y="14068"/>
                  </a:cubicBezTo>
                  <a:cubicBezTo>
                    <a:pt x="1153551" y="18757"/>
                    <a:pt x="1216855" y="403274"/>
                    <a:pt x="1266092" y="407963"/>
                  </a:cubicBezTo>
                  <a:cubicBezTo>
                    <a:pt x="1315329" y="412652"/>
                    <a:pt x="1354015" y="227427"/>
                    <a:pt x="1392701" y="42203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 b="1"/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33969663-B2B5-D796-D319-4B86EF584E34}"/>
                </a:ext>
              </a:extLst>
            </p:cNvPr>
            <p:cNvGrpSpPr/>
            <p:nvPr/>
          </p:nvGrpSpPr>
          <p:grpSpPr>
            <a:xfrm>
              <a:off x="497623" y="2274660"/>
              <a:ext cx="12063830" cy="738317"/>
              <a:chOff x="476602" y="2236578"/>
              <a:chExt cx="12063830" cy="738317"/>
            </a:xfrm>
          </p:grpSpPr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E360A7E7-0D8D-0702-23F1-7BCFBB3B53E3}"/>
                  </a:ext>
                </a:extLst>
              </p:cNvPr>
              <p:cNvSpPr/>
              <p:nvPr/>
            </p:nvSpPr>
            <p:spPr>
              <a:xfrm rot="21522704">
                <a:off x="2335002" y="2397444"/>
                <a:ext cx="1392701" cy="408050"/>
              </a:xfrm>
              <a:custGeom>
                <a:avLst/>
                <a:gdLst>
                  <a:gd name="connsiteX0" fmla="*/ 0 w 1392701"/>
                  <a:gd name="connsiteY0" fmla="*/ 323557 h 408050"/>
                  <a:gd name="connsiteX1" fmla="*/ 196947 w 1392701"/>
                  <a:gd name="connsiteY1" fmla="*/ 42203 h 408050"/>
                  <a:gd name="connsiteX2" fmla="*/ 548640 w 1392701"/>
                  <a:gd name="connsiteY2" fmla="*/ 379828 h 408050"/>
                  <a:gd name="connsiteX3" fmla="*/ 759655 w 1392701"/>
                  <a:gd name="connsiteY3" fmla="*/ 0 h 408050"/>
                  <a:gd name="connsiteX4" fmla="*/ 928467 w 1392701"/>
                  <a:gd name="connsiteY4" fmla="*/ 379828 h 408050"/>
                  <a:gd name="connsiteX5" fmla="*/ 1097280 w 1392701"/>
                  <a:gd name="connsiteY5" fmla="*/ 14068 h 408050"/>
                  <a:gd name="connsiteX6" fmla="*/ 1266092 w 1392701"/>
                  <a:gd name="connsiteY6" fmla="*/ 407963 h 408050"/>
                  <a:gd name="connsiteX7" fmla="*/ 1392701 w 1392701"/>
                  <a:gd name="connsiteY7" fmla="*/ 42203 h 408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92701" h="408050">
                    <a:moveTo>
                      <a:pt x="0" y="323557"/>
                    </a:moveTo>
                    <a:cubicBezTo>
                      <a:pt x="52753" y="178191"/>
                      <a:pt x="105507" y="32825"/>
                      <a:pt x="196947" y="42203"/>
                    </a:cubicBezTo>
                    <a:cubicBezTo>
                      <a:pt x="288387" y="51581"/>
                      <a:pt x="454855" y="386862"/>
                      <a:pt x="548640" y="379828"/>
                    </a:cubicBezTo>
                    <a:cubicBezTo>
                      <a:pt x="642425" y="372794"/>
                      <a:pt x="696351" y="0"/>
                      <a:pt x="759655" y="0"/>
                    </a:cubicBezTo>
                    <a:cubicBezTo>
                      <a:pt x="822959" y="0"/>
                      <a:pt x="872196" y="377483"/>
                      <a:pt x="928467" y="379828"/>
                    </a:cubicBezTo>
                    <a:cubicBezTo>
                      <a:pt x="984738" y="382173"/>
                      <a:pt x="1041009" y="9379"/>
                      <a:pt x="1097280" y="14068"/>
                    </a:cubicBezTo>
                    <a:cubicBezTo>
                      <a:pt x="1153551" y="18757"/>
                      <a:pt x="1216855" y="403274"/>
                      <a:pt x="1266092" y="407963"/>
                    </a:cubicBezTo>
                    <a:cubicBezTo>
                      <a:pt x="1315329" y="412652"/>
                      <a:pt x="1354015" y="227427"/>
                      <a:pt x="1392701" y="42203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 b="1"/>
              </a:p>
            </p:txBody>
          </p:sp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90035AAA-7EC6-60CD-7C21-5D9F4424640C}"/>
                  </a:ext>
                </a:extLst>
              </p:cNvPr>
              <p:cNvSpPr/>
              <p:nvPr/>
            </p:nvSpPr>
            <p:spPr>
              <a:xfrm rot="21522704">
                <a:off x="3527923" y="2381679"/>
                <a:ext cx="1392701" cy="408050"/>
              </a:xfrm>
              <a:custGeom>
                <a:avLst/>
                <a:gdLst>
                  <a:gd name="connsiteX0" fmla="*/ 0 w 1392701"/>
                  <a:gd name="connsiteY0" fmla="*/ 323557 h 408050"/>
                  <a:gd name="connsiteX1" fmla="*/ 196947 w 1392701"/>
                  <a:gd name="connsiteY1" fmla="*/ 42203 h 408050"/>
                  <a:gd name="connsiteX2" fmla="*/ 548640 w 1392701"/>
                  <a:gd name="connsiteY2" fmla="*/ 379828 h 408050"/>
                  <a:gd name="connsiteX3" fmla="*/ 759655 w 1392701"/>
                  <a:gd name="connsiteY3" fmla="*/ 0 h 408050"/>
                  <a:gd name="connsiteX4" fmla="*/ 928467 w 1392701"/>
                  <a:gd name="connsiteY4" fmla="*/ 379828 h 408050"/>
                  <a:gd name="connsiteX5" fmla="*/ 1097280 w 1392701"/>
                  <a:gd name="connsiteY5" fmla="*/ 14068 h 408050"/>
                  <a:gd name="connsiteX6" fmla="*/ 1266092 w 1392701"/>
                  <a:gd name="connsiteY6" fmla="*/ 407963 h 408050"/>
                  <a:gd name="connsiteX7" fmla="*/ 1392701 w 1392701"/>
                  <a:gd name="connsiteY7" fmla="*/ 42203 h 408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92701" h="408050">
                    <a:moveTo>
                      <a:pt x="0" y="323557"/>
                    </a:moveTo>
                    <a:cubicBezTo>
                      <a:pt x="52753" y="178191"/>
                      <a:pt x="105507" y="32825"/>
                      <a:pt x="196947" y="42203"/>
                    </a:cubicBezTo>
                    <a:cubicBezTo>
                      <a:pt x="288387" y="51581"/>
                      <a:pt x="454855" y="386862"/>
                      <a:pt x="548640" y="379828"/>
                    </a:cubicBezTo>
                    <a:cubicBezTo>
                      <a:pt x="642425" y="372794"/>
                      <a:pt x="696351" y="0"/>
                      <a:pt x="759655" y="0"/>
                    </a:cubicBezTo>
                    <a:cubicBezTo>
                      <a:pt x="822959" y="0"/>
                      <a:pt x="872196" y="377483"/>
                      <a:pt x="928467" y="379828"/>
                    </a:cubicBezTo>
                    <a:cubicBezTo>
                      <a:pt x="984738" y="382173"/>
                      <a:pt x="1041009" y="9379"/>
                      <a:pt x="1097280" y="14068"/>
                    </a:cubicBezTo>
                    <a:cubicBezTo>
                      <a:pt x="1153551" y="18757"/>
                      <a:pt x="1216855" y="403274"/>
                      <a:pt x="1266092" y="407963"/>
                    </a:cubicBezTo>
                    <a:cubicBezTo>
                      <a:pt x="1315329" y="412652"/>
                      <a:pt x="1354015" y="227427"/>
                      <a:pt x="1392701" y="42203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0C236738-32B6-9642-6656-921D4B26C4A6}"/>
                  </a:ext>
                </a:extLst>
              </p:cNvPr>
              <p:cNvSpPr/>
              <p:nvPr/>
            </p:nvSpPr>
            <p:spPr>
              <a:xfrm rot="21522704">
                <a:off x="4757630" y="2360659"/>
                <a:ext cx="1392701" cy="408050"/>
              </a:xfrm>
              <a:custGeom>
                <a:avLst/>
                <a:gdLst>
                  <a:gd name="connsiteX0" fmla="*/ 0 w 1392701"/>
                  <a:gd name="connsiteY0" fmla="*/ 323557 h 408050"/>
                  <a:gd name="connsiteX1" fmla="*/ 196947 w 1392701"/>
                  <a:gd name="connsiteY1" fmla="*/ 42203 h 408050"/>
                  <a:gd name="connsiteX2" fmla="*/ 548640 w 1392701"/>
                  <a:gd name="connsiteY2" fmla="*/ 379828 h 408050"/>
                  <a:gd name="connsiteX3" fmla="*/ 759655 w 1392701"/>
                  <a:gd name="connsiteY3" fmla="*/ 0 h 408050"/>
                  <a:gd name="connsiteX4" fmla="*/ 928467 w 1392701"/>
                  <a:gd name="connsiteY4" fmla="*/ 379828 h 408050"/>
                  <a:gd name="connsiteX5" fmla="*/ 1097280 w 1392701"/>
                  <a:gd name="connsiteY5" fmla="*/ 14068 h 408050"/>
                  <a:gd name="connsiteX6" fmla="*/ 1266092 w 1392701"/>
                  <a:gd name="connsiteY6" fmla="*/ 407963 h 408050"/>
                  <a:gd name="connsiteX7" fmla="*/ 1392701 w 1392701"/>
                  <a:gd name="connsiteY7" fmla="*/ 42203 h 408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92701" h="408050">
                    <a:moveTo>
                      <a:pt x="0" y="323557"/>
                    </a:moveTo>
                    <a:cubicBezTo>
                      <a:pt x="52753" y="178191"/>
                      <a:pt x="105507" y="32825"/>
                      <a:pt x="196947" y="42203"/>
                    </a:cubicBezTo>
                    <a:cubicBezTo>
                      <a:pt x="288387" y="51581"/>
                      <a:pt x="454855" y="386862"/>
                      <a:pt x="548640" y="379828"/>
                    </a:cubicBezTo>
                    <a:cubicBezTo>
                      <a:pt x="642425" y="372794"/>
                      <a:pt x="696351" y="0"/>
                      <a:pt x="759655" y="0"/>
                    </a:cubicBezTo>
                    <a:cubicBezTo>
                      <a:pt x="822959" y="0"/>
                      <a:pt x="872196" y="377483"/>
                      <a:pt x="928467" y="379828"/>
                    </a:cubicBezTo>
                    <a:cubicBezTo>
                      <a:pt x="984738" y="382173"/>
                      <a:pt x="1041009" y="9379"/>
                      <a:pt x="1097280" y="14068"/>
                    </a:cubicBezTo>
                    <a:cubicBezTo>
                      <a:pt x="1153551" y="18757"/>
                      <a:pt x="1216855" y="403274"/>
                      <a:pt x="1266092" y="407963"/>
                    </a:cubicBezTo>
                    <a:cubicBezTo>
                      <a:pt x="1315329" y="412652"/>
                      <a:pt x="1354015" y="227427"/>
                      <a:pt x="1392701" y="42203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FC7429E8-B205-7719-BB90-1D314AF2AE08}"/>
                  </a:ext>
                </a:extLst>
              </p:cNvPr>
              <p:cNvSpPr/>
              <p:nvPr/>
            </p:nvSpPr>
            <p:spPr>
              <a:xfrm rot="21522704">
                <a:off x="5987337" y="2329128"/>
                <a:ext cx="1392701" cy="408050"/>
              </a:xfrm>
              <a:custGeom>
                <a:avLst/>
                <a:gdLst>
                  <a:gd name="connsiteX0" fmla="*/ 0 w 1392701"/>
                  <a:gd name="connsiteY0" fmla="*/ 323557 h 408050"/>
                  <a:gd name="connsiteX1" fmla="*/ 196947 w 1392701"/>
                  <a:gd name="connsiteY1" fmla="*/ 42203 h 408050"/>
                  <a:gd name="connsiteX2" fmla="*/ 548640 w 1392701"/>
                  <a:gd name="connsiteY2" fmla="*/ 379828 h 408050"/>
                  <a:gd name="connsiteX3" fmla="*/ 759655 w 1392701"/>
                  <a:gd name="connsiteY3" fmla="*/ 0 h 408050"/>
                  <a:gd name="connsiteX4" fmla="*/ 928467 w 1392701"/>
                  <a:gd name="connsiteY4" fmla="*/ 379828 h 408050"/>
                  <a:gd name="connsiteX5" fmla="*/ 1097280 w 1392701"/>
                  <a:gd name="connsiteY5" fmla="*/ 14068 h 408050"/>
                  <a:gd name="connsiteX6" fmla="*/ 1266092 w 1392701"/>
                  <a:gd name="connsiteY6" fmla="*/ 407963 h 408050"/>
                  <a:gd name="connsiteX7" fmla="*/ 1392701 w 1392701"/>
                  <a:gd name="connsiteY7" fmla="*/ 42203 h 408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92701" h="408050">
                    <a:moveTo>
                      <a:pt x="0" y="323557"/>
                    </a:moveTo>
                    <a:cubicBezTo>
                      <a:pt x="52753" y="178191"/>
                      <a:pt x="105507" y="32825"/>
                      <a:pt x="196947" y="42203"/>
                    </a:cubicBezTo>
                    <a:cubicBezTo>
                      <a:pt x="288387" y="51581"/>
                      <a:pt x="454855" y="386862"/>
                      <a:pt x="548640" y="379828"/>
                    </a:cubicBezTo>
                    <a:cubicBezTo>
                      <a:pt x="642425" y="372794"/>
                      <a:pt x="696351" y="0"/>
                      <a:pt x="759655" y="0"/>
                    </a:cubicBezTo>
                    <a:cubicBezTo>
                      <a:pt x="822959" y="0"/>
                      <a:pt x="872196" y="377483"/>
                      <a:pt x="928467" y="379828"/>
                    </a:cubicBezTo>
                    <a:cubicBezTo>
                      <a:pt x="984738" y="382173"/>
                      <a:pt x="1041009" y="9379"/>
                      <a:pt x="1097280" y="14068"/>
                    </a:cubicBezTo>
                    <a:cubicBezTo>
                      <a:pt x="1153551" y="18757"/>
                      <a:pt x="1216855" y="403274"/>
                      <a:pt x="1266092" y="407963"/>
                    </a:cubicBezTo>
                    <a:cubicBezTo>
                      <a:pt x="1315329" y="412652"/>
                      <a:pt x="1354015" y="227427"/>
                      <a:pt x="1392701" y="42203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id="{2A64BAE0-9131-B04C-C029-92A56992554B}"/>
                  </a:ext>
                </a:extLst>
              </p:cNvPr>
              <p:cNvSpPr/>
              <p:nvPr/>
            </p:nvSpPr>
            <p:spPr>
              <a:xfrm rot="21522704">
                <a:off x="7206530" y="2339638"/>
                <a:ext cx="1392701" cy="408050"/>
              </a:xfrm>
              <a:custGeom>
                <a:avLst/>
                <a:gdLst>
                  <a:gd name="connsiteX0" fmla="*/ 0 w 1392701"/>
                  <a:gd name="connsiteY0" fmla="*/ 323557 h 408050"/>
                  <a:gd name="connsiteX1" fmla="*/ 196947 w 1392701"/>
                  <a:gd name="connsiteY1" fmla="*/ 42203 h 408050"/>
                  <a:gd name="connsiteX2" fmla="*/ 548640 w 1392701"/>
                  <a:gd name="connsiteY2" fmla="*/ 379828 h 408050"/>
                  <a:gd name="connsiteX3" fmla="*/ 759655 w 1392701"/>
                  <a:gd name="connsiteY3" fmla="*/ 0 h 408050"/>
                  <a:gd name="connsiteX4" fmla="*/ 928467 w 1392701"/>
                  <a:gd name="connsiteY4" fmla="*/ 379828 h 408050"/>
                  <a:gd name="connsiteX5" fmla="*/ 1097280 w 1392701"/>
                  <a:gd name="connsiteY5" fmla="*/ 14068 h 408050"/>
                  <a:gd name="connsiteX6" fmla="*/ 1266092 w 1392701"/>
                  <a:gd name="connsiteY6" fmla="*/ 407963 h 408050"/>
                  <a:gd name="connsiteX7" fmla="*/ 1392701 w 1392701"/>
                  <a:gd name="connsiteY7" fmla="*/ 42203 h 408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92701" h="408050">
                    <a:moveTo>
                      <a:pt x="0" y="323557"/>
                    </a:moveTo>
                    <a:cubicBezTo>
                      <a:pt x="52753" y="178191"/>
                      <a:pt x="105507" y="32825"/>
                      <a:pt x="196947" y="42203"/>
                    </a:cubicBezTo>
                    <a:cubicBezTo>
                      <a:pt x="288387" y="51581"/>
                      <a:pt x="454855" y="386862"/>
                      <a:pt x="548640" y="379828"/>
                    </a:cubicBezTo>
                    <a:cubicBezTo>
                      <a:pt x="642425" y="372794"/>
                      <a:pt x="696351" y="0"/>
                      <a:pt x="759655" y="0"/>
                    </a:cubicBezTo>
                    <a:cubicBezTo>
                      <a:pt x="822959" y="0"/>
                      <a:pt x="872196" y="377483"/>
                      <a:pt x="928467" y="379828"/>
                    </a:cubicBezTo>
                    <a:cubicBezTo>
                      <a:pt x="984738" y="382173"/>
                      <a:pt x="1041009" y="9379"/>
                      <a:pt x="1097280" y="14068"/>
                    </a:cubicBezTo>
                    <a:cubicBezTo>
                      <a:pt x="1153551" y="18757"/>
                      <a:pt x="1216855" y="403274"/>
                      <a:pt x="1266092" y="407963"/>
                    </a:cubicBezTo>
                    <a:cubicBezTo>
                      <a:pt x="1315329" y="412652"/>
                      <a:pt x="1354015" y="227427"/>
                      <a:pt x="1392701" y="42203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CE884029-E3FF-7B37-2B25-602A8D586E93}"/>
                  </a:ext>
                </a:extLst>
              </p:cNvPr>
              <p:cNvSpPr/>
              <p:nvPr/>
            </p:nvSpPr>
            <p:spPr>
              <a:xfrm rot="21522704">
                <a:off x="8404706" y="2339639"/>
                <a:ext cx="1392701" cy="408050"/>
              </a:xfrm>
              <a:custGeom>
                <a:avLst/>
                <a:gdLst>
                  <a:gd name="connsiteX0" fmla="*/ 0 w 1392701"/>
                  <a:gd name="connsiteY0" fmla="*/ 323557 h 408050"/>
                  <a:gd name="connsiteX1" fmla="*/ 196947 w 1392701"/>
                  <a:gd name="connsiteY1" fmla="*/ 42203 h 408050"/>
                  <a:gd name="connsiteX2" fmla="*/ 548640 w 1392701"/>
                  <a:gd name="connsiteY2" fmla="*/ 379828 h 408050"/>
                  <a:gd name="connsiteX3" fmla="*/ 759655 w 1392701"/>
                  <a:gd name="connsiteY3" fmla="*/ 0 h 408050"/>
                  <a:gd name="connsiteX4" fmla="*/ 928467 w 1392701"/>
                  <a:gd name="connsiteY4" fmla="*/ 379828 h 408050"/>
                  <a:gd name="connsiteX5" fmla="*/ 1097280 w 1392701"/>
                  <a:gd name="connsiteY5" fmla="*/ 14068 h 408050"/>
                  <a:gd name="connsiteX6" fmla="*/ 1266092 w 1392701"/>
                  <a:gd name="connsiteY6" fmla="*/ 407963 h 408050"/>
                  <a:gd name="connsiteX7" fmla="*/ 1392701 w 1392701"/>
                  <a:gd name="connsiteY7" fmla="*/ 42203 h 408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92701" h="408050">
                    <a:moveTo>
                      <a:pt x="0" y="323557"/>
                    </a:moveTo>
                    <a:cubicBezTo>
                      <a:pt x="52753" y="178191"/>
                      <a:pt x="105507" y="32825"/>
                      <a:pt x="196947" y="42203"/>
                    </a:cubicBezTo>
                    <a:cubicBezTo>
                      <a:pt x="288387" y="51581"/>
                      <a:pt x="454855" y="386862"/>
                      <a:pt x="548640" y="379828"/>
                    </a:cubicBezTo>
                    <a:cubicBezTo>
                      <a:pt x="642425" y="372794"/>
                      <a:pt x="696351" y="0"/>
                      <a:pt x="759655" y="0"/>
                    </a:cubicBezTo>
                    <a:cubicBezTo>
                      <a:pt x="822959" y="0"/>
                      <a:pt x="872196" y="377483"/>
                      <a:pt x="928467" y="379828"/>
                    </a:cubicBezTo>
                    <a:cubicBezTo>
                      <a:pt x="984738" y="382173"/>
                      <a:pt x="1041009" y="9379"/>
                      <a:pt x="1097280" y="14068"/>
                    </a:cubicBezTo>
                    <a:cubicBezTo>
                      <a:pt x="1153551" y="18757"/>
                      <a:pt x="1216855" y="403274"/>
                      <a:pt x="1266092" y="407963"/>
                    </a:cubicBezTo>
                    <a:cubicBezTo>
                      <a:pt x="1315329" y="412652"/>
                      <a:pt x="1354015" y="227427"/>
                      <a:pt x="1392701" y="42203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28" name="Freeform 27">
                <a:extLst>
                  <a:ext uri="{FF2B5EF4-FFF2-40B4-BE49-F238E27FC236}">
                    <a16:creationId xmlns:a16="http://schemas.microsoft.com/office/drawing/2014/main" id="{274A35CB-76D0-9F16-6797-AFF7D1D2BB64}"/>
                  </a:ext>
                </a:extLst>
              </p:cNvPr>
              <p:cNvSpPr/>
              <p:nvPr/>
            </p:nvSpPr>
            <p:spPr>
              <a:xfrm rot="21522704">
                <a:off x="9686962" y="2339643"/>
                <a:ext cx="1392701" cy="408050"/>
              </a:xfrm>
              <a:custGeom>
                <a:avLst/>
                <a:gdLst>
                  <a:gd name="connsiteX0" fmla="*/ 0 w 1392701"/>
                  <a:gd name="connsiteY0" fmla="*/ 323557 h 408050"/>
                  <a:gd name="connsiteX1" fmla="*/ 196947 w 1392701"/>
                  <a:gd name="connsiteY1" fmla="*/ 42203 h 408050"/>
                  <a:gd name="connsiteX2" fmla="*/ 548640 w 1392701"/>
                  <a:gd name="connsiteY2" fmla="*/ 379828 h 408050"/>
                  <a:gd name="connsiteX3" fmla="*/ 759655 w 1392701"/>
                  <a:gd name="connsiteY3" fmla="*/ 0 h 408050"/>
                  <a:gd name="connsiteX4" fmla="*/ 928467 w 1392701"/>
                  <a:gd name="connsiteY4" fmla="*/ 379828 h 408050"/>
                  <a:gd name="connsiteX5" fmla="*/ 1097280 w 1392701"/>
                  <a:gd name="connsiteY5" fmla="*/ 14068 h 408050"/>
                  <a:gd name="connsiteX6" fmla="*/ 1266092 w 1392701"/>
                  <a:gd name="connsiteY6" fmla="*/ 407963 h 408050"/>
                  <a:gd name="connsiteX7" fmla="*/ 1392701 w 1392701"/>
                  <a:gd name="connsiteY7" fmla="*/ 42203 h 408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92701" h="408050">
                    <a:moveTo>
                      <a:pt x="0" y="323557"/>
                    </a:moveTo>
                    <a:cubicBezTo>
                      <a:pt x="52753" y="178191"/>
                      <a:pt x="105507" y="32825"/>
                      <a:pt x="196947" y="42203"/>
                    </a:cubicBezTo>
                    <a:cubicBezTo>
                      <a:pt x="288387" y="51581"/>
                      <a:pt x="454855" y="386862"/>
                      <a:pt x="548640" y="379828"/>
                    </a:cubicBezTo>
                    <a:cubicBezTo>
                      <a:pt x="642425" y="372794"/>
                      <a:pt x="696351" y="0"/>
                      <a:pt x="759655" y="0"/>
                    </a:cubicBezTo>
                    <a:cubicBezTo>
                      <a:pt x="822959" y="0"/>
                      <a:pt x="872196" y="377483"/>
                      <a:pt x="928467" y="379828"/>
                    </a:cubicBezTo>
                    <a:cubicBezTo>
                      <a:pt x="984738" y="382173"/>
                      <a:pt x="1041009" y="9379"/>
                      <a:pt x="1097280" y="14068"/>
                    </a:cubicBezTo>
                    <a:cubicBezTo>
                      <a:pt x="1153551" y="18757"/>
                      <a:pt x="1216855" y="403274"/>
                      <a:pt x="1266092" y="407963"/>
                    </a:cubicBezTo>
                    <a:cubicBezTo>
                      <a:pt x="1315329" y="412652"/>
                      <a:pt x="1354015" y="227427"/>
                      <a:pt x="1392701" y="42203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30" name="Freeform 29">
                <a:extLst>
                  <a:ext uri="{FF2B5EF4-FFF2-40B4-BE49-F238E27FC236}">
                    <a16:creationId xmlns:a16="http://schemas.microsoft.com/office/drawing/2014/main" id="{F4A5D1AB-B57E-06B2-C241-F3E1BCCBDEB6}"/>
                  </a:ext>
                </a:extLst>
              </p:cNvPr>
              <p:cNvSpPr/>
              <p:nvPr/>
            </p:nvSpPr>
            <p:spPr>
              <a:xfrm rot="21522704">
                <a:off x="10958708" y="2329127"/>
                <a:ext cx="1392701" cy="408050"/>
              </a:xfrm>
              <a:custGeom>
                <a:avLst/>
                <a:gdLst>
                  <a:gd name="connsiteX0" fmla="*/ 0 w 1392701"/>
                  <a:gd name="connsiteY0" fmla="*/ 323557 h 408050"/>
                  <a:gd name="connsiteX1" fmla="*/ 196947 w 1392701"/>
                  <a:gd name="connsiteY1" fmla="*/ 42203 h 408050"/>
                  <a:gd name="connsiteX2" fmla="*/ 548640 w 1392701"/>
                  <a:gd name="connsiteY2" fmla="*/ 379828 h 408050"/>
                  <a:gd name="connsiteX3" fmla="*/ 759655 w 1392701"/>
                  <a:gd name="connsiteY3" fmla="*/ 0 h 408050"/>
                  <a:gd name="connsiteX4" fmla="*/ 928467 w 1392701"/>
                  <a:gd name="connsiteY4" fmla="*/ 379828 h 408050"/>
                  <a:gd name="connsiteX5" fmla="*/ 1097280 w 1392701"/>
                  <a:gd name="connsiteY5" fmla="*/ 14068 h 408050"/>
                  <a:gd name="connsiteX6" fmla="*/ 1266092 w 1392701"/>
                  <a:gd name="connsiteY6" fmla="*/ 407963 h 408050"/>
                  <a:gd name="connsiteX7" fmla="*/ 1392701 w 1392701"/>
                  <a:gd name="connsiteY7" fmla="*/ 42203 h 408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92701" h="408050">
                    <a:moveTo>
                      <a:pt x="0" y="323557"/>
                    </a:moveTo>
                    <a:cubicBezTo>
                      <a:pt x="52753" y="178191"/>
                      <a:pt x="105507" y="32825"/>
                      <a:pt x="196947" y="42203"/>
                    </a:cubicBezTo>
                    <a:cubicBezTo>
                      <a:pt x="288387" y="51581"/>
                      <a:pt x="454855" y="386862"/>
                      <a:pt x="548640" y="379828"/>
                    </a:cubicBezTo>
                    <a:cubicBezTo>
                      <a:pt x="642425" y="372794"/>
                      <a:pt x="696351" y="0"/>
                      <a:pt x="759655" y="0"/>
                    </a:cubicBezTo>
                    <a:cubicBezTo>
                      <a:pt x="822959" y="0"/>
                      <a:pt x="872196" y="377483"/>
                      <a:pt x="928467" y="379828"/>
                    </a:cubicBezTo>
                    <a:cubicBezTo>
                      <a:pt x="984738" y="382173"/>
                      <a:pt x="1041009" y="9379"/>
                      <a:pt x="1097280" y="14068"/>
                    </a:cubicBezTo>
                    <a:cubicBezTo>
                      <a:pt x="1153551" y="18757"/>
                      <a:pt x="1216855" y="403274"/>
                      <a:pt x="1266092" y="407963"/>
                    </a:cubicBezTo>
                    <a:cubicBezTo>
                      <a:pt x="1315329" y="412652"/>
                      <a:pt x="1354015" y="227427"/>
                      <a:pt x="1392701" y="42203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32" name="Freeform 31">
                <a:extLst>
                  <a:ext uri="{FF2B5EF4-FFF2-40B4-BE49-F238E27FC236}">
                    <a16:creationId xmlns:a16="http://schemas.microsoft.com/office/drawing/2014/main" id="{81A2CFEA-A6A4-F712-833D-368FBA57B9EC}"/>
                  </a:ext>
                </a:extLst>
              </p:cNvPr>
              <p:cNvSpPr/>
              <p:nvPr/>
            </p:nvSpPr>
            <p:spPr>
              <a:xfrm rot="21522704">
                <a:off x="910854" y="2402699"/>
                <a:ext cx="1392701" cy="408050"/>
              </a:xfrm>
              <a:custGeom>
                <a:avLst/>
                <a:gdLst>
                  <a:gd name="connsiteX0" fmla="*/ 0 w 1392701"/>
                  <a:gd name="connsiteY0" fmla="*/ 323557 h 408050"/>
                  <a:gd name="connsiteX1" fmla="*/ 196947 w 1392701"/>
                  <a:gd name="connsiteY1" fmla="*/ 42203 h 408050"/>
                  <a:gd name="connsiteX2" fmla="*/ 548640 w 1392701"/>
                  <a:gd name="connsiteY2" fmla="*/ 379828 h 408050"/>
                  <a:gd name="connsiteX3" fmla="*/ 759655 w 1392701"/>
                  <a:gd name="connsiteY3" fmla="*/ 0 h 408050"/>
                  <a:gd name="connsiteX4" fmla="*/ 928467 w 1392701"/>
                  <a:gd name="connsiteY4" fmla="*/ 379828 h 408050"/>
                  <a:gd name="connsiteX5" fmla="*/ 1097280 w 1392701"/>
                  <a:gd name="connsiteY5" fmla="*/ 14068 h 408050"/>
                  <a:gd name="connsiteX6" fmla="*/ 1266092 w 1392701"/>
                  <a:gd name="connsiteY6" fmla="*/ 407963 h 408050"/>
                  <a:gd name="connsiteX7" fmla="*/ 1392701 w 1392701"/>
                  <a:gd name="connsiteY7" fmla="*/ 42203 h 408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92701" h="408050">
                    <a:moveTo>
                      <a:pt x="0" y="323557"/>
                    </a:moveTo>
                    <a:cubicBezTo>
                      <a:pt x="52753" y="178191"/>
                      <a:pt x="105507" y="32825"/>
                      <a:pt x="196947" y="42203"/>
                    </a:cubicBezTo>
                    <a:cubicBezTo>
                      <a:pt x="288387" y="51581"/>
                      <a:pt x="454855" y="386862"/>
                      <a:pt x="548640" y="379828"/>
                    </a:cubicBezTo>
                    <a:cubicBezTo>
                      <a:pt x="642425" y="372794"/>
                      <a:pt x="696351" y="0"/>
                      <a:pt x="759655" y="0"/>
                    </a:cubicBezTo>
                    <a:cubicBezTo>
                      <a:pt x="822959" y="0"/>
                      <a:pt x="872196" y="377483"/>
                      <a:pt x="928467" y="379828"/>
                    </a:cubicBezTo>
                    <a:cubicBezTo>
                      <a:pt x="984738" y="382173"/>
                      <a:pt x="1041009" y="9379"/>
                      <a:pt x="1097280" y="14068"/>
                    </a:cubicBezTo>
                    <a:cubicBezTo>
                      <a:pt x="1153551" y="18757"/>
                      <a:pt x="1216855" y="403274"/>
                      <a:pt x="1266092" y="407963"/>
                    </a:cubicBezTo>
                    <a:cubicBezTo>
                      <a:pt x="1315329" y="412652"/>
                      <a:pt x="1354015" y="227427"/>
                      <a:pt x="1392701" y="42203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 b="1"/>
              </a:p>
            </p:txBody>
          </p: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8D4F6872-046A-F974-D16D-FF82C309B865}"/>
                  </a:ext>
                </a:extLst>
              </p:cNvPr>
              <p:cNvSpPr/>
              <p:nvPr/>
            </p:nvSpPr>
            <p:spPr>
              <a:xfrm rot="17656409">
                <a:off x="3265085" y="2304895"/>
                <a:ext cx="651641" cy="651641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 b="1"/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0D20CB74-F1B5-A39F-4AA8-9CB939EC4365}"/>
                  </a:ext>
                </a:extLst>
              </p:cNvPr>
              <p:cNvSpPr/>
              <p:nvPr/>
            </p:nvSpPr>
            <p:spPr>
              <a:xfrm rot="17656409">
                <a:off x="1900750" y="2317999"/>
                <a:ext cx="651641" cy="651641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CC5A72CE-C135-05AF-3F6E-DF0338734959}"/>
                  </a:ext>
                </a:extLst>
              </p:cNvPr>
              <p:cNvSpPr/>
              <p:nvPr/>
            </p:nvSpPr>
            <p:spPr>
              <a:xfrm rot="17656409">
                <a:off x="4458006" y="2289130"/>
                <a:ext cx="651641" cy="651641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1CFBB3F8-9A79-1825-A4AF-B28CA835B82E}"/>
                  </a:ext>
                </a:extLst>
              </p:cNvPr>
              <p:cNvSpPr/>
              <p:nvPr/>
            </p:nvSpPr>
            <p:spPr>
              <a:xfrm rot="17656409">
                <a:off x="5687713" y="2268110"/>
                <a:ext cx="651641" cy="651641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A86D8AD2-FEE9-1DF0-E145-BE69B0D69525}"/>
                  </a:ext>
                </a:extLst>
              </p:cNvPr>
              <p:cNvSpPr/>
              <p:nvPr/>
            </p:nvSpPr>
            <p:spPr>
              <a:xfrm rot="17656409">
                <a:off x="6917420" y="2236579"/>
                <a:ext cx="651641" cy="651641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AFA425-4FE5-87DD-5E1D-3D503750814E}"/>
                  </a:ext>
                </a:extLst>
              </p:cNvPr>
              <p:cNvSpPr/>
              <p:nvPr/>
            </p:nvSpPr>
            <p:spPr>
              <a:xfrm rot="17656409">
                <a:off x="8136613" y="2247089"/>
                <a:ext cx="651641" cy="651641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8697A564-E7DC-BA91-7C98-EB5AC7E88507}"/>
                  </a:ext>
                </a:extLst>
              </p:cNvPr>
              <p:cNvSpPr/>
              <p:nvPr/>
            </p:nvSpPr>
            <p:spPr>
              <a:xfrm rot="17656409">
                <a:off x="9334789" y="2247090"/>
                <a:ext cx="651641" cy="651641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E52C87CE-D49E-7B33-672B-EF68079A13FB}"/>
                  </a:ext>
                </a:extLst>
              </p:cNvPr>
              <p:cNvSpPr/>
              <p:nvPr/>
            </p:nvSpPr>
            <p:spPr>
              <a:xfrm rot="17656409">
                <a:off x="10617045" y="2247094"/>
                <a:ext cx="651641" cy="651641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8DF57DEB-7F4E-B2D7-400B-C0FF8402ABAD}"/>
                  </a:ext>
                </a:extLst>
              </p:cNvPr>
              <p:cNvSpPr/>
              <p:nvPr/>
            </p:nvSpPr>
            <p:spPr>
              <a:xfrm rot="17656409">
                <a:off x="11888791" y="2236578"/>
                <a:ext cx="651641" cy="651641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C32B7EDA-1A5C-43F9-33BD-38AC16F8C548}"/>
                  </a:ext>
                </a:extLst>
              </p:cNvPr>
              <p:cNvSpPr/>
              <p:nvPr/>
            </p:nvSpPr>
            <p:spPr>
              <a:xfrm rot="17656409">
                <a:off x="476602" y="2323254"/>
                <a:ext cx="651641" cy="651641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</p:grp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04C8BD5B-80B7-55FC-9ADE-C3CB769FA59B}"/>
              </a:ext>
            </a:extLst>
          </p:cNvPr>
          <p:cNvSpPr txBox="1"/>
          <p:nvPr/>
        </p:nvSpPr>
        <p:spPr>
          <a:xfrm>
            <a:off x="173711" y="1818135"/>
            <a:ext cx="5986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dirty="0"/>
              <a:t>Infinite chain of masses connected by identical springs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A3F9231-98B8-BAE6-3589-9A6811A30175}"/>
              </a:ext>
            </a:extLst>
          </p:cNvPr>
          <p:cNvGrpSpPr/>
          <p:nvPr/>
        </p:nvGrpSpPr>
        <p:grpSpPr>
          <a:xfrm>
            <a:off x="-815394" y="4461639"/>
            <a:ext cx="1641519" cy="1576185"/>
            <a:chOff x="1609170" y="4004075"/>
            <a:chExt cx="2112579" cy="2028496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18ACAF43-715F-EBC2-4E2E-A826BF05631F}"/>
                </a:ext>
              </a:extLst>
            </p:cNvPr>
            <p:cNvSpPr/>
            <p:nvPr/>
          </p:nvSpPr>
          <p:spPr>
            <a:xfrm>
              <a:off x="2208259" y="4561122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4E98E316-CA62-45DA-6395-5DD54A10F9EF}"/>
                </a:ext>
              </a:extLst>
            </p:cNvPr>
            <p:cNvSpPr/>
            <p:nvPr/>
          </p:nvSpPr>
          <p:spPr>
            <a:xfrm>
              <a:off x="1609170" y="4004075"/>
              <a:ext cx="2112579" cy="202849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CD10F93D-F6F8-D34E-CC3C-0B09DA0D515C}"/>
              </a:ext>
            </a:extLst>
          </p:cNvPr>
          <p:cNvGrpSpPr/>
          <p:nvPr/>
        </p:nvGrpSpPr>
        <p:grpSpPr>
          <a:xfrm>
            <a:off x="826511" y="4466893"/>
            <a:ext cx="1641519" cy="1576185"/>
            <a:chOff x="1609170" y="4004075"/>
            <a:chExt cx="2112579" cy="2028496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BA46D9DF-0FE2-93BC-050F-5CEBC6BF8078}"/>
                </a:ext>
              </a:extLst>
            </p:cNvPr>
            <p:cNvSpPr/>
            <p:nvPr/>
          </p:nvSpPr>
          <p:spPr>
            <a:xfrm>
              <a:off x="2208259" y="4561122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F309DA78-96D4-9D2E-39E2-D260F162C0C5}"/>
                </a:ext>
              </a:extLst>
            </p:cNvPr>
            <p:cNvSpPr/>
            <p:nvPr/>
          </p:nvSpPr>
          <p:spPr>
            <a:xfrm>
              <a:off x="1609170" y="4004075"/>
              <a:ext cx="2112579" cy="202849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D06F7C2-1475-21A3-62CE-BBE3CA0E49EF}"/>
              </a:ext>
            </a:extLst>
          </p:cNvPr>
          <p:cNvGrpSpPr/>
          <p:nvPr/>
        </p:nvGrpSpPr>
        <p:grpSpPr>
          <a:xfrm>
            <a:off x="2470301" y="4472149"/>
            <a:ext cx="1641519" cy="1576185"/>
            <a:chOff x="1609170" y="4004075"/>
            <a:chExt cx="2112579" cy="2028496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FBDE4813-F784-E526-89BB-A7EF2F4E7475}"/>
                </a:ext>
              </a:extLst>
            </p:cNvPr>
            <p:cNvSpPr/>
            <p:nvPr/>
          </p:nvSpPr>
          <p:spPr>
            <a:xfrm>
              <a:off x="2208259" y="4561122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3304A14F-39E9-8F21-66FA-CB96925BB67B}"/>
                </a:ext>
              </a:extLst>
            </p:cNvPr>
            <p:cNvSpPr/>
            <p:nvPr/>
          </p:nvSpPr>
          <p:spPr>
            <a:xfrm>
              <a:off x="1609170" y="4004075"/>
              <a:ext cx="2112579" cy="202849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7E89CAD-0621-E3BF-B143-D67B9739E7D2}"/>
              </a:ext>
            </a:extLst>
          </p:cNvPr>
          <p:cNvGrpSpPr/>
          <p:nvPr/>
        </p:nvGrpSpPr>
        <p:grpSpPr>
          <a:xfrm>
            <a:off x="4112206" y="4477403"/>
            <a:ext cx="1641519" cy="1576185"/>
            <a:chOff x="1609170" y="4004075"/>
            <a:chExt cx="2112579" cy="2028496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630B2AF4-43D3-BB0F-4B48-B5F3BD88FCCD}"/>
                </a:ext>
              </a:extLst>
            </p:cNvPr>
            <p:cNvSpPr/>
            <p:nvPr/>
          </p:nvSpPr>
          <p:spPr>
            <a:xfrm>
              <a:off x="2208259" y="4561122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C458207C-3CAE-66B3-D892-9B4E889080A5}"/>
                </a:ext>
              </a:extLst>
            </p:cNvPr>
            <p:cNvSpPr/>
            <p:nvPr/>
          </p:nvSpPr>
          <p:spPr>
            <a:xfrm>
              <a:off x="1609170" y="4004075"/>
              <a:ext cx="2112579" cy="202849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869902E-EEF1-3E81-57ED-6D1E900EB5E9}"/>
              </a:ext>
            </a:extLst>
          </p:cNvPr>
          <p:cNvGrpSpPr/>
          <p:nvPr/>
        </p:nvGrpSpPr>
        <p:grpSpPr>
          <a:xfrm>
            <a:off x="5748289" y="4477407"/>
            <a:ext cx="1641519" cy="1576185"/>
            <a:chOff x="1609170" y="4004075"/>
            <a:chExt cx="2112579" cy="2028496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50945EE-9EAC-AFB1-1B2E-4FAF8282C99A}"/>
                </a:ext>
              </a:extLst>
            </p:cNvPr>
            <p:cNvSpPr/>
            <p:nvPr/>
          </p:nvSpPr>
          <p:spPr>
            <a:xfrm>
              <a:off x="2208259" y="4561122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0F862E81-B28E-B585-4922-F7A9DB7AF550}"/>
                </a:ext>
              </a:extLst>
            </p:cNvPr>
            <p:cNvSpPr/>
            <p:nvPr/>
          </p:nvSpPr>
          <p:spPr>
            <a:xfrm>
              <a:off x="1609170" y="4004075"/>
              <a:ext cx="2112579" cy="202849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59F12313-59C9-374B-A8FA-AD3ABCDB9707}"/>
              </a:ext>
            </a:extLst>
          </p:cNvPr>
          <p:cNvGrpSpPr/>
          <p:nvPr/>
        </p:nvGrpSpPr>
        <p:grpSpPr>
          <a:xfrm>
            <a:off x="7390194" y="4482661"/>
            <a:ext cx="1641519" cy="1576185"/>
            <a:chOff x="1609170" y="4004075"/>
            <a:chExt cx="2112579" cy="2028496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B1622502-5879-6CF9-D3FD-B957DD5BD7B4}"/>
                </a:ext>
              </a:extLst>
            </p:cNvPr>
            <p:cNvSpPr/>
            <p:nvPr/>
          </p:nvSpPr>
          <p:spPr>
            <a:xfrm>
              <a:off x="2208259" y="4561122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836B7C33-7087-C789-A166-740C7387F446}"/>
                </a:ext>
              </a:extLst>
            </p:cNvPr>
            <p:cNvSpPr/>
            <p:nvPr/>
          </p:nvSpPr>
          <p:spPr>
            <a:xfrm>
              <a:off x="1609170" y="4004075"/>
              <a:ext cx="2112579" cy="202849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B4A8C59B-CE47-2F8D-63AF-B1C8DEA420FB}"/>
              </a:ext>
            </a:extLst>
          </p:cNvPr>
          <p:cNvGrpSpPr/>
          <p:nvPr/>
        </p:nvGrpSpPr>
        <p:grpSpPr>
          <a:xfrm>
            <a:off x="9033984" y="4487917"/>
            <a:ext cx="1641519" cy="1576185"/>
            <a:chOff x="1609170" y="4004075"/>
            <a:chExt cx="2112579" cy="2028496"/>
          </a:xfrm>
        </p:grpSpPr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930C951B-8005-E245-447F-A8A2737A327C}"/>
                </a:ext>
              </a:extLst>
            </p:cNvPr>
            <p:cNvSpPr/>
            <p:nvPr/>
          </p:nvSpPr>
          <p:spPr>
            <a:xfrm>
              <a:off x="2208259" y="4561122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2CA41EB-F0B7-0919-9751-22850AD8E4B6}"/>
                </a:ext>
              </a:extLst>
            </p:cNvPr>
            <p:cNvSpPr/>
            <p:nvPr/>
          </p:nvSpPr>
          <p:spPr>
            <a:xfrm>
              <a:off x="1609170" y="4004075"/>
              <a:ext cx="2112579" cy="202849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878E4446-EB39-3BDF-A092-04EDC352D943}"/>
              </a:ext>
            </a:extLst>
          </p:cNvPr>
          <p:cNvGrpSpPr/>
          <p:nvPr/>
        </p:nvGrpSpPr>
        <p:grpSpPr>
          <a:xfrm>
            <a:off x="10674669" y="4487918"/>
            <a:ext cx="1641519" cy="1576185"/>
            <a:chOff x="1609170" y="4004075"/>
            <a:chExt cx="2112579" cy="2028496"/>
          </a:xfrm>
        </p:grpSpPr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3814E217-EA02-63E3-9B65-152A509B17E3}"/>
                </a:ext>
              </a:extLst>
            </p:cNvPr>
            <p:cNvSpPr/>
            <p:nvPr/>
          </p:nvSpPr>
          <p:spPr>
            <a:xfrm>
              <a:off x="2208259" y="4561122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396CAB9D-9AF9-B9A0-ED9F-B4C03C4F2E3A}"/>
                </a:ext>
              </a:extLst>
            </p:cNvPr>
            <p:cNvSpPr/>
            <p:nvPr/>
          </p:nvSpPr>
          <p:spPr>
            <a:xfrm>
              <a:off x="1609170" y="4004075"/>
              <a:ext cx="2112579" cy="202849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15EF1A8B-7110-841F-13EF-D55D98D8D0EB}"/>
              </a:ext>
            </a:extLst>
          </p:cNvPr>
          <p:cNvSpPr txBox="1"/>
          <p:nvPr/>
        </p:nvSpPr>
        <p:spPr>
          <a:xfrm>
            <a:off x="301025" y="3935816"/>
            <a:ext cx="6633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dirty="0"/>
              <a:t>Infinite chain of atoms “connected” by quantum mechanics  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26754F86-EF4B-E903-35E7-F62CBBAA6237}"/>
              </a:ext>
            </a:extLst>
          </p:cNvPr>
          <p:cNvGrpSpPr/>
          <p:nvPr/>
        </p:nvGrpSpPr>
        <p:grpSpPr>
          <a:xfrm>
            <a:off x="7820642" y="3510275"/>
            <a:ext cx="4371358" cy="3226676"/>
            <a:chOff x="4130566" y="2017986"/>
            <a:chExt cx="5538951" cy="4088524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2727F1A9-281F-077A-2AE8-3EEA6B1E5D73}"/>
                </a:ext>
              </a:extLst>
            </p:cNvPr>
            <p:cNvSpPr/>
            <p:nvPr/>
          </p:nvSpPr>
          <p:spPr>
            <a:xfrm>
              <a:off x="4130566" y="2017986"/>
              <a:ext cx="5538951" cy="40885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2B6A2873-FB3C-D459-6D52-D3114A4681FF}"/>
                </a:ext>
              </a:extLst>
            </p:cNvPr>
            <p:cNvCxnSpPr/>
            <p:nvPr/>
          </p:nvCxnSpPr>
          <p:spPr>
            <a:xfrm>
              <a:off x="4782207" y="2186152"/>
              <a:ext cx="0" cy="3363310"/>
            </a:xfrm>
            <a:prstGeom prst="line">
              <a:avLst/>
            </a:prstGeom>
            <a:ln w="38100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10D133A6-D634-2222-F6E2-ECFB50E78AF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87461" y="5533700"/>
              <a:ext cx="4135821" cy="0"/>
            </a:xfrm>
            <a:prstGeom prst="line">
              <a:avLst/>
            </a:prstGeom>
            <a:ln w="38100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083BBE61-F828-8EF4-518E-4020AD2C8198}"/>
                </a:ext>
              </a:extLst>
            </p:cNvPr>
            <p:cNvSpPr/>
            <p:nvPr/>
          </p:nvSpPr>
          <p:spPr>
            <a:xfrm>
              <a:off x="5129049" y="2469931"/>
              <a:ext cx="4445875" cy="2810883"/>
            </a:xfrm>
            <a:custGeom>
              <a:avLst/>
              <a:gdLst>
                <a:gd name="connsiteX0" fmla="*/ 0 w 4445875"/>
                <a:gd name="connsiteY0" fmla="*/ 0 h 2810883"/>
                <a:gd name="connsiteX1" fmla="*/ 1355834 w 4445875"/>
                <a:gd name="connsiteY1" fmla="*/ 2785242 h 2810883"/>
                <a:gd name="connsiteX2" fmla="*/ 3605048 w 4445875"/>
                <a:gd name="connsiteY2" fmla="*/ 1345325 h 2810883"/>
                <a:gd name="connsiteX3" fmla="*/ 4445875 w 4445875"/>
                <a:gd name="connsiteY3" fmla="*/ 662152 h 2810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45875" h="2810883">
                  <a:moveTo>
                    <a:pt x="0" y="0"/>
                  </a:moveTo>
                  <a:cubicBezTo>
                    <a:pt x="377496" y="1280510"/>
                    <a:pt x="754993" y="2561021"/>
                    <a:pt x="1355834" y="2785242"/>
                  </a:cubicBezTo>
                  <a:cubicBezTo>
                    <a:pt x="1956675" y="3009463"/>
                    <a:pt x="3090041" y="1699173"/>
                    <a:pt x="3605048" y="1345325"/>
                  </a:cubicBezTo>
                  <a:cubicBezTo>
                    <a:pt x="4120055" y="991477"/>
                    <a:pt x="4282965" y="826814"/>
                    <a:pt x="4445875" y="662152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B8382985-1089-A5F1-3CC2-7B1AB4DFE17B}"/>
                </a:ext>
              </a:extLst>
            </p:cNvPr>
            <p:cNvSpPr txBox="1"/>
            <p:nvPr/>
          </p:nvSpPr>
          <p:spPr>
            <a:xfrm rot="16200000">
              <a:off x="3925614" y="3406507"/>
              <a:ext cx="11035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DK" dirty="0"/>
                <a:t>Energy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B625FDCA-5FEA-0DE4-5282-5E547785D7BD}"/>
                </a:ext>
              </a:extLst>
            </p:cNvPr>
            <p:cNvSpPr txBox="1"/>
            <p:nvPr/>
          </p:nvSpPr>
          <p:spPr>
            <a:xfrm>
              <a:off x="5801710" y="5601921"/>
              <a:ext cx="18813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DK" dirty="0"/>
                <a:t>Lattice constant</a:t>
              </a:r>
            </a:p>
          </p:txBody>
        </p: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84F64B5F-1EFA-68DC-1F2D-BFEAB5A7BABE}"/>
                </a:ext>
              </a:extLst>
            </p:cNvPr>
            <p:cNvCxnSpPr/>
            <p:nvPr/>
          </p:nvCxnSpPr>
          <p:spPr>
            <a:xfrm flipH="1">
              <a:off x="6621518" y="4319752"/>
              <a:ext cx="233853" cy="88286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A62777E2-F8CC-8AA8-9D31-72F7E18E6BE1}"/>
                </a:ext>
              </a:extLst>
            </p:cNvPr>
            <p:cNvSpPr txBox="1"/>
            <p:nvPr/>
          </p:nvSpPr>
          <p:spPr>
            <a:xfrm>
              <a:off x="6069364" y="3100613"/>
              <a:ext cx="2123089" cy="646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DK" dirty="0"/>
                <a:t>Equilibrium lattice constant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C3AE86C8-6906-9654-C7A0-840F029CA70D}"/>
              </a:ext>
            </a:extLst>
          </p:cNvPr>
          <p:cNvGrpSpPr/>
          <p:nvPr/>
        </p:nvGrpSpPr>
        <p:grpSpPr>
          <a:xfrm>
            <a:off x="7820642" y="84687"/>
            <a:ext cx="4371358" cy="3257531"/>
            <a:chOff x="4130567" y="2879834"/>
            <a:chExt cx="4371358" cy="3257531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E074EF1-793A-F3A6-3AAD-E00938DD0C4D}"/>
                </a:ext>
              </a:extLst>
            </p:cNvPr>
            <p:cNvSpPr/>
            <p:nvPr/>
          </p:nvSpPr>
          <p:spPr>
            <a:xfrm>
              <a:off x="4130567" y="2879834"/>
              <a:ext cx="4371358" cy="3226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9E11EBE9-E883-B4CA-A316-7E0A8D80E0F3}"/>
                </a:ext>
              </a:extLst>
            </p:cNvPr>
            <p:cNvCxnSpPr/>
            <p:nvPr/>
          </p:nvCxnSpPr>
          <p:spPr>
            <a:xfrm>
              <a:off x="4644844" y="3012551"/>
              <a:ext cx="0" cy="2654335"/>
            </a:xfrm>
            <a:prstGeom prst="line">
              <a:avLst/>
            </a:prstGeom>
            <a:ln w="38100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E744CCC1-35E5-A451-8A18-A9A0846EA0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48991" y="5654447"/>
              <a:ext cx="3264003" cy="0"/>
            </a:xfrm>
            <a:prstGeom prst="line">
              <a:avLst/>
            </a:prstGeom>
            <a:ln w="38100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B65A46EC-A742-B67B-528A-39BF5E01C229}"/>
                </a:ext>
              </a:extLst>
            </p:cNvPr>
            <p:cNvSpPr txBox="1"/>
            <p:nvPr/>
          </p:nvSpPr>
          <p:spPr>
            <a:xfrm rot="16200000">
              <a:off x="3968818" y="3975659"/>
              <a:ext cx="870953" cy="2914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DK" dirty="0"/>
                <a:t>Energy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D2B5AA75-9118-6A72-16AF-78262FE89B6E}"/>
                </a:ext>
              </a:extLst>
            </p:cNvPr>
            <p:cNvSpPr txBox="1"/>
            <p:nvPr/>
          </p:nvSpPr>
          <p:spPr>
            <a:xfrm>
              <a:off x="4918573" y="5768033"/>
              <a:ext cx="3197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DK" dirty="0"/>
                <a:t>Distance between masses</a:t>
              </a:r>
            </a:p>
          </p:txBody>
        </p: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241A942A-58B7-9114-22B3-EB10661A9D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1806" y="4631273"/>
              <a:ext cx="93532" cy="71387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65BDE006-6FAC-6EF7-A33A-13E332079C18}"/>
                </a:ext>
              </a:extLst>
            </p:cNvPr>
            <p:cNvSpPr txBox="1"/>
            <p:nvPr/>
          </p:nvSpPr>
          <p:spPr>
            <a:xfrm>
              <a:off x="5500343" y="3928149"/>
              <a:ext cx="167554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DK" dirty="0"/>
                <a:t>Equilibrium</a:t>
              </a:r>
            </a:p>
            <a:p>
              <a:r>
                <a:rPr lang="en-DK" dirty="0"/>
                <a:t>distance</a:t>
              </a:r>
            </a:p>
          </p:txBody>
        </p:sp>
        <p:sp>
          <p:nvSpPr>
            <p:cNvPr id="84" name="Freeform 83">
              <a:extLst>
                <a:ext uri="{FF2B5EF4-FFF2-40B4-BE49-F238E27FC236}">
                  <a16:creationId xmlns:a16="http://schemas.microsoft.com/office/drawing/2014/main" id="{75BD1608-F8BF-3EEE-71BD-3F3A0844EA2E}"/>
                </a:ext>
              </a:extLst>
            </p:cNvPr>
            <p:cNvSpPr/>
            <p:nvPr/>
          </p:nvSpPr>
          <p:spPr>
            <a:xfrm>
              <a:off x="4845269" y="3237186"/>
              <a:ext cx="2680138" cy="2154625"/>
            </a:xfrm>
            <a:custGeom>
              <a:avLst/>
              <a:gdLst>
                <a:gd name="connsiteX0" fmla="*/ 0 w 2680138"/>
                <a:gd name="connsiteY0" fmla="*/ 0 h 2154625"/>
                <a:gd name="connsiteX1" fmla="*/ 1229710 w 2680138"/>
                <a:gd name="connsiteY1" fmla="*/ 2154621 h 2154625"/>
                <a:gd name="connsiteX2" fmla="*/ 2680138 w 2680138"/>
                <a:gd name="connsiteY2" fmla="*/ 21021 h 2154625"/>
                <a:gd name="connsiteX3" fmla="*/ 2680138 w 2680138"/>
                <a:gd name="connsiteY3" fmla="*/ 21021 h 2154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80138" h="2154625">
                  <a:moveTo>
                    <a:pt x="0" y="0"/>
                  </a:moveTo>
                  <a:cubicBezTo>
                    <a:pt x="391510" y="1075559"/>
                    <a:pt x="783020" y="2151118"/>
                    <a:pt x="1229710" y="2154621"/>
                  </a:cubicBezTo>
                  <a:cubicBezTo>
                    <a:pt x="1676400" y="2158125"/>
                    <a:pt x="2680138" y="21021"/>
                    <a:pt x="2680138" y="21021"/>
                  </a:cubicBezTo>
                  <a:lnTo>
                    <a:pt x="2680138" y="21021"/>
                  </a:ln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</p:grpSp>
    </p:spTree>
    <p:extLst>
      <p:ext uri="{BB962C8B-B14F-4D97-AF65-F5344CB8AC3E}">
        <p14:creationId xmlns:p14="http://schemas.microsoft.com/office/powerpoint/2010/main" val="32862730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diagram of a circle with text&#10;&#10;AI-generated content may be incorrect.">
            <a:extLst>
              <a:ext uri="{FF2B5EF4-FFF2-40B4-BE49-F238E27FC236}">
                <a16:creationId xmlns:a16="http://schemas.microsoft.com/office/drawing/2014/main" id="{AE0EC39C-FB3F-F6DB-E12C-3BC1971E8E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3337" y="1725009"/>
            <a:ext cx="4978400" cy="4356100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55A9AF66-226C-4C63-E43B-ADE80228D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DK" dirty="0"/>
              <a:t>Approximations to </a:t>
            </a:r>
            <a:r>
              <a:rPr lang="en-GB" dirty="0"/>
              <a:t>Schrödinger equation 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4593012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9A813DD-BEB6-B3D7-C855-D5519AE9D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Learning the potential energy</a:t>
            </a:r>
          </a:p>
        </p:txBody>
      </p:sp>
      <p:pic>
        <p:nvPicPr>
          <p:cNvPr id="11" name="Picture 10" descr="A graph of a graph with orange dots&#10;&#10;AI-generated content may be incorrect.">
            <a:extLst>
              <a:ext uri="{FF2B5EF4-FFF2-40B4-BE49-F238E27FC236}">
                <a16:creationId xmlns:a16="http://schemas.microsoft.com/office/drawing/2014/main" id="{0266B273-463C-BA2A-D1FE-08C37870DC8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3167"/>
          <a:stretch/>
        </p:blipFill>
        <p:spPr>
          <a:xfrm>
            <a:off x="5903091" y="1690688"/>
            <a:ext cx="4127500" cy="4132043"/>
          </a:xfrm>
          <a:prstGeom prst="rect">
            <a:avLst/>
          </a:prstGeom>
        </p:spPr>
      </p:pic>
      <p:pic>
        <p:nvPicPr>
          <p:cNvPr id="13" name="Picture 12" descr="A math equation with a square and a number&#10;&#10;AI-generated content may be incorrect.">
            <a:extLst>
              <a:ext uri="{FF2B5EF4-FFF2-40B4-BE49-F238E27FC236}">
                <a16:creationId xmlns:a16="http://schemas.microsoft.com/office/drawing/2014/main" id="{E219753C-1BE2-A6C5-BDAF-FE9F4529C6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8953" y="3481826"/>
            <a:ext cx="4127500" cy="10033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7063C6A-4C6D-7716-3B76-E7D7ED949EFB}"/>
              </a:ext>
            </a:extLst>
          </p:cNvPr>
          <p:cNvSpPr txBox="1"/>
          <p:nvPr/>
        </p:nvSpPr>
        <p:spPr>
          <a:xfrm>
            <a:off x="1996965" y="2782669"/>
            <a:ext cx="3829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dirty="0"/>
              <a:t>We will fit the parameters of the Lennard Jones potential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46F5798-FC51-2C17-2478-56B21348ED03}"/>
              </a:ext>
            </a:extLst>
          </p:cNvPr>
          <p:cNvSpPr txBox="1"/>
          <p:nvPr/>
        </p:nvSpPr>
        <p:spPr>
          <a:xfrm>
            <a:off x="8751394" y="767358"/>
            <a:ext cx="27116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dirty="0"/>
              <a:t>Training data is dimers, really just a pretty simple regression</a:t>
            </a:r>
          </a:p>
        </p:txBody>
      </p:sp>
    </p:spTree>
    <p:extLst>
      <p:ext uri="{BB962C8B-B14F-4D97-AF65-F5344CB8AC3E}">
        <p14:creationId xmlns:p14="http://schemas.microsoft.com/office/powerpoint/2010/main" val="21964295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2C595-555A-9920-0EEC-FDFD9F66F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Learning the potential energy</a:t>
            </a:r>
          </a:p>
        </p:txBody>
      </p:sp>
      <p:pic>
        <p:nvPicPr>
          <p:cNvPr id="7" name="Picture 6" descr="A graph of energy and train&#10;&#10;AI-generated content may be incorrect.">
            <a:extLst>
              <a:ext uri="{FF2B5EF4-FFF2-40B4-BE49-F238E27FC236}">
                <a16:creationId xmlns:a16="http://schemas.microsoft.com/office/drawing/2014/main" id="{DF83CB2B-2541-DBDA-742A-614E7C096F2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" r="49191"/>
          <a:stretch/>
        </p:blipFill>
        <p:spPr>
          <a:xfrm>
            <a:off x="6739926" y="2254658"/>
            <a:ext cx="3949094" cy="387394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CC0A5A4-D678-F3A0-FF42-71CC092A0094}"/>
              </a:ext>
            </a:extLst>
          </p:cNvPr>
          <p:cNvSpPr txBox="1"/>
          <p:nvPr/>
        </p:nvSpPr>
        <p:spPr>
          <a:xfrm>
            <a:off x="838200" y="1933903"/>
            <a:ext cx="56466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dirty="0"/>
              <a:t>Training with cluster configurations, so now we have data with many dimensions (~60). </a:t>
            </a:r>
          </a:p>
        </p:txBody>
      </p:sp>
      <p:pic>
        <p:nvPicPr>
          <p:cNvPr id="11" name="Picture 10" descr="A grid with blue dots&#10;&#10;AI-generated content may be incorrect.">
            <a:extLst>
              <a:ext uri="{FF2B5EF4-FFF2-40B4-BE49-F238E27FC236}">
                <a16:creationId xmlns:a16="http://schemas.microsoft.com/office/drawing/2014/main" id="{DA4421A5-A878-2B0E-6858-95CB63C0BA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136861"/>
            <a:ext cx="5765788" cy="228181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2BF9FEA-8484-A73C-803D-E7D6B18CF659}"/>
              </a:ext>
            </a:extLst>
          </p:cNvPr>
          <p:cNvSpPr txBox="1"/>
          <p:nvPr/>
        </p:nvSpPr>
        <p:spPr>
          <a:xfrm>
            <a:off x="1671145" y="5507421"/>
            <a:ext cx="40569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dirty="0"/>
              <a:t>Geometries of some small clusters shown here.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A007CDA-F63A-D75C-5867-7C30B5278E21}"/>
              </a:ext>
            </a:extLst>
          </p:cNvPr>
          <p:cNvSpPr txBox="1"/>
          <p:nvPr/>
        </p:nvSpPr>
        <p:spPr>
          <a:xfrm>
            <a:off x="7865762" y="1229023"/>
            <a:ext cx="36155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dirty="0"/>
              <a:t>Because the data does not come from the LJ-potential, we cannot get a perfect fit. </a:t>
            </a:r>
          </a:p>
        </p:txBody>
      </p:sp>
    </p:spTree>
    <p:extLst>
      <p:ext uri="{BB962C8B-B14F-4D97-AF65-F5344CB8AC3E}">
        <p14:creationId xmlns:p14="http://schemas.microsoft.com/office/powerpoint/2010/main" val="19023037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63DBA-EC5D-55D8-0AE2-526317896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More expressive model</a:t>
            </a:r>
          </a:p>
        </p:txBody>
      </p:sp>
      <p:pic>
        <p:nvPicPr>
          <p:cNvPr id="4" name="Picture 3" descr="A math equation with a square and a number&#10;&#10;AI-generated content may be incorrect.">
            <a:extLst>
              <a:ext uri="{FF2B5EF4-FFF2-40B4-BE49-F238E27FC236}">
                <a16:creationId xmlns:a16="http://schemas.microsoft.com/office/drawing/2014/main" id="{33033296-21C3-E7AB-140F-B616B38B4B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863" y="3547323"/>
            <a:ext cx="4127500" cy="10033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4EE8943-BBF8-4F5A-5751-0E140091828C}"/>
                  </a:ext>
                </a:extLst>
              </p:cNvPr>
              <p:cNvSpPr txBox="1"/>
              <p:nvPr/>
            </p:nvSpPr>
            <p:spPr>
              <a:xfrm>
                <a:off x="4887290" y="3957007"/>
                <a:ext cx="8272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a-DK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DK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4EE8943-BBF8-4F5A-5751-0E14009182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7290" y="3957007"/>
                <a:ext cx="827214" cy="276999"/>
              </a:xfrm>
              <a:prstGeom prst="rect">
                <a:avLst/>
              </a:prstGeom>
              <a:blipFill>
                <a:blip r:embed="rId3"/>
                <a:stretch>
                  <a:fillRect l="-4545" r="-10606" b="-34783"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67144985-664E-B616-84C5-178CCEFB2E9D}"/>
              </a:ext>
            </a:extLst>
          </p:cNvPr>
          <p:cNvSpPr txBox="1"/>
          <p:nvPr/>
        </p:nvSpPr>
        <p:spPr>
          <a:xfrm>
            <a:off x="1120267" y="3105834"/>
            <a:ext cx="55457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dirty="0"/>
              <a:t>We will change our model to give it more more </a:t>
            </a:r>
          </a:p>
          <a:p>
            <a:r>
              <a:rPr lang="en-GB" dirty="0"/>
              <a:t>F</a:t>
            </a:r>
            <a:r>
              <a:rPr lang="en-DK" dirty="0"/>
              <a:t>reedom</a:t>
            </a:r>
          </a:p>
          <a:p>
            <a:endParaRPr lang="en-DK" dirty="0"/>
          </a:p>
          <a:p>
            <a:endParaRPr lang="en-DK" dirty="0"/>
          </a:p>
          <a:p>
            <a:endParaRPr lang="en-DK" dirty="0"/>
          </a:p>
        </p:txBody>
      </p:sp>
      <p:pic>
        <p:nvPicPr>
          <p:cNvPr id="8" name="Picture 7" descr="A graph of a graph&#10;&#10;AI-generated content may be incorrect.">
            <a:extLst>
              <a:ext uri="{FF2B5EF4-FFF2-40B4-BE49-F238E27FC236}">
                <a16:creationId xmlns:a16="http://schemas.microsoft.com/office/drawing/2014/main" id="{55F95F54-D150-977B-0E53-C91F74D1F6F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1791"/>
          <a:stretch/>
        </p:blipFill>
        <p:spPr>
          <a:xfrm>
            <a:off x="7217721" y="2020834"/>
            <a:ext cx="3854012" cy="39243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379411B-AAC3-544E-1297-509336B25A79}"/>
              </a:ext>
            </a:extLst>
          </p:cNvPr>
          <p:cNvSpPr txBox="1"/>
          <p:nvPr/>
        </p:nvSpPr>
        <p:spPr>
          <a:xfrm>
            <a:off x="8085082" y="1209430"/>
            <a:ext cx="3268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dirty="0"/>
              <a:t>Then we can achieve very good agreement. </a:t>
            </a:r>
          </a:p>
        </p:txBody>
      </p:sp>
    </p:spTree>
    <p:extLst>
      <p:ext uri="{BB962C8B-B14F-4D97-AF65-F5344CB8AC3E}">
        <p14:creationId xmlns:p14="http://schemas.microsoft.com/office/powerpoint/2010/main" val="6195849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Fig. 1">
            <a:extLst>
              <a:ext uri="{FF2B5EF4-FFF2-40B4-BE49-F238E27FC236}">
                <a16:creationId xmlns:a16="http://schemas.microsoft.com/office/drawing/2014/main" id="{A42A75B2-44F9-50C0-A79B-0219802512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680" y="3547095"/>
            <a:ext cx="4311873" cy="2635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Fig. 2">
            <a:extLst>
              <a:ext uri="{FF2B5EF4-FFF2-40B4-BE49-F238E27FC236}">
                <a16:creationId xmlns:a16="http://schemas.microsoft.com/office/drawing/2014/main" id="{D407DA50-8BFF-4E23-A99A-9C5799C2B2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925" y="248746"/>
            <a:ext cx="4943381" cy="3180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8154DEF-F347-89BD-E05E-F72D98B568EB}"/>
              </a:ext>
            </a:extLst>
          </p:cNvPr>
          <p:cNvSpPr txBox="1"/>
          <p:nvPr/>
        </p:nvSpPr>
        <p:spPr>
          <a:xfrm>
            <a:off x="220362" y="6242304"/>
            <a:ext cx="492556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sz="1000" dirty="0"/>
              <a:t>&gt; </a:t>
            </a:r>
            <a:r>
              <a:rPr lang="en-GB" sz="1000" b="0" i="0" dirty="0">
                <a:solidFill>
                  <a:srgbClr val="222222"/>
                </a:solidFill>
                <a:effectLst/>
                <a:latin typeface="-apple-system"/>
              </a:rPr>
              <a:t>Deng, B., Zhong, P., Jun, K. </a:t>
            </a:r>
            <a:r>
              <a:rPr lang="en-GB" sz="1000" b="0" i="1" dirty="0">
                <a:solidFill>
                  <a:srgbClr val="222222"/>
                </a:solidFill>
                <a:effectLst/>
                <a:latin typeface="-apple-system"/>
              </a:rPr>
              <a:t>et al.</a:t>
            </a:r>
            <a:r>
              <a:rPr lang="en-GB" sz="1000" b="0" i="0" dirty="0">
                <a:solidFill>
                  <a:srgbClr val="222222"/>
                </a:solidFill>
                <a:effectLst/>
                <a:latin typeface="-apple-system"/>
              </a:rPr>
              <a:t> </a:t>
            </a:r>
            <a:r>
              <a:rPr lang="en-GB" sz="1000" b="0" i="0" dirty="0" err="1">
                <a:solidFill>
                  <a:srgbClr val="222222"/>
                </a:solidFill>
                <a:effectLst/>
                <a:latin typeface="-apple-system"/>
              </a:rPr>
              <a:t>CHGNet</a:t>
            </a:r>
            <a:r>
              <a:rPr lang="en-GB" sz="1000" b="0" i="0" dirty="0">
                <a:solidFill>
                  <a:srgbClr val="222222"/>
                </a:solidFill>
                <a:effectLst/>
                <a:latin typeface="-apple-system"/>
              </a:rPr>
              <a:t> as a pretrained universal neural network potential for charge-informed atomistic modelling. </a:t>
            </a:r>
            <a:r>
              <a:rPr lang="en-GB" sz="1000" b="0" i="1" dirty="0">
                <a:solidFill>
                  <a:srgbClr val="222222"/>
                </a:solidFill>
                <a:effectLst/>
                <a:latin typeface="-apple-system"/>
              </a:rPr>
              <a:t>Nat Mach </a:t>
            </a:r>
            <a:r>
              <a:rPr lang="en-GB" sz="1000" b="0" i="1" dirty="0" err="1">
                <a:solidFill>
                  <a:srgbClr val="222222"/>
                </a:solidFill>
                <a:effectLst/>
                <a:latin typeface="-apple-system"/>
              </a:rPr>
              <a:t>Intell</a:t>
            </a:r>
            <a:r>
              <a:rPr lang="en-GB" sz="1000" b="0" i="0" dirty="0">
                <a:solidFill>
                  <a:srgbClr val="222222"/>
                </a:solidFill>
                <a:effectLst/>
                <a:latin typeface="-apple-system"/>
              </a:rPr>
              <a:t> </a:t>
            </a:r>
            <a:r>
              <a:rPr lang="en-GB" sz="1000" b="1" i="0" dirty="0">
                <a:solidFill>
                  <a:srgbClr val="222222"/>
                </a:solidFill>
                <a:effectLst/>
                <a:latin typeface="-apple-system"/>
              </a:rPr>
              <a:t>5</a:t>
            </a:r>
            <a:r>
              <a:rPr lang="en-GB" sz="1000" b="0" i="0" dirty="0">
                <a:solidFill>
                  <a:srgbClr val="222222"/>
                </a:solidFill>
                <a:effectLst/>
                <a:latin typeface="-apple-system"/>
              </a:rPr>
              <a:t>, 1031–1041 (2023). https://</a:t>
            </a:r>
            <a:r>
              <a:rPr lang="en-GB" sz="1000" b="0" i="0" dirty="0" err="1">
                <a:solidFill>
                  <a:srgbClr val="222222"/>
                </a:solidFill>
                <a:effectLst/>
                <a:latin typeface="-apple-system"/>
              </a:rPr>
              <a:t>doi.org</a:t>
            </a:r>
            <a:r>
              <a:rPr lang="en-GB" sz="1000" b="0" i="0" dirty="0">
                <a:solidFill>
                  <a:srgbClr val="222222"/>
                </a:solidFill>
                <a:effectLst/>
                <a:latin typeface="-apple-system"/>
              </a:rPr>
              <a:t>/10.1038/s42256-023-00716-3</a:t>
            </a:r>
            <a:endParaRPr lang="en-DK" sz="1000" dirty="0"/>
          </a:p>
        </p:txBody>
      </p:sp>
      <p:pic>
        <p:nvPicPr>
          <p:cNvPr id="4098" name="Picture 2" descr="figure 6">
            <a:extLst>
              <a:ext uri="{FF2B5EF4-FFF2-40B4-BE49-F238E27FC236}">
                <a16:creationId xmlns:a16="http://schemas.microsoft.com/office/drawing/2014/main" id="{BBDFECE8-93A2-9A28-A36D-8C06303157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4264" y="1602353"/>
            <a:ext cx="5017508" cy="3889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77557CD-263B-DE28-ED68-59D0480E0248}"/>
                  </a:ext>
                </a:extLst>
              </p:cNvPr>
              <p:cNvSpPr txBox="1"/>
              <p:nvPr/>
            </p:nvSpPr>
            <p:spPr>
              <a:xfrm>
                <a:off x="7299434" y="1227663"/>
                <a:ext cx="27331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GB"/>
                      <m:t>Li</m:t>
                    </m:r>
                    <m:r>
                      <m:rPr>
                        <m:nor/>
                      </m:rPr>
                      <a:rPr lang="en-GB"/>
                      <m:t>−</m:t>
                    </m:r>
                    <m:r>
                      <m:rPr>
                        <m:nor/>
                      </m:rPr>
                      <a:rPr lang="en-GB"/>
                      <m:t>ion</m:t>
                    </m:r>
                    <m:r>
                      <m:rPr>
                        <m:nor/>
                      </m:rPr>
                      <a:rPr lang="en-GB"/>
                      <m:t> </m:t>
                    </m:r>
                    <m:r>
                      <m:rPr>
                        <m:nor/>
                      </m:rPr>
                      <a:rPr lang="en-GB"/>
                      <m:t>diffusivit</m:t>
                    </m:r>
                  </m:oMath>
                </a14:m>
                <a:r>
                  <a:rPr lang="en-DK" dirty="0"/>
                  <a:t>y predictions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77557CD-263B-DE28-ED68-59D0480E02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9434" y="1227663"/>
                <a:ext cx="2733184" cy="276999"/>
              </a:xfrm>
              <a:prstGeom prst="rect">
                <a:avLst/>
              </a:prstGeom>
              <a:blipFill>
                <a:blip r:embed="rId5"/>
                <a:stretch>
                  <a:fillRect l="-2765" t="-26087" r="-4147" b="-52174"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6539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6E9E6-1F67-36AA-96C8-1306EA9B6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Recap: Electric field from scalar potential </a:t>
            </a:r>
          </a:p>
        </p:txBody>
      </p:sp>
      <p:pic>
        <p:nvPicPr>
          <p:cNvPr id="12" name="Picture 11" descr="A black and white image of a circular pattern&#10;&#10;AI-generated content may be incorrect.">
            <a:extLst>
              <a:ext uri="{FF2B5EF4-FFF2-40B4-BE49-F238E27FC236}">
                <a16:creationId xmlns:a16="http://schemas.microsoft.com/office/drawing/2014/main" id="{B2436261-B57D-7EED-7314-F630D39FC9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7313" y="1786320"/>
            <a:ext cx="4533900" cy="454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376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35E567E-CD6D-59C7-BD05-C7EB00DB0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DK" dirty="0"/>
              <a:t>Recap: Gradient Descent</a:t>
            </a:r>
          </a:p>
        </p:txBody>
      </p:sp>
      <p:pic>
        <p:nvPicPr>
          <p:cNvPr id="5" name="Picture 4" descr="A number of mathematical symbols&#10;&#10;AI-generated content may be incorrect.">
            <a:extLst>
              <a:ext uri="{FF2B5EF4-FFF2-40B4-BE49-F238E27FC236}">
                <a16:creationId xmlns:a16="http://schemas.microsoft.com/office/drawing/2014/main" id="{57412152-D2EF-CE07-57D4-F50BC24BB5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535" y="2376460"/>
            <a:ext cx="4318000" cy="1257300"/>
          </a:xfrm>
          <a:prstGeom prst="rect">
            <a:avLst/>
          </a:prstGeom>
        </p:spPr>
      </p:pic>
      <p:pic>
        <p:nvPicPr>
          <p:cNvPr id="6" name="Picture 5" descr="A black text on a white background&#10;&#10;AI-generated content may be incorrect.">
            <a:extLst>
              <a:ext uri="{FF2B5EF4-FFF2-40B4-BE49-F238E27FC236}">
                <a16:creationId xmlns:a16="http://schemas.microsoft.com/office/drawing/2014/main" id="{C1FC63B0-9451-E2D3-233C-0F7987B6D9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3452" y="4124198"/>
            <a:ext cx="3009900" cy="7239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86144A2-1480-CA20-76FC-148F06403031}"/>
              </a:ext>
            </a:extLst>
          </p:cNvPr>
          <p:cNvSpPr txBox="1"/>
          <p:nvPr/>
        </p:nvSpPr>
        <p:spPr>
          <a:xfrm>
            <a:off x="1135119" y="2102068"/>
            <a:ext cx="4445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dirty="0"/>
              <a:t>Loss function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A783FCF-5600-1DFF-CF27-916D4B7D0020}"/>
                  </a:ext>
                </a:extLst>
              </p:cNvPr>
              <p:cNvSpPr txBox="1"/>
              <p:nvPr/>
            </p:nvSpPr>
            <p:spPr>
              <a:xfrm>
                <a:off x="1184571" y="5089690"/>
                <a:ext cx="4445876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DK" dirty="0"/>
                  <a:t>Because of automatic differentiation, getting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a-DK" b="0" i="0" smtClean="0"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da-DK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DK" dirty="0"/>
                  <a:t> is easy even for very complicated models.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A783FCF-5600-1DFF-CF27-916D4B7D00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4571" y="5089690"/>
                <a:ext cx="4445876" cy="923330"/>
              </a:xfrm>
              <a:prstGeom prst="rect">
                <a:avLst/>
              </a:prstGeom>
              <a:blipFill>
                <a:blip r:embed="rId4"/>
                <a:stretch>
                  <a:fillRect l="-1140" t="-2703" b="-9459"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EC707E67-AD74-0931-1FA0-5DB808825DC3}"/>
              </a:ext>
            </a:extLst>
          </p:cNvPr>
          <p:cNvSpPr txBox="1"/>
          <p:nvPr/>
        </p:nvSpPr>
        <p:spPr>
          <a:xfrm>
            <a:off x="1287519" y="3875886"/>
            <a:ext cx="4445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dirty="0"/>
              <a:t>Parameter update</a:t>
            </a:r>
          </a:p>
        </p:txBody>
      </p:sp>
      <p:pic>
        <p:nvPicPr>
          <p:cNvPr id="10" name="Picture 2" descr="undefined">
            <a:extLst>
              <a:ext uri="{FF2B5EF4-FFF2-40B4-BE49-F238E27FC236}">
                <a16:creationId xmlns:a16="http://schemas.microsoft.com/office/drawing/2014/main" id="{CF5079DF-00D4-3D4F-3C2E-77A778B54F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3074" y="719366"/>
            <a:ext cx="5055474" cy="5419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8100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61D54D-F786-AFE4-3409-EDD522F9DF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65E43B0-5A9E-6801-7FBC-EC4A3F98A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Recap: Training models using AD.</a:t>
            </a:r>
          </a:p>
        </p:txBody>
      </p:sp>
      <p:pic>
        <p:nvPicPr>
          <p:cNvPr id="12" name="Picture 11" descr="A graph with blue and orange dots&#10;&#10;AI-generated content may be incorrect.">
            <a:extLst>
              <a:ext uri="{FF2B5EF4-FFF2-40B4-BE49-F238E27FC236}">
                <a16:creationId xmlns:a16="http://schemas.microsoft.com/office/drawing/2014/main" id="{5742ECFF-E683-7BA5-0736-2BE81AAA37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0010" y="1857375"/>
            <a:ext cx="4749800" cy="4635500"/>
          </a:xfrm>
          <a:prstGeom prst="rect">
            <a:avLst/>
          </a:prstGeom>
        </p:spPr>
      </p:pic>
      <p:pic>
        <p:nvPicPr>
          <p:cNvPr id="22" name="Picture 21" descr="A screenshot of a computer code&#10;&#10;AI-generated content may be incorrect.">
            <a:extLst>
              <a:ext uri="{FF2B5EF4-FFF2-40B4-BE49-F238E27FC236}">
                <a16:creationId xmlns:a16="http://schemas.microsoft.com/office/drawing/2014/main" id="{75384ED8-85F7-6455-F844-F512B49FD4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712" y="2396358"/>
            <a:ext cx="5467864" cy="2971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874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F0514-0097-53D1-AAFA-5EBDDA4B6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Recap: ASE </a:t>
            </a:r>
          </a:p>
        </p:txBody>
      </p:sp>
      <p:pic>
        <p:nvPicPr>
          <p:cNvPr id="7" name="Picture 6" descr="A cube with many spheres&#10;&#10;AI-generated content may be incorrect.">
            <a:extLst>
              <a:ext uri="{FF2B5EF4-FFF2-40B4-BE49-F238E27FC236}">
                <a16:creationId xmlns:a16="http://schemas.microsoft.com/office/drawing/2014/main" id="{9863BB21-3455-FC50-67CD-D92323C6E0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483" y="2204545"/>
            <a:ext cx="4826000" cy="33528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35FA685-1AA6-D731-9830-4C8FAF8D825F}"/>
              </a:ext>
            </a:extLst>
          </p:cNvPr>
          <p:cNvSpPr txBox="1"/>
          <p:nvPr/>
        </p:nvSpPr>
        <p:spPr>
          <a:xfrm>
            <a:off x="1132052" y="1594784"/>
            <a:ext cx="41121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dirty="0"/>
              <a:t>Can build various systems</a:t>
            </a:r>
          </a:p>
          <a:p>
            <a:endParaRPr lang="en-DK" dirty="0"/>
          </a:p>
          <a:p>
            <a:r>
              <a:rPr lang="en-DK" dirty="0"/>
              <a:t>Here we see a bulk silver crystal </a:t>
            </a:r>
          </a:p>
        </p:txBody>
      </p:sp>
      <p:pic>
        <p:nvPicPr>
          <p:cNvPr id="10" name="Picture 9" descr="A graph of a function&#10;&#10;AI-generated content may be incorrect.">
            <a:extLst>
              <a:ext uri="{FF2B5EF4-FFF2-40B4-BE49-F238E27FC236}">
                <a16:creationId xmlns:a16="http://schemas.microsoft.com/office/drawing/2014/main" id="{BDD12F7A-32A2-56E7-2D95-3686123375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2332" y="2139948"/>
            <a:ext cx="4357616" cy="335280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0F59DCD-31B8-22BF-11A5-4184B9681B79}"/>
              </a:ext>
            </a:extLst>
          </p:cNvPr>
          <p:cNvSpPr txBox="1"/>
          <p:nvPr/>
        </p:nvSpPr>
        <p:spPr>
          <a:xfrm>
            <a:off x="7287291" y="1268987"/>
            <a:ext cx="36291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dirty="0"/>
              <a:t>Calculating the energy of as a function of the lattice constant</a:t>
            </a:r>
          </a:p>
        </p:txBody>
      </p:sp>
    </p:spTree>
    <p:extLst>
      <p:ext uri="{BB962C8B-B14F-4D97-AF65-F5344CB8AC3E}">
        <p14:creationId xmlns:p14="http://schemas.microsoft.com/office/powerpoint/2010/main" val="3709892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A0A6B-98C5-9B76-1A37-C58AD87FE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Recap: ASE</a:t>
            </a:r>
          </a:p>
        </p:txBody>
      </p:sp>
      <p:pic>
        <p:nvPicPr>
          <p:cNvPr id="5" name="Content Placeholder 4" descr="A group of white balls&#10;&#10;AI-generated content may be incorrect.">
            <a:extLst>
              <a:ext uri="{FF2B5EF4-FFF2-40B4-BE49-F238E27FC236}">
                <a16:creationId xmlns:a16="http://schemas.microsoft.com/office/drawing/2014/main" id="{B31800FA-36BB-831E-63B4-84945730CE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34619" y="3989688"/>
            <a:ext cx="2184400" cy="2146300"/>
          </a:xfrm>
        </p:spPr>
      </p:pic>
      <p:pic>
        <p:nvPicPr>
          <p:cNvPr id="9" name="Picture 8" descr="A group of white balls with a red ball in the middle&#10;&#10;AI-generated content may be incorrect.">
            <a:extLst>
              <a:ext uri="{FF2B5EF4-FFF2-40B4-BE49-F238E27FC236}">
                <a16:creationId xmlns:a16="http://schemas.microsoft.com/office/drawing/2014/main" id="{DC2409A4-8187-63E7-273C-A3895E4207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676" y="1767037"/>
            <a:ext cx="2177183" cy="2146301"/>
          </a:xfrm>
          <a:prstGeom prst="rect">
            <a:avLst/>
          </a:prstGeom>
        </p:spPr>
      </p:pic>
      <p:pic>
        <p:nvPicPr>
          <p:cNvPr id="11" name="Picture 10" descr="A graph of energy vs. oxygen adsorption&#10;&#10;AI-generated content may be incorrect.">
            <a:extLst>
              <a:ext uri="{FF2B5EF4-FFF2-40B4-BE49-F238E27FC236}">
                <a16:creationId xmlns:a16="http://schemas.microsoft.com/office/drawing/2014/main" id="{71B36E94-7591-3C75-1360-F8851152D3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1371" y="2116722"/>
            <a:ext cx="5875788" cy="3745931"/>
          </a:xfrm>
          <a:prstGeom prst="rect">
            <a:avLst/>
          </a:prstGeom>
        </p:spPr>
      </p:pic>
      <p:pic>
        <p:nvPicPr>
          <p:cNvPr id="7" name="Picture 6" descr="A group of white balls with a red center&#10;&#10;AI-generated content may be incorrect.">
            <a:extLst>
              <a:ext uri="{FF2B5EF4-FFF2-40B4-BE49-F238E27FC236}">
                <a16:creationId xmlns:a16="http://schemas.microsoft.com/office/drawing/2014/main" id="{D680973F-E389-8853-C70F-7D34AFD193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00832" y="263719"/>
            <a:ext cx="2120900" cy="2044700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BA8E841-C88A-4B66-B896-30F7B4BFF949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5213131" y="1286069"/>
            <a:ext cx="3187701" cy="1993159"/>
          </a:xfrm>
          <a:prstGeom prst="straightConnector1">
            <a:avLst/>
          </a:prstGeom>
          <a:ln>
            <a:solidFill>
              <a:srgbClr val="2179B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67A2394-9689-1329-21DB-8F7DEDAD2025}"/>
              </a:ext>
            </a:extLst>
          </p:cNvPr>
          <p:cNvCxnSpPr>
            <a:cxnSpLocks/>
          </p:cNvCxnSpPr>
          <p:nvPr/>
        </p:nvCxnSpPr>
        <p:spPr>
          <a:xfrm flipH="1">
            <a:off x="5002924" y="4864841"/>
            <a:ext cx="4131695" cy="95656"/>
          </a:xfrm>
          <a:prstGeom prst="straightConnector1">
            <a:avLst/>
          </a:prstGeom>
          <a:ln>
            <a:solidFill>
              <a:srgbClr val="4EAE4E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0877A14-B4EB-99CB-4D03-910EB696F8CD}"/>
              </a:ext>
            </a:extLst>
          </p:cNvPr>
          <p:cNvCxnSpPr>
            <a:stCxn id="9" idx="3"/>
          </p:cNvCxnSpPr>
          <p:nvPr/>
        </p:nvCxnSpPr>
        <p:spPr>
          <a:xfrm>
            <a:off x="2758859" y="2840188"/>
            <a:ext cx="1476810" cy="270874"/>
          </a:xfrm>
          <a:prstGeom prst="straightConnector1">
            <a:avLst/>
          </a:prstGeom>
          <a:ln>
            <a:solidFill>
              <a:srgbClr val="FF862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1310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63F022-918D-A58E-460D-0BD63E513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Potentials</a:t>
            </a:r>
          </a:p>
        </p:txBody>
      </p:sp>
    </p:spTree>
    <p:extLst>
      <p:ext uri="{BB962C8B-B14F-4D97-AF65-F5344CB8AC3E}">
        <p14:creationId xmlns:p14="http://schemas.microsoft.com/office/powerpoint/2010/main" val="308949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6">
            <a:extLst>
              <a:ext uri="{FF2B5EF4-FFF2-40B4-BE49-F238E27FC236}">
                <a16:creationId xmlns:a16="http://schemas.microsoft.com/office/drawing/2014/main" id="{869D8654-EF2B-304E-F6C3-BDABA7A092FD}"/>
              </a:ext>
            </a:extLst>
          </p:cNvPr>
          <p:cNvSpPr/>
          <p:nvPr/>
        </p:nvSpPr>
        <p:spPr>
          <a:xfrm rot="2663660">
            <a:off x="3986831" y="5309064"/>
            <a:ext cx="1392701" cy="408050"/>
          </a:xfrm>
          <a:custGeom>
            <a:avLst/>
            <a:gdLst>
              <a:gd name="connsiteX0" fmla="*/ 0 w 1392701"/>
              <a:gd name="connsiteY0" fmla="*/ 323557 h 408050"/>
              <a:gd name="connsiteX1" fmla="*/ 196947 w 1392701"/>
              <a:gd name="connsiteY1" fmla="*/ 42203 h 408050"/>
              <a:gd name="connsiteX2" fmla="*/ 548640 w 1392701"/>
              <a:gd name="connsiteY2" fmla="*/ 379828 h 408050"/>
              <a:gd name="connsiteX3" fmla="*/ 759655 w 1392701"/>
              <a:gd name="connsiteY3" fmla="*/ 0 h 408050"/>
              <a:gd name="connsiteX4" fmla="*/ 928467 w 1392701"/>
              <a:gd name="connsiteY4" fmla="*/ 379828 h 408050"/>
              <a:gd name="connsiteX5" fmla="*/ 1097280 w 1392701"/>
              <a:gd name="connsiteY5" fmla="*/ 14068 h 408050"/>
              <a:gd name="connsiteX6" fmla="*/ 1266092 w 1392701"/>
              <a:gd name="connsiteY6" fmla="*/ 407963 h 408050"/>
              <a:gd name="connsiteX7" fmla="*/ 1392701 w 1392701"/>
              <a:gd name="connsiteY7" fmla="*/ 42203 h 40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92701" h="408050">
                <a:moveTo>
                  <a:pt x="0" y="323557"/>
                </a:moveTo>
                <a:cubicBezTo>
                  <a:pt x="52753" y="178191"/>
                  <a:pt x="105507" y="32825"/>
                  <a:pt x="196947" y="42203"/>
                </a:cubicBezTo>
                <a:cubicBezTo>
                  <a:pt x="288387" y="51581"/>
                  <a:pt x="454855" y="386862"/>
                  <a:pt x="548640" y="379828"/>
                </a:cubicBezTo>
                <a:cubicBezTo>
                  <a:pt x="642425" y="372794"/>
                  <a:pt x="696351" y="0"/>
                  <a:pt x="759655" y="0"/>
                </a:cubicBezTo>
                <a:cubicBezTo>
                  <a:pt x="822959" y="0"/>
                  <a:pt x="872196" y="377483"/>
                  <a:pt x="928467" y="379828"/>
                </a:cubicBezTo>
                <a:cubicBezTo>
                  <a:pt x="984738" y="382173"/>
                  <a:pt x="1041009" y="9379"/>
                  <a:pt x="1097280" y="14068"/>
                </a:cubicBezTo>
                <a:cubicBezTo>
                  <a:pt x="1153551" y="18757"/>
                  <a:pt x="1216855" y="403274"/>
                  <a:pt x="1266092" y="407963"/>
                </a:cubicBezTo>
                <a:cubicBezTo>
                  <a:pt x="1315329" y="412652"/>
                  <a:pt x="1354015" y="227427"/>
                  <a:pt x="1392701" y="42203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1160A6B1-774E-31BA-962C-2CCEAB8592C5}"/>
              </a:ext>
            </a:extLst>
          </p:cNvPr>
          <p:cNvSpPr/>
          <p:nvPr/>
        </p:nvSpPr>
        <p:spPr>
          <a:xfrm rot="20801415">
            <a:off x="6276665" y="4676116"/>
            <a:ext cx="1392701" cy="408050"/>
          </a:xfrm>
          <a:custGeom>
            <a:avLst/>
            <a:gdLst>
              <a:gd name="connsiteX0" fmla="*/ 0 w 1392701"/>
              <a:gd name="connsiteY0" fmla="*/ 323557 h 408050"/>
              <a:gd name="connsiteX1" fmla="*/ 196947 w 1392701"/>
              <a:gd name="connsiteY1" fmla="*/ 42203 h 408050"/>
              <a:gd name="connsiteX2" fmla="*/ 548640 w 1392701"/>
              <a:gd name="connsiteY2" fmla="*/ 379828 h 408050"/>
              <a:gd name="connsiteX3" fmla="*/ 759655 w 1392701"/>
              <a:gd name="connsiteY3" fmla="*/ 0 h 408050"/>
              <a:gd name="connsiteX4" fmla="*/ 928467 w 1392701"/>
              <a:gd name="connsiteY4" fmla="*/ 379828 h 408050"/>
              <a:gd name="connsiteX5" fmla="*/ 1097280 w 1392701"/>
              <a:gd name="connsiteY5" fmla="*/ 14068 h 408050"/>
              <a:gd name="connsiteX6" fmla="*/ 1266092 w 1392701"/>
              <a:gd name="connsiteY6" fmla="*/ 407963 h 408050"/>
              <a:gd name="connsiteX7" fmla="*/ 1392701 w 1392701"/>
              <a:gd name="connsiteY7" fmla="*/ 42203 h 40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92701" h="408050">
                <a:moveTo>
                  <a:pt x="0" y="323557"/>
                </a:moveTo>
                <a:cubicBezTo>
                  <a:pt x="52753" y="178191"/>
                  <a:pt x="105507" y="32825"/>
                  <a:pt x="196947" y="42203"/>
                </a:cubicBezTo>
                <a:cubicBezTo>
                  <a:pt x="288387" y="51581"/>
                  <a:pt x="454855" y="386862"/>
                  <a:pt x="548640" y="379828"/>
                </a:cubicBezTo>
                <a:cubicBezTo>
                  <a:pt x="642425" y="372794"/>
                  <a:pt x="696351" y="0"/>
                  <a:pt x="759655" y="0"/>
                </a:cubicBezTo>
                <a:cubicBezTo>
                  <a:pt x="822959" y="0"/>
                  <a:pt x="872196" y="377483"/>
                  <a:pt x="928467" y="379828"/>
                </a:cubicBezTo>
                <a:cubicBezTo>
                  <a:pt x="984738" y="382173"/>
                  <a:pt x="1041009" y="9379"/>
                  <a:pt x="1097280" y="14068"/>
                </a:cubicBezTo>
                <a:cubicBezTo>
                  <a:pt x="1153551" y="18757"/>
                  <a:pt x="1216855" y="403274"/>
                  <a:pt x="1266092" y="407963"/>
                </a:cubicBezTo>
                <a:cubicBezTo>
                  <a:pt x="1315329" y="412652"/>
                  <a:pt x="1354015" y="227427"/>
                  <a:pt x="1392701" y="42203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967890E8-10D8-29D0-A9DE-70C3F2EF3763}"/>
              </a:ext>
            </a:extLst>
          </p:cNvPr>
          <p:cNvSpPr/>
          <p:nvPr/>
        </p:nvSpPr>
        <p:spPr>
          <a:xfrm rot="8183107">
            <a:off x="5063319" y="5388903"/>
            <a:ext cx="1392701" cy="408050"/>
          </a:xfrm>
          <a:custGeom>
            <a:avLst/>
            <a:gdLst>
              <a:gd name="connsiteX0" fmla="*/ 0 w 1392701"/>
              <a:gd name="connsiteY0" fmla="*/ 323557 h 408050"/>
              <a:gd name="connsiteX1" fmla="*/ 196947 w 1392701"/>
              <a:gd name="connsiteY1" fmla="*/ 42203 h 408050"/>
              <a:gd name="connsiteX2" fmla="*/ 548640 w 1392701"/>
              <a:gd name="connsiteY2" fmla="*/ 379828 h 408050"/>
              <a:gd name="connsiteX3" fmla="*/ 759655 w 1392701"/>
              <a:gd name="connsiteY3" fmla="*/ 0 h 408050"/>
              <a:gd name="connsiteX4" fmla="*/ 928467 w 1392701"/>
              <a:gd name="connsiteY4" fmla="*/ 379828 h 408050"/>
              <a:gd name="connsiteX5" fmla="*/ 1097280 w 1392701"/>
              <a:gd name="connsiteY5" fmla="*/ 14068 h 408050"/>
              <a:gd name="connsiteX6" fmla="*/ 1266092 w 1392701"/>
              <a:gd name="connsiteY6" fmla="*/ 407963 h 408050"/>
              <a:gd name="connsiteX7" fmla="*/ 1392701 w 1392701"/>
              <a:gd name="connsiteY7" fmla="*/ 42203 h 40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92701" h="408050">
                <a:moveTo>
                  <a:pt x="0" y="323557"/>
                </a:moveTo>
                <a:cubicBezTo>
                  <a:pt x="52753" y="178191"/>
                  <a:pt x="105507" y="32825"/>
                  <a:pt x="196947" y="42203"/>
                </a:cubicBezTo>
                <a:cubicBezTo>
                  <a:pt x="288387" y="51581"/>
                  <a:pt x="454855" y="386862"/>
                  <a:pt x="548640" y="379828"/>
                </a:cubicBezTo>
                <a:cubicBezTo>
                  <a:pt x="642425" y="372794"/>
                  <a:pt x="696351" y="0"/>
                  <a:pt x="759655" y="0"/>
                </a:cubicBezTo>
                <a:cubicBezTo>
                  <a:pt x="822959" y="0"/>
                  <a:pt x="872196" y="377483"/>
                  <a:pt x="928467" y="379828"/>
                </a:cubicBezTo>
                <a:cubicBezTo>
                  <a:pt x="984738" y="382173"/>
                  <a:pt x="1041009" y="9379"/>
                  <a:pt x="1097280" y="14068"/>
                </a:cubicBezTo>
                <a:cubicBezTo>
                  <a:pt x="1153551" y="18757"/>
                  <a:pt x="1216855" y="403274"/>
                  <a:pt x="1266092" y="407963"/>
                </a:cubicBezTo>
                <a:cubicBezTo>
                  <a:pt x="1315329" y="412652"/>
                  <a:pt x="1354015" y="227427"/>
                  <a:pt x="1392701" y="42203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E10044C1-9FB8-ECA4-1B9C-86E99E2DEE04}"/>
              </a:ext>
            </a:extLst>
          </p:cNvPr>
          <p:cNvSpPr/>
          <p:nvPr/>
        </p:nvSpPr>
        <p:spPr>
          <a:xfrm>
            <a:off x="4529878" y="4718234"/>
            <a:ext cx="1548862" cy="408050"/>
          </a:xfrm>
          <a:custGeom>
            <a:avLst/>
            <a:gdLst>
              <a:gd name="connsiteX0" fmla="*/ 0 w 1392701"/>
              <a:gd name="connsiteY0" fmla="*/ 323557 h 408050"/>
              <a:gd name="connsiteX1" fmla="*/ 196947 w 1392701"/>
              <a:gd name="connsiteY1" fmla="*/ 42203 h 408050"/>
              <a:gd name="connsiteX2" fmla="*/ 548640 w 1392701"/>
              <a:gd name="connsiteY2" fmla="*/ 379828 h 408050"/>
              <a:gd name="connsiteX3" fmla="*/ 759655 w 1392701"/>
              <a:gd name="connsiteY3" fmla="*/ 0 h 408050"/>
              <a:gd name="connsiteX4" fmla="*/ 928467 w 1392701"/>
              <a:gd name="connsiteY4" fmla="*/ 379828 h 408050"/>
              <a:gd name="connsiteX5" fmla="*/ 1097280 w 1392701"/>
              <a:gd name="connsiteY5" fmla="*/ 14068 h 408050"/>
              <a:gd name="connsiteX6" fmla="*/ 1266092 w 1392701"/>
              <a:gd name="connsiteY6" fmla="*/ 407963 h 408050"/>
              <a:gd name="connsiteX7" fmla="*/ 1392701 w 1392701"/>
              <a:gd name="connsiteY7" fmla="*/ 42203 h 40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92701" h="408050">
                <a:moveTo>
                  <a:pt x="0" y="323557"/>
                </a:moveTo>
                <a:cubicBezTo>
                  <a:pt x="52753" y="178191"/>
                  <a:pt x="105507" y="32825"/>
                  <a:pt x="196947" y="42203"/>
                </a:cubicBezTo>
                <a:cubicBezTo>
                  <a:pt x="288387" y="51581"/>
                  <a:pt x="454855" y="386862"/>
                  <a:pt x="548640" y="379828"/>
                </a:cubicBezTo>
                <a:cubicBezTo>
                  <a:pt x="642425" y="372794"/>
                  <a:pt x="696351" y="0"/>
                  <a:pt x="759655" y="0"/>
                </a:cubicBezTo>
                <a:cubicBezTo>
                  <a:pt x="822959" y="0"/>
                  <a:pt x="872196" y="377483"/>
                  <a:pt x="928467" y="379828"/>
                </a:cubicBezTo>
                <a:cubicBezTo>
                  <a:pt x="984738" y="382173"/>
                  <a:pt x="1041009" y="9379"/>
                  <a:pt x="1097280" y="14068"/>
                </a:cubicBezTo>
                <a:cubicBezTo>
                  <a:pt x="1153551" y="18757"/>
                  <a:pt x="1216855" y="403274"/>
                  <a:pt x="1266092" y="407963"/>
                </a:cubicBezTo>
                <a:cubicBezTo>
                  <a:pt x="1315329" y="412652"/>
                  <a:pt x="1354015" y="227427"/>
                  <a:pt x="1392701" y="42203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3BE06854-4500-E091-F1C3-97C29C7F161E}"/>
              </a:ext>
            </a:extLst>
          </p:cNvPr>
          <p:cNvSpPr/>
          <p:nvPr/>
        </p:nvSpPr>
        <p:spPr>
          <a:xfrm rot="3866295">
            <a:off x="3314930" y="4267020"/>
            <a:ext cx="1392701" cy="408050"/>
          </a:xfrm>
          <a:custGeom>
            <a:avLst/>
            <a:gdLst>
              <a:gd name="connsiteX0" fmla="*/ 0 w 1392701"/>
              <a:gd name="connsiteY0" fmla="*/ 323557 h 408050"/>
              <a:gd name="connsiteX1" fmla="*/ 196947 w 1392701"/>
              <a:gd name="connsiteY1" fmla="*/ 42203 h 408050"/>
              <a:gd name="connsiteX2" fmla="*/ 548640 w 1392701"/>
              <a:gd name="connsiteY2" fmla="*/ 379828 h 408050"/>
              <a:gd name="connsiteX3" fmla="*/ 759655 w 1392701"/>
              <a:gd name="connsiteY3" fmla="*/ 0 h 408050"/>
              <a:gd name="connsiteX4" fmla="*/ 928467 w 1392701"/>
              <a:gd name="connsiteY4" fmla="*/ 379828 h 408050"/>
              <a:gd name="connsiteX5" fmla="*/ 1097280 w 1392701"/>
              <a:gd name="connsiteY5" fmla="*/ 14068 h 408050"/>
              <a:gd name="connsiteX6" fmla="*/ 1266092 w 1392701"/>
              <a:gd name="connsiteY6" fmla="*/ 407963 h 408050"/>
              <a:gd name="connsiteX7" fmla="*/ 1392701 w 1392701"/>
              <a:gd name="connsiteY7" fmla="*/ 42203 h 40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92701" h="408050">
                <a:moveTo>
                  <a:pt x="0" y="323557"/>
                </a:moveTo>
                <a:cubicBezTo>
                  <a:pt x="52753" y="178191"/>
                  <a:pt x="105507" y="32825"/>
                  <a:pt x="196947" y="42203"/>
                </a:cubicBezTo>
                <a:cubicBezTo>
                  <a:pt x="288387" y="51581"/>
                  <a:pt x="454855" y="386862"/>
                  <a:pt x="548640" y="379828"/>
                </a:cubicBezTo>
                <a:cubicBezTo>
                  <a:pt x="642425" y="372794"/>
                  <a:pt x="696351" y="0"/>
                  <a:pt x="759655" y="0"/>
                </a:cubicBezTo>
                <a:cubicBezTo>
                  <a:pt x="822959" y="0"/>
                  <a:pt x="872196" y="377483"/>
                  <a:pt x="928467" y="379828"/>
                </a:cubicBezTo>
                <a:cubicBezTo>
                  <a:pt x="984738" y="382173"/>
                  <a:pt x="1041009" y="9379"/>
                  <a:pt x="1097280" y="14068"/>
                </a:cubicBezTo>
                <a:cubicBezTo>
                  <a:pt x="1153551" y="18757"/>
                  <a:pt x="1216855" y="403274"/>
                  <a:pt x="1266092" y="407963"/>
                </a:cubicBezTo>
                <a:cubicBezTo>
                  <a:pt x="1315329" y="412652"/>
                  <a:pt x="1354015" y="227427"/>
                  <a:pt x="1392701" y="42203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52E423-340D-4BD0-2517-C524FDADE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Springs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CD49B71-0FBE-0E28-7102-8390E8789B48}"/>
              </a:ext>
            </a:extLst>
          </p:cNvPr>
          <p:cNvSpPr/>
          <p:nvPr/>
        </p:nvSpPr>
        <p:spPr>
          <a:xfrm>
            <a:off x="3888827" y="4667332"/>
            <a:ext cx="651641" cy="651641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9C1525F-2598-A32B-9878-47E48DF299A4}"/>
              </a:ext>
            </a:extLst>
          </p:cNvPr>
          <p:cNvSpPr/>
          <p:nvPr/>
        </p:nvSpPr>
        <p:spPr>
          <a:xfrm>
            <a:off x="4997668" y="5734132"/>
            <a:ext cx="651641" cy="651641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CFAE17C-2706-B3EA-AAAA-66038750CC47}"/>
              </a:ext>
            </a:extLst>
          </p:cNvPr>
          <p:cNvSpPr/>
          <p:nvPr/>
        </p:nvSpPr>
        <p:spPr>
          <a:xfrm>
            <a:off x="3316014" y="3429000"/>
            <a:ext cx="651641" cy="651641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5E6ACC5-909E-99D9-198A-0E3603060FD6}"/>
              </a:ext>
            </a:extLst>
          </p:cNvPr>
          <p:cNvSpPr/>
          <p:nvPr/>
        </p:nvSpPr>
        <p:spPr>
          <a:xfrm>
            <a:off x="5922579" y="4667331"/>
            <a:ext cx="651641" cy="651641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242F1B1-612E-7DE8-C8C0-3246D76B7DD1}"/>
              </a:ext>
            </a:extLst>
          </p:cNvPr>
          <p:cNvSpPr/>
          <p:nvPr/>
        </p:nvSpPr>
        <p:spPr>
          <a:xfrm>
            <a:off x="7615390" y="4195464"/>
            <a:ext cx="651641" cy="651641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1314775-AAA8-573E-BA16-C7DEE8B08E60}"/>
                  </a:ext>
                </a:extLst>
              </p:cNvPr>
              <p:cNvSpPr txBox="1"/>
              <p:nvPr/>
            </p:nvSpPr>
            <p:spPr>
              <a:xfrm>
                <a:off x="3645595" y="1924476"/>
                <a:ext cx="4660368" cy="20965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DK" sz="2400" dirty="0"/>
                  <a:t>Weights connected by springs, the potential energy is </a:t>
                </a:r>
              </a:p>
              <a:p>
                <a:endParaRPr lang="en-DK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da-DK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a-DK" sz="2400" b="1" i="1" smtClean="0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</m:d>
                      <m:r>
                        <a:rPr lang="da-DK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da-DK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da-DK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da-DK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a-DK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da-DK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b>
                            <m:sSubPr>
                              <m:ctrlPr>
                                <a:rPr lang="da-DK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a-DK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da-DK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da-DK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da-DK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da-DK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a-DK" sz="2400" b="1" i="1" smtClean="0">
                                      <a:latin typeface="Cambria Math" panose="02040503050406030204" pitchFamily="18" charset="0"/>
                                    </a:rPr>
                                    <m:t>𝑹</m:t>
                                  </m:r>
                                </m:e>
                              </m:d>
                            </m:e>
                            <m:sup>
                              <m:r>
                                <a:rPr lang="da-DK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DK" sz="2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1314775-AAA8-573E-BA16-C7DEE8B08E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5595" y="1924476"/>
                <a:ext cx="4660368" cy="2096536"/>
              </a:xfrm>
              <a:prstGeom prst="rect">
                <a:avLst/>
              </a:prstGeom>
              <a:blipFill>
                <a:blip r:embed="rId2"/>
                <a:stretch>
                  <a:fillRect l="-2174" t="-9639" b="-85542"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33285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B09A3-D92F-D949-C118-7C1BABF01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Atoms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41D1F3-6D21-DF55-D686-AEDEE6A17C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237" y="2816192"/>
            <a:ext cx="10614563" cy="11105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98CFF2D-BA6B-8134-2C5E-C09B4A3D877F}"/>
              </a:ext>
            </a:extLst>
          </p:cNvPr>
          <p:cNvSpPr txBox="1"/>
          <p:nvPr/>
        </p:nvSpPr>
        <p:spPr>
          <a:xfrm>
            <a:off x="1206504" y="2436350"/>
            <a:ext cx="9680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many-electron time-independent Schrödinger equation is what governs at the atomic scale </a:t>
            </a:r>
            <a:endParaRPr lang="en-DK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DE4961-3E1B-1453-0C86-6A6F161C6C75}"/>
              </a:ext>
            </a:extLst>
          </p:cNvPr>
          <p:cNvSpPr txBox="1"/>
          <p:nvPr/>
        </p:nvSpPr>
        <p:spPr>
          <a:xfrm>
            <a:off x="1206503" y="4060199"/>
            <a:ext cx="96800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dirty="0"/>
              <a:t>Generally unsolvable – so that’s a nice starting point. However, plenty of approximations exists, </a:t>
            </a:r>
          </a:p>
          <a:p>
            <a:r>
              <a:rPr lang="en-DK" dirty="0"/>
              <a:t>specifically computational approximations. </a:t>
            </a:r>
          </a:p>
        </p:txBody>
      </p:sp>
    </p:spTree>
    <p:extLst>
      <p:ext uri="{BB962C8B-B14F-4D97-AF65-F5344CB8AC3E}">
        <p14:creationId xmlns:p14="http://schemas.microsoft.com/office/powerpoint/2010/main" val="682773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1061</TotalTime>
  <Words>389</Words>
  <Application>Microsoft Macintosh PowerPoint</Application>
  <PresentationFormat>Widescreen</PresentationFormat>
  <Paragraphs>62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-apple-system</vt:lpstr>
      <vt:lpstr>Aptos</vt:lpstr>
      <vt:lpstr>Aptos Display</vt:lpstr>
      <vt:lpstr>Arial</vt:lpstr>
      <vt:lpstr>Cambria Math</vt:lpstr>
      <vt:lpstr>Office Theme</vt:lpstr>
      <vt:lpstr>Recap: Derivatives using torch</vt:lpstr>
      <vt:lpstr>Recap: Electric field from scalar potential </vt:lpstr>
      <vt:lpstr>Recap: Gradient Descent</vt:lpstr>
      <vt:lpstr>Recap: Training models using AD.</vt:lpstr>
      <vt:lpstr>Recap: ASE </vt:lpstr>
      <vt:lpstr>Recap: ASE</vt:lpstr>
      <vt:lpstr>Potentials</vt:lpstr>
      <vt:lpstr>Springs</vt:lpstr>
      <vt:lpstr>Atoms</vt:lpstr>
      <vt:lpstr>Atoms</vt:lpstr>
      <vt:lpstr>Atoms</vt:lpstr>
      <vt:lpstr>Atoms</vt:lpstr>
      <vt:lpstr>Atoms</vt:lpstr>
      <vt:lpstr>Approximations to Schrödinger equation </vt:lpstr>
      <vt:lpstr>Learning the potential energy</vt:lpstr>
      <vt:lpstr>Learning the potential energy</vt:lpstr>
      <vt:lpstr>More expressive model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Mads-Peter Verner Christiansen</dc:creator>
  <cp:lastModifiedBy>Mads-Peter Verner Christiansen</cp:lastModifiedBy>
  <cp:revision>10</cp:revision>
  <dcterms:created xsi:type="dcterms:W3CDTF">2025-01-22T04:35:17Z</dcterms:created>
  <dcterms:modified xsi:type="dcterms:W3CDTF">2025-01-22T22:21:08Z</dcterms:modified>
</cp:coreProperties>
</file>