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3" r:id="rId5"/>
    <p:sldId id="260" r:id="rId6"/>
    <p:sldId id="262" r:id="rId7"/>
    <p:sldId id="257" r:id="rId8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 varScale="1">
        <p:scale>
          <a:sx n="121" d="100"/>
          <a:sy n="121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9B8C-60EF-A59F-1910-DE772E0C0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CEBB9-1324-EBD9-70E4-C5F7B069E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C9970-E484-0843-9F58-A6CD1E898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7FAB-AC9F-FC46-AAFF-F1B93A1C884F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03F72-1D7B-F24D-C1D0-DBAC8772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001D2-98EB-6588-7359-7C0DC2109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1630-7643-AD44-A6F3-FDDD7D1629A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747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259D8-1A16-C9E2-DBF7-87CE1C33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A74BD-E8CD-A6A0-E335-09C8998A4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CAFA9-7D4C-D820-953C-AABFAB94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7FAB-AC9F-FC46-AAFF-F1B93A1C884F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FF958-20F4-0106-68F9-87772E72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816AA-0A81-EFBA-DD86-DEAC41DE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1630-7643-AD44-A6F3-FDDD7D1629A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8438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6AF3C8-99CA-486E-A33A-C9EE66C82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FF150-8A78-9ECA-00AA-24C9C32AB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F7460-0B3E-4DDB-A6EF-85F66A88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7FAB-AC9F-FC46-AAFF-F1B93A1C884F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E63AD-DB0D-7916-16CD-F5B7F4E0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D0A9C-A84E-6C28-6497-47E3BBA7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1630-7643-AD44-A6F3-FDDD7D1629A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2527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07FB-C078-97BA-D9D2-B4A43AF0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C4B64-6C0D-0850-7655-DECED5998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5D4EF-0A4F-3880-7F4B-4106D7A83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7FAB-AC9F-FC46-AAFF-F1B93A1C884F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3B359-3B6D-5C5E-C9DE-07C88DB5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ED73C-47FB-72F3-E9C2-DCEB4AFB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1630-7643-AD44-A6F3-FDDD7D1629A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6385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99C3-FFEE-58A8-7EE5-EA6AC25BB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12EB9-E8EC-89B3-721F-60D9A52C2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596D8-8A47-BD34-9775-A5697646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7FAB-AC9F-FC46-AAFF-F1B93A1C884F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71CD-F78B-A940-26A6-6544E6AA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E0B6B-64F3-387D-87E5-EC09006D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1630-7643-AD44-A6F3-FDDD7D1629A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3056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EFE2-00BC-3A22-CC47-65EF16D08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9E1F-A136-93AA-EABB-759879444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10C63-5A3A-BEF1-2509-5A98FC5B9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88857-914D-A35B-E9C5-6A7B82B2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7FAB-AC9F-FC46-AAFF-F1B93A1C884F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33CE7-7317-6C4E-13A6-3A897132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E2D67-773A-3AFE-5C6A-974BC864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1630-7643-AD44-A6F3-FDDD7D1629A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037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F3FE8-8EA4-3D25-FEA8-479AAB966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CF7AA-2CF7-2C45-E3B3-5C116FFE5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5F2AE-BE50-C408-85C5-95B55AE3F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AD938-70B8-B097-8D6A-6449086BA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3D2F48-C4D3-AC5A-4ECB-3F7FADFA1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DDAE3C-9C7E-8F4C-3086-C3A04E8F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7FAB-AC9F-FC46-AAFF-F1B93A1C884F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FDB9FC-107D-57B8-FD8C-7BFA61808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2D1A07-88AC-6346-35E3-661F2FCE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1630-7643-AD44-A6F3-FDDD7D1629A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4280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1C971-CAE6-5BBA-C3AF-11E3269A1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6768E-2E54-30DE-C3A0-DB409C024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7FAB-AC9F-FC46-AAFF-F1B93A1C884F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F687B-8889-2BC9-7F67-0D933970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16F04-3B8F-CEB5-A00A-37E57E9E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1630-7643-AD44-A6F3-FDDD7D1629A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7169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3DBD6-FBCC-D7A3-4C6B-3C5BB7EA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7FAB-AC9F-FC46-AAFF-F1B93A1C884F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7D74BE-983E-EF93-6917-B040524D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718BE-AE56-69FC-E679-7F6EBDD7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1630-7643-AD44-A6F3-FDDD7D1629A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9924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F096B-796C-6362-6C6B-709866FF6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89836-9573-2335-D9CA-561743512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D7913-0441-4074-4B25-625281691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C9B76-E79C-2663-CE1C-D4D95F0A3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7FAB-AC9F-FC46-AAFF-F1B93A1C884F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52D8D-7AEF-67D2-0A24-BCDE0B59E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6600B-56F3-3911-3BBD-055D3D0F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1630-7643-AD44-A6F3-FDDD7D1629A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3863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B9C60-806A-C981-D29F-6E60187B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A1C7C8-AAF5-F095-9465-8F6A60A67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FB364-01AA-EEB3-0552-0A1B6EF8D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6C260-58DD-FFD0-B303-BE4111E9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7FAB-AC9F-FC46-AAFF-F1B93A1C884F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AB7CD-2672-7AE6-50F1-FC6512C3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EEEE1-1ADC-839A-236A-A0F26149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1630-7643-AD44-A6F3-FDDD7D1629A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24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47262A-938B-F10F-4727-BAC371F4D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9DDD3-E03C-9333-50E2-B87BC8C74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452B2-82E6-8EB6-8871-877B85683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347FAB-AC9F-FC46-AAFF-F1B93A1C884F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29845-4C2F-9E9E-D88A-13B92EB98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6AF57-A3F6-02B5-C251-437234006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BA1630-7643-AD44-A6F3-FDDD7D1629A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7260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sv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7138-110F-6407-74C0-E4D428C914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Lesson 5: Descriptors of Atomic Systems</a:t>
            </a:r>
          </a:p>
        </p:txBody>
      </p:sp>
    </p:spTree>
    <p:extLst>
      <p:ext uri="{BB962C8B-B14F-4D97-AF65-F5344CB8AC3E}">
        <p14:creationId xmlns:p14="http://schemas.microsoft.com/office/powerpoint/2010/main" val="347892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CF3D-FA30-4435-6D2C-8CC73AE0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What are descriptors?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1A01F40-A54C-0AD0-F28F-56D120F721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5608507"/>
                  </p:ext>
                </p:extLst>
              </p:nvPr>
            </p:nvGraphicFramePr>
            <p:xfrm>
              <a:off x="4543971" y="2709000"/>
              <a:ext cx="360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34767144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1012182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58657420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5332786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09052268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72807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1A01F40-A54C-0AD0-F28F-56D120F721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5608507"/>
                  </p:ext>
                </p:extLst>
              </p:nvPr>
            </p:nvGraphicFramePr>
            <p:xfrm>
              <a:off x="4543971" y="2709000"/>
              <a:ext cx="360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34767144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1012182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58657420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5332786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09052268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754" r="-401754" b="-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754" r="-301754" b="-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754" r="-201754" b="-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1754" r="-101754" b="-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1754" r="-1754" b="-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72807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B0E95D-B6B9-4213-561C-39FCD087A6E5}"/>
                  </a:ext>
                </a:extLst>
              </p:cNvPr>
              <p:cNvSpPr txBox="1"/>
              <p:nvPr/>
            </p:nvSpPr>
            <p:spPr>
              <a:xfrm>
                <a:off x="3694385" y="2821720"/>
                <a:ext cx="661015" cy="494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a-DK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da-DK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DK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B0E95D-B6B9-4213-561C-39FCD087A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385" y="2821720"/>
                <a:ext cx="661015" cy="494559"/>
              </a:xfrm>
              <a:prstGeom prst="rect">
                <a:avLst/>
              </a:prstGeom>
              <a:blipFill>
                <a:blip r:embed="rId3"/>
                <a:stretch>
                  <a:fillRect l="-13208" t="-37500" r="-7547" b="-50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611CD6-8B93-81A0-0F86-E8426F6A902F}"/>
              </a:ext>
            </a:extLst>
          </p:cNvPr>
          <p:cNvCxnSpPr/>
          <p:nvPr/>
        </p:nvCxnSpPr>
        <p:spPr>
          <a:xfrm>
            <a:off x="2575034" y="2249214"/>
            <a:ext cx="998483" cy="572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6DE2FB-0108-69C5-0870-0C0C31F8EE24}"/>
              </a:ext>
            </a:extLst>
          </p:cNvPr>
          <p:cNvSpPr txBox="1"/>
          <p:nvPr/>
        </p:nvSpPr>
        <p:spPr>
          <a:xfrm>
            <a:off x="1792013" y="1886872"/>
            <a:ext cx="256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Descriptor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DBD47D-FC2D-26F7-4E7B-0D63B68CE847}"/>
              </a:ext>
            </a:extLst>
          </p:cNvPr>
          <p:cNvCxnSpPr>
            <a:cxnSpLocks/>
          </p:cNvCxnSpPr>
          <p:nvPr/>
        </p:nvCxnSpPr>
        <p:spPr>
          <a:xfrm flipH="1">
            <a:off x="7157545" y="1597572"/>
            <a:ext cx="1460940" cy="1111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80EE0B-803B-7E15-D22C-B444D0FEB903}"/>
              </a:ext>
            </a:extLst>
          </p:cNvPr>
          <p:cNvSpPr txBox="1"/>
          <p:nvPr/>
        </p:nvSpPr>
        <p:spPr>
          <a:xfrm>
            <a:off x="8618485" y="1321356"/>
            <a:ext cx="211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Feature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E03490-15AD-2F47-62B6-3009451DD5F4}"/>
              </a:ext>
            </a:extLst>
          </p:cNvPr>
          <p:cNvSpPr txBox="1"/>
          <p:nvPr/>
        </p:nvSpPr>
        <p:spPr>
          <a:xfrm>
            <a:off x="2007475" y="4036281"/>
            <a:ext cx="7819697" cy="378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Our models are of the type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41E5FD-A521-5911-47FF-E649D1CA712D}"/>
                  </a:ext>
                </a:extLst>
              </p:cNvPr>
              <p:cNvSpPr txBox="1"/>
              <p:nvPr/>
            </p:nvSpPr>
            <p:spPr>
              <a:xfrm>
                <a:off x="3162266" y="4831796"/>
                <a:ext cx="3181705" cy="529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a-DK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da-DK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a-DK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</m:d>
                      <m:r>
                        <a:rPr lang="da-DK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da-DK" sz="2800" b="0" i="0" smtClean="0">
                          <a:latin typeface="Cambria Math" panose="02040503050406030204" pitchFamily="18" charset="0"/>
                        </a:rPr>
                        <m:t>Prediction</m:t>
                      </m:r>
                    </m:oMath>
                  </m:oMathPara>
                </a14:m>
                <a:endParaRPr lang="en-DK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41E5FD-A521-5911-47FF-E649D1CA7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266" y="4831796"/>
                <a:ext cx="3181705" cy="529119"/>
              </a:xfrm>
              <a:prstGeom prst="rect">
                <a:avLst/>
              </a:prstGeom>
              <a:blipFill>
                <a:blip r:embed="rId4"/>
                <a:stretch>
                  <a:fillRect l="-2390" t="-30952" r="-2390" b="-9524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17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79E6-DC51-6A71-72EF-868CD613A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Descriptor for a cat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29003A-38D7-1BB3-8FA4-14CC0B0C188D}"/>
              </a:ext>
            </a:extLst>
          </p:cNvPr>
          <p:cNvGrpSpPr/>
          <p:nvPr/>
        </p:nvGrpSpPr>
        <p:grpSpPr>
          <a:xfrm>
            <a:off x="1438011" y="2332802"/>
            <a:ext cx="2554014" cy="2554014"/>
            <a:chOff x="736908" y="477973"/>
            <a:chExt cx="2554014" cy="2554014"/>
          </a:xfrm>
        </p:grpSpPr>
        <p:pic>
          <p:nvPicPr>
            <p:cNvPr id="5" name="Graphic 4" descr="Tiger outline">
              <a:extLst>
                <a:ext uri="{FF2B5EF4-FFF2-40B4-BE49-F238E27FC236}">
                  <a16:creationId xmlns:a16="http://schemas.microsoft.com/office/drawing/2014/main" id="{0937B3E0-0AF2-79D5-825F-C8B1ACF2D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18738" y="960564"/>
              <a:ext cx="1590352" cy="159035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D8E760-DCCF-421F-F145-4E3D80938FCB}"/>
                </a:ext>
              </a:extLst>
            </p:cNvPr>
            <p:cNvSpPr/>
            <p:nvPr/>
          </p:nvSpPr>
          <p:spPr>
            <a:xfrm>
              <a:off x="736908" y="477973"/>
              <a:ext cx="2554014" cy="255401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07F3D30B-32DF-F9C5-438F-E981754BE4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8578896"/>
                  </p:ext>
                </p:extLst>
              </p:nvPr>
            </p:nvGraphicFramePr>
            <p:xfrm>
              <a:off x="6204605" y="3255538"/>
              <a:ext cx="360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34767144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1012182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58657420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5332786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09052268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72807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07F3D30B-32DF-F9C5-438F-E981754BE4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8578896"/>
                  </p:ext>
                </p:extLst>
              </p:nvPr>
            </p:nvGraphicFramePr>
            <p:xfrm>
              <a:off x="6204605" y="3255538"/>
              <a:ext cx="360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34767144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1012182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58657420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5332786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09052268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54" t="-1724" r="-401754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754" t="-1724" r="-301754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754" t="-1724" r="-201754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754" t="-1724" r="-101754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754" t="-1724" r="-1754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72807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B3EB7F0-BEEE-FD79-8BAF-A18E89873A60}"/>
                  </a:ext>
                </a:extLst>
              </p:cNvPr>
              <p:cNvSpPr txBox="1"/>
              <p:nvPr/>
            </p:nvSpPr>
            <p:spPr>
              <a:xfrm>
                <a:off x="5355019" y="3368258"/>
                <a:ext cx="661015" cy="494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a-DK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da-DK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DK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B3EB7F0-BEEE-FD79-8BAF-A18E89873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019" y="3368258"/>
                <a:ext cx="661015" cy="494559"/>
              </a:xfrm>
              <a:prstGeom prst="rect">
                <a:avLst/>
              </a:prstGeom>
              <a:blipFill>
                <a:blip r:embed="rId5"/>
                <a:stretch>
                  <a:fillRect l="-13208" t="-37500" r="-5660" b="-50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55D9575-1C63-AD0A-700A-AD4E498BE61B}"/>
              </a:ext>
            </a:extLst>
          </p:cNvPr>
          <p:cNvSpPr txBox="1"/>
          <p:nvPr/>
        </p:nvSpPr>
        <p:spPr>
          <a:xfrm>
            <a:off x="7748030" y="2147542"/>
            <a:ext cx="30059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6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5087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A88D7-88FC-8616-2CAD-2B3ED3FD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Descriptor for a cat picture</a:t>
            </a:r>
          </a:p>
        </p:txBody>
      </p:sp>
      <p:pic>
        <p:nvPicPr>
          <p:cNvPr id="4" name="Graphic 3" descr="Tiger outline">
            <a:extLst>
              <a:ext uri="{FF2B5EF4-FFF2-40B4-BE49-F238E27FC236}">
                <a16:creationId xmlns:a16="http://schemas.microsoft.com/office/drawing/2014/main" id="{3E139728-BD10-5731-075B-FF087F07E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4655" y="3561626"/>
            <a:ext cx="1590352" cy="15903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CC0CC4C-CCE5-C27B-B233-DD13B4DE73F7}"/>
              </a:ext>
            </a:extLst>
          </p:cNvPr>
          <p:cNvSpPr/>
          <p:nvPr/>
        </p:nvSpPr>
        <p:spPr>
          <a:xfrm>
            <a:off x="2772825" y="3079035"/>
            <a:ext cx="2554014" cy="25540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60CC2-9ACC-C7EA-5A19-760EBC53E486}"/>
              </a:ext>
            </a:extLst>
          </p:cNvPr>
          <p:cNvSpPr/>
          <p:nvPr/>
        </p:nvSpPr>
        <p:spPr>
          <a:xfrm>
            <a:off x="6498743" y="3079035"/>
            <a:ext cx="2554014" cy="25540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9" name="Graphic 8" descr="Puppy outline">
            <a:extLst>
              <a:ext uri="{FF2B5EF4-FFF2-40B4-BE49-F238E27FC236}">
                <a16:creationId xmlns:a16="http://schemas.microsoft.com/office/drawing/2014/main" id="{27B99FDB-D48A-01B0-7B90-74B566927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4305" y="3576177"/>
            <a:ext cx="1542889" cy="15428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56A5AE4B-390D-7524-39A3-20B1D8D905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5326927"/>
                  </p:ext>
                </p:extLst>
              </p:nvPr>
            </p:nvGraphicFramePr>
            <p:xfrm>
              <a:off x="2750377" y="2248470"/>
              <a:ext cx="2937490" cy="4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7498">
                      <a:extLst>
                        <a:ext uri="{9D8B030D-6E8A-4147-A177-3AD203B41FA5}">
                          <a16:colId xmlns:a16="http://schemas.microsoft.com/office/drawing/2014/main" val="2347671444"/>
                        </a:ext>
                      </a:extLst>
                    </a:gridCol>
                    <a:gridCol w="587498">
                      <a:extLst>
                        <a:ext uri="{9D8B030D-6E8A-4147-A177-3AD203B41FA5}">
                          <a16:colId xmlns:a16="http://schemas.microsoft.com/office/drawing/2014/main" val="1310121824"/>
                        </a:ext>
                      </a:extLst>
                    </a:gridCol>
                    <a:gridCol w="587498">
                      <a:extLst>
                        <a:ext uri="{9D8B030D-6E8A-4147-A177-3AD203B41FA5}">
                          <a16:colId xmlns:a16="http://schemas.microsoft.com/office/drawing/2014/main" val="2586574203"/>
                        </a:ext>
                      </a:extLst>
                    </a:gridCol>
                    <a:gridCol w="587498">
                      <a:extLst>
                        <a:ext uri="{9D8B030D-6E8A-4147-A177-3AD203B41FA5}">
                          <a16:colId xmlns:a16="http://schemas.microsoft.com/office/drawing/2014/main" val="3153327869"/>
                        </a:ext>
                      </a:extLst>
                    </a:gridCol>
                    <a:gridCol w="587498">
                      <a:extLst>
                        <a:ext uri="{9D8B030D-6E8A-4147-A177-3AD203B41FA5}">
                          <a16:colId xmlns:a16="http://schemas.microsoft.com/office/drawing/2014/main" val="1090522685"/>
                        </a:ext>
                      </a:extLst>
                    </a:gridCol>
                  </a:tblGrid>
                  <a:tr h="4945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72807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56A5AE4B-390D-7524-39A3-20B1D8D905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5326927"/>
                  </p:ext>
                </p:extLst>
              </p:nvPr>
            </p:nvGraphicFramePr>
            <p:xfrm>
              <a:off x="2750377" y="2248470"/>
              <a:ext cx="2937490" cy="4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7498">
                      <a:extLst>
                        <a:ext uri="{9D8B030D-6E8A-4147-A177-3AD203B41FA5}">
                          <a16:colId xmlns:a16="http://schemas.microsoft.com/office/drawing/2014/main" val="2347671444"/>
                        </a:ext>
                      </a:extLst>
                    </a:gridCol>
                    <a:gridCol w="587498">
                      <a:extLst>
                        <a:ext uri="{9D8B030D-6E8A-4147-A177-3AD203B41FA5}">
                          <a16:colId xmlns:a16="http://schemas.microsoft.com/office/drawing/2014/main" val="1310121824"/>
                        </a:ext>
                      </a:extLst>
                    </a:gridCol>
                    <a:gridCol w="587498">
                      <a:extLst>
                        <a:ext uri="{9D8B030D-6E8A-4147-A177-3AD203B41FA5}">
                          <a16:colId xmlns:a16="http://schemas.microsoft.com/office/drawing/2014/main" val="2586574203"/>
                        </a:ext>
                      </a:extLst>
                    </a:gridCol>
                    <a:gridCol w="587498">
                      <a:extLst>
                        <a:ext uri="{9D8B030D-6E8A-4147-A177-3AD203B41FA5}">
                          <a16:colId xmlns:a16="http://schemas.microsoft.com/office/drawing/2014/main" val="3153327869"/>
                        </a:ext>
                      </a:extLst>
                    </a:gridCol>
                    <a:gridCol w="587498">
                      <a:extLst>
                        <a:ext uri="{9D8B030D-6E8A-4147-A177-3AD203B41FA5}">
                          <a16:colId xmlns:a16="http://schemas.microsoft.com/office/drawing/2014/main" val="1090522685"/>
                        </a:ext>
                      </a:extLst>
                    </a:gridCol>
                  </a:tblGrid>
                  <a:tr h="494560"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2564" r="-408696" b="-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97872" t="-2564" r="-300000" b="-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2174" t="-2564" r="-206522" b="-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95745" t="-2564" r="-102128" b="-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04348" t="-2564" r="-4348" b="-5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72807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467867-8039-B487-2C74-984F1A49E67A}"/>
                  </a:ext>
                </a:extLst>
              </p:cNvPr>
              <p:cNvSpPr txBox="1"/>
              <p:nvPr/>
            </p:nvSpPr>
            <p:spPr>
              <a:xfrm>
                <a:off x="1666875" y="2191937"/>
                <a:ext cx="1083502" cy="494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a-DK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da-DK" sz="2800" b="0" i="1" smtClean="0"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  <m:r>
                        <a:rPr lang="da-DK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DK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467867-8039-B487-2C74-984F1A49E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75" y="2191937"/>
                <a:ext cx="1083502" cy="494559"/>
              </a:xfrm>
              <a:prstGeom prst="rect">
                <a:avLst/>
              </a:prstGeom>
              <a:blipFill>
                <a:blip r:embed="rId7"/>
                <a:stretch>
                  <a:fillRect l="-8140" t="-37500" r="-3488" b="-100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402B1C1-B617-D979-0C1F-CFF11B0DE9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8719620"/>
                  </p:ext>
                </p:extLst>
              </p:nvPr>
            </p:nvGraphicFramePr>
            <p:xfrm>
              <a:off x="7972879" y="2104739"/>
              <a:ext cx="2937490" cy="4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7498">
                      <a:extLst>
                        <a:ext uri="{9D8B030D-6E8A-4147-A177-3AD203B41FA5}">
                          <a16:colId xmlns:a16="http://schemas.microsoft.com/office/drawing/2014/main" val="2347671444"/>
                        </a:ext>
                      </a:extLst>
                    </a:gridCol>
                    <a:gridCol w="587498">
                      <a:extLst>
                        <a:ext uri="{9D8B030D-6E8A-4147-A177-3AD203B41FA5}">
                          <a16:colId xmlns:a16="http://schemas.microsoft.com/office/drawing/2014/main" val="1310121824"/>
                        </a:ext>
                      </a:extLst>
                    </a:gridCol>
                    <a:gridCol w="587498">
                      <a:extLst>
                        <a:ext uri="{9D8B030D-6E8A-4147-A177-3AD203B41FA5}">
                          <a16:colId xmlns:a16="http://schemas.microsoft.com/office/drawing/2014/main" val="2586574203"/>
                        </a:ext>
                      </a:extLst>
                    </a:gridCol>
                    <a:gridCol w="587498">
                      <a:extLst>
                        <a:ext uri="{9D8B030D-6E8A-4147-A177-3AD203B41FA5}">
                          <a16:colId xmlns:a16="http://schemas.microsoft.com/office/drawing/2014/main" val="3153327869"/>
                        </a:ext>
                      </a:extLst>
                    </a:gridCol>
                    <a:gridCol w="587498">
                      <a:extLst>
                        <a:ext uri="{9D8B030D-6E8A-4147-A177-3AD203B41FA5}">
                          <a16:colId xmlns:a16="http://schemas.microsoft.com/office/drawing/2014/main" val="1090522685"/>
                        </a:ext>
                      </a:extLst>
                    </a:gridCol>
                  </a:tblGrid>
                  <a:tr h="4945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72807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402B1C1-B617-D979-0C1F-CFF11B0DE9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8719620"/>
                  </p:ext>
                </p:extLst>
              </p:nvPr>
            </p:nvGraphicFramePr>
            <p:xfrm>
              <a:off x="7972879" y="2104739"/>
              <a:ext cx="2937490" cy="4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7498">
                      <a:extLst>
                        <a:ext uri="{9D8B030D-6E8A-4147-A177-3AD203B41FA5}">
                          <a16:colId xmlns:a16="http://schemas.microsoft.com/office/drawing/2014/main" val="2347671444"/>
                        </a:ext>
                      </a:extLst>
                    </a:gridCol>
                    <a:gridCol w="587498">
                      <a:extLst>
                        <a:ext uri="{9D8B030D-6E8A-4147-A177-3AD203B41FA5}">
                          <a16:colId xmlns:a16="http://schemas.microsoft.com/office/drawing/2014/main" val="1310121824"/>
                        </a:ext>
                      </a:extLst>
                    </a:gridCol>
                    <a:gridCol w="587498">
                      <a:extLst>
                        <a:ext uri="{9D8B030D-6E8A-4147-A177-3AD203B41FA5}">
                          <a16:colId xmlns:a16="http://schemas.microsoft.com/office/drawing/2014/main" val="2586574203"/>
                        </a:ext>
                      </a:extLst>
                    </a:gridCol>
                    <a:gridCol w="587498">
                      <a:extLst>
                        <a:ext uri="{9D8B030D-6E8A-4147-A177-3AD203B41FA5}">
                          <a16:colId xmlns:a16="http://schemas.microsoft.com/office/drawing/2014/main" val="3153327869"/>
                        </a:ext>
                      </a:extLst>
                    </a:gridCol>
                    <a:gridCol w="587498">
                      <a:extLst>
                        <a:ext uri="{9D8B030D-6E8A-4147-A177-3AD203B41FA5}">
                          <a16:colId xmlns:a16="http://schemas.microsoft.com/office/drawing/2014/main" val="1090522685"/>
                        </a:ext>
                      </a:extLst>
                    </a:gridCol>
                  </a:tblGrid>
                  <a:tr h="494560"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128" r="-397872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4348" r="-306522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0000" r="-200000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06522" r="-104348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97872" r="-2128" b="-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72807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663450-F2AB-6970-1074-B43543E17826}"/>
                  </a:ext>
                </a:extLst>
              </p:cNvPr>
              <p:cNvSpPr txBox="1"/>
              <p:nvPr/>
            </p:nvSpPr>
            <p:spPr>
              <a:xfrm>
                <a:off x="6721211" y="2046870"/>
                <a:ext cx="1164293" cy="539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a-DK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da-DK" sz="2800" b="0" i="1" smtClean="0">
                              <a:latin typeface="Cambria Math" panose="02040503050406030204" pitchFamily="18" charset="0"/>
                            </a:rPr>
                            <m:t>𝑑𝑜𝑔</m:t>
                          </m:r>
                        </m:sub>
                      </m:sSub>
                      <m:r>
                        <a:rPr lang="da-DK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DK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663450-F2AB-6970-1074-B43543E17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211" y="2046870"/>
                <a:ext cx="1164293" cy="539507"/>
              </a:xfrm>
              <a:prstGeom prst="rect">
                <a:avLst/>
              </a:prstGeom>
              <a:blipFill>
                <a:blip r:embed="rId9"/>
                <a:stretch>
                  <a:fillRect l="-7527" t="-32558" r="-2151" b="-18605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56DA2F-C2A0-4E2F-E514-36B47CD47062}"/>
                  </a:ext>
                </a:extLst>
              </p:cNvPr>
              <p:cNvSpPr txBox="1"/>
              <p:nvPr/>
            </p:nvSpPr>
            <p:spPr>
              <a:xfrm>
                <a:off x="3048000" y="5930372"/>
                <a:ext cx="6096000" cy="631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a-DK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da-DK" sz="2800" b="0" i="1" smtClean="0"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  <m:r>
                        <a:rPr lang="da-DK" sz="2800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da-DK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a-DK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da-DK" sz="2800" i="1">
                              <a:latin typeface="Cambria Math" panose="02040503050406030204" pitchFamily="18" charset="0"/>
                            </a:rPr>
                            <m:t>𝑑𝑜𝑔</m:t>
                          </m:r>
                        </m:sub>
                      </m:sSub>
                    </m:oMath>
                  </m:oMathPara>
                </a14:m>
                <a:endParaRPr lang="en-DK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56DA2F-C2A0-4E2F-E514-36B47CD47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930372"/>
                <a:ext cx="6096000" cy="631840"/>
              </a:xfrm>
              <a:prstGeom prst="rect">
                <a:avLst/>
              </a:prstGeom>
              <a:blipFill>
                <a:blip r:embed="rId10"/>
                <a:stretch>
                  <a:fillRect t="-22000" b="-80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5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302C3-A634-3265-446F-F932CFCEC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128F-9ED6-044B-6408-20B0A9C1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Descriptor for a cat picture</a:t>
            </a:r>
          </a:p>
        </p:txBody>
      </p:sp>
      <p:pic>
        <p:nvPicPr>
          <p:cNvPr id="7" name="Graphic 6" descr="Tiger outline">
            <a:extLst>
              <a:ext uri="{FF2B5EF4-FFF2-40B4-BE49-F238E27FC236}">
                <a16:creationId xmlns:a16="http://schemas.microsoft.com/office/drawing/2014/main" id="{D6238D43-BA63-C909-7213-97AE94C40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9841" y="2489571"/>
            <a:ext cx="1590352" cy="15903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1CDE7CA-402C-887A-B337-3BD30C0C22B0}"/>
              </a:ext>
            </a:extLst>
          </p:cNvPr>
          <p:cNvSpPr/>
          <p:nvPr/>
        </p:nvSpPr>
        <p:spPr>
          <a:xfrm>
            <a:off x="1438011" y="2006980"/>
            <a:ext cx="2554014" cy="25540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9D5E84-7CC4-0E30-5394-D8D7D9950E73}"/>
              </a:ext>
            </a:extLst>
          </p:cNvPr>
          <p:cNvGrpSpPr/>
          <p:nvPr/>
        </p:nvGrpSpPr>
        <p:grpSpPr>
          <a:xfrm>
            <a:off x="4885786" y="2022993"/>
            <a:ext cx="2554014" cy="2554014"/>
            <a:chOff x="4686089" y="477973"/>
            <a:chExt cx="2554014" cy="2554014"/>
          </a:xfrm>
        </p:grpSpPr>
        <p:pic>
          <p:nvPicPr>
            <p:cNvPr id="10" name="Graphic 9" descr="Tiger outline">
              <a:extLst>
                <a:ext uri="{FF2B5EF4-FFF2-40B4-BE49-F238E27FC236}">
                  <a16:creationId xmlns:a16="http://schemas.microsoft.com/office/drawing/2014/main" id="{3825E022-7786-AFA0-0B3C-ECEF2CDF8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5543" y="997350"/>
              <a:ext cx="1590352" cy="1590352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6779B3-A45F-EC30-0557-AA2F30FD4217}"/>
                </a:ext>
              </a:extLst>
            </p:cNvPr>
            <p:cNvSpPr/>
            <p:nvPr/>
          </p:nvSpPr>
          <p:spPr>
            <a:xfrm>
              <a:off x="4686089" y="477973"/>
              <a:ext cx="2554014" cy="255401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E283726-0CEC-7864-08E3-EADBFFCE7CC3}"/>
              </a:ext>
            </a:extLst>
          </p:cNvPr>
          <p:cNvGrpSpPr/>
          <p:nvPr/>
        </p:nvGrpSpPr>
        <p:grpSpPr>
          <a:xfrm>
            <a:off x="8259254" y="1807426"/>
            <a:ext cx="2554014" cy="2769581"/>
            <a:chOff x="8720732" y="262406"/>
            <a:chExt cx="2554014" cy="2769581"/>
          </a:xfrm>
        </p:grpSpPr>
        <p:pic>
          <p:nvPicPr>
            <p:cNvPr id="16" name="Graphic 15" descr="Tiger outline">
              <a:extLst>
                <a:ext uri="{FF2B5EF4-FFF2-40B4-BE49-F238E27FC236}">
                  <a16:creationId xmlns:a16="http://schemas.microsoft.com/office/drawing/2014/main" id="{BC829D82-719D-117F-12F6-A005DDAEB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90633" y="262406"/>
              <a:ext cx="1590352" cy="1590352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4B55214-7BFF-05CA-E40E-E7F842B82914}"/>
                </a:ext>
              </a:extLst>
            </p:cNvPr>
            <p:cNvSpPr/>
            <p:nvPr/>
          </p:nvSpPr>
          <p:spPr>
            <a:xfrm>
              <a:off x="8720732" y="477973"/>
              <a:ext cx="2554014" cy="255401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194678AB-F88A-FCBD-6762-245494EF5F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9700755"/>
                  </p:ext>
                </p:extLst>
              </p:nvPr>
            </p:nvGraphicFramePr>
            <p:xfrm>
              <a:off x="4449377" y="5389138"/>
              <a:ext cx="360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34767144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1012182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58657420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5332786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09052268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72807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194678AB-F88A-FCBD-6762-245494EF5F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9700755"/>
                  </p:ext>
                </p:extLst>
              </p:nvPr>
            </p:nvGraphicFramePr>
            <p:xfrm>
              <a:off x="4449377" y="5389138"/>
              <a:ext cx="360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34767144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1012182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58657420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5332786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09052268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54" t="-1724" r="-401754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754" t="-1724" r="-301754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5357" t="-1724" r="-207143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1724" r="-103509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1724" r="-3509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72807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9B016C-975F-2A36-2953-355F13BBF798}"/>
                  </a:ext>
                </a:extLst>
              </p:cNvPr>
              <p:cNvSpPr txBox="1"/>
              <p:nvPr/>
            </p:nvSpPr>
            <p:spPr>
              <a:xfrm>
                <a:off x="3599791" y="5501858"/>
                <a:ext cx="661015" cy="494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a-DK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da-DK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DK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9B016C-975F-2A36-2953-355F13BBF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791" y="5501858"/>
                <a:ext cx="661015" cy="494559"/>
              </a:xfrm>
              <a:prstGeom prst="rect">
                <a:avLst/>
              </a:prstGeom>
              <a:blipFill>
                <a:blip r:embed="rId5"/>
                <a:stretch>
                  <a:fillRect l="-13208" t="-37500" r="-5660" b="-50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D51109BE-AB9C-77B8-B528-A00C7EB99F9B}"/>
              </a:ext>
            </a:extLst>
          </p:cNvPr>
          <p:cNvSpPr txBox="1"/>
          <p:nvPr/>
        </p:nvSpPr>
        <p:spPr>
          <a:xfrm>
            <a:off x="3510193" y="4854649"/>
            <a:ext cx="5486400" cy="378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Descriptor should be the same for all translations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3304B7-F4DC-4FFC-C567-AA0555D9350D}"/>
              </a:ext>
            </a:extLst>
          </p:cNvPr>
          <p:cNvSpPr txBox="1"/>
          <p:nvPr/>
        </p:nvSpPr>
        <p:spPr>
          <a:xfrm>
            <a:off x="4260806" y="1395049"/>
            <a:ext cx="6327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800" dirty="0">
                <a:latin typeface="+mj-lt"/>
              </a:rPr>
              <a:t>Translationally </a:t>
            </a:r>
            <a:r>
              <a:rPr lang="en-DK" sz="2800" b="1" i="1" dirty="0">
                <a:latin typeface="+mj-lt"/>
              </a:rPr>
              <a:t>invariance</a:t>
            </a:r>
          </a:p>
        </p:txBody>
      </p:sp>
    </p:spTree>
    <p:extLst>
      <p:ext uri="{BB962C8B-B14F-4D97-AF65-F5344CB8AC3E}">
        <p14:creationId xmlns:p14="http://schemas.microsoft.com/office/powerpoint/2010/main" val="144224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1C94D-B59F-DFB1-2865-F6AC5C330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C76F7-3C81-4685-A097-ADFE8B645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Descriptor for a cat picture</a:t>
            </a:r>
          </a:p>
        </p:txBody>
      </p:sp>
      <p:pic>
        <p:nvPicPr>
          <p:cNvPr id="7" name="Graphic 6" descr="Tiger outline">
            <a:extLst>
              <a:ext uri="{FF2B5EF4-FFF2-40B4-BE49-F238E27FC236}">
                <a16:creationId xmlns:a16="http://schemas.microsoft.com/office/drawing/2014/main" id="{4F80C5AF-22A5-6081-AD7E-A5FA20312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9841" y="2489571"/>
            <a:ext cx="1590352" cy="15903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8BC7FB9-C9FF-A55C-CAAF-0BCB7628B863}"/>
              </a:ext>
            </a:extLst>
          </p:cNvPr>
          <p:cNvSpPr/>
          <p:nvPr/>
        </p:nvSpPr>
        <p:spPr>
          <a:xfrm>
            <a:off x="1438011" y="2006980"/>
            <a:ext cx="2554014" cy="25540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E7CC5D0D-1A2D-A969-E6A6-851EEC98A0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449377" y="5389138"/>
              <a:ext cx="360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34767144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1012182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58657420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5332786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09052268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72807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E7CC5D0D-1A2D-A969-E6A6-851EEC98A0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449377" y="5389138"/>
              <a:ext cx="360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34767144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1012182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58657420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5332786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09052268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54" t="-1724" r="-401754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754" t="-1724" r="-301754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5357" t="-1724" r="-207143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1724" r="-103509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1724" r="-3509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72807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44AC9B-F80C-09C9-13B8-C4422FAC134A}"/>
                  </a:ext>
                </a:extLst>
              </p:cNvPr>
              <p:cNvSpPr txBox="1"/>
              <p:nvPr/>
            </p:nvSpPr>
            <p:spPr>
              <a:xfrm>
                <a:off x="3599791" y="5501858"/>
                <a:ext cx="661015" cy="494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a-DK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da-DK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DK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44AC9B-F80C-09C9-13B8-C4422FAC1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791" y="5501858"/>
                <a:ext cx="661015" cy="494559"/>
              </a:xfrm>
              <a:prstGeom prst="rect">
                <a:avLst/>
              </a:prstGeom>
              <a:blipFill>
                <a:blip r:embed="rId5"/>
                <a:stretch>
                  <a:fillRect l="-13208" t="-37500" r="-5660" b="-50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3107FC8B-7DE8-3BDF-30A4-AD9183F0A113}"/>
              </a:ext>
            </a:extLst>
          </p:cNvPr>
          <p:cNvSpPr txBox="1"/>
          <p:nvPr/>
        </p:nvSpPr>
        <p:spPr>
          <a:xfrm>
            <a:off x="3510193" y="4854649"/>
            <a:ext cx="5486400" cy="378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Descriptor should be the same for all rotations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F1BBB-811A-7485-465E-5E1A7CE59825}"/>
              </a:ext>
            </a:extLst>
          </p:cNvPr>
          <p:cNvSpPr txBox="1"/>
          <p:nvPr/>
        </p:nvSpPr>
        <p:spPr>
          <a:xfrm>
            <a:off x="4260806" y="1395049"/>
            <a:ext cx="6327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800" dirty="0">
                <a:latin typeface="+mj-lt"/>
              </a:rPr>
              <a:t>Rotational </a:t>
            </a:r>
            <a:r>
              <a:rPr lang="en-DK" sz="2800" b="1" i="1" dirty="0">
                <a:latin typeface="+mj-lt"/>
              </a:rPr>
              <a:t>invariance</a:t>
            </a:r>
          </a:p>
        </p:txBody>
      </p:sp>
      <p:pic>
        <p:nvPicPr>
          <p:cNvPr id="3" name="Graphic 2" descr="Tiger outline">
            <a:extLst>
              <a:ext uri="{FF2B5EF4-FFF2-40B4-BE49-F238E27FC236}">
                <a16:creationId xmlns:a16="http://schemas.microsoft.com/office/drawing/2014/main" id="{96A12C17-420C-82BB-24DF-D668A7C06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14689">
            <a:off x="5414531" y="2489571"/>
            <a:ext cx="1590352" cy="15903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55716B-4044-85FF-67BF-BEA6DAE52773}"/>
              </a:ext>
            </a:extLst>
          </p:cNvPr>
          <p:cNvSpPr/>
          <p:nvPr/>
        </p:nvSpPr>
        <p:spPr>
          <a:xfrm>
            <a:off x="4932701" y="2006980"/>
            <a:ext cx="2554014" cy="25540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Graphic 4" descr="Tiger outline">
            <a:extLst>
              <a:ext uri="{FF2B5EF4-FFF2-40B4-BE49-F238E27FC236}">
                <a16:creationId xmlns:a16="http://schemas.microsoft.com/office/drawing/2014/main" id="{EBE78CD3-6D5F-2A95-9D6E-AC8E32E55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036451">
            <a:off x="8515850" y="2466934"/>
            <a:ext cx="1590352" cy="15903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E9D551-B4BE-1650-EC0C-67C0038AA258}"/>
              </a:ext>
            </a:extLst>
          </p:cNvPr>
          <p:cNvSpPr/>
          <p:nvPr/>
        </p:nvSpPr>
        <p:spPr>
          <a:xfrm>
            <a:off x="8034020" y="1984343"/>
            <a:ext cx="2554014" cy="25540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7901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354E11-624C-D431-D86F-6126F721E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5" y="1428829"/>
            <a:ext cx="10614563" cy="1110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92B4A0-335C-2C73-4FDE-B67E01EEB474}"/>
              </a:ext>
            </a:extLst>
          </p:cNvPr>
          <p:cNvSpPr txBox="1"/>
          <p:nvPr/>
        </p:nvSpPr>
        <p:spPr>
          <a:xfrm>
            <a:off x="1206502" y="943884"/>
            <a:ext cx="968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many-electron time-independent Schrödinger equation is what governs at the atomic scale </a:t>
            </a:r>
            <a:endParaRPr lang="en-DK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9B731C-87C6-3A94-E38B-D82F138203A6}"/>
              </a:ext>
            </a:extLst>
          </p:cNvPr>
          <p:cNvCxnSpPr/>
          <p:nvPr/>
        </p:nvCxnSpPr>
        <p:spPr>
          <a:xfrm flipH="1">
            <a:off x="3668110" y="2217683"/>
            <a:ext cx="6810704" cy="1211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14752D-835A-B44B-00E5-858F72F03832}"/>
              </a:ext>
            </a:extLst>
          </p:cNvPr>
          <p:cNvSpPr txBox="1"/>
          <p:nvPr/>
        </p:nvSpPr>
        <p:spPr>
          <a:xfrm>
            <a:off x="6096000" y="3059668"/>
            <a:ext cx="315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Solve for </a:t>
            </a:r>
            <a:r>
              <a:rPr lang="en-DK" i="1" dirty="0"/>
              <a:t>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2FC2E3-AD85-4FCF-5716-498EF88232A7}"/>
                  </a:ext>
                </a:extLst>
              </p:cNvPr>
              <p:cNvSpPr txBox="1"/>
              <p:nvPr/>
            </p:nvSpPr>
            <p:spPr>
              <a:xfrm>
                <a:off x="1715151" y="3815922"/>
                <a:ext cx="595740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a-DK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da-DK" sz="2800" b="0" i="1" smtClean="0">
                          <a:latin typeface="Cambria Math" panose="02040503050406030204" pitchFamily="18" charset="0"/>
                        </a:rPr>
                        <m:t>=&lt;</m:t>
                      </m:r>
                      <m:r>
                        <m:rPr>
                          <m:sty m:val="p"/>
                        </m:rPr>
                        <a:rPr lang="da-DK" sz="2800" b="0" i="0" smtClean="0">
                          <a:latin typeface="Cambria Math" panose="02040503050406030204" pitchFamily="18" charset="0"/>
                        </a:rPr>
                        <m:t>Complicated</m:t>
                      </m:r>
                      <m:r>
                        <a:rPr lang="da-DK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a-DK" sz="2800" b="0" i="0" smtClean="0">
                          <a:latin typeface="Cambria Math" panose="02040503050406030204" pitchFamily="18" charset="0"/>
                        </a:rPr>
                        <m:t>Computation</m:t>
                      </m:r>
                      <m:r>
                        <a:rPr lang="da-DK" sz="2800" b="0" i="0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DK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2FC2E3-AD85-4FCF-5716-498EF8823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151" y="3815922"/>
                <a:ext cx="5957400" cy="430887"/>
              </a:xfrm>
              <a:prstGeom prst="rect">
                <a:avLst/>
              </a:prstGeom>
              <a:blipFill>
                <a:blip r:embed="rId3"/>
                <a:stretch>
                  <a:fillRect l="-849" t="-8571" r="-637" b="-3714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0711C8F-5BDD-3DD8-595E-CD7B4E95A17D}"/>
              </a:ext>
            </a:extLst>
          </p:cNvPr>
          <p:cNvSpPr txBox="1"/>
          <p:nvPr/>
        </p:nvSpPr>
        <p:spPr>
          <a:xfrm>
            <a:off x="2049518" y="5338711"/>
            <a:ext cx="911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We want descriptors of </a:t>
            </a:r>
            <a:r>
              <a:rPr lang="en-DK" b="1" i="1" dirty="0"/>
              <a:t>R</a:t>
            </a:r>
            <a:endParaRPr lang="en-DK" i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102B83-A437-B066-F952-B2362281656B}"/>
              </a:ext>
            </a:extLst>
          </p:cNvPr>
          <p:cNvCxnSpPr/>
          <p:nvPr/>
        </p:nvCxnSpPr>
        <p:spPr>
          <a:xfrm flipH="1" flipV="1">
            <a:off x="2375338" y="4246809"/>
            <a:ext cx="241738" cy="1091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393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135</Words>
  <Application>Microsoft Macintosh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Lesson 5: Descriptors of Atomic Systems</vt:lpstr>
      <vt:lpstr>What are descriptors? </vt:lpstr>
      <vt:lpstr>Descriptor for a cat picture</vt:lpstr>
      <vt:lpstr>Descriptor for a cat picture</vt:lpstr>
      <vt:lpstr>Descriptor for a cat picture</vt:lpstr>
      <vt:lpstr>Descriptor for a cat picture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Mads-Peter Verner Christiansen</dc:creator>
  <cp:lastModifiedBy>Mads-Peter Verner Christiansen</cp:lastModifiedBy>
  <cp:revision>3</cp:revision>
  <dcterms:created xsi:type="dcterms:W3CDTF">2025-01-28T17:04:22Z</dcterms:created>
  <dcterms:modified xsi:type="dcterms:W3CDTF">2025-01-28T17:40:09Z</dcterms:modified>
</cp:coreProperties>
</file>