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60" r:id="rId3"/>
    <p:sldId id="261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312" r:id="rId14"/>
    <p:sldId id="313" r:id="rId15"/>
    <p:sldId id="314" r:id="rId16"/>
    <p:sldId id="315" r:id="rId17"/>
    <p:sldId id="316" r:id="rId18"/>
    <p:sldId id="318" r:id="rId19"/>
    <p:sldId id="319" r:id="rId20"/>
    <p:sldId id="321" r:id="rId21"/>
    <p:sldId id="320" r:id="rId22"/>
    <p:sldId id="322" r:id="rId23"/>
    <p:sldId id="323" r:id="rId24"/>
    <p:sldId id="325" r:id="rId25"/>
    <p:sldId id="326" r:id="rId26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 varScale="1">
        <p:scale>
          <a:sx n="121" d="100"/>
          <a:sy n="121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C63E3-7EF0-7F43-B594-9A81034F7873}" type="datetimeFigureOut">
              <a:rPr lang="en-DK" smtClean="0"/>
              <a:t>21/01/2025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1CDCF-BF95-0240-88D2-44DE94617CA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14960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1CDCF-BF95-0240-88D2-44DE94617CAA}" type="slidenum">
              <a:rPr lang="en-DK" smtClean="0"/>
              <a:t>20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89180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E0BE-F084-2D6D-15AA-2994F0D6B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4FE3E-A17F-9D6C-67AB-A5265584F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37555-3183-0904-EFC4-685D31028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0646-25B1-B042-B80B-12249CC10A27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2AEAE-B799-D8C7-D4D5-74C3829D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DCB95-39B6-E53A-15AD-780A58D07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9B10-8FE8-E04A-A834-FFA985CEFD8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9222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9AA9A-90D4-45F0-2F46-4C05C01B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1B9DC-1D02-B746-A420-5FB5D9E25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20BB-2E93-470E-0382-CA98103E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0646-25B1-B042-B80B-12249CC10A27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98C95-5AAC-3A67-F317-6A56CC44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2B80A-4373-2127-92DD-1ED1DCF1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9B10-8FE8-E04A-A834-FFA985CEFD8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8570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0668D-CCD8-55DD-53FA-0EA674EBE3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5AA38-A681-3519-4D62-0CAE23BB5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A1D0C-1BCE-24D9-A43D-AAF85CF64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0646-25B1-B042-B80B-12249CC10A27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4BC6B-D361-9303-6517-19BECEE64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E9EA2-F59C-BA57-5FF5-FF7C4E30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9B10-8FE8-E04A-A834-FFA985CEFD8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1987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EA5E3-E658-4193-458C-B77E4273A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29E0A-547B-4FD7-BE09-4D5D9E8E7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2B2CE-2585-DF6A-DF18-8B332A6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0646-25B1-B042-B80B-12249CC10A27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D9A97-BB29-7E57-0AF7-7C4C9E34F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5FCE4-F5FF-868A-0906-E428DED4D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9B10-8FE8-E04A-A834-FFA985CEFD8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4747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F30DB-53E1-FF80-F7CF-D7C7E406D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8092E-8490-8957-C493-40E94CF91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26686-90BD-13D1-C753-EB9E9131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0646-25B1-B042-B80B-12249CC10A27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4C155-ECE1-DECF-1F14-DD9F95C4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6F787-757A-ABDD-0541-4253912E8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9B10-8FE8-E04A-A834-FFA985CEFD8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7069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078D-11E8-CD34-16FF-7B757CACB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22F8A-18A5-645E-A94B-B890F454B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1B30C-BEEA-4505-7DCB-6AF03B5C1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1F2AD-CAE3-B034-98F5-D7E239B3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0646-25B1-B042-B80B-12249CC10A27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8C46B-9C9A-5AE9-A857-DB4049626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AEF3A-89FF-21AE-D923-98943CE4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9B10-8FE8-E04A-A834-FFA985CEFD8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5854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DCCA-0817-F6DA-5409-F762BC8D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42C0D-17E3-E81E-1794-B620A554E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4B2C5-7D24-4327-C2AE-A549A7F89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3269F3-4D02-3F24-126A-978067632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465F4B-FE46-C385-3A67-4D4AD9732D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CEF939-E0F0-89C7-8796-4B2DA686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0646-25B1-B042-B80B-12249CC10A27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9B53B7-29B4-E6C1-BC4B-04D618C9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8C62BF-B1B1-9F97-5851-B0EE63A6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9B10-8FE8-E04A-A834-FFA985CEFD8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4875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35BAC-917B-F2EA-F431-2E8F52EB6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97F5D2-5E7D-40CE-5E6A-FE87413B2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0646-25B1-B042-B80B-12249CC10A27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99FA0-B9BC-BA4C-9397-1799E9B4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4A47D-F81E-18B3-6F13-4E9EE097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9B10-8FE8-E04A-A834-FFA985CEFD8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5691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7D272A-C954-A5F6-1BB7-C1FBE1AE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0646-25B1-B042-B80B-12249CC10A27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1BADF-6DB7-A53B-B62B-BE171636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48A2C-F35E-17C5-26B5-E8D47D43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9B10-8FE8-E04A-A834-FFA985CEFD8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2181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F6DF5-9802-3F24-52FC-B7909F340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A218-7F7B-B345-AB8F-DA3F92637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D4D0B-D107-61C2-A0AE-A4B49110C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408D3-9704-1439-2876-3CFCF181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0646-25B1-B042-B80B-12249CC10A27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5A2BA-C62E-E16E-8732-8FB6A1DB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4687A-D585-2ECD-79C8-3383211F5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9B10-8FE8-E04A-A834-FFA985CEFD8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3855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81E5-7C0A-0E57-516F-D1860BCA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48ED32-AC6C-5BA8-AA16-FC5F11D1D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04B19-4D4C-7FCD-8DD5-0B73772D6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5B054-D504-68CB-45EC-B118AF66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0646-25B1-B042-B80B-12249CC10A27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8CD91-AE80-2ADE-FD80-37626BFC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AE297-0E90-33AE-765F-949255E0E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9B10-8FE8-E04A-A834-FFA985CEFD8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3552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D12CEA-E1CF-6220-C598-82F059D1B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B56AB-DA27-740A-E5C5-76E54147B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F6B14-85DE-EDEC-19C8-338323B3D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AB0646-25B1-B042-B80B-12249CC10A27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AE2AB-D2A6-26AC-3E37-2E2EDEDA2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052E7-4C11-B726-8F4F-676A8034E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7F9B10-8FE8-E04A-A834-FFA985CEFD8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8189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004F-E8E6-7D6D-558A-4822348A8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Lesson 2: Pytorch &amp; ASE</a:t>
            </a:r>
          </a:p>
        </p:txBody>
      </p:sp>
    </p:spTree>
    <p:extLst>
      <p:ext uri="{BB962C8B-B14F-4D97-AF65-F5344CB8AC3E}">
        <p14:creationId xmlns:p14="http://schemas.microsoft.com/office/powerpoint/2010/main" val="518884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EB408-661F-D0BD-DB73-6541BCAAF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3C90-9EAF-599A-DD86-0B97D735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Recap from yesterday: Numpy</a:t>
            </a:r>
          </a:p>
        </p:txBody>
      </p:sp>
      <p:pic>
        <p:nvPicPr>
          <p:cNvPr id="7" name="Picture 6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F37E8CAE-C0D1-9168-71BF-63D9A92FE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65" y="2160532"/>
            <a:ext cx="6261100" cy="3314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3E41E85A-BEC8-0F6D-4835-8FB50403C4C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045886" y="2329800"/>
              <a:ext cx="2808000" cy="280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1600">
                      <a:extLst>
                        <a:ext uri="{9D8B030D-6E8A-4147-A177-3AD203B41FA5}">
                          <a16:colId xmlns:a16="http://schemas.microsoft.com/office/drawing/2014/main" val="580337481"/>
                        </a:ext>
                      </a:extLst>
                    </a:gridCol>
                    <a:gridCol w="561600">
                      <a:extLst>
                        <a:ext uri="{9D8B030D-6E8A-4147-A177-3AD203B41FA5}">
                          <a16:colId xmlns:a16="http://schemas.microsoft.com/office/drawing/2014/main" val="3484806654"/>
                        </a:ext>
                      </a:extLst>
                    </a:gridCol>
                    <a:gridCol w="561600">
                      <a:extLst>
                        <a:ext uri="{9D8B030D-6E8A-4147-A177-3AD203B41FA5}">
                          <a16:colId xmlns:a16="http://schemas.microsoft.com/office/drawing/2014/main" val="4154988426"/>
                        </a:ext>
                      </a:extLst>
                    </a:gridCol>
                    <a:gridCol w="561600">
                      <a:extLst>
                        <a:ext uri="{9D8B030D-6E8A-4147-A177-3AD203B41FA5}">
                          <a16:colId xmlns:a16="http://schemas.microsoft.com/office/drawing/2014/main" val="4000262272"/>
                        </a:ext>
                      </a:extLst>
                    </a:gridCol>
                    <a:gridCol w="561600">
                      <a:extLst>
                        <a:ext uri="{9D8B030D-6E8A-4147-A177-3AD203B41FA5}">
                          <a16:colId xmlns:a16="http://schemas.microsoft.com/office/drawing/2014/main" val="1062470451"/>
                        </a:ext>
                      </a:extLst>
                    </a:gridCol>
                  </a:tblGrid>
                  <a:tr h="5616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7826350"/>
                      </a:ext>
                    </a:extLst>
                  </a:tr>
                  <a:tr h="5616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64632900"/>
                      </a:ext>
                    </a:extLst>
                  </a:tr>
                  <a:tr h="5616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01563870"/>
                      </a:ext>
                    </a:extLst>
                  </a:tr>
                  <a:tr h="5616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1559249"/>
                      </a:ext>
                    </a:extLst>
                  </a:tr>
                  <a:tr h="5616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355718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3E41E85A-BEC8-0F6D-4835-8FB50403C4C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045886" y="2329800"/>
              <a:ext cx="2808000" cy="280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1600">
                      <a:extLst>
                        <a:ext uri="{9D8B030D-6E8A-4147-A177-3AD203B41FA5}">
                          <a16:colId xmlns:a16="http://schemas.microsoft.com/office/drawing/2014/main" val="580337481"/>
                        </a:ext>
                      </a:extLst>
                    </a:gridCol>
                    <a:gridCol w="561600">
                      <a:extLst>
                        <a:ext uri="{9D8B030D-6E8A-4147-A177-3AD203B41FA5}">
                          <a16:colId xmlns:a16="http://schemas.microsoft.com/office/drawing/2014/main" val="3484806654"/>
                        </a:ext>
                      </a:extLst>
                    </a:gridCol>
                    <a:gridCol w="561600">
                      <a:extLst>
                        <a:ext uri="{9D8B030D-6E8A-4147-A177-3AD203B41FA5}">
                          <a16:colId xmlns:a16="http://schemas.microsoft.com/office/drawing/2014/main" val="4154988426"/>
                        </a:ext>
                      </a:extLst>
                    </a:gridCol>
                    <a:gridCol w="561600">
                      <a:extLst>
                        <a:ext uri="{9D8B030D-6E8A-4147-A177-3AD203B41FA5}">
                          <a16:colId xmlns:a16="http://schemas.microsoft.com/office/drawing/2014/main" val="4000262272"/>
                        </a:ext>
                      </a:extLst>
                    </a:gridCol>
                    <a:gridCol w="561600">
                      <a:extLst>
                        <a:ext uri="{9D8B030D-6E8A-4147-A177-3AD203B41FA5}">
                          <a16:colId xmlns:a16="http://schemas.microsoft.com/office/drawing/2014/main" val="1062470451"/>
                        </a:ext>
                      </a:extLst>
                    </a:gridCol>
                  </a:tblGrid>
                  <a:tr h="561600"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73" t="-2273" r="-406818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2273" r="-297778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545" t="-2273" r="-204545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7778" t="-2273" r="-100000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6818" t="-2273" r="-2273" b="-40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826350"/>
                      </a:ext>
                    </a:extLst>
                  </a:tr>
                  <a:tr h="561600"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73" t="-100000" r="-406818" b="-2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64632900"/>
                      </a:ext>
                    </a:extLst>
                  </a:tr>
                  <a:tr h="561600"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73" t="-204545" r="-406818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01563870"/>
                      </a:ext>
                    </a:extLst>
                  </a:tr>
                  <a:tr h="561600"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73" t="-297778" r="-40681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1559249"/>
                      </a:ext>
                    </a:extLst>
                  </a:tr>
                  <a:tr h="561600"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73" t="-406818" r="-406818" b="-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6818" t="-406818" r="-2273" b="-2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355718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EAFCE6-7E45-308D-EF97-EEB0C5980D9D}"/>
              </a:ext>
            </a:extLst>
          </p:cNvPr>
          <p:cNvCxnSpPr>
            <a:cxnSpLocks/>
          </p:cNvCxnSpPr>
          <p:nvPr/>
        </p:nvCxnSpPr>
        <p:spPr>
          <a:xfrm flipV="1">
            <a:off x="5728138" y="2596055"/>
            <a:ext cx="2238703" cy="17342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511BAEE-71D0-E4A8-96D8-D0C78E72C93C}"/>
              </a:ext>
            </a:extLst>
          </p:cNvPr>
          <p:cNvSpPr/>
          <p:nvPr/>
        </p:nvSpPr>
        <p:spPr>
          <a:xfrm>
            <a:off x="8045886" y="2350820"/>
            <a:ext cx="562086" cy="2807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82446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DDEDD-0505-6BC8-B8CA-0025568D0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A164E-32BD-8E09-60D8-F05FA6884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Recap from yesterday: Numpy</a:t>
            </a:r>
          </a:p>
        </p:txBody>
      </p:sp>
      <p:pic>
        <p:nvPicPr>
          <p:cNvPr id="7" name="Picture 6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99693342-23AA-4517-32E7-B2AEED8C9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65" y="2160532"/>
            <a:ext cx="6261100" cy="3314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FDA6E6F0-451D-AE38-7A1A-04D6DC2EEA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1245053"/>
                  </p:ext>
                </p:extLst>
              </p:nvPr>
            </p:nvGraphicFramePr>
            <p:xfrm>
              <a:off x="8045886" y="2329800"/>
              <a:ext cx="2808000" cy="280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1600">
                      <a:extLst>
                        <a:ext uri="{9D8B030D-6E8A-4147-A177-3AD203B41FA5}">
                          <a16:colId xmlns:a16="http://schemas.microsoft.com/office/drawing/2014/main" val="580337481"/>
                        </a:ext>
                      </a:extLst>
                    </a:gridCol>
                    <a:gridCol w="561600">
                      <a:extLst>
                        <a:ext uri="{9D8B030D-6E8A-4147-A177-3AD203B41FA5}">
                          <a16:colId xmlns:a16="http://schemas.microsoft.com/office/drawing/2014/main" val="3484806654"/>
                        </a:ext>
                      </a:extLst>
                    </a:gridCol>
                    <a:gridCol w="561600">
                      <a:extLst>
                        <a:ext uri="{9D8B030D-6E8A-4147-A177-3AD203B41FA5}">
                          <a16:colId xmlns:a16="http://schemas.microsoft.com/office/drawing/2014/main" val="4154988426"/>
                        </a:ext>
                      </a:extLst>
                    </a:gridCol>
                    <a:gridCol w="561600">
                      <a:extLst>
                        <a:ext uri="{9D8B030D-6E8A-4147-A177-3AD203B41FA5}">
                          <a16:colId xmlns:a16="http://schemas.microsoft.com/office/drawing/2014/main" val="4000262272"/>
                        </a:ext>
                      </a:extLst>
                    </a:gridCol>
                    <a:gridCol w="561600">
                      <a:extLst>
                        <a:ext uri="{9D8B030D-6E8A-4147-A177-3AD203B41FA5}">
                          <a16:colId xmlns:a16="http://schemas.microsoft.com/office/drawing/2014/main" val="1062470451"/>
                        </a:ext>
                      </a:extLst>
                    </a:gridCol>
                  </a:tblGrid>
                  <a:tr h="5616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7826350"/>
                      </a:ext>
                    </a:extLst>
                  </a:tr>
                  <a:tr h="5616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64632900"/>
                      </a:ext>
                    </a:extLst>
                  </a:tr>
                  <a:tr h="5616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01563870"/>
                      </a:ext>
                    </a:extLst>
                  </a:tr>
                  <a:tr h="5616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1559249"/>
                      </a:ext>
                    </a:extLst>
                  </a:tr>
                  <a:tr h="5616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355718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FDA6E6F0-451D-AE38-7A1A-04D6DC2EEA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1245053"/>
                  </p:ext>
                </p:extLst>
              </p:nvPr>
            </p:nvGraphicFramePr>
            <p:xfrm>
              <a:off x="8045886" y="2329800"/>
              <a:ext cx="2808000" cy="280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1600">
                      <a:extLst>
                        <a:ext uri="{9D8B030D-6E8A-4147-A177-3AD203B41FA5}">
                          <a16:colId xmlns:a16="http://schemas.microsoft.com/office/drawing/2014/main" val="580337481"/>
                        </a:ext>
                      </a:extLst>
                    </a:gridCol>
                    <a:gridCol w="561600">
                      <a:extLst>
                        <a:ext uri="{9D8B030D-6E8A-4147-A177-3AD203B41FA5}">
                          <a16:colId xmlns:a16="http://schemas.microsoft.com/office/drawing/2014/main" val="3484806654"/>
                        </a:ext>
                      </a:extLst>
                    </a:gridCol>
                    <a:gridCol w="561600">
                      <a:extLst>
                        <a:ext uri="{9D8B030D-6E8A-4147-A177-3AD203B41FA5}">
                          <a16:colId xmlns:a16="http://schemas.microsoft.com/office/drawing/2014/main" val="4154988426"/>
                        </a:ext>
                      </a:extLst>
                    </a:gridCol>
                    <a:gridCol w="561600">
                      <a:extLst>
                        <a:ext uri="{9D8B030D-6E8A-4147-A177-3AD203B41FA5}">
                          <a16:colId xmlns:a16="http://schemas.microsoft.com/office/drawing/2014/main" val="4000262272"/>
                        </a:ext>
                      </a:extLst>
                    </a:gridCol>
                    <a:gridCol w="561600">
                      <a:extLst>
                        <a:ext uri="{9D8B030D-6E8A-4147-A177-3AD203B41FA5}">
                          <a16:colId xmlns:a16="http://schemas.microsoft.com/office/drawing/2014/main" val="1062470451"/>
                        </a:ext>
                      </a:extLst>
                    </a:gridCol>
                  </a:tblGrid>
                  <a:tr h="561600"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73" t="-2273" r="-406818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2273" r="-297778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545" t="-2273" r="-204545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7778" t="-2273" r="-100000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6818" t="-2273" r="-2273" b="-40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826350"/>
                      </a:ext>
                    </a:extLst>
                  </a:tr>
                  <a:tr h="561600"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73" t="-100000" r="-406818" b="-2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64632900"/>
                      </a:ext>
                    </a:extLst>
                  </a:tr>
                  <a:tr h="561600"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73" t="-204545" r="-406818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01563870"/>
                      </a:ext>
                    </a:extLst>
                  </a:tr>
                  <a:tr h="561600"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73" t="-297778" r="-40681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1559249"/>
                      </a:ext>
                    </a:extLst>
                  </a:tr>
                  <a:tr h="561600"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73" t="-406818" r="-406818" b="-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6818" t="-406818" r="-2273" b="-2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355718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FA11C3-DAA2-4D4D-848E-A241AC0275E1}"/>
              </a:ext>
            </a:extLst>
          </p:cNvPr>
          <p:cNvCxnSpPr>
            <a:cxnSpLocks/>
          </p:cNvCxnSpPr>
          <p:nvPr/>
        </p:nvCxnSpPr>
        <p:spPr>
          <a:xfrm flipV="1">
            <a:off x="6558455" y="2596055"/>
            <a:ext cx="1408386" cy="20600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8AFCD43-F2D9-7D32-CC97-6A759D3FEC19}"/>
              </a:ext>
            </a:extLst>
          </p:cNvPr>
          <p:cNvSpPr/>
          <p:nvPr/>
        </p:nvSpPr>
        <p:spPr>
          <a:xfrm>
            <a:off x="8045885" y="2350821"/>
            <a:ext cx="1119135" cy="10781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4332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2540F-DDC7-DD99-5061-1F2B85DE4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2D64D3-FBDE-E84B-BA1F-A585A4EE7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Today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311A7-9BBE-5171-DA9F-3F2CE4FC9A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K" dirty="0"/>
              <a:t>Torch &amp; Atomic Simulation Environment</a:t>
            </a:r>
          </a:p>
        </p:txBody>
      </p:sp>
    </p:spTree>
    <p:extLst>
      <p:ext uri="{BB962C8B-B14F-4D97-AF65-F5344CB8AC3E}">
        <p14:creationId xmlns:p14="http://schemas.microsoft.com/office/powerpoint/2010/main" val="438159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ngo Gablogian Derivative - Hoodie – Absurd Ink">
            <a:extLst>
              <a:ext uri="{FF2B5EF4-FFF2-40B4-BE49-F238E27FC236}">
                <a16:creationId xmlns:a16="http://schemas.microsoft.com/office/drawing/2014/main" id="{4F474334-9235-28A3-039E-ECFCB9166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5" b="28875"/>
          <a:stretch/>
        </p:blipFill>
        <p:spPr bwMode="auto">
          <a:xfrm>
            <a:off x="20" y="-2"/>
            <a:ext cx="12191980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36C2C3E-6631-7C74-DCEB-2AA392DE3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663" y="863600"/>
            <a:ext cx="6007100" cy="3366494"/>
          </a:xfrm>
        </p:spPr>
        <p:txBody>
          <a:bodyPr anchor="b">
            <a:normAutofit/>
          </a:bodyPr>
          <a:lstStyle/>
          <a:p>
            <a:r>
              <a:rPr lang="en-DK" dirty="0">
                <a:solidFill>
                  <a:schemeClr val="bg1"/>
                </a:solidFill>
              </a:rPr>
              <a:t>Derivatives</a:t>
            </a:r>
          </a:p>
        </p:txBody>
      </p:sp>
    </p:spTree>
    <p:extLst>
      <p:ext uri="{BB962C8B-B14F-4D97-AF65-F5344CB8AC3E}">
        <p14:creationId xmlns:p14="http://schemas.microsoft.com/office/powerpoint/2010/main" val="117847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mplex maths formulae on a blackboard">
            <a:extLst>
              <a:ext uri="{FF2B5EF4-FFF2-40B4-BE49-F238E27FC236}">
                <a16:creationId xmlns:a16="http://schemas.microsoft.com/office/drawing/2014/main" id="{7439178E-35E6-2E9B-92CC-A962B7CF8D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208" r="61638" b="4737"/>
          <a:stretch/>
        </p:blipFill>
        <p:spPr>
          <a:xfrm>
            <a:off x="0" y="0"/>
            <a:ext cx="4677103" cy="685800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4F0F04-4B09-33EE-EE7E-8602A0F2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8029"/>
            <a:ext cx="10515600" cy="1325563"/>
          </a:xfrm>
        </p:spPr>
        <p:txBody>
          <a:bodyPr/>
          <a:lstStyle/>
          <a:p>
            <a:r>
              <a:rPr lang="en-DK" dirty="0">
                <a:solidFill>
                  <a:schemeClr val="bg1"/>
                </a:solidFill>
              </a:rPr>
              <a:t>Analytical</a:t>
            </a:r>
            <a:r>
              <a:rPr lang="en-DK" dirty="0"/>
              <a:t> </a:t>
            </a:r>
            <a:br>
              <a:rPr lang="en-DK" dirty="0"/>
            </a:br>
            <a:r>
              <a:rPr lang="en-DK" dirty="0">
                <a:solidFill>
                  <a:schemeClr val="bg1"/>
                </a:solidFill>
              </a:rPr>
              <a:t>Derivatives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D5C98-B30F-8587-4569-FBB38741B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71" y="1913799"/>
            <a:ext cx="6172412" cy="1354915"/>
          </a:xfrm>
        </p:spPr>
        <p:txBody>
          <a:bodyPr/>
          <a:lstStyle/>
          <a:p>
            <a:r>
              <a:rPr lang="en-DK" dirty="0">
                <a:solidFill>
                  <a:schemeClr val="tx1"/>
                </a:solidFill>
              </a:rPr>
              <a:t>“</a:t>
            </a:r>
            <a:r>
              <a:rPr lang="en-GB" b="0" i="0" dirty="0">
                <a:solidFill>
                  <a:schemeClr val="tx1"/>
                </a:solidFill>
                <a:effectLst/>
              </a:rPr>
              <a:t>Let </a:t>
            </a:r>
            <a:r>
              <a:rPr lang="en-GB" b="0" dirty="0">
                <a:solidFill>
                  <a:schemeClr val="tx1"/>
                </a:solidFill>
                <a:effectLst/>
              </a:rPr>
              <a:t>𝑓(𝑥)</a:t>
            </a:r>
            <a:r>
              <a:rPr lang="en-GB" b="0" i="0" dirty="0">
                <a:solidFill>
                  <a:schemeClr val="tx1"/>
                </a:solidFill>
                <a:effectLst/>
              </a:rPr>
              <a:t> be a real-valued function. Then the derivative of </a:t>
            </a:r>
            <a:r>
              <a:rPr lang="en-GB" b="0" dirty="0">
                <a:solidFill>
                  <a:schemeClr val="tx1"/>
                </a:solidFill>
                <a:effectLst/>
              </a:rPr>
              <a:t>𝑓(𝑥)</a:t>
            </a:r>
            <a:r>
              <a:rPr lang="en-GB" b="0" i="1" dirty="0">
                <a:solidFill>
                  <a:schemeClr val="tx1"/>
                </a:solidFill>
                <a:effectLst/>
              </a:rPr>
              <a:t> </a:t>
            </a:r>
            <a:r>
              <a:rPr lang="en-GB" b="0" i="0" dirty="0">
                <a:solidFill>
                  <a:schemeClr val="tx1"/>
                </a:solidFill>
                <a:effectLst/>
              </a:rPr>
              <a:t>at </a:t>
            </a:r>
            <a:r>
              <a:rPr lang="en-GB" b="0" dirty="0">
                <a:solidFill>
                  <a:schemeClr val="tx1"/>
                </a:solidFill>
                <a:effectLst/>
              </a:rPr>
              <a:t>𝑎</a:t>
            </a:r>
            <a:r>
              <a:rPr lang="en-GB" b="0" i="0" dirty="0">
                <a:solidFill>
                  <a:schemeClr val="tx1"/>
                </a:solidFill>
                <a:effectLst/>
              </a:rPr>
              <a:t>, denoted </a:t>
            </a:r>
            <a:r>
              <a:rPr lang="en-GB" b="0" dirty="0">
                <a:solidFill>
                  <a:schemeClr val="tx1"/>
                </a:solidFill>
                <a:effectLst/>
              </a:rPr>
              <a:t>𝑓′(𝑎)</a:t>
            </a:r>
            <a:r>
              <a:rPr lang="en-GB" b="0" i="0" dirty="0">
                <a:solidFill>
                  <a:schemeClr val="tx1"/>
                </a:solidFill>
                <a:effectLst/>
              </a:rPr>
              <a:t>, is given by”</a:t>
            </a:r>
          </a:p>
        </p:txBody>
      </p:sp>
      <p:pic>
        <p:nvPicPr>
          <p:cNvPr id="8" name="Picture 7" descr="A mathematical equation with black text&#10;&#10;Description automatically generated">
            <a:extLst>
              <a:ext uri="{FF2B5EF4-FFF2-40B4-BE49-F238E27FC236}">
                <a16:creationId xmlns:a16="http://schemas.microsoft.com/office/drawing/2014/main" id="{B2308E69-3060-C52B-E407-8543C143C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588" y="3268714"/>
            <a:ext cx="6719501" cy="1190249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B5331CA-5F14-B17A-30C7-47F019CF4372}"/>
              </a:ext>
            </a:extLst>
          </p:cNvPr>
          <p:cNvSpPr txBox="1">
            <a:spLocks/>
          </p:cNvSpPr>
          <p:nvPr/>
        </p:nvSpPr>
        <p:spPr>
          <a:xfrm>
            <a:off x="5371418" y="4378470"/>
            <a:ext cx="6177663" cy="51934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>
                <a:solidFill>
                  <a:schemeClr val="tx1"/>
                </a:solidFill>
              </a:rPr>
              <a:t>&gt; Some math book.</a:t>
            </a:r>
          </a:p>
        </p:txBody>
      </p:sp>
    </p:spTree>
    <p:extLst>
      <p:ext uri="{BB962C8B-B14F-4D97-AF65-F5344CB8AC3E}">
        <p14:creationId xmlns:p14="http://schemas.microsoft.com/office/powerpoint/2010/main" val="3254107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01010 data lines to infinity">
            <a:extLst>
              <a:ext uri="{FF2B5EF4-FFF2-40B4-BE49-F238E27FC236}">
                <a16:creationId xmlns:a16="http://schemas.microsoft.com/office/drawing/2014/main" id="{20CE75A1-B0F1-DC89-BC71-A7BB7ADEB8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811" t="13127" r="30878"/>
          <a:stretch/>
        </p:blipFill>
        <p:spPr>
          <a:xfrm>
            <a:off x="0" y="0"/>
            <a:ext cx="4670854" cy="6858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764A29-DCA4-CF01-4F14-FE36D5B49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9592"/>
            <a:ext cx="10515600" cy="1325563"/>
          </a:xfrm>
        </p:spPr>
        <p:txBody>
          <a:bodyPr/>
          <a:lstStyle/>
          <a:p>
            <a:r>
              <a:rPr lang="en-DK" dirty="0">
                <a:solidFill>
                  <a:schemeClr val="bg1"/>
                </a:solidFill>
              </a:rPr>
              <a:t>Numerical </a:t>
            </a:r>
            <a:br>
              <a:rPr lang="en-DK" dirty="0">
                <a:solidFill>
                  <a:schemeClr val="bg1"/>
                </a:solidFill>
              </a:rPr>
            </a:br>
            <a:r>
              <a:rPr lang="en-DK" dirty="0">
                <a:solidFill>
                  <a:schemeClr val="bg1"/>
                </a:solidFill>
              </a:rPr>
              <a:t>Derivatives</a:t>
            </a:r>
          </a:p>
        </p:txBody>
      </p:sp>
      <p:pic>
        <p:nvPicPr>
          <p:cNvPr id="10" name="Picture 9" descr="A math equation with black text&#10;&#10;Description automatically generated">
            <a:extLst>
              <a:ext uri="{FF2B5EF4-FFF2-40B4-BE49-F238E27FC236}">
                <a16:creationId xmlns:a16="http://schemas.microsoft.com/office/drawing/2014/main" id="{1CE43445-D340-71E0-E754-FC611D698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11950"/>
            <a:ext cx="4548814" cy="1312593"/>
          </a:xfrm>
          <a:prstGeom prst="rect">
            <a:avLst/>
          </a:prstGeom>
        </p:spPr>
      </p:pic>
      <p:pic>
        <p:nvPicPr>
          <p:cNvPr id="12" name="Picture 11" descr="A mathematical equation with black text&#10;&#10;Description automatically generated">
            <a:extLst>
              <a:ext uri="{FF2B5EF4-FFF2-40B4-BE49-F238E27FC236}">
                <a16:creationId xmlns:a16="http://schemas.microsoft.com/office/drawing/2014/main" id="{494CF61F-7D6F-65A1-02F5-0A26082E4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772" y="1901545"/>
            <a:ext cx="6719501" cy="11902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D8292C-1AE4-DB6F-8AA3-DAA344EEFF82}"/>
              </a:ext>
            </a:extLst>
          </p:cNvPr>
          <p:cNvSpPr txBox="1"/>
          <p:nvPr/>
        </p:nvSpPr>
        <p:spPr>
          <a:xfrm>
            <a:off x="5448464" y="1532213"/>
            <a:ext cx="645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Trick is to throw away the fancy parts of the definition</a:t>
            </a:r>
          </a:p>
        </p:txBody>
      </p:sp>
      <p:sp>
        <p:nvSpPr>
          <p:cNvPr id="18" name="Multiply 17">
            <a:extLst>
              <a:ext uri="{FF2B5EF4-FFF2-40B4-BE49-F238E27FC236}">
                <a16:creationId xmlns:a16="http://schemas.microsoft.com/office/drawing/2014/main" id="{10C9AEBD-9E86-38AF-4803-176B1C795B40}"/>
              </a:ext>
            </a:extLst>
          </p:cNvPr>
          <p:cNvSpPr/>
          <p:nvPr/>
        </p:nvSpPr>
        <p:spPr>
          <a:xfrm>
            <a:off x="6432331" y="2194068"/>
            <a:ext cx="515006" cy="515006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9" name="Multiply 18">
            <a:extLst>
              <a:ext uri="{FF2B5EF4-FFF2-40B4-BE49-F238E27FC236}">
                <a16:creationId xmlns:a16="http://schemas.microsoft.com/office/drawing/2014/main" id="{89504D70-3471-38A4-B902-FAE143FD430E}"/>
              </a:ext>
            </a:extLst>
          </p:cNvPr>
          <p:cNvSpPr/>
          <p:nvPr/>
        </p:nvSpPr>
        <p:spPr>
          <a:xfrm>
            <a:off x="9074001" y="2202896"/>
            <a:ext cx="515006" cy="515006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CC5BAC-AB85-8A48-1EA2-5B48B41EB94D}"/>
              </a:ext>
            </a:extLst>
          </p:cNvPr>
          <p:cNvSpPr txBox="1"/>
          <p:nvPr/>
        </p:nvSpPr>
        <p:spPr>
          <a:xfrm>
            <a:off x="5338107" y="3292692"/>
            <a:ext cx="645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And take the expression literally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AEE3E-D110-0D3A-1AA9-F51296CE9471}"/>
              </a:ext>
            </a:extLst>
          </p:cNvPr>
          <p:cNvSpPr txBox="1"/>
          <p:nvPr/>
        </p:nvSpPr>
        <p:spPr>
          <a:xfrm>
            <a:off x="5385402" y="5433848"/>
            <a:ext cx="606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Very poor scaling..</a:t>
            </a:r>
          </a:p>
        </p:txBody>
      </p:sp>
    </p:spTree>
    <p:extLst>
      <p:ext uri="{BB962C8B-B14F-4D97-AF65-F5344CB8AC3E}">
        <p14:creationId xmlns:p14="http://schemas.microsoft.com/office/powerpoint/2010/main" val="3759499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Texas Instruments TI-nspire CAS (Computer Algebra System) Handheld  Electronic Calculator | Smithsonian Institution">
            <a:extLst>
              <a:ext uri="{FF2B5EF4-FFF2-40B4-BE49-F238E27FC236}">
                <a16:creationId xmlns:a16="http://schemas.microsoft.com/office/drawing/2014/main" id="{0305D6FB-6046-CD5B-53E6-B3A23DA4C3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8"/>
          <a:stretch/>
        </p:blipFill>
        <p:spPr bwMode="auto">
          <a:xfrm>
            <a:off x="2887" y="10510"/>
            <a:ext cx="464268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80EE9D-9117-CC5B-55E0-4E16CF6D1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793" y="2439663"/>
            <a:ext cx="10515600" cy="1325563"/>
          </a:xfrm>
        </p:spPr>
        <p:txBody>
          <a:bodyPr/>
          <a:lstStyle/>
          <a:p>
            <a:r>
              <a:rPr lang="en-DK" dirty="0">
                <a:solidFill>
                  <a:schemeClr val="bg1"/>
                </a:solidFill>
              </a:rPr>
              <a:t>Symbolic </a:t>
            </a:r>
            <a:br>
              <a:rPr lang="en-DK" dirty="0">
                <a:solidFill>
                  <a:schemeClr val="bg1"/>
                </a:solidFill>
              </a:rPr>
            </a:br>
            <a:r>
              <a:rPr lang="en-DK" dirty="0">
                <a:solidFill>
                  <a:schemeClr val="bg1"/>
                </a:solidFill>
              </a:rPr>
              <a:t>Derivatives</a:t>
            </a:r>
          </a:p>
        </p:txBody>
      </p:sp>
      <p:pic>
        <p:nvPicPr>
          <p:cNvPr id="5122" name="Picture 2" descr="SymPy - Wikipedia">
            <a:extLst>
              <a:ext uri="{FF2B5EF4-FFF2-40B4-BE49-F238E27FC236}">
                <a16:creationId xmlns:a16="http://schemas.microsoft.com/office/drawing/2014/main" id="{67920F7C-AE0C-F6DB-B7C0-01D1835E6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57" y="258763"/>
            <a:ext cx="2476554" cy="247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math problem with numbers and equations&#10;&#10;Description automatically generated">
            <a:extLst>
              <a:ext uri="{FF2B5EF4-FFF2-40B4-BE49-F238E27FC236}">
                <a16:creationId xmlns:a16="http://schemas.microsoft.com/office/drawing/2014/main" id="{D37FC2AD-66EE-4C63-7B5E-9415096CE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735" y="2945524"/>
            <a:ext cx="6078347" cy="31631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D4407B-280B-81EA-AA43-09EF40956758}"/>
              </a:ext>
            </a:extLst>
          </p:cNvPr>
          <p:cNvSpPr txBox="1"/>
          <p:nvPr/>
        </p:nvSpPr>
        <p:spPr>
          <a:xfrm>
            <a:off x="7401066" y="6050083"/>
            <a:ext cx="22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Expression swell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4D5ECE-B016-B9F6-6E27-A0179602CE78}"/>
              </a:ext>
            </a:extLst>
          </p:cNvPr>
          <p:cNvSpPr/>
          <p:nvPr/>
        </p:nvSpPr>
        <p:spPr>
          <a:xfrm>
            <a:off x="7401066" y="4824249"/>
            <a:ext cx="2047734" cy="157414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D1420-8738-5B8A-5D94-815B1D4C87A8}"/>
              </a:ext>
            </a:extLst>
          </p:cNvPr>
          <p:cNvSpPr txBox="1"/>
          <p:nvPr/>
        </p:nvSpPr>
        <p:spPr>
          <a:xfrm>
            <a:off x="8509907" y="1229711"/>
            <a:ext cx="2851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Exact derivatives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Can suffer from expression swell</a:t>
            </a:r>
          </a:p>
        </p:txBody>
      </p:sp>
    </p:spTree>
    <p:extLst>
      <p:ext uri="{BB962C8B-B14F-4D97-AF65-F5344CB8AC3E}">
        <p14:creationId xmlns:p14="http://schemas.microsoft.com/office/powerpoint/2010/main" val="1323575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difica a colori sulla scheda elettronica">
            <a:extLst>
              <a:ext uri="{FF2B5EF4-FFF2-40B4-BE49-F238E27FC236}">
                <a16:creationId xmlns:a16="http://schemas.microsoft.com/office/drawing/2014/main" id="{53D79116-37DC-03A3-0AE8-4A01300E08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201" t="4971" r="47699" b="10123"/>
          <a:stretch/>
        </p:blipFill>
        <p:spPr>
          <a:xfrm>
            <a:off x="0" y="-2"/>
            <a:ext cx="4645132" cy="6858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7DD0BA-1CFF-80D8-55EA-7C1A130E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9161"/>
            <a:ext cx="10515600" cy="1325563"/>
          </a:xfrm>
        </p:spPr>
        <p:txBody>
          <a:bodyPr/>
          <a:lstStyle/>
          <a:p>
            <a:r>
              <a:rPr lang="en-DK" dirty="0">
                <a:solidFill>
                  <a:schemeClr val="bg1"/>
                </a:solidFill>
              </a:rPr>
              <a:t>Automatic </a:t>
            </a:r>
            <a:br>
              <a:rPr lang="en-DK" dirty="0">
                <a:solidFill>
                  <a:schemeClr val="bg1"/>
                </a:solidFill>
              </a:rPr>
            </a:br>
            <a:r>
              <a:rPr lang="en-DK" dirty="0">
                <a:solidFill>
                  <a:schemeClr val="bg1"/>
                </a:solidFill>
              </a:rPr>
              <a:t>Derivatives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862B98F8-E45B-CFB7-C57B-52E1E8BC8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216" y="4276377"/>
            <a:ext cx="6742302" cy="232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white box with text&#10;&#10;Description automatically generated">
            <a:extLst>
              <a:ext uri="{FF2B5EF4-FFF2-40B4-BE49-F238E27FC236}">
                <a16:creationId xmlns:a16="http://schemas.microsoft.com/office/drawing/2014/main" id="{BCAE2FD3-2B5C-6E3C-4863-190C8C8D5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918" y="512064"/>
            <a:ext cx="7060773" cy="345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0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436692-35B3-20B8-1F11-E52B86577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548" r="24496"/>
          <a:stretch/>
        </p:blipFill>
        <p:spPr>
          <a:xfrm>
            <a:off x="3535206" y="643466"/>
            <a:ext cx="5118539" cy="49316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BFB12B-1EEC-7EA9-02EA-499CDA25DA7F}"/>
              </a:ext>
            </a:extLst>
          </p:cNvPr>
          <p:cNvSpPr txBox="1"/>
          <p:nvPr/>
        </p:nvSpPr>
        <p:spPr>
          <a:xfrm>
            <a:off x="4004441" y="5575110"/>
            <a:ext cx="5002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&gt; https://</a:t>
            </a:r>
            <a:r>
              <a:rPr lang="en-GB" sz="1000" dirty="0" err="1"/>
              <a:t>fmin.xyz</a:t>
            </a:r>
            <a:r>
              <a:rPr lang="en-GB" sz="1000" dirty="0"/>
              <a:t>/docs/methods/Autograd.html#fn1</a:t>
            </a:r>
            <a:endParaRPr lang="en-DK" sz="1000" dirty="0"/>
          </a:p>
        </p:txBody>
      </p:sp>
    </p:spTree>
    <p:extLst>
      <p:ext uri="{BB962C8B-B14F-4D97-AF65-F5344CB8AC3E}">
        <p14:creationId xmlns:p14="http://schemas.microsoft.com/office/powerpoint/2010/main" val="2636367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C8768-41C8-76DE-7EC6-21953AD84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Example: Polynomial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4C3462-8521-8800-C1FA-8129104FAA78}"/>
                  </a:ext>
                </a:extLst>
              </p:cNvPr>
              <p:cNvSpPr txBox="1"/>
              <p:nvPr/>
            </p:nvSpPr>
            <p:spPr>
              <a:xfrm>
                <a:off x="1699889" y="3046522"/>
                <a:ext cx="185730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a-DK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a-DK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DK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4C3462-8521-8800-C1FA-8129104FA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889" y="3046522"/>
                <a:ext cx="1857303" cy="492443"/>
              </a:xfrm>
              <a:prstGeom prst="rect">
                <a:avLst/>
              </a:prstGeom>
              <a:blipFill>
                <a:blip r:embed="rId2"/>
                <a:stretch>
                  <a:fillRect l="-7432" t="-2564" r="-1351" b="-3333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0402E1-1439-E292-03CF-18BC8459F5D5}"/>
                  </a:ext>
                </a:extLst>
              </p:cNvPr>
              <p:cNvSpPr txBox="1"/>
              <p:nvPr/>
            </p:nvSpPr>
            <p:spPr>
              <a:xfrm>
                <a:off x="1639296" y="3850957"/>
                <a:ext cx="19784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da-DK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K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0402E1-1439-E292-03CF-18BC8459F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296" y="3850957"/>
                <a:ext cx="1978490" cy="492443"/>
              </a:xfrm>
              <a:prstGeom prst="rect">
                <a:avLst/>
              </a:prstGeom>
              <a:blipFill>
                <a:blip r:embed="rId3"/>
                <a:stretch>
                  <a:fillRect l="-8333" t="-7500" r="-3846" b="-350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83EF3EE0-3D73-A04E-E050-777B84AE1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121" y="2122657"/>
            <a:ext cx="6057494" cy="3456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B14C82-C04D-360B-FD05-E055B066026E}"/>
              </a:ext>
            </a:extLst>
          </p:cNvPr>
          <p:cNvCxnSpPr/>
          <p:nvPr/>
        </p:nvCxnSpPr>
        <p:spPr>
          <a:xfrm flipH="1">
            <a:off x="9322676" y="1690688"/>
            <a:ext cx="725214" cy="2406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8E0DCA9-78ED-7D73-7D2A-ED8B2FF2EBEC}"/>
              </a:ext>
            </a:extLst>
          </p:cNvPr>
          <p:cNvSpPr txBox="1"/>
          <p:nvPr/>
        </p:nvSpPr>
        <p:spPr>
          <a:xfrm>
            <a:off x="8271641" y="1044357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We need to tell torch that we will want derivatives wrt. x</a:t>
            </a:r>
          </a:p>
        </p:txBody>
      </p:sp>
    </p:spTree>
    <p:extLst>
      <p:ext uri="{BB962C8B-B14F-4D97-AF65-F5344CB8AC3E}">
        <p14:creationId xmlns:p14="http://schemas.microsoft.com/office/powerpoint/2010/main" val="106374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ABA86-3A24-9FCA-3B9C-5FE3B758E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B5068-6D52-58B4-7ABF-B7E82820C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Recap from yesterday: Functions</a:t>
            </a:r>
          </a:p>
        </p:txBody>
      </p:sp>
      <p:pic>
        <p:nvPicPr>
          <p:cNvPr id="7" name="Content Placeholder 6" descr="A computer screen shot of a function&#10;&#10;AI-generated content may be incorrect.">
            <a:extLst>
              <a:ext uri="{FF2B5EF4-FFF2-40B4-BE49-F238E27FC236}">
                <a16:creationId xmlns:a16="http://schemas.microsoft.com/office/drawing/2014/main" id="{4AEEA33D-D601-F83D-CBF2-5BBFB69DF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2782" y="2624439"/>
            <a:ext cx="37465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E33B5A-8F1D-FE45-5482-1A510587BD0E}"/>
              </a:ext>
            </a:extLst>
          </p:cNvPr>
          <p:cNvCxnSpPr/>
          <p:nvPr/>
        </p:nvCxnSpPr>
        <p:spPr>
          <a:xfrm flipH="1">
            <a:off x="6716110" y="3079531"/>
            <a:ext cx="2207173" cy="764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A9DB4A2-A400-96ED-57BF-906DBA96F399}"/>
              </a:ext>
            </a:extLst>
          </p:cNvPr>
          <p:cNvSpPr txBox="1"/>
          <p:nvPr/>
        </p:nvSpPr>
        <p:spPr>
          <a:xfrm>
            <a:off x="8954815" y="2894865"/>
            <a:ext cx="235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One input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8330F0-4C52-FABD-5460-CA0F324080B5}"/>
              </a:ext>
            </a:extLst>
          </p:cNvPr>
          <p:cNvCxnSpPr>
            <a:cxnSpLocks/>
          </p:cNvCxnSpPr>
          <p:nvPr/>
        </p:nvCxnSpPr>
        <p:spPr>
          <a:xfrm flipH="1" flipV="1">
            <a:off x="6642538" y="4197948"/>
            <a:ext cx="3016469" cy="100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AF51ECE-1A33-2DC4-E36F-9FED8B2DF84A}"/>
              </a:ext>
            </a:extLst>
          </p:cNvPr>
          <p:cNvSpPr txBox="1"/>
          <p:nvPr/>
        </p:nvSpPr>
        <p:spPr>
          <a:xfrm>
            <a:off x="9659007" y="4114065"/>
            <a:ext cx="235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One output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EA4F92-32B7-4340-C685-C85BFEA3A70C}"/>
              </a:ext>
            </a:extLst>
          </p:cNvPr>
          <p:cNvSpPr txBox="1"/>
          <p:nvPr/>
        </p:nvSpPr>
        <p:spPr>
          <a:xfrm>
            <a:off x="3184635" y="5417148"/>
            <a:ext cx="5433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Lets us make reusable, self-contained blocks of code </a:t>
            </a:r>
          </a:p>
          <a:p>
            <a:r>
              <a:rPr lang="en-DK" dirty="0"/>
              <a:t>that we can use anywhere else in our program.</a:t>
            </a:r>
          </a:p>
        </p:txBody>
      </p:sp>
    </p:spTree>
    <p:extLst>
      <p:ext uri="{BB962C8B-B14F-4D97-AF65-F5344CB8AC3E}">
        <p14:creationId xmlns:p14="http://schemas.microsoft.com/office/powerpoint/2010/main" val="2029425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0D7CB-57F5-CF2B-AA28-3FA1D6954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E35E9-AC48-AF63-6BFC-38837CCF8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Computational Graphs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0D37904-F384-B0A0-9E67-C07F0B4683B0}"/>
              </a:ext>
            </a:extLst>
          </p:cNvPr>
          <p:cNvGrpSpPr/>
          <p:nvPr/>
        </p:nvGrpSpPr>
        <p:grpSpPr>
          <a:xfrm>
            <a:off x="557888" y="2596054"/>
            <a:ext cx="5222802" cy="2370125"/>
            <a:chOff x="684012" y="2350916"/>
            <a:chExt cx="6473952" cy="315129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AF8F746E-B4FA-FC5E-D3B4-AFCAC3C78285}"/>
                    </a:ext>
                  </a:extLst>
                </p:cNvPr>
                <p:cNvSpPr/>
                <p:nvPr/>
              </p:nvSpPr>
              <p:spPr>
                <a:xfrm>
                  <a:off x="684012" y="2350916"/>
                  <a:ext cx="914400" cy="9144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a-D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DK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AF8F746E-B4FA-FC5E-D3B4-AFCAC3C782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012" y="2350916"/>
                  <a:ext cx="914400" cy="914400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54E3FEF1-2A5A-9A5F-6CF5-B83ADB5FF813}"/>
                    </a:ext>
                  </a:extLst>
                </p:cNvPr>
                <p:cNvSpPr/>
                <p:nvPr/>
              </p:nvSpPr>
              <p:spPr>
                <a:xfrm>
                  <a:off x="684012" y="4051700"/>
                  <a:ext cx="914400" cy="9144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DK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54E3FEF1-2A5A-9A5F-6CF5-B83ADB5FF8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012" y="4051700"/>
                  <a:ext cx="914400" cy="914400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CF0E170-6E36-8967-3833-E02FAFC00B4A}"/>
                    </a:ext>
                  </a:extLst>
                </p:cNvPr>
                <p:cNvSpPr/>
                <p:nvPr/>
              </p:nvSpPr>
              <p:spPr>
                <a:xfrm>
                  <a:off x="2457948" y="319809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a-DK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GB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DK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CF0E170-6E36-8967-3833-E02FAFC00B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7948" y="3198090"/>
                  <a:ext cx="914400" cy="9144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D56D12A-08AE-21D8-B8A8-9066A4CD0C30}"/>
                </a:ext>
              </a:extLst>
            </p:cNvPr>
            <p:cNvCxnSpPr>
              <a:endCxn id="6" idx="1"/>
            </p:cNvCxnSpPr>
            <p:nvPr/>
          </p:nvCxnSpPr>
          <p:spPr>
            <a:xfrm>
              <a:off x="1610604" y="2808116"/>
              <a:ext cx="981255" cy="5238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DD7D694-8640-E13F-DAA5-7564782453D1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flipV="1">
              <a:off x="1610604" y="3978579"/>
              <a:ext cx="981255" cy="5303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DDB6971-8F02-0589-253D-3480A903C618}"/>
                    </a:ext>
                  </a:extLst>
                </p:cNvPr>
                <p:cNvSpPr/>
                <p:nvPr/>
              </p:nvSpPr>
              <p:spPr>
                <a:xfrm>
                  <a:off x="4272253" y="319809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a-D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−</m:t>
                        </m:r>
                      </m:oMath>
                    </m:oMathPara>
                  </a14:m>
                  <a:endParaRPr lang="en-DK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DDB6971-8F02-0589-253D-3480A903C6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2253" y="3198090"/>
                  <a:ext cx="914400" cy="9144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02BEEF1-0086-C925-6A1E-69EEF46CB435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>
              <a:off x="3372348" y="3655290"/>
              <a:ext cx="899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ED643FF0-5B8B-C8D0-C9B8-F67E43BEF6AC}"/>
                    </a:ext>
                  </a:extLst>
                </p:cNvPr>
                <p:cNvSpPr/>
                <p:nvPr/>
              </p:nvSpPr>
              <p:spPr>
                <a:xfrm>
                  <a:off x="4272253" y="4587808"/>
                  <a:ext cx="914400" cy="9144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DK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ED643FF0-5B8B-C8D0-C9B8-F67E43BEF6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2253" y="4587808"/>
                  <a:ext cx="914400" cy="914400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90D274A-C94F-864E-4B7A-9ED424EF387D}"/>
                </a:ext>
              </a:extLst>
            </p:cNvPr>
            <p:cNvCxnSpPr>
              <a:cxnSpLocks/>
              <a:endCxn id="10" idx="4"/>
            </p:cNvCxnSpPr>
            <p:nvPr/>
          </p:nvCxnSpPr>
          <p:spPr>
            <a:xfrm flipV="1">
              <a:off x="4729453" y="4112490"/>
              <a:ext cx="0" cy="4753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A2E63DF-07FB-CFEE-59E7-04C88496D123}"/>
                </a:ext>
              </a:extLst>
            </p:cNvPr>
            <p:cNvCxnSpPr>
              <a:cxnSpLocks/>
              <a:stCxn id="10" idx="6"/>
              <a:endCxn id="16" idx="1"/>
            </p:cNvCxnSpPr>
            <p:nvPr/>
          </p:nvCxnSpPr>
          <p:spPr>
            <a:xfrm>
              <a:off x="5186653" y="3655290"/>
              <a:ext cx="105691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7B169A08-EA4F-8507-262A-A1F29345478A}"/>
                    </a:ext>
                  </a:extLst>
                </p:cNvPr>
                <p:cNvSpPr/>
                <p:nvPr/>
              </p:nvSpPr>
              <p:spPr>
                <a:xfrm>
                  <a:off x="6243564" y="3198090"/>
                  <a:ext cx="914400" cy="9144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DK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7B169A08-EA4F-8507-262A-A1F2934547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3564" y="3198090"/>
                  <a:ext cx="914400" cy="914400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F87BFCB-3AA8-1450-F9CE-1A79AACB5766}"/>
                  </a:ext>
                </a:extLst>
              </p:cNvPr>
              <p:cNvSpPr txBox="1"/>
              <p:nvPr/>
            </p:nvSpPr>
            <p:spPr>
              <a:xfrm>
                <a:off x="1988995" y="1757555"/>
                <a:ext cx="28164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a-DK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a-DK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a-DK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DK" sz="3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F87BFCB-3AA8-1450-F9CE-1A79AACB5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995" y="1757555"/>
                <a:ext cx="2816477" cy="553998"/>
              </a:xfrm>
              <a:prstGeom prst="rect">
                <a:avLst/>
              </a:prstGeom>
              <a:blipFill>
                <a:blip r:embed="rId9"/>
                <a:stretch>
                  <a:fillRect l="-1794" r="-1345" b="-22727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63D1E447-B9D6-22B6-3376-1F3C13482A76}"/>
              </a:ext>
            </a:extLst>
          </p:cNvPr>
          <p:cNvSpPr txBox="1"/>
          <p:nvPr/>
        </p:nvSpPr>
        <p:spPr>
          <a:xfrm>
            <a:off x="7178565" y="1345807"/>
            <a:ext cx="4708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Torch keeps track, so sometimes to work with the result we need to detach </a:t>
            </a:r>
          </a:p>
        </p:txBody>
      </p:sp>
      <p:pic>
        <p:nvPicPr>
          <p:cNvPr id="27" name="Picture 2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4423DCE-7631-3E84-8869-90C8062847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28240" y="2534102"/>
            <a:ext cx="5231009" cy="2572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AAC901F-93E9-97AB-AD3C-F3511B02AAE9}"/>
              </a:ext>
            </a:extLst>
          </p:cNvPr>
          <p:cNvCxnSpPr>
            <a:cxnSpLocks/>
          </p:cNvCxnSpPr>
          <p:nvPr/>
        </p:nvCxnSpPr>
        <p:spPr>
          <a:xfrm flipV="1">
            <a:off x="8366234" y="4019669"/>
            <a:ext cx="1471449" cy="12627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185D597-5051-3330-07D7-6B89771D3597}"/>
              </a:ext>
            </a:extLst>
          </p:cNvPr>
          <p:cNvSpPr txBox="1"/>
          <p:nvPr/>
        </p:nvSpPr>
        <p:spPr>
          <a:xfrm>
            <a:off x="6390290" y="5282437"/>
            <a:ext cx="5496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We tell torch we will not need gradients of further calculations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D171CD-86EF-E654-4870-DA64B8E426AA}"/>
              </a:ext>
            </a:extLst>
          </p:cNvPr>
          <p:cNvCxnSpPr>
            <a:cxnSpLocks/>
          </p:cNvCxnSpPr>
          <p:nvPr/>
        </p:nvCxnSpPr>
        <p:spPr>
          <a:xfrm flipV="1">
            <a:off x="8318455" y="3741683"/>
            <a:ext cx="303111" cy="15120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36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89F0B-F419-B7BB-C501-F566C6FBC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330C7-0062-216B-C001-97CAD8C1C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Gradient Descent</a:t>
            </a:r>
          </a:p>
        </p:txBody>
      </p:sp>
      <p:pic>
        <p:nvPicPr>
          <p:cNvPr id="6" name="Picture 5" descr="A number of mathematical symbols&#10;&#10;AI-generated content may be incorrect.">
            <a:extLst>
              <a:ext uri="{FF2B5EF4-FFF2-40B4-BE49-F238E27FC236}">
                <a16:creationId xmlns:a16="http://schemas.microsoft.com/office/drawing/2014/main" id="{4B4AB395-4C20-EA0B-310A-8F0D88854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35" y="2376460"/>
            <a:ext cx="4318000" cy="1257300"/>
          </a:xfrm>
          <a:prstGeom prst="rect">
            <a:avLst/>
          </a:prstGeom>
        </p:spPr>
      </p:pic>
      <p:pic>
        <p:nvPicPr>
          <p:cNvPr id="9" name="Picture 8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49DF99EE-9B63-10CC-51DF-AED1C2E90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452" y="4124198"/>
            <a:ext cx="3009900" cy="723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4B2D0B-951E-04F9-7807-2EE8CB5978D0}"/>
              </a:ext>
            </a:extLst>
          </p:cNvPr>
          <p:cNvSpPr txBox="1"/>
          <p:nvPr/>
        </p:nvSpPr>
        <p:spPr>
          <a:xfrm>
            <a:off x="1135119" y="2102068"/>
            <a:ext cx="444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Loss function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83D575-EF85-C0A6-3E67-DBBE8E5498D5}"/>
                  </a:ext>
                </a:extLst>
              </p:cNvPr>
              <p:cNvSpPr txBox="1"/>
              <p:nvPr/>
            </p:nvSpPr>
            <p:spPr>
              <a:xfrm>
                <a:off x="1184571" y="5089690"/>
                <a:ext cx="444587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dirty="0"/>
                  <a:t>Because of automatic differentiation, getting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a-DK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DK" dirty="0"/>
                  <a:t> is easy even for very complicated models.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83D575-EF85-C0A6-3E67-DBBE8E549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571" y="5089690"/>
                <a:ext cx="4445876" cy="923330"/>
              </a:xfrm>
              <a:prstGeom prst="rect">
                <a:avLst/>
              </a:prstGeom>
              <a:blipFill>
                <a:blip r:embed="rId4"/>
                <a:stretch>
                  <a:fillRect l="-1140" t="-2703" b="-9459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3156270-2BE6-E6A4-65A6-2CBE86732B02}"/>
              </a:ext>
            </a:extLst>
          </p:cNvPr>
          <p:cNvSpPr txBox="1"/>
          <p:nvPr/>
        </p:nvSpPr>
        <p:spPr>
          <a:xfrm>
            <a:off x="1287519" y="3875886"/>
            <a:ext cx="444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Parameter update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E5D62DC0-9C29-A591-C49E-30335FEEC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074" y="719366"/>
            <a:ext cx="5055474" cy="541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435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F53BC-32E2-6DB3-B2E5-8B82133F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Atomic Simualtion Environment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D73B74-786D-D1C0-F729-332B78EAE7D8}"/>
              </a:ext>
            </a:extLst>
          </p:cNvPr>
          <p:cNvSpPr txBox="1"/>
          <p:nvPr/>
        </p:nvSpPr>
        <p:spPr>
          <a:xfrm>
            <a:off x="1040524" y="2133600"/>
            <a:ext cx="41831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Python package for handling atomic simulations. </a:t>
            </a:r>
          </a:p>
          <a:p>
            <a:endParaRPr lang="en-DK" dirty="0"/>
          </a:p>
          <a:p>
            <a:r>
              <a:rPr lang="en-DK" dirty="0"/>
              <a:t>The `Atoms`-class lets us build complicated atomic system.</a:t>
            </a:r>
          </a:p>
          <a:p>
            <a:endParaRPr lang="en-DK" dirty="0"/>
          </a:p>
          <a:p>
            <a:r>
              <a:rPr lang="en-DK" dirty="0"/>
              <a:t>The exercises involve:</a:t>
            </a:r>
          </a:p>
          <a:p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Using ASE to calculate the lattice constant of a crystal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Study the adsorption of oxygen on a surface.</a:t>
            </a:r>
          </a:p>
        </p:txBody>
      </p:sp>
      <p:pic>
        <p:nvPicPr>
          <p:cNvPr id="2050" name="Picture 2" descr="ase / ase · GitLab">
            <a:extLst>
              <a:ext uri="{FF2B5EF4-FFF2-40B4-BE49-F238E27FC236}">
                <a16:creationId xmlns:a16="http://schemas.microsoft.com/office/drawing/2014/main" id="{6EF996B9-E4F1-8F03-18F2-08CFF6E65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568" y="2305049"/>
            <a:ext cx="2857500" cy="285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874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C133-05F9-27DE-FAA9-E37229265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Lattice constant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56915A1-C3F3-B87D-C69D-6DE0E6293DAC}"/>
              </a:ext>
            </a:extLst>
          </p:cNvPr>
          <p:cNvSpPr/>
          <p:nvPr/>
        </p:nvSpPr>
        <p:spPr>
          <a:xfrm>
            <a:off x="1437290" y="26081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67D144-D3AA-8B4C-FDBE-76F41068CBE1}"/>
              </a:ext>
            </a:extLst>
          </p:cNvPr>
          <p:cNvSpPr/>
          <p:nvPr/>
        </p:nvSpPr>
        <p:spPr>
          <a:xfrm>
            <a:off x="838201" y="2051082"/>
            <a:ext cx="2112579" cy="20284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6F9B99-FB97-7835-868A-26837C455B28}"/>
              </a:ext>
            </a:extLst>
          </p:cNvPr>
          <p:cNvCxnSpPr/>
          <p:nvPr/>
        </p:nvCxnSpPr>
        <p:spPr>
          <a:xfrm>
            <a:off x="838201" y="4249222"/>
            <a:ext cx="21125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CE4036-5E78-F202-33E8-B9ACD4FF6D22}"/>
                  </a:ext>
                </a:extLst>
              </p:cNvPr>
              <p:cNvSpPr txBox="1"/>
              <p:nvPr/>
            </p:nvSpPr>
            <p:spPr>
              <a:xfrm>
                <a:off x="943302" y="4408357"/>
                <a:ext cx="2007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DK" dirty="0"/>
                  <a:t> Lattice constant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CE4036-5E78-F202-33E8-B9ACD4FF6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02" y="4408357"/>
                <a:ext cx="2007476" cy="369332"/>
              </a:xfrm>
              <a:prstGeom prst="rect">
                <a:avLst/>
              </a:prstGeom>
              <a:blipFill>
                <a:blip r:embed="rId2"/>
                <a:stretch>
                  <a:fillRect t="-6667" r="-629" b="-2333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9C1491C-64FB-E234-1427-5894948E7B7E}"/>
              </a:ext>
            </a:extLst>
          </p:cNvPr>
          <p:cNvSpPr txBox="1"/>
          <p:nvPr/>
        </p:nvSpPr>
        <p:spPr>
          <a:xfrm>
            <a:off x="838200" y="1506022"/>
            <a:ext cx="233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Computational cell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47DD213-A308-38B3-0C07-F1006CAA35CC}"/>
              </a:ext>
            </a:extLst>
          </p:cNvPr>
          <p:cNvSpPr/>
          <p:nvPr/>
        </p:nvSpPr>
        <p:spPr>
          <a:xfrm>
            <a:off x="8095594" y="426457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8529C0-66A4-C20C-D767-301170ED3A75}"/>
              </a:ext>
            </a:extLst>
          </p:cNvPr>
          <p:cNvSpPr/>
          <p:nvPr/>
        </p:nvSpPr>
        <p:spPr>
          <a:xfrm>
            <a:off x="7496505" y="3707523"/>
            <a:ext cx="2112579" cy="20284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DC242B5-06A2-DAB9-3EE7-BC19F8D2ED97}"/>
              </a:ext>
            </a:extLst>
          </p:cNvPr>
          <p:cNvSpPr/>
          <p:nvPr/>
        </p:nvSpPr>
        <p:spPr>
          <a:xfrm>
            <a:off x="5983013" y="4258984"/>
            <a:ext cx="914400" cy="914400"/>
          </a:xfrm>
          <a:prstGeom prst="ellipse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00CD27-9DE5-6984-257F-8BC2A669AD45}"/>
              </a:ext>
            </a:extLst>
          </p:cNvPr>
          <p:cNvSpPr/>
          <p:nvPr/>
        </p:nvSpPr>
        <p:spPr>
          <a:xfrm>
            <a:off x="5383924" y="3712447"/>
            <a:ext cx="2112579" cy="2028496"/>
          </a:xfrm>
          <a:prstGeom prst="rect">
            <a:avLst/>
          </a:prstGeom>
          <a:noFill/>
          <a:ln w="38100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97C119D-310D-2EE0-C10D-0FB197DD71FC}"/>
              </a:ext>
            </a:extLst>
          </p:cNvPr>
          <p:cNvSpPr/>
          <p:nvPr/>
        </p:nvSpPr>
        <p:spPr>
          <a:xfrm>
            <a:off x="10216055" y="4254060"/>
            <a:ext cx="914400" cy="914400"/>
          </a:xfrm>
          <a:prstGeom prst="ellipse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021603-9BAD-0193-4D9E-3065D27B1521}"/>
              </a:ext>
            </a:extLst>
          </p:cNvPr>
          <p:cNvSpPr/>
          <p:nvPr/>
        </p:nvSpPr>
        <p:spPr>
          <a:xfrm>
            <a:off x="9616966" y="3707523"/>
            <a:ext cx="2112579" cy="2028496"/>
          </a:xfrm>
          <a:prstGeom prst="rect">
            <a:avLst/>
          </a:prstGeom>
          <a:noFill/>
          <a:ln w="38100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D15752-75EF-F0F6-A5F9-C98AB9E6295F}"/>
              </a:ext>
            </a:extLst>
          </p:cNvPr>
          <p:cNvSpPr txBox="1"/>
          <p:nvPr/>
        </p:nvSpPr>
        <p:spPr>
          <a:xfrm>
            <a:off x="7979981" y="3059668"/>
            <a:ext cx="244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1D periodic </a:t>
            </a:r>
          </a:p>
        </p:txBody>
      </p:sp>
    </p:spTree>
    <p:extLst>
      <p:ext uri="{BB962C8B-B14F-4D97-AF65-F5344CB8AC3E}">
        <p14:creationId xmlns:p14="http://schemas.microsoft.com/office/powerpoint/2010/main" val="185049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7AEAC-4B01-3175-F8AA-A4EE8AA27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2FA46-990E-1C83-D2C7-5BA8ABB2D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Lattice constant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FE1D14-963D-59E1-B558-ACCDBD0F20D6}"/>
              </a:ext>
            </a:extLst>
          </p:cNvPr>
          <p:cNvCxnSpPr/>
          <p:nvPr/>
        </p:nvCxnSpPr>
        <p:spPr>
          <a:xfrm>
            <a:off x="6926317" y="2228193"/>
            <a:ext cx="0" cy="336331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99976D-BB2C-29B8-669C-ABC8C83827AC}"/>
              </a:ext>
            </a:extLst>
          </p:cNvPr>
          <p:cNvCxnSpPr>
            <a:cxnSpLocks/>
          </p:cNvCxnSpPr>
          <p:nvPr/>
        </p:nvCxnSpPr>
        <p:spPr>
          <a:xfrm flipH="1">
            <a:off x="6931571" y="5575741"/>
            <a:ext cx="4135821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87DB949B-33C0-E5FB-7505-ADCB72A4E99D}"/>
              </a:ext>
            </a:extLst>
          </p:cNvPr>
          <p:cNvSpPr/>
          <p:nvPr/>
        </p:nvSpPr>
        <p:spPr>
          <a:xfrm>
            <a:off x="7273159" y="2511972"/>
            <a:ext cx="4445875" cy="2810883"/>
          </a:xfrm>
          <a:custGeom>
            <a:avLst/>
            <a:gdLst>
              <a:gd name="connsiteX0" fmla="*/ 0 w 4445875"/>
              <a:gd name="connsiteY0" fmla="*/ 0 h 2810883"/>
              <a:gd name="connsiteX1" fmla="*/ 1355834 w 4445875"/>
              <a:gd name="connsiteY1" fmla="*/ 2785242 h 2810883"/>
              <a:gd name="connsiteX2" fmla="*/ 3605048 w 4445875"/>
              <a:gd name="connsiteY2" fmla="*/ 1345325 h 2810883"/>
              <a:gd name="connsiteX3" fmla="*/ 4445875 w 4445875"/>
              <a:gd name="connsiteY3" fmla="*/ 662152 h 281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875" h="2810883">
                <a:moveTo>
                  <a:pt x="0" y="0"/>
                </a:moveTo>
                <a:cubicBezTo>
                  <a:pt x="377496" y="1280510"/>
                  <a:pt x="754993" y="2561021"/>
                  <a:pt x="1355834" y="2785242"/>
                </a:cubicBezTo>
                <a:cubicBezTo>
                  <a:pt x="1956675" y="3009463"/>
                  <a:pt x="3090041" y="1699173"/>
                  <a:pt x="3605048" y="1345325"/>
                </a:cubicBezTo>
                <a:cubicBezTo>
                  <a:pt x="4120055" y="991477"/>
                  <a:pt x="4282965" y="826814"/>
                  <a:pt x="4445875" y="66215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DF5DCE-2760-D81E-51A8-1477B439E682}"/>
              </a:ext>
            </a:extLst>
          </p:cNvPr>
          <p:cNvSpPr txBox="1"/>
          <p:nvPr/>
        </p:nvSpPr>
        <p:spPr>
          <a:xfrm rot="16200000">
            <a:off x="6069724" y="3448548"/>
            <a:ext cx="110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Energy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3079E2-789F-F673-780D-4D68CF09D3A7}"/>
              </a:ext>
            </a:extLst>
          </p:cNvPr>
          <p:cNvSpPr txBox="1"/>
          <p:nvPr/>
        </p:nvSpPr>
        <p:spPr>
          <a:xfrm>
            <a:off x="7945820" y="5643962"/>
            <a:ext cx="188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Lattice constant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2F55ED4-AF65-19AB-1599-AC6E9BBAFCEC}"/>
              </a:ext>
            </a:extLst>
          </p:cNvPr>
          <p:cNvCxnSpPr/>
          <p:nvPr/>
        </p:nvCxnSpPr>
        <p:spPr>
          <a:xfrm flipH="1">
            <a:off x="8765628" y="4361793"/>
            <a:ext cx="233853" cy="882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710F66F-7592-55A3-BA8E-19EF92668EB8}"/>
              </a:ext>
            </a:extLst>
          </p:cNvPr>
          <p:cNvSpPr txBox="1"/>
          <p:nvPr/>
        </p:nvSpPr>
        <p:spPr>
          <a:xfrm>
            <a:off x="8240110" y="3653064"/>
            <a:ext cx="2123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Equilibrium lattice constant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4CC748-CE2E-E249-5C60-80B2AA9E76D8}"/>
              </a:ext>
            </a:extLst>
          </p:cNvPr>
          <p:cNvSpPr txBox="1"/>
          <p:nvPr/>
        </p:nvSpPr>
        <p:spPr>
          <a:xfrm>
            <a:off x="862426" y="3237565"/>
            <a:ext cx="45746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We can calculate the energy of an atomic system using quantum mechanics. </a:t>
            </a:r>
          </a:p>
          <a:p>
            <a:endParaRPr lang="en-DK" dirty="0"/>
          </a:p>
          <a:p>
            <a:r>
              <a:rPr lang="en-DK" dirty="0"/>
              <a:t>The lattice constant that leads to the lowest energy is the equilibrium lattice constant. </a:t>
            </a:r>
          </a:p>
        </p:txBody>
      </p:sp>
    </p:spTree>
    <p:extLst>
      <p:ext uri="{BB962C8B-B14F-4D97-AF65-F5344CB8AC3E}">
        <p14:creationId xmlns:p14="http://schemas.microsoft.com/office/powerpoint/2010/main" val="537051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3869-CBE2-1490-D32E-8D5FA0288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Adsorption sites</a:t>
            </a:r>
          </a:p>
        </p:txBody>
      </p:sp>
      <p:pic>
        <p:nvPicPr>
          <p:cNvPr id="3074" name="Picture 2" descr="Lattice Input for a FCC(100) Surface">
            <a:extLst>
              <a:ext uri="{FF2B5EF4-FFF2-40B4-BE49-F238E27FC236}">
                <a16:creationId xmlns:a16="http://schemas.microsoft.com/office/drawing/2014/main" id="{3FEDEBD7-6056-8479-646C-AF046046C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781" y="1790800"/>
            <a:ext cx="5523244" cy="377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7FEDDC-7918-97D0-200A-F91C85EE50E0}"/>
              </a:ext>
            </a:extLst>
          </p:cNvPr>
          <p:cNvSpPr txBox="1"/>
          <p:nvPr/>
        </p:nvSpPr>
        <p:spPr>
          <a:xfrm>
            <a:off x="945931" y="2295297"/>
            <a:ext cx="4866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On an fcc(100) surface there are three unique adsorption sites. </a:t>
            </a:r>
          </a:p>
          <a:p>
            <a:endParaRPr lang="en-DK" dirty="0"/>
          </a:p>
          <a:p>
            <a:r>
              <a:rPr lang="en-DK" dirty="0"/>
              <a:t>We will calculate the energy as a function of the height above the surface for each site. </a:t>
            </a:r>
          </a:p>
          <a:p>
            <a:endParaRPr lang="en-DK" dirty="0"/>
          </a:p>
          <a:p>
            <a:r>
              <a:rPr lang="en-DK" dirty="0"/>
              <a:t>This can tell us which site is preferably – and give us the adsorption energy.</a:t>
            </a:r>
          </a:p>
        </p:txBody>
      </p:sp>
    </p:spTree>
    <p:extLst>
      <p:ext uri="{BB962C8B-B14F-4D97-AF65-F5344CB8AC3E}">
        <p14:creationId xmlns:p14="http://schemas.microsoft.com/office/powerpoint/2010/main" val="306209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E3A7B-A746-96E2-70ED-E72282FBF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D018-AB48-56D4-BE95-23C8A2DE4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Recap from yesterday: Classes</a:t>
            </a:r>
          </a:p>
        </p:txBody>
      </p:sp>
      <p:pic>
        <p:nvPicPr>
          <p:cNvPr id="16" name="Picture 1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A4340C0-99C3-44FF-6E8A-652C32D1E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64121"/>
            <a:ext cx="7772400" cy="4020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60FF5F-448F-FFE0-22D0-E29107A438D7}"/>
              </a:ext>
            </a:extLst>
          </p:cNvPr>
          <p:cNvCxnSpPr>
            <a:cxnSpLocks/>
          </p:cNvCxnSpPr>
          <p:nvPr/>
        </p:nvCxnSpPr>
        <p:spPr>
          <a:xfrm flipH="1">
            <a:off x="5486400" y="2722179"/>
            <a:ext cx="4834759" cy="4309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A26B2C1-E1A7-D803-3DB7-35B20DDA8D02}"/>
              </a:ext>
            </a:extLst>
          </p:cNvPr>
          <p:cNvSpPr txBox="1"/>
          <p:nvPr/>
        </p:nvSpPr>
        <p:spPr>
          <a:xfrm>
            <a:off x="10426263" y="2260514"/>
            <a:ext cx="1639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Method for creating an instance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7E844D-7F88-2649-275C-F3FAC8F806A4}"/>
              </a:ext>
            </a:extLst>
          </p:cNvPr>
          <p:cNvSpPr txBox="1"/>
          <p:nvPr/>
        </p:nvSpPr>
        <p:spPr>
          <a:xfrm>
            <a:off x="517634" y="3789558"/>
            <a:ext cx="169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Attributes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07CC0A-6E64-7554-C4AB-2DCF7BA99408}"/>
              </a:ext>
            </a:extLst>
          </p:cNvPr>
          <p:cNvCxnSpPr>
            <a:cxnSpLocks/>
          </p:cNvCxnSpPr>
          <p:nvPr/>
        </p:nvCxnSpPr>
        <p:spPr>
          <a:xfrm>
            <a:off x="1765737" y="3974224"/>
            <a:ext cx="2175642" cy="18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3667739-9362-ECBD-66C2-9C3FA59A6744}"/>
              </a:ext>
            </a:extLst>
          </p:cNvPr>
          <p:cNvCxnSpPr>
            <a:cxnSpLocks/>
          </p:cNvCxnSpPr>
          <p:nvPr/>
        </p:nvCxnSpPr>
        <p:spPr>
          <a:xfrm flipV="1">
            <a:off x="1660634" y="5163941"/>
            <a:ext cx="2191407" cy="290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AC94370-39FD-AE05-AC51-61EB3CB7E891}"/>
              </a:ext>
            </a:extLst>
          </p:cNvPr>
          <p:cNvSpPr txBox="1"/>
          <p:nvPr/>
        </p:nvSpPr>
        <p:spPr>
          <a:xfrm>
            <a:off x="295603" y="5270203"/>
            <a:ext cx="1692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Access to attributes in methods with `.`-notation.</a:t>
            </a:r>
          </a:p>
        </p:txBody>
      </p:sp>
    </p:spTree>
    <p:extLst>
      <p:ext uri="{BB962C8B-B14F-4D97-AF65-F5344CB8AC3E}">
        <p14:creationId xmlns:p14="http://schemas.microsoft.com/office/powerpoint/2010/main" val="919476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D1D8-BB0F-9A26-5393-3C79D7690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Recap from yesterday: Classes</a:t>
            </a:r>
          </a:p>
        </p:txBody>
      </p:sp>
      <p:pic>
        <p:nvPicPr>
          <p:cNvPr id="5" name="Picture 4" descr="A computer screen shot of a code&#10;&#10;AI-generated content may be incorrect.">
            <a:extLst>
              <a:ext uri="{FF2B5EF4-FFF2-40B4-BE49-F238E27FC236}">
                <a16:creationId xmlns:a16="http://schemas.microsoft.com/office/drawing/2014/main" id="{077B5CA2-DB3B-D9BD-93CD-289C92F0E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255" y="1690688"/>
            <a:ext cx="10078060" cy="468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2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9F862-EF81-5D2C-7487-198CBC250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97A6-D60D-31F8-4FED-D4C0B7432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Recap from yesterday: Classes</a:t>
            </a:r>
          </a:p>
        </p:txBody>
      </p:sp>
      <p:pic>
        <p:nvPicPr>
          <p:cNvPr id="4" name="Picture 3" descr="A computer screen shot of a number of text&#10;&#10;AI-generated content may be incorrect.">
            <a:extLst>
              <a:ext uri="{FF2B5EF4-FFF2-40B4-BE49-F238E27FC236}">
                <a16:creationId xmlns:a16="http://schemas.microsoft.com/office/drawing/2014/main" id="{627E0907-8ACF-57C0-3DA5-ED5A4AC66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4355"/>
            <a:ext cx="5018251" cy="2194770"/>
          </a:xfrm>
          <a:prstGeom prst="rect">
            <a:avLst/>
          </a:prstGeom>
        </p:spPr>
      </p:pic>
      <p:pic>
        <p:nvPicPr>
          <p:cNvPr id="7" name="Picture 6" descr="A blue rectangle with white text&#10;&#10;AI-generated content may be incorrect.">
            <a:extLst>
              <a:ext uri="{FF2B5EF4-FFF2-40B4-BE49-F238E27FC236}">
                <a16:creationId xmlns:a16="http://schemas.microsoft.com/office/drawing/2014/main" id="{489B4FA0-0402-EFE6-5712-E161A1DCD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947" y="4054475"/>
            <a:ext cx="6261100" cy="2438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EE83E8-9F41-297A-F3A1-DBA2E1F3BB7E}"/>
              </a:ext>
            </a:extLst>
          </p:cNvPr>
          <p:cNvSpPr txBox="1"/>
          <p:nvPr/>
        </p:nvSpPr>
        <p:spPr>
          <a:xfrm>
            <a:off x="7262649" y="3562468"/>
            <a:ext cx="374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Similarly for methods.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9B3FB6-7224-1873-817E-69561E1EEEFD}"/>
              </a:ext>
            </a:extLst>
          </p:cNvPr>
          <p:cNvSpPr txBox="1"/>
          <p:nvPr/>
        </p:nvSpPr>
        <p:spPr>
          <a:xfrm>
            <a:off x="1308538" y="4206875"/>
            <a:ext cx="3741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Can access the attribute on an instance of the class again with `.`-notation. </a:t>
            </a:r>
          </a:p>
        </p:txBody>
      </p:sp>
    </p:spTree>
    <p:extLst>
      <p:ext uri="{BB962C8B-B14F-4D97-AF65-F5344CB8AC3E}">
        <p14:creationId xmlns:p14="http://schemas.microsoft.com/office/powerpoint/2010/main" val="424416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05C29-3BA3-E526-F06F-594DC30C1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96B6-04CE-BDE8-6DB0-1CFB691C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Recap from yesterday: Numpy</a:t>
            </a:r>
          </a:p>
        </p:txBody>
      </p:sp>
      <p:pic>
        <p:nvPicPr>
          <p:cNvPr id="10" name="Picture 9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15E00A1-D8CD-37DA-4064-9FFF7FBE0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32" y="2233048"/>
            <a:ext cx="4546600" cy="2730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E7129A-355E-F46F-364E-43F0DED9CA31}"/>
              </a:ext>
            </a:extLst>
          </p:cNvPr>
          <p:cNvSpPr txBox="1"/>
          <p:nvPr/>
        </p:nvSpPr>
        <p:spPr>
          <a:xfrm>
            <a:off x="6441864" y="2233048"/>
            <a:ext cx="43723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Numpy arrays act like vectors, so </a:t>
            </a:r>
          </a:p>
          <a:p>
            <a:endParaRPr lang="en-DK" dirty="0"/>
          </a:p>
          <a:p>
            <a:pPr marL="285750" indent="-285750">
              <a:buFontTx/>
              <a:buChar char="-"/>
            </a:pPr>
            <a:r>
              <a:rPr lang="en-DK" dirty="0"/>
              <a:t>We can sum them </a:t>
            </a:r>
          </a:p>
          <a:p>
            <a:pPr marL="285750" indent="-285750">
              <a:buFontTx/>
              <a:buChar char="-"/>
            </a:pPr>
            <a:r>
              <a:rPr lang="en-DK" dirty="0"/>
              <a:t>Calculate their lengths</a:t>
            </a:r>
          </a:p>
          <a:p>
            <a:pPr marL="285750" indent="-285750">
              <a:buFontTx/>
              <a:buChar char="-"/>
            </a:pPr>
            <a:r>
              <a:rPr lang="en-DK" dirty="0"/>
              <a:t>Linear algebra operations – e.g. dot</a:t>
            </a:r>
          </a:p>
          <a:p>
            <a:pPr marL="285750" indent="-285750">
              <a:buFontTx/>
              <a:buChar char="-"/>
            </a:pPr>
            <a:endParaRPr lang="en-DK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691505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3B3F9-BA3B-C360-146F-496B989A9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Recap from yesterday: Numpy</a:t>
            </a:r>
          </a:p>
        </p:txBody>
      </p:sp>
      <p:pic>
        <p:nvPicPr>
          <p:cNvPr id="5" name="Picture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C375F8E3-9416-2327-DA21-4230A5C43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884" y="2003973"/>
            <a:ext cx="5803900" cy="360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34AC00-29E2-C2FE-E76E-34AF9AF8825A}"/>
              </a:ext>
            </a:extLst>
          </p:cNvPr>
          <p:cNvSpPr txBox="1"/>
          <p:nvPr/>
        </p:nvSpPr>
        <p:spPr>
          <a:xfrm>
            <a:off x="7565916" y="305966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Lots of way of indexing arrays. </a:t>
            </a:r>
          </a:p>
        </p:txBody>
      </p:sp>
    </p:spTree>
    <p:extLst>
      <p:ext uri="{BB962C8B-B14F-4D97-AF65-F5344CB8AC3E}">
        <p14:creationId xmlns:p14="http://schemas.microsoft.com/office/powerpoint/2010/main" val="3978255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41809-C1CE-16AF-CFEE-B270B78C4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Recap from yesterday: Numpy</a:t>
            </a:r>
          </a:p>
        </p:txBody>
      </p:sp>
      <p:pic>
        <p:nvPicPr>
          <p:cNvPr id="7" name="Picture 6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60517A39-B2BE-5D09-5BB7-A725111E6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65" y="2160532"/>
            <a:ext cx="6261100" cy="3314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4495965-1E25-EE25-D6A5-0BEB1E3D56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6255264"/>
                  </p:ext>
                </p:extLst>
              </p:nvPr>
            </p:nvGraphicFramePr>
            <p:xfrm>
              <a:off x="8045886" y="2329800"/>
              <a:ext cx="2808000" cy="280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1600">
                      <a:extLst>
                        <a:ext uri="{9D8B030D-6E8A-4147-A177-3AD203B41FA5}">
                          <a16:colId xmlns:a16="http://schemas.microsoft.com/office/drawing/2014/main" val="580337481"/>
                        </a:ext>
                      </a:extLst>
                    </a:gridCol>
                    <a:gridCol w="561600">
                      <a:extLst>
                        <a:ext uri="{9D8B030D-6E8A-4147-A177-3AD203B41FA5}">
                          <a16:colId xmlns:a16="http://schemas.microsoft.com/office/drawing/2014/main" val="3484806654"/>
                        </a:ext>
                      </a:extLst>
                    </a:gridCol>
                    <a:gridCol w="561600">
                      <a:extLst>
                        <a:ext uri="{9D8B030D-6E8A-4147-A177-3AD203B41FA5}">
                          <a16:colId xmlns:a16="http://schemas.microsoft.com/office/drawing/2014/main" val="4154988426"/>
                        </a:ext>
                      </a:extLst>
                    </a:gridCol>
                    <a:gridCol w="561600">
                      <a:extLst>
                        <a:ext uri="{9D8B030D-6E8A-4147-A177-3AD203B41FA5}">
                          <a16:colId xmlns:a16="http://schemas.microsoft.com/office/drawing/2014/main" val="4000262272"/>
                        </a:ext>
                      </a:extLst>
                    </a:gridCol>
                    <a:gridCol w="561600">
                      <a:extLst>
                        <a:ext uri="{9D8B030D-6E8A-4147-A177-3AD203B41FA5}">
                          <a16:colId xmlns:a16="http://schemas.microsoft.com/office/drawing/2014/main" val="1062470451"/>
                        </a:ext>
                      </a:extLst>
                    </a:gridCol>
                  </a:tblGrid>
                  <a:tr h="5616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7826350"/>
                      </a:ext>
                    </a:extLst>
                  </a:tr>
                  <a:tr h="5616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64632900"/>
                      </a:ext>
                    </a:extLst>
                  </a:tr>
                  <a:tr h="5616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01563870"/>
                      </a:ext>
                    </a:extLst>
                  </a:tr>
                  <a:tr h="5616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1559249"/>
                      </a:ext>
                    </a:extLst>
                  </a:tr>
                  <a:tr h="5616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355718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4495965-1E25-EE25-D6A5-0BEB1E3D56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6255264"/>
                  </p:ext>
                </p:extLst>
              </p:nvPr>
            </p:nvGraphicFramePr>
            <p:xfrm>
              <a:off x="8045886" y="2329800"/>
              <a:ext cx="2808000" cy="280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1600">
                      <a:extLst>
                        <a:ext uri="{9D8B030D-6E8A-4147-A177-3AD203B41FA5}">
                          <a16:colId xmlns:a16="http://schemas.microsoft.com/office/drawing/2014/main" val="580337481"/>
                        </a:ext>
                      </a:extLst>
                    </a:gridCol>
                    <a:gridCol w="561600">
                      <a:extLst>
                        <a:ext uri="{9D8B030D-6E8A-4147-A177-3AD203B41FA5}">
                          <a16:colId xmlns:a16="http://schemas.microsoft.com/office/drawing/2014/main" val="3484806654"/>
                        </a:ext>
                      </a:extLst>
                    </a:gridCol>
                    <a:gridCol w="561600">
                      <a:extLst>
                        <a:ext uri="{9D8B030D-6E8A-4147-A177-3AD203B41FA5}">
                          <a16:colId xmlns:a16="http://schemas.microsoft.com/office/drawing/2014/main" val="4154988426"/>
                        </a:ext>
                      </a:extLst>
                    </a:gridCol>
                    <a:gridCol w="561600">
                      <a:extLst>
                        <a:ext uri="{9D8B030D-6E8A-4147-A177-3AD203B41FA5}">
                          <a16:colId xmlns:a16="http://schemas.microsoft.com/office/drawing/2014/main" val="4000262272"/>
                        </a:ext>
                      </a:extLst>
                    </a:gridCol>
                    <a:gridCol w="561600">
                      <a:extLst>
                        <a:ext uri="{9D8B030D-6E8A-4147-A177-3AD203B41FA5}">
                          <a16:colId xmlns:a16="http://schemas.microsoft.com/office/drawing/2014/main" val="1062470451"/>
                        </a:ext>
                      </a:extLst>
                    </a:gridCol>
                  </a:tblGrid>
                  <a:tr h="561600"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73" t="-2273" r="-406818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2273" r="-297778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545" t="-2273" r="-204545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7778" t="-2273" r="-100000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6818" t="-2273" r="-2273" b="-40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826350"/>
                      </a:ext>
                    </a:extLst>
                  </a:tr>
                  <a:tr h="561600"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73" t="-100000" r="-406818" b="-2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64632900"/>
                      </a:ext>
                    </a:extLst>
                  </a:tr>
                  <a:tr h="561600"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73" t="-204545" r="-406818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01563870"/>
                      </a:ext>
                    </a:extLst>
                  </a:tr>
                  <a:tr h="561600"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73" t="-297778" r="-40681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1559249"/>
                      </a:ext>
                    </a:extLst>
                  </a:tr>
                  <a:tr h="561600"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73" t="-406818" r="-406818" b="-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6818" t="-406818" r="-2273" b="-2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355718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9E9754-02FA-731D-4408-79A058B0246D}"/>
              </a:ext>
            </a:extLst>
          </p:cNvPr>
          <p:cNvCxnSpPr/>
          <p:nvPr/>
        </p:nvCxnSpPr>
        <p:spPr>
          <a:xfrm flipV="1">
            <a:off x="5864772" y="2596055"/>
            <a:ext cx="2102069" cy="1137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D452415-2919-1DF6-959E-FE142800E121}"/>
              </a:ext>
            </a:extLst>
          </p:cNvPr>
          <p:cNvSpPr/>
          <p:nvPr/>
        </p:nvSpPr>
        <p:spPr>
          <a:xfrm>
            <a:off x="8045886" y="2329800"/>
            <a:ext cx="583107" cy="5500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91800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26951-D0BF-6A03-D044-CCEB702A2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ABE9-3BE8-2B95-A0E7-6F3A4444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Recap from yesterday: Numpy</a:t>
            </a:r>
          </a:p>
        </p:txBody>
      </p:sp>
      <p:pic>
        <p:nvPicPr>
          <p:cNvPr id="7" name="Picture 6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19D7D6A7-1E6F-81F4-F370-5B45EE43F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65" y="2160532"/>
            <a:ext cx="6261100" cy="3314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8B241CC5-DF71-662C-BBFC-AC8757E0E2E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045886" y="2329800"/>
              <a:ext cx="2808000" cy="280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1600">
                      <a:extLst>
                        <a:ext uri="{9D8B030D-6E8A-4147-A177-3AD203B41FA5}">
                          <a16:colId xmlns:a16="http://schemas.microsoft.com/office/drawing/2014/main" val="580337481"/>
                        </a:ext>
                      </a:extLst>
                    </a:gridCol>
                    <a:gridCol w="561600">
                      <a:extLst>
                        <a:ext uri="{9D8B030D-6E8A-4147-A177-3AD203B41FA5}">
                          <a16:colId xmlns:a16="http://schemas.microsoft.com/office/drawing/2014/main" val="3484806654"/>
                        </a:ext>
                      </a:extLst>
                    </a:gridCol>
                    <a:gridCol w="561600">
                      <a:extLst>
                        <a:ext uri="{9D8B030D-6E8A-4147-A177-3AD203B41FA5}">
                          <a16:colId xmlns:a16="http://schemas.microsoft.com/office/drawing/2014/main" val="4154988426"/>
                        </a:ext>
                      </a:extLst>
                    </a:gridCol>
                    <a:gridCol w="561600">
                      <a:extLst>
                        <a:ext uri="{9D8B030D-6E8A-4147-A177-3AD203B41FA5}">
                          <a16:colId xmlns:a16="http://schemas.microsoft.com/office/drawing/2014/main" val="4000262272"/>
                        </a:ext>
                      </a:extLst>
                    </a:gridCol>
                    <a:gridCol w="561600">
                      <a:extLst>
                        <a:ext uri="{9D8B030D-6E8A-4147-A177-3AD203B41FA5}">
                          <a16:colId xmlns:a16="http://schemas.microsoft.com/office/drawing/2014/main" val="1062470451"/>
                        </a:ext>
                      </a:extLst>
                    </a:gridCol>
                  </a:tblGrid>
                  <a:tr h="5616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7826350"/>
                      </a:ext>
                    </a:extLst>
                  </a:tr>
                  <a:tr h="5616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64632900"/>
                      </a:ext>
                    </a:extLst>
                  </a:tr>
                  <a:tr h="5616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01563870"/>
                      </a:ext>
                    </a:extLst>
                  </a:tr>
                  <a:tr h="5616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1559249"/>
                      </a:ext>
                    </a:extLst>
                  </a:tr>
                  <a:tr h="5616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da-DK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355718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8B241CC5-DF71-662C-BBFC-AC8757E0E2E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045886" y="2329800"/>
              <a:ext cx="2808000" cy="280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1600">
                      <a:extLst>
                        <a:ext uri="{9D8B030D-6E8A-4147-A177-3AD203B41FA5}">
                          <a16:colId xmlns:a16="http://schemas.microsoft.com/office/drawing/2014/main" val="580337481"/>
                        </a:ext>
                      </a:extLst>
                    </a:gridCol>
                    <a:gridCol w="561600">
                      <a:extLst>
                        <a:ext uri="{9D8B030D-6E8A-4147-A177-3AD203B41FA5}">
                          <a16:colId xmlns:a16="http://schemas.microsoft.com/office/drawing/2014/main" val="3484806654"/>
                        </a:ext>
                      </a:extLst>
                    </a:gridCol>
                    <a:gridCol w="561600">
                      <a:extLst>
                        <a:ext uri="{9D8B030D-6E8A-4147-A177-3AD203B41FA5}">
                          <a16:colId xmlns:a16="http://schemas.microsoft.com/office/drawing/2014/main" val="4154988426"/>
                        </a:ext>
                      </a:extLst>
                    </a:gridCol>
                    <a:gridCol w="561600">
                      <a:extLst>
                        <a:ext uri="{9D8B030D-6E8A-4147-A177-3AD203B41FA5}">
                          <a16:colId xmlns:a16="http://schemas.microsoft.com/office/drawing/2014/main" val="4000262272"/>
                        </a:ext>
                      </a:extLst>
                    </a:gridCol>
                    <a:gridCol w="561600">
                      <a:extLst>
                        <a:ext uri="{9D8B030D-6E8A-4147-A177-3AD203B41FA5}">
                          <a16:colId xmlns:a16="http://schemas.microsoft.com/office/drawing/2014/main" val="1062470451"/>
                        </a:ext>
                      </a:extLst>
                    </a:gridCol>
                  </a:tblGrid>
                  <a:tr h="561600"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73" t="-2273" r="-406818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2273" r="-297778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545" t="-2273" r="-204545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7778" t="-2273" r="-100000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6818" t="-2273" r="-2273" b="-40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826350"/>
                      </a:ext>
                    </a:extLst>
                  </a:tr>
                  <a:tr h="561600"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73" t="-100000" r="-406818" b="-2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64632900"/>
                      </a:ext>
                    </a:extLst>
                  </a:tr>
                  <a:tr h="561600"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73" t="-204545" r="-406818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01563870"/>
                      </a:ext>
                    </a:extLst>
                  </a:tr>
                  <a:tr h="561600"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73" t="-297778" r="-40681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1559249"/>
                      </a:ext>
                    </a:extLst>
                  </a:tr>
                  <a:tr h="561600"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73" t="-406818" r="-406818" b="-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 sz="1800" dirty="0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 marL="139851" marR="139851" marT="69912" marB="6991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6818" t="-406818" r="-2273" b="-2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355718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038A1D-6DAF-F7A1-CE27-01D62DCFFD05}"/>
              </a:ext>
            </a:extLst>
          </p:cNvPr>
          <p:cNvCxnSpPr>
            <a:cxnSpLocks/>
          </p:cNvCxnSpPr>
          <p:nvPr/>
        </p:nvCxnSpPr>
        <p:spPr>
          <a:xfrm flipV="1">
            <a:off x="5454869" y="2596055"/>
            <a:ext cx="2511972" cy="14294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E65F642-99F3-AB66-C417-1F2E18C94C9D}"/>
              </a:ext>
            </a:extLst>
          </p:cNvPr>
          <p:cNvSpPr/>
          <p:nvPr/>
        </p:nvSpPr>
        <p:spPr>
          <a:xfrm>
            <a:off x="8045886" y="2350821"/>
            <a:ext cx="2808000" cy="5500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63447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515</Words>
  <Application>Microsoft Macintosh PowerPoint</Application>
  <PresentationFormat>Widescreen</PresentationFormat>
  <Paragraphs>127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Aptos</vt:lpstr>
      <vt:lpstr>Aptos Display</vt:lpstr>
      <vt:lpstr>Arial</vt:lpstr>
      <vt:lpstr>Cambria Math</vt:lpstr>
      <vt:lpstr>Office Theme</vt:lpstr>
      <vt:lpstr>Lesson 2: Pytorch &amp; ASE</vt:lpstr>
      <vt:lpstr>Recap from yesterday: Functions</vt:lpstr>
      <vt:lpstr>Recap from yesterday: Classes</vt:lpstr>
      <vt:lpstr>Recap from yesterday: Classes</vt:lpstr>
      <vt:lpstr>Recap from yesterday: Classes</vt:lpstr>
      <vt:lpstr>Recap from yesterday: Numpy</vt:lpstr>
      <vt:lpstr>Recap from yesterday: Numpy</vt:lpstr>
      <vt:lpstr>Recap from yesterday: Numpy</vt:lpstr>
      <vt:lpstr>Recap from yesterday: Numpy</vt:lpstr>
      <vt:lpstr>Recap from yesterday: Numpy</vt:lpstr>
      <vt:lpstr>Recap from yesterday: Numpy</vt:lpstr>
      <vt:lpstr>Today</vt:lpstr>
      <vt:lpstr>Derivatives</vt:lpstr>
      <vt:lpstr>Analytical  Derivatives</vt:lpstr>
      <vt:lpstr>Numerical  Derivatives</vt:lpstr>
      <vt:lpstr>Symbolic  Derivatives</vt:lpstr>
      <vt:lpstr>Automatic  Derivatives</vt:lpstr>
      <vt:lpstr>PowerPoint Presentation</vt:lpstr>
      <vt:lpstr>Example: Polynomial </vt:lpstr>
      <vt:lpstr>Computational Graphs</vt:lpstr>
      <vt:lpstr>Gradient Descent</vt:lpstr>
      <vt:lpstr>Atomic Simualtion Environment</vt:lpstr>
      <vt:lpstr>Lattice constant</vt:lpstr>
      <vt:lpstr>Lattice constant</vt:lpstr>
      <vt:lpstr>Adsorption sites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Mads-Peter Verner Christiansen</dc:creator>
  <cp:lastModifiedBy>Mads-Peter Verner Christiansen</cp:lastModifiedBy>
  <cp:revision>3</cp:revision>
  <dcterms:created xsi:type="dcterms:W3CDTF">2025-01-21T03:56:50Z</dcterms:created>
  <dcterms:modified xsi:type="dcterms:W3CDTF">2025-01-21T18:06:32Z</dcterms:modified>
</cp:coreProperties>
</file>