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59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4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9B5"/>
    <a:srgbClr val="FF8621"/>
    <a:srgbClr val="4EAE4E"/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CD4-014B-04D8-7626-3343FFBE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5F02F-F370-1EFD-D53D-7A2ACA67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94F-AB21-1084-1FDD-276F70A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52EA-B221-6ABF-2090-7F2C2C1E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9DC8-4F39-8006-BA53-E75B75B0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676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A5-1A92-5773-C2E5-9DD2646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6273-3056-0EDF-2FD5-FE49E36A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C21B-95BD-D2BB-91AE-959BA64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6250-6ECD-4E66-42B8-FC2CFC0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C6F4-F1C0-BAA1-5CFD-668D60B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79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C4B6-5B15-3379-C9E8-54CAAC53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E275-9929-3E56-05B6-92CFD16C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2C6D-362B-A8EB-AD8C-8D11083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E4A4-BEC4-3B44-2AC3-03F670EF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4E4C-DB73-EAB4-9C6B-41B6B09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5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A07-8D40-9FEF-B7C9-845D603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2B54-FE8E-CA44-CFD0-F03C384B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17D-D569-21F0-3788-B8D3D92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BA85-7F04-EFFB-5C0E-E21B77F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69F9-02DC-F145-1BD9-F54ED55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48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001-B092-0750-484F-7AC5EB3E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B90D-22D3-A401-D3DB-490ADC5A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C9EB-B038-2B94-EBA8-9C2DB5C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F7D0-FBC6-DE98-1CDE-DF2540A4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F2AC-D510-E965-2FC3-FC31BB5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62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11C-E45E-A51C-3AD7-D94017F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906-02C2-9C3C-087D-54865F22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854E-074F-5106-1509-5C6B0C2D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0EDA-09A1-7F5A-A1F2-F4A47AA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8927-B409-780C-9C4C-394F88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46CD-BA91-C9ED-06F6-EE6A7A92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1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DB-4EA6-E02F-A04D-AE4526C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F1D5-3FA6-7FA2-A70E-75585B44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504A-0888-4B74-3362-382775CC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83AC-CA42-EE3B-C264-84483D7B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FCB9A-F38D-F238-2F94-C8F7944A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1370-9261-051C-3998-D53092C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2FB4-A813-62EE-D0E7-72DE62D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8AD0-6934-049A-39E3-9D16388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5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AD77-FEE9-EC74-6195-8BF76F02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63A-FA68-702F-58CD-954F8B4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A1AB-C939-2AAB-D76A-F931DB5E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38179-BF9C-2240-E581-1C66FCA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78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2254-EA5B-3D70-C2EA-1F432C58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1C398-BD90-457A-A1D3-EDF402A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0AC8-FEEA-EBCD-EB66-37653CF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06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6EA-276A-3253-9C64-23AC6A6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9EFB-F7B3-84DA-2C85-AE49C8E7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1AFA-F078-C675-00B0-2B772F03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12E2-948B-B510-F57E-89D30FA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1EB-9561-5F32-9D0F-7A0256A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6A86-B4A4-E8B0-7C8A-ACF6F9B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6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C9F-1510-33F1-DFDD-B4FAE2C5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6157F-FA27-C7D5-67C1-266DFF19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CCB9-004A-B503-6A66-C50747C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472B-BDD4-4935-EA19-7EE6BE36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C926-9795-6BC9-97EE-7470B2A0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E559-A12A-5014-2FA6-A7E3D6B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DCAC-0DC9-55D2-D128-DBE84E99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1BA8-837B-0D9A-D5F9-823055C1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293D-A32A-9F4F-7CC5-4C1914DB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B3C8-A11D-1AE6-0EA4-F4AE0561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BC88-2604-CF66-6861-72ECA1B4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13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823-B2B9-A283-3C9E-78B47C09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173921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9A3-D92F-D949-C118-7C1BABF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D1F3-6D21-DF55-D686-AEDEE6A1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16192"/>
            <a:ext cx="10614563" cy="111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CFF2D-BA6B-8134-2C5E-C09B4A3D877F}"/>
              </a:ext>
            </a:extLst>
          </p:cNvPr>
          <p:cNvSpPr txBox="1"/>
          <p:nvPr/>
        </p:nvSpPr>
        <p:spPr>
          <a:xfrm>
            <a:off x="1206504" y="2436350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961-3E1B-1453-0C86-6A6F161C6C75}"/>
              </a:ext>
            </a:extLst>
          </p:cNvPr>
          <p:cNvSpPr txBox="1"/>
          <p:nvPr/>
        </p:nvSpPr>
        <p:spPr>
          <a:xfrm>
            <a:off x="1206503" y="4060199"/>
            <a:ext cx="968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Generally unsolvable – so that’s a nice starting point. However, plenty of approximations exists, </a:t>
            </a:r>
          </a:p>
          <a:p>
            <a:r>
              <a:rPr lang="en-DK" dirty="0"/>
              <a:t>specifically computational approximations. </a:t>
            </a:r>
          </a:p>
        </p:txBody>
      </p:sp>
    </p:spTree>
    <p:extLst>
      <p:ext uri="{BB962C8B-B14F-4D97-AF65-F5344CB8AC3E}">
        <p14:creationId xmlns:p14="http://schemas.microsoft.com/office/powerpoint/2010/main" val="6827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ECD-560B-9934-C37C-F147EF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3585-6CF2-9771-9924-E0196170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68744"/>
            <a:ext cx="10614563" cy="111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1E593-8394-6D7D-DED5-9F4A9C403B07}"/>
              </a:ext>
            </a:extLst>
          </p:cNvPr>
          <p:cNvCxnSpPr/>
          <p:nvPr/>
        </p:nvCxnSpPr>
        <p:spPr>
          <a:xfrm flipV="1">
            <a:off x="7262648" y="3636579"/>
            <a:ext cx="136635" cy="1019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/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This is an external potential that depends on the atomic positions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blipFill>
                <a:blip r:embed="rId3"/>
                <a:stretch>
                  <a:fillRect l="-1498" t="-2703" r="-749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79806-4566-214D-37EC-58C9830A2F0A}"/>
              </a:ext>
            </a:extLst>
          </p:cNvPr>
          <p:cNvCxnSpPr>
            <a:cxnSpLocks/>
          </p:cNvCxnSpPr>
          <p:nvPr/>
        </p:nvCxnSpPr>
        <p:spPr>
          <a:xfrm>
            <a:off x="9753600" y="2257592"/>
            <a:ext cx="735724" cy="90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/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Each </a:t>
                </a:r>
                <a:r>
                  <a:rPr lang="da-DK" dirty="0" err="1"/>
                  <a:t>configuration</a:t>
                </a:r>
                <a:r>
                  <a:rPr lang="da-DK" dirty="0"/>
                  <a:t> has a </a:t>
                </a:r>
                <a:r>
                  <a:rPr lang="da-DK" dirty="0" err="1"/>
                  <a:t>particular</a:t>
                </a:r>
                <a:r>
                  <a:rPr lang="da-DK" dirty="0"/>
                  <a:t> </a:t>
                </a:r>
                <a:r>
                  <a:rPr lang="da-DK" dirty="0" err="1"/>
                  <a:t>energy</a:t>
                </a:r>
                <a:r>
                  <a:rPr lang="da-DK" dirty="0"/>
                  <a:t>, so </a:t>
                </a:r>
                <a:r>
                  <a:rPr lang="da-DK" dirty="0" err="1"/>
                  <a:t>really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DK" b="1" dirty="0"/>
                  <a:t> </a:t>
                </a:r>
                <a:r>
                  <a:rPr lang="en-DK" dirty="0"/>
                  <a:t>can also be considered a function of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blipFill>
                <a:blip r:embed="rId4"/>
                <a:stretch>
                  <a:fillRect l="-1498" t="-2083" r="-22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02E128-4808-D95F-E66A-3EE30BECB3B9}"/>
              </a:ext>
            </a:extLst>
          </p:cNvPr>
          <p:cNvSpPr txBox="1"/>
          <p:nvPr/>
        </p:nvSpPr>
        <p:spPr>
          <a:xfrm>
            <a:off x="3741683" y="4359853"/>
            <a:ext cx="23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Kinetic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2548D-6A8D-0E20-FE24-BC2119A4AFC9}"/>
              </a:ext>
            </a:extLst>
          </p:cNvPr>
          <p:cNvCxnSpPr>
            <a:cxnSpLocks/>
          </p:cNvCxnSpPr>
          <p:nvPr/>
        </p:nvCxnSpPr>
        <p:spPr>
          <a:xfrm flipH="1">
            <a:off x="4698124" y="3878317"/>
            <a:ext cx="788276" cy="481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5202D4-A610-73B4-B5D1-0C58961AD316}"/>
              </a:ext>
            </a:extLst>
          </p:cNvPr>
          <p:cNvCxnSpPr>
            <a:cxnSpLocks/>
          </p:cNvCxnSpPr>
          <p:nvPr/>
        </p:nvCxnSpPr>
        <p:spPr>
          <a:xfrm flipH="1" flipV="1">
            <a:off x="6999890" y="2458523"/>
            <a:ext cx="2081048" cy="700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515021-4462-EBF0-B521-3329C3719BB3}"/>
              </a:ext>
            </a:extLst>
          </p:cNvPr>
          <p:cNvSpPr txBox="1"/>
          <p:nvPr/>
        </p:nvSpPr>
        <p:spPr>
          <a:xfrm>
            <a:off x="5617776" y="2009756"/>
            <a:ext cx="23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Electron-electron interaction</a:t>
            </a:r>
          </a:p>
        </p:txBody>
      </p:sp>
    </p:spTree>
    <p:extLst>
      <p:ext uri="{BB962C8B-B14F-4D97-AF65-F5344CB8AC3E}">
        <p14:creationId xmlns:p14="http://schemas.microsoft.com/office/powerpoint/2010/main" val="285597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C890-2DE2-39EC-A8C7-D175492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4C8337-EAAA-E781-DED9-4CE2C5E058C3}"/>
              </a:ext>
            </a:extLst>
          </p:cNvPr>
          <p:cNvSpPr/>
          <p:nvPr/>
        </p:nvSpPr>
        <p:spPr>
          <a:xfrm rot="2663660">
            <a:off x="4018362" y="549398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3203E4-F660-02A5-F490-E716532743F4}"/>
              </a:ext>
            </a:extLst>
          </p:cNvPr>
          <p:cNvSpPr/>
          <p:nvPr/>
        </p:nvSpPr>
        <p:spPr>
          <a:xfrm rot="20801415">
            <a:off x="6308196" y="4861032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907F074-11CF-764C-9DD4-BB3ED89812AE}"/>
              </a:ext>
            </a:extLst>
          </p:cNvPr>
          <p:cNvSpPr/>
          <p:nvPr/>
        </p:nvSpPr>
        <p:spPr>
          <a:xfrm rot="8183107">
            <a:off x="5094850" y="5573819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58E385-1617-2F7F-32E7-1EE0B34A0D20}"/>
              </a:ext>
            </a:extLst>
          </p:cNvPr>
          <p:cNvSpPr/>
          <p:nvPr/>
        </p:nvSpPr>
        <p:spPr>
          <a:xfrm>
            <a:off x="4561409" y="4903150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6CA2D6-1F73-1682-B8C1-6EAA5347376A}"/>
              </a:ext>
            </a:extLst>
          </p:cNvPr>
          <p:cNvSpPr/>
          <p:nvPr/>
        </p:nvSpPr>
        <p:spPr>
          <a:xfrm rot="3866295">
            <a:off x="3346461" y="445193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2D70-636F-1241-3CCE-E9C6697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49B27-6E84-6ED8-6593-1A746096407C}"/>
              </a:ext>
            </a:extLst>
          </p:cNvPr>
          <p:cNvSpPr/>
          <p:nvPr/>
        </p:nvSpPr>
        <p:spPr>
          <a:xfrm>
            <a:off x="3920358" y="48522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DE821C-6EC5-0642-C82A-16DB62BD149D}"/>
              </a:ext>
            </a:extLst>
          </p:cNvPr>
          <p:cNvSpPr/>
          <p:nvPr/>
        </p:nvSpPr>
        <p:spPr>
          <a:xfrm>
            <a:off x="5029199" y="59190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2C6EF7-BB79-F160-CFF3-47C572E7BDB2}"/>
              </a:ext>
            </a:extLst>
          </p:cNvPr>
          <p:cNvSpPr/>
          <p:nvPr/>
        </p:nvSpPr>
        <p:spPr>
          <a:xfrm>
            <a:off x="3347545" y="3613916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FFF84-872A-D6F3-4D35-442549C4628A}"/>
              </a:ext>
            </a:extLst>
          </p:cNvPr>
          <p:cNvSpPr/>
          <p:nvPr/>
        </p:nvSpPr>
        <p:spPr>
          <a:xfrm>
            <a:off x="5954110" y="4852247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4A69F7-53D8-E3B8-DF38-2C654FD0634C}"/>
              </a:ext>
            </a:extLst>
          </p:cNvPr>
          <p:cNvSpPr/>
          <p:nvPr/>
        </p:nvSpPr>
        <p:spPr>
          <a:xfrm>
            <a:off x="7646921" y="438038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99CF9-5578-76A8-F2E1-290594347358}"/>
              </a:ext>
            </a:extLst>
          </p:cNvPr>
          <p:cNvSpPr txBox="1"/>
          <p:nvPr/>
        </p:nvSpPr>
        <p:spPr>
          <a:xfrm>
            <a:off x="3748556" y="874463"/>
            <a:ext cx="4660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For atoms the potential energy is governed by </a:t>
            </a:r>
          </a:p>
          <a:p>
            <a:endParaRPr lang="en-DK" sz="2400" dirty="0"/>
          </a:p>
          <a:p>
            <a:endParaRPr lang="en-DK" sz="2400" dirty="0"/>
          </a:p>
          <a:p>
            <a:endParaRPr lang="en-DK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C6A45-7D96-AA6F-8F6F-4A57D6CA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74924"/>
            <a:ext cx="10614563" cy="111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CEAF2-F41D-A7F8-11D6-D4AAD5C1BEF2}"/>
              </a:ext>
            </a:extLst>
          </p:cNvPr>
          <p:cNvSpPr txBox="1"/>
          <p:nvPr/>
        </p:nvSpPr>
        <p:spPr>
          <a:xfrm>
            <a:off x="2820533" y="2871141"/>
            <a:ext cx="709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But can think about it as very complicated springs..</a:t>
            </a:r>
          </a:p>
        </p:txBody>
      </p:sp>
    </p:spTree>
    <p:extLst>
      <p:ext uri="{BB962C8B-B14F-4D97-AF65-F5344CB8AC3E}">
        <p14:creationId xmlns:p14="http://schemas.microsoft.com/office/powerpoint/2010/main" val="268404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59B2-24F4-0D61-F48E-4C2F243F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D14-9192-21B5-A16D-65AC1F7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50919-A5BD-855A-4CEE-104DBF5EC26B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6B34BF5-CED0-B1BF-60F5-4E2663D0E772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CAF36E-8134-2331-D969-2838A76A96ED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CE1A88A-FF35-ED79-CF42-B32BF29CDB5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8403DBD-31AF-5662-39FD-514AA1DA8459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1967AB-BE96-3789-7728-C98157994E1F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CC88825-5B9F-11F3-FF4F-B4BFCB1E7ECD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1B6DD0D-A11B-661B-8967-01E23B5111D2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CE3FFF5-AC0A-E3C2-0B41-A1CCCE2DEA67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8C5580D-E0AD-1973-6C46-D6D837EBC847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CA50794-055C-442C-C824-F2B116117EC8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3C070D9-F2A4-9390-4016-0B3DDE38CA85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4C2EFF1-8E22-4ECA-3236-D9797D4FFE1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966ED1-6912-5786-00CF-3DBE26A052B9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B0A402-00D1-DF51-528B-203FDD40F863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7D77BD-2C46-2F9A-9FFB-08565BDF98C6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236322-F1A4-D362-56C5-46B0F81C60BF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69AD94D-E586-6B55-388D-0B132ABBE65B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41E47D-154F-149B-8F08-07B88BB5B780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D54FCC-5673-9FB8-E1BC-97FDAFDC79CA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C4BCD-3BC0-062A-A4E2-4E6876A63A9A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42D4B7-E7DC-65B2-9190-8FC895C2C5F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7E64C0-5A9E-CA4C-13CD-0C0E69398CD3}"/>
              </a:ext>
            </a:extLst>
          </p:cNvPr>
          <p:cNvSpPr txBox="1"/>
          <p:nvPr/>
        </p:nvSpPr>
        <p:spPr>
          <a:xfrm>
            <a:off x="3598835" y="1796833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F26F80-02DB-6B12-B7CB-65AAAB08AC3C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093395-5DAA-7757-01A1-D70469C402F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439B4C-B3D6-B6C1-E8AF-2B71AA080A87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63F453-2278-D4B5-7B76-1CA10F9AD9AD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C233C-DCD5-EF5F-EB94-626B86D9396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33B86C-5773-FCE4-8EC0-502A58B1EDBC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1011AF-8860-A194-27C9-C5D6F455E3A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E94437-8559-EBC4-35C6-5B5D5CD41D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946C97-6220-7A39-E473-84BF0993EE09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FDDFA1-0292-25C1-2DFF-76C1CF1CAC7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5564C3-458D-71E5-461D-6469087F72D2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1E96E-1247-A2C7-51B7-D942F59EA1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175340-5B27-A4C0-1D32-8EEE25134357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F1DC-4D5F-4080-73D6-C54A12B422A1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035652-DBD3-C445-2512-64044A6A60E2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B12AD2-E7D7-C620-AE1D-37246B6C1AD8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F45D73-921C-004E-093C-904094CBE6B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E8A3C-1708-E15B-3F6F-854AA4D32D61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E1E154-6CE7-E6D1-6323-B60E63CC9DF5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A92892-5094-ACF5-A39F-50793D3D607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FFB395-1317-3D53-ADA8-F124DF3CF3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6EC329-CB31-7D69-2626-4D4D6710BF09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706857-BFDF-21C4-F2C4-2B5035F8CF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33E59F-3A49-491B-50BB-6335DBB20D7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0E145D5-80FB-6908-597B-3FD8D14C7552}"/>
              </a:ext>
            </a:extLst>
          </p:cNvPr>
          <p:cNvSpPr txBox="1"/>
          <p:nvPr/>
        </p:nvSpPr>
        <p:spPr>
          <a:xfrm>
            <a:off x="3503226" y="3989102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</p:spTree>
    <p:extLst>
      <p:ext uri="{BB962C8B-B14F-4D97-AF65-F5344CB8AC3E}">
        <p14:creationId xmlns:p14="http://schemas.microsoft.com/office/powerpoint/2010/main" val="396760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069B-34FE-9548-F5F6-47249E9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632-8BC9-1CF6-13F9-1DC77AE3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5413C9-58CB-B6B2-4C28-42E0DEA4FFCE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45B78BB-8B51-E265-0781-07DA955E36DF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969663-B2B5-D796-D319-4B86EF584E34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360A7E7-0D8D-0702-23F1-7BCFBB3B53E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0035AAA-7EC6-60CD-7C21-5D9F4424640C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236738-32B6-9642-6656-921D4B26C4A6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C7429E8-B205-7719-BB90-1D314AF2AE08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64BAE0-9131-B04C-C029-92A56992554B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E884029-E3FF-7B37-2B25-602A8D586E93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74A35CB-76D0-9F16-6797-AFF7D1D2BB64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4A5D1AB-B57E-06B2-C241-F3E1BCCBDEB6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1A2CFEA-A6A4-F712-833D-368FBA57B9EC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4F6872-046A-F974-D16D-FF82C309B86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20CB74-F1B5-A39F-4AA8-9CB939EC4365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5A72CE-C135-05AF-3F6E-DF0338734959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FBB3F8-9A79-1825-A4AF-B28CA835B82E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86D8AD2-FEE9-1DF0-E145-BE69B0D69525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AFA425-4FE5-87DD-5E1D-3D503750814E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97A564-E7DC-BA91-7C98-EB5AC7E88507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2C87CE-D49E-7B33-672B-EF68079A13FB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F57DEB-7F4E-B2D7-400B-C0FF8402ABAD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2B7EDA-1A5C-43F9-33BD-38AC16F8C54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C8BD5B-80B7-55FC-9ADE-C3CB769FA59B}"/>
              </a:ext>
            </a:extLst>
          </p:cNvPr>
          <p:cNvSpPr txBox="1"/>
          <p:nvPr/>
        </p:nvSpPr>
        <p:spPr>
          <a:xfrm>
            <a:off x="173711" y="1818135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F9231-98B8-BAE6-3589-9A6811A30175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CAF43-715F-EBC2-4E2E-A826BF05631F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98E316-CA62-45DA-6395-5DD54A10F9EF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10F93D-F6F8-D34E-CC3C-0B09DA0D515C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46D9DF-0FE2-93BC-050F-5CEBC6BF8078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09DA78-96D4-9D2E-39E2-D260F162C0C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6F7C2-1475-21A3-62CE-BBE3CA0E49E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DE4813-F784-E526-89BB-A7EF2F4E7475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04A14F-39E9-8F21-66FA-CB96925BB67B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E89CAD-0621-E3BF-B143-D67B9739E7D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0B2AF4-43D3-BB0F-4B48-B5F3BD88FCC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58207C-3CAE-66B3-D892-9B4E889080A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69902E-EEF1-3E81-57ED-6D1E900EB5E9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0945EE-9EAC-AFB1-1B2E-4FAF8282C99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862E81-B28E-B585-4922-F7A9DB7AF55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F12313-59C9-374B-A8FA-AD3ABCDB9707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622502-5879-6CF9-D3FD-B957DD5BD7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6B7C33-7087-C789-A166-740C7387F44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A8C59B-CE47-2F8D-63AF-B1C8DEA420FB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0C951B-8005-E245-447F-A8A2737A32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A41EB-F0B7-0919-9751-22850AD8E4B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8E4446-EB39-3BDF-A092-04EDC352D943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14E217-EA02-63E3-9B65-152A509B17E3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6CAB9D-9AF9-B9A0-ED9F-B4C03C4F2E3A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EF1A8B-7110-841F-13EF-D55D98D8D0EB}"/>
              </a:ext>
            </a:extLst>
          </p:cNvPr>
          <p:cNvSpPr txBox="1"/>
          <p:nvPr/>
        </p:nvSpPr>
        <p:spPr>
          <a:xfrm>
            <a:off x="301025" y="3935816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754F86-EF4B-E903-35E7-F62CBBAA6237}"/>
              </a:ext>
            </a:extLst>
          </p:cNvPr>
          <p:cNvGrpSpPr/>
          <p:nvPr/>
        </p:nvGrpSpPr>
        <p:grpSpPr>
          <a:xfrm>
            <a:off x="7820642" y="3510275"/>
            <a:ext cx="4371358" cy="3226676"/>
            <a:chOff x="4130566" y="2017986"/>
            <a:chExt cx="5538951" cy="40885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27F1A9-281F-077A-2AE8-3EEA6B1E5D73}"/>
                </a:ext>
              </a:extLst>
            </p:cNvPr>
            <p:cNvSpPr/>
            <p:nvPr/>
          </p:nvSpPr>
          <p:spPr>
            <a:xfrm>
              <a:off x="4130566" y="2017986"/>
              <a:ext cx="5538951" cy="4088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6A2873-FB3C-D459-6D52-D3114A4681FF}"/>
                </a:ext>
              </a:extLst>
            </p:cNvPr>
            <p:cNvCxnSpPr/>
            <p:nvPr/>
          </p:nvCxnSpPr>
          <p:spPr>
            <a:xfrm>
              <a:off x="4782207" y="2186152"/>
              <a:ext cx="0" cy="33633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D133A6-D634-2222-F6E2-ECFB50E78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461" y="5533700"/>
              <a:ext cx="4135821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83BBE61-F828-8EF4-518E-4020AD2C8198}"/>
                </a:ext>
              </a:extLst>
            </p:cNvPr>
            <p:cNvSpPr/>
            <p:nvPr/>
          </p:nvSpPr>
          <p:spPr>
            <a:xfrm>
              <a:off x="5129049" y="2469931"/>
              <a:ext cx="4445875" cy="2810883"/>
            </a:xfrm>
            <a:custGeom>
              <a:avLst/>
              <a:gdLst>
                <a:gd name="connsiteX0" fmla="*/ 0 w 4445875"/>
                <a:gd name="connsiteY0" fmla="*/ 0 h 2810883"/>
                <a:gd name="connsiteX1" fmla="*/ 1355834 w 4445875"/>
                <a:gd name="connsiteY1" fmla="*/ 2785242 h 2810883"/>
                <a:gd name="connsiteX2" fmla="*/ 3605048 w 4445875"/>
                <a:gd name="connsiteY2" fmla="*/ 1345325 h 2810883"/>
                <a:gd name="connsiteX3" fmla="*/ 4445875 w 4445875"/>
                <a:gd name="connsiteY3" fmla="*/ 662152 h 28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875" h="2810883">
                  <a:moveTo>
                    <a:pt x="0" y="0"/>
                  </a:moveTo>
                  <a:cubicBezTo>
                    <a:pt x="377496" y="1280510"/>
                    <a:pt x="754993" y="2561021"/>
                    <a:pt x="1355834" y="2785242"/>
                  </a:cubicBezTo>
                  <a:cubicBezTo>
                    <a:pt x="1956675" y="3009463"/>
                    <a:pt x="3090041" y="1699173"/>
                    <a:pt x="3605048" y="1345325"/>
                  </a:cubicBezTo>
                  <a:cubicBezTo>
                    <a:pt x="4120055" y="991477"/>
                    <a:pt x="4282965" y="826814"/>
                    <a:pt x="4445875" y="6621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382985-1089-A5F1-3CC2-7B1AB4DFE17B}"/>
                </a:ext>
              </a:extLst>
            </p:cNvPr>
            <p:cNvSpPr txBox="1"/>
            <p:nvPr/>
          </p:nvSpPr>
          <p:spPr>
            <a:xfrm rot="16200000">
              <a:off x="3925614" y="3406507"/>
              <a:ext cx="110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25FDCA-5FEA-0DE4-5282-5E547785D7BD}"/>
                </a:ext>
              </a:extLst>
            </p:cNvPr>
            <p:cNvSpPr txBox="1"/>
            <p:nvPr/>
          </p:nvSpPr>
          <p:spPr>
            <a:xfrm>
              <a:off x="5801710" y="5601921"/>
              <a:ext cx="188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Lattice constant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F64B5F-1EFA-68DC-1F2D-BFEAB5A7BABE}"/>
                </a:ext>
              </a:extLst>
            </p:cNvPr>
            <p:cNvCxnSpPr/>
            <p:nvPr/>
          </p:nvCxnSpPr>
          <p:spPr>
            <a:xfrm flipH="1">
              <a:off x="6621518" y="4319752"/>
              <a:ext cx="233853" cy="88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2777E2-F8CC-8AA8-9D31-72F7E18E6BE1}"/>
                </a:ext>
              </a:extLst>
            </p:cNvPr>
            <p:cNvSpPr txBox="1"/>
            <p:nvPr/>
          </p:nvSpPr>
          <p:spPr>
            <a:xfrm>
              <a:off x="6069364" y="3100613"/>
              <a:ext cx="212308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 lattice constant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E86C8-6906-9654-C7A0-840F029CA70D}"/>
              </a:ext>
            </a:extLst>
          </p:cNvPr>
          <p:cNvGrpSpPr/>
          <p:nvPr/>
        </p:nvGrpSpPr>
        <p:grpSpPr>
          <a:xfrm>
            <a:off x="7820642" y="84687"/>
            <a:ext cx="4371358" cy="3257531"/>
            <a:chOff x="4130567" y="2879834"/>
            <a:chExt cx="4371358" cy="325753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074EF1-793A-F3A6-3AAD-E00938DD0C4D}"/>
                </a:ext>
              </a:extLst>
            </p:cNvPr>
            <p:cNvSpPr/>
            <p:nvPr/>
          </p:nvSpPr>
          <p:spPr>
            <a:xfrm>
              <a:off x="4130567" y="2879834"/>
              <a:ext cx="4371358" cy="3226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11EBE9-E883-B4CA-A316-7E0A8D80E0F3}"/>
                </a:ext>
              </a:extLst>
            </p:cNvPr>
            <p:cNvCxnSpPr/>
            <p:nvPr/>
          </p:nvCxnSpPr>
          <p:spPr>
            <a:xfrm>
              <a:off x="4644844" y="3012551"/>
              <a:ext cx="0" cy="26543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44CCC1-35E5-A451-8A18-A9A0846EA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991" y="5654447"/>
              <a:ext cx="3264003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5A46EC-A742-B67B-528A-39BF5E01C229}"/>
                </a:ext>
              </a:extLst>
            </p:cNvPr>
            <p:cNvSpPr txBox="1"/>
            <p:nvPr/>
          </p:nvSpPr>
          <p:spPr>
            <a:xfrm rot="16200000">
              <a:off x="3968818" y="3975659"/>
              <a:ext cx="870953" cy="29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B5AA75-9118-6A72-16AF-78262FE89B6E}"/>
                </a:ext>
              </a:extLst>
            </p:cNvPr>
            <p:cNvSpPr txBox="1"/>
            <p:nvPr/>
          </p:nvSpPr>
          <p:spPr>
            <a:xfrm>
              <a:off x="4918573" y="5768033"/>
              <a:ext cx="31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Distance between masses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1A942A-58B7-9114-22B3-EB10661A9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806" y="4631273"/>
              <a:ext cx="93532" cy="71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BDE006-6FAC-6EF7-A33A-13E332079C18}"/>
                </a:ext>
              </a:extLst>
            </p:cNvPr>
            <p:cNvSpPr txBox="1"/>
            <p:nvPr/>
          </p:nvSpPr>
          <p:spPr>
            <a:xfrm>
              <a:off x="5500343" y="3928149"/>
              <a:ext cx="167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</a:t>
              </a:r>
            </a:p>
            <a:p>
              <a:r>
                <a:rPr lang="en-DK" dirty="0"/>
                <a:t>distance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5BD1608-F8BF-3EEE-71BD-3F3A0844EA2E}"/>
                </a:ext>
              </a:extLst>
            </p:cNvPr>
            <p:cNvSpPr/>
            <p:nvPr/>
          </p:nvSpPr>
          <p:spPr>
            <a:xfrm>
              <a:off x="4845269" y="3237186"/>
              <a:ext cx="2680138" cy="2154625"/>
            </a:xfrm>
            <a:custGeom>
              <a:avLst/>
              <a:gdLst>
                <a:gd name="connsiteX0" fmla="*/ 0 w 2680138"/>
                <a:gd name="connsiteY0" fmla="*/ 0 h 2154625"/>
                <a:gd name="connsiteX1" fmla="*/ 1229710 w 2680138"/>
                <a:gd name="connsiteY1" fmla="*/ 2154621 h 2154625"/>
                <a:gd name="connsiteX2" fmla="*/ 2680138 w 2680138"/>
                <a:gd name="connsiteY2" fmla="*/ 21021 h 2154625"/>
                <a:gd name="connsiteX3" fmla="*/ 2680138 w 2680138"/>
                <a:gd name="connsiteY3" fmla="*/ 21021 h 21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138" h="2154625">
                  <a:moveTo>
                    <a:pt x="0" y="0"/>
                  </a:moveTo>
                  <a:cubicBezTo>
                    <a:pt x="391510" y="1075559"/>
                    <a:pt x="783020" y="2151118"/>
                    <a:pt x="1229710" y="2154621"/>
                  </a:cubicBezTo>
                  <a:cubicBezTo>
                    <a:pt x="1676400" y="2158125"/>
                    <a:pt x="2680138" y="21021"/>
                    <a:pt x="2680138" y="21021"/>
                  </a:cubicBezTo>
                  <a:lnTo>
                    <a:pt x="2680138" y="210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8627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ircle with text&#10;&#10;AI-generated content may be incorrect.">
            <a:extLst>
              <a:ext uri="{FF2B5EF4-FFF2-40B4-BE49-F238E27FC236}">
                <a16:creationId xmlns:a16="http://schemas.microsoft.com/office/drawing/2014/main" id="{AE0EC39C-FB3F-F6DB-E12C-3BC1971E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37" y="1725009"/>
            <a:ext cx="4978400" cy="43561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A9AF66-226C-4C63-E43B-ADE80228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Approximations to </a:t>
            </a:r>
            <a:r>
              <a:rPr lang="en-GB" dirty="0"/>
              <a:t>Schrödinger equation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930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A813DD-BEB6-B3D7-C855-D5519AE9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11" name="Picture 10" descr="A graph of a graph with orange dots&#10;&#10;AI-generated content may be incorrect.">
            <a:extLst>
              <a:ext uri="{FF2B5EF4-FFF2-40B4-BE49-F238E27FC236}">
                <a16:creationId xmlns:a16="http://schemas.microsoft.com/office/drawing/2014/main" id="{0266B273-463C-BA2A-D1FE-08C37870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67"/>
          <a:stretch/>
        </p:blipFill>
        <p:spPr>
          <a:xfrm>
            <a:off x="5903091" y="1690688"/>
            <a:ext cx="4127500" cy="4132043"/>
          </a:xfrm>
          <a:prstGeom prst="rect">
            <a:avLst/>
          </a:prstGeom>
        </p:spPr>
      </p:pic>
      <p:pic>
        <p:nvPicPr>
          <p:cNvPr id="13" name="Picture 12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E219753C-1BE2-A6C5-BDAF-FE9F4529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3" y="3481826"/>
            <a:ext cx="4127500" cy="100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063C6A-4C6D-7716-3B76-E7D7ED949EFB}"/>
              </a:ext>
            </a:extLst>
          </p:cNvPr>
          <p:cNvSpPr txBox="1"/>
          <p:nvPr/>
        </p:nvSpPr>
        <p:spPr>
          <a:xfrm>
            <a:off x="1996965" y="2782669"/>
            <a:ext cx="382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fit the parameters of the Lennard Jones potential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F5798-FC51-2C17-2478-56B21348ED03}"/>
              </a:ext>
            </a:extLst>
          </p:cNvPr>
          <p:cNvSpPr txBox="1"/>
          <p:nvPr/>
        </p:nvSpPr>
        <p:spPr>
          <a:xfrm>
            <a:off x="8751394" y="767358"/>
            <a:ext cx="271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data is dimers, really just a pretty 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19642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C595-555A-9920-0EEC-FDFD9F66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7" name="Picture 6" descr="A graph of energy and train&#10;&#10;AI-generated content may be incorrect.">
            <a:extLst>
              <a:ext uri="{FF2B5EF4-FFF2-40B4-BE49-F238E27FC236}">
                <a16:creationId xmlns:a16="http://schemas.microsoft.com/office/drawing/2014/main" id="{DF83CB2B-2541-DBDA-742A-614E7C0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9191"/>
          <a:stretch/>
        </p:blipFill>
        <p:spPr>
          <a:xfrm>
            <a:off x="6739926" y="2254658"/>
            <a:ext cx="3949094" cy="3873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0A5A4-D678-F3A0-FF42-71CC092A0094}"/>
              </a:ext>
            </a:extLst>
          </p:cNvPr>
          <p:cNvSpPr txBox="1"/>
          <p:nvPr/>
        </p:nvSpPr>
        <p:spPr>
          <a:xfrm>
            <a:off x="838200" y="1933903"/>
            <a:ext cx="564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with cluster configurations, so now we have data with many dimensions (~60). </a:t>
            </a:r>
          </a:p>
        </p:txBody>
      </p:sp>
      <p:pic>
        <p:nvPicPr>
          <p:cNvPr id="11" name="Picture 10" descr="A grid with blue dots&#10;&#10;AI-generated content may be incorrect.">
            <a:extLst>
              <a:ext uri="{FF2B5EF4-FFF2-40B4-BE49-F238E27FC236}">
                <a16:creationId xmlns:a16="http://schemas.microsoft.com/office/drawing/2014/main" id="{DA4421A5-A878-2B0E-6858-95CB63C0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861"/>
            <a:ext cx="5765788" cy="2281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BF9FEA-8484-A73C-803D-E7D6B18CF659}"/>
              </a:ext>
            </a:extLst>
          </p:cNvPr>
          <p:cNvSpPr txBox="1"/>
          <p:nvPr/>
        </p:nvSpPr>
        <p:spPr>
          <a:xfrm>
            <a:off x="1671145" y="5507421"/>
            <a:ext cx="405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Geometries of some small clusters shown here.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07CDA-F63A-D75C-5867-7C30B5278E21}"/>
              </a:ext>
            </a:extLst>
          </p:cNvPr>
          <p:cNvSpPr txBox="1"/>
          <p:nvPr/>
        </p:nvSpPr>
        <p:spPr>
          <a:xfrm>
            <a:off x="7865762" y="1229023"/>
            <a:ext cx="361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Because the data does not come from the LJ-potential, we cannot get a perfect fit. </a:t>
            </a:r>
          </a:p>
        </p:txBody>
      </p:sp>
    </p:spTree>
    <p:extLst>
      <p:ext uri="{BB962C8B-B14F-4D97-AF65-F5344CB8AC3E}">
        <p14:creationId xmlns:p14="http://schemas.microsoft.com/office/powerpoint/2010/main" val="19023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3DBA-EC5D-55D8-0AE2-52631789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More expressive model</a:t>
            </a:r>
          </a:p>
        </p:txBody>
      </p:sp>
      <p:pic>
        <p:nvPicPr>
          <p:cNvPr id="4" name="Picture 3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33033296-21C3-E7AB-140F-B616B38B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3" y="3547323"/>
            <a:ext cx="4127500" cy="1003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/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blipFill>
                <a:blip r:embed="rId3"/>
                <a:stretch>
                  <a:fillRect l="-4545" r="-10606" b="-3478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144985-664E-B616-84C5-178CCEFB2E9D}"/>
              </a:ext>
            </a:extLst>
          </p:cNvPr>
          <p:cNvSpPr txBox="1"/>
          <p:nvPr/>
        </p:nvSpPr>
        <p:spPr>
          <a:xfrm>
            <a:off x="1120267" y="3105834"/>
            <a:ext cx="5545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change our model to give it more more </a:t>
            </a:r>
          </a:p>
          <a:p>
            <a:r>
              <a:rPr lang="en-GB" dirty="0"/>
              <a:t>F</a:t>
            </a:r>
            <a:r>
              <a:rPr lang="en-DK" dirty="0"/>
              <a:t>reedom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55F95F54-D150-977B-0E53-C91F74D1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91"/>
          <a:stretch/>
        </p:blipFill>
        <p:spPr>
          <a:xfrm>
            <a:off x="7217721" y="2020834"/>
            <a:ext cx="3854012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79411B-AAC3-544E-1297-509336B25A79}"/>
              </a:ext>
            </a:extLst>
          </p:cNvPr>
          <p:cNvSpPr txBox="1"/>
          <p:nvPr/>
        </p:nvSpPr>
        <p:spPr>
          <a:xfrm>
            <a:off x="8085082" y="1209430"/>
            <a:ext cx="32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Then we can achieve very good agreement. </a:t>
            </a:r>
          </a:p>
        </p:txBody>
      </p:sp>
    </p:spTree>
    <p:extLst>
      <p:ext uri="{BB962C8B-B14F-4D97-AF65-F5344CB8AC3E}">
        <p14:creationId xmlns:p14="http://schemas.microsoft.com/office/powerpoint/2010/main" val="61958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A42A75B2-44F9-50C0-A79B-02198025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0" y="3547095"/>
            <a:ext cx="4311873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2">
            <a:extLst>
              <a:ext uri="{FF2B5EF4-FFF2-40B4-BE49-F238E27FC236}">
                <a16:creationId xmlns:a16="http://schemas.microsoft.com/office/drawing/2014/main" id="{D407DA50-8BFF-4E23-A99A-9C5799C2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5" y="248746"/>
            <a:ext cx="4943381" cy="31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54DEF-F347-89BD-E05E-F72D98B568EB}"/>
              </a:ext>
            </a:extLst>
          </p:cNvPr>
          <p:cNvSpPr txBox="1"/>
          <p:nvPr/>
        </p:nvSpPr>
        <p:spPr>
          <a:xfrm>
            <a:off x="220362" y="6242304"/>
            <a:ext cx="4925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/>
              <a:t>&gt;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Deng, B., Zhong, P., Jun, K.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CHGNet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 as a pretrained universal neural network potential for charge-informed atomistic modelling.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-apple-system"/>
              </a:rPr>
              <a:t>Nat Mach </a:t>
            </a:r>
            <a:r>
              <a:rPr lang="en-GB" sz="1000" b="0" i="1" dirty="0" err="1">
                <a:solidFill>
                  <a:srgbClr val="222222"/>
                </a:solidFill>
                <a:effectLst/>
                <a:latin typeface="-apple-system"/>
              </a:rPr>
              <a:t>Intell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000" b="1" i="0" dirty="0">
                <a:solidFill>
                  <a:srgbClr val="222222"/>
                </a:solidFill>
                <a:effectLst/>
                <a:latin typeface="-apple-system"/>
              </a:rPr>
              <a:t>5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, 1031–1041 (2023). https://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/10.1038/s42256-023-00716-3</a:t>
            </a:r>
            <a:endParaRPr lang="en-DK" sz="1000" dirty="0"/>
          </a:p>
        </p:txBody>
      </p:sp>
      <p:pic>
        <p:nvPicPr>
          <p:cNvPr id="4098" name="Picture 2" descr="figure 6">
            <a:extLst>
              <a:ext uri="{FF2B5EF4-FFF2-40B4-BE49-F238E27FC236}">
                <a16:creationId xmlns:a16="http://schemas.microsoft.com/office/drawing/2014/main" id="{BBDFECE8-93A2-9A28-A36D-8C063031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64" y="1602353"/>
            <a:ext cx="5017508" cy="38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557CD-263B-DE28-ED68-59D0480E0248}"/>
                  </a:ext>
                </a:extLst>
              </p:cNvPr>
              <p:cNvSpPr txBox="1"/>
              <p:nvPr/>
            </p:nvSpPr>
            <p:spPr>
              <a:xfrm>
                <a:off x="7299434" y="1227663"/>
                <a:ext cx="2733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Li</m:t>
                    </m:r>
                    <m:r>
                      <m:rPr>
                        <m:nor/>
                      </m:rPr>
                      <a:rPr lang="en-GB"/>
                      <m:t>-</m:t>
                    </m:r>
                    <m:r>
                      <m:rPr>
                        <m:nor/>
                      </m:rPr>
                      <a:rPr lang="en-GB"/>
                      <m:t>ion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/>
                      <m:t>diffusivit</m:t>
                    </m:r>
                  </m:oMath>
                </a14:m>
                <a:r>
                  <a:rPr lang="en-DK" dirty="0"/>
                  <a:t>y predictions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557CD-263B-DE28-ED68-59D0480E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34" y="1227663"/>
                <a:ext cx="2733184" cy="276999"/>
              </a:xfrm>
              <a:prstGeom prst="rect">
                <a:avLst/>
              </a:prstGeom>
              <a:blipFill>
                <a:blip r:embed="rId5"/>
                <a:stretch>
                  <a:fillRect l="-2765" t="-26087" r="-4147" b="-5217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721-957D-BEE9-9587-64D7185C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Derivatives using torch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5FA00-C094-226A-D142-D5B12BFA17A3}"/>
                  </a:ext>
                </a:extLst>
              </p:cNvPr>
              <p:cNvSpPr txBox="1"/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5FA00-C094-226A-D142-D5B12BFA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blipFill>
                <a:blip r:embed="rId2"/>
                <a:stretch>
                  <a:fillRect l="-7432" t="-2564" r="-1351" b="-3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2E11E-4B04-09DE-986A-9C3D894FEA23}"/>
                  </a:ext>
                </a:extLst>
              </p:cNvPr>
              <p:cNvSpPr txBox="1"/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2E11E-4B04-09DE-986A-9C3D894F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blipFill>
                <a:blip r:embed="rId3"/>
                <a:stretch>
                  <a:fillRect l="-8333" t="-7500" r="-3846" b="-3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670246A-3238-048F-F0CA-292C9B7A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35" y="2122657"/>
            <a:ext cx="6057494" cy="345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6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9E6-1F67-36AA-96C8-1306EA9B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Electric field from scalar potential </a:t>
            </a:r>
          </a:p>
        </p:txBody>
      </p:sp>
      <p:pic>
        <p:nvPicPr>
          <p:cNvPr id="12" name="Picture 11" descr="A black and white image of a circular pattern&#10;&#10;AI-generated content may be incorrect.">
            <a:extLst>
              <a:ext uri="{FF2B5EF4-FFF2-40B4-BE49-F238E27FC236}">
                <a16:creationId xmlns:a16="http://schemas.microsoft.com/office/drawing/2014/main" id="{B2436261-B57D-7EED-7314-F630D39F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423" y="1817851"/>
            <a:ext cx="4533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E567E-CD6D-59C7-BD05-C7EB00D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Recap: Gradient Descent</a:t>
            </a:r>
          </a:p>
        </p:txBody>
      </p:sp>
      <p:pic>
        <p:nvPicPr>
          <p:cNvPr id="5" name="Picture 4" descr="A number of mathematical symbols&#10;&#10;AI-generated content may be incorrect.">
            <a:extLst>
              <a:ext uri="{FF2B5EF4-FFF2-40B4-BE49-F238E27FC236}">
                <a16:creationId xmlns:a16="http://schemas.microsoft.com/office/drawing/2014/main" id="{57412152-D2EF-CE07-57D4-F50BC24B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2376460"/>
            <a:ext cx="4318000" cy="1257300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1FC63B0-9451-E2D3-233C-0F7987B6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2" y="4124198"/>
            <a:ext cx="30099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144A2-1480-CA20-76FC-148F06403031}"/>
              </a:ext>
            </a:extLst>
          </p:cNvPr>
          <p:cNvSpPr txBox="1"/>
          <p:nvPr/>
        </p:nvSpPr>
        <p:spPr>
          <a:xfrm>
            <a:off x="1135119" y="2102068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Loss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3FCF-5600-1DFF-CF27-916D4B7D0020}"/>
                  </a:ext>
                </a:extLst>
              </p:cNvPr>
              <p:cNvSpPr txBox="1"/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Because of automatic differentiation,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DK" dirty="0"/>
                  <a:t> is easy even for very complicated models.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3FCF-5600-1DFF-CF27-916D4B7D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blipFill>
                <a:blip r:embed="rId4"/>
                <a:stretch>
                  <a:fillRect l="-1140" t="-2703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707E67-AD74-0931-1FA0-5DB808825DC3}"/>
              </a:ext>
            </a:extLst>
          </p:cNvPr>
          <p:cNvSpPr txBox="1"/>
          <p:nvPr/>
        </p:nvSpPr>
        <p:spPr>
          <a:xfrm>
            <a:off x="1287519" y="3875886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Parameter update</a:t>
            </a:r>
          </a:p>
        </p:txBody>
      </p:sp>
      <p:pic>
        <p:nvPicPr>
          <p:cNvPr id="10" name="Picture 2" descr="undefined">
            <a:extLst>
              <a:ext uri="{FF2B5EF4-FFF2-40B4-BE49-F238E27FC236}">
                <a16:creationId xmlns:a16="http://schemas.microsoft.com/office/drawing/2014/main" id="{CF5079DF-00D4-3D4F-3C2E-77A778B5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74" y="719366"/>
            <a:ext cx="5055474" cy="541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D54D-F786-AFE4-3409-EDD522F9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E43B0-5A9E-6801-7FBC-EC4A3F98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Training models using AD.</a:t>
            </a:r>
          </a:p>
        </p:txBody>
      </p:sp>
      <p:pic>
        <p:nvPicPr>
          <p:cNvPr id="12" name="Picture 11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5742ECFF-E683-7BA5-0736-2BE81AAA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10" y="1857375"/>
            <a:ext cx="4749800" cy="4635500"/>
          </a:xfrm>
          <a:prstGeom prst="rect">
            <a:avLst/>
          </a:prstGeom>
        </p:spPr>
      </p:pic>
      <p:pic>
        <p:nvPicPr>
          <p:cNvPr id="22" name="Picture 2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5384ED8-85F7-6455-F844-F512B49F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2" y="2396358"/>
            <a:ext cx="5467864" cy="29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0514-0097-53D1-AAFA-5EBDDA4B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ASE </a:t>
            </a:r>
          </a:p>
        </p:txBody>
      </p:sp>
      <p:pic>
        <p:nvPicPr>
          <p:cNvPr id="7" name="Picture 6" descr="A cube with many spheres&#10;&#10;AI-generated content may be incorrect.">
            <a:extLst>
              <a:ext uri="{FF2B5EF4-FFF2-40B4-BE49-F238E27FC236}">
                <a16:creationId xmlns:a16="http://schemas.microsoft.com/office/drawing/2014/main" id="{9863BB21-3455-FC50-67CD-D92323C6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" y="2204545"/>
            <a:ext cx="48260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FA685-1AA6-D731-9830-4C8FAF8D825F}"/>
              </a:ext>
            </a:extLst>
          </p:cNvPr>
          <p:cNvSpPr txBox="1"/>
          <p:nvPr/>
        </p:nvSpPr>
        <p:spPr>
          <a:xfrm>
            <a:off x="1132052" y="1594784"/>
            <a:ext cx="411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Can build various systems</a:t>
            </a:r>
          </a:p>
          <a:p>
            <a:endParaRPr lang="en-DK" dirty="0"/>
          </a:p>
          <a:p>
            <a:r>
              <a:rPr lang="en-DK" dirty="0"/>
              <a:t>Here we see a bulk silver crystal </a:t>
            </a:r>
          </a:p>
        </p:txBody>
      </p:sp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id="{BDD12F7A-32A2-56E7-2D95-36861233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32" y="2139948"/>
            <a:ext cx="4357616" cy="3352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F59DCD-31B8-22BF-11A5-4184B9681B79}"/>
              </a:ext>
            </a:extLst>
          </p:cNvPr>
          <p:cNvSpPr txBox="1"/>
          <p:nvPr/>
        </p:nvSpPr>
        <p:spPr>
          <a:xfrm>
            <a:off x="7287291" y="1268987"/>
            <a:ext cx="362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Calculating the energy of as a function of the lattice constant</a:t>
            </a:r>
          </a:p>
        </p:txBody>
      </p:sp>
    </p:spTree>
    <p:extLst>
      <p:ext uri="{BB962C8B-B14F-4D97-AF65-F5344CB8AC3E}">
        <p14:creationId xmlns:p14="http://schemas.microsoft.com/office/powerpoint/2010/main" val="370989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0A6B-98C5-9B76-1A37-C58AD87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ASE</a:t>
            </a:r>
          </a:p>
        </p:txBody>
      </p:sp>
      <p:pic>
        <p:nvPicPr>
          <p:cNvPr id="5" name="Content Placeholder 4" descr="A group of white balls&#10;&#10;AI-generated content may be incorrect.">
            <a:extLst>
              <a:ext uri="{FF2B5EF4-FFF2-40B4-BE49-F238E27FC236}">
                <a16:creationId xmlns:a16="http://schemas.microsoft.com/office/drawing/2014/main" id="{B31800FA-36BB-831E-63B4-84945730C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619" y="3989688"/>
            <a:ext cx="2184400" cy="2146300"/>
          </a:xfrm>
        </p:spPr>
      </p:pic>
      <p:pic>
        <p:nvPicPr>
          <p:cNvPr id="9" name="Picture 8" descr="A group of white balls with a red ball in the middle&#10;&#10;AI-generated content may be incorrect.">
            <a:extLst>
              <a:ext uri="{FF2B5EF4-FFF2-40B4-BE49-F238E27FC236}">
                <a16:creationId xmlns:a16="http://schemas.microsoft.com/office/drawing/2014/main" id="{DC2409A4-8187-63E7-273C-A3895E42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6" y="1767037"/>
            <a:ext cx="2177183" cy="2146301"/>
          </a:xfrm>
          <a:prstGeom prst="rect">
            <a:avLst/>
          </a:prstGeom>
        </p:spPr>
      </p:pic>
      <p:pic>
        <p:nvPicPr>
          <p:cNvPr id="11" name="Picture 10" descr="A graph of energy vs. oxygen adsorption&#10;&#10;AI-generated content may be incorrect.">
            <a:extLst>
              <a:ext uri="{FF2B5EF4-FFF2-40B4-BE49-F238E27FC236}">
                <a16:creationId xmlns:a16="http://schemas.microsoft.com/office/drawing/2014/main" id="{71B36E94-7591-3C75-1360-F8851152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71" y="2116722"/>
            <a:ext cx="5875788" cy="3745931"/>
          </a:xfrm>
          <a:prstGeom prst="rect">
            <a:avLst/>
          </a:prstGeom>
        </p:spPr>
      </p:pic>
      <p:pic>
        <p:nvPicPr>
          <p:cNvPr id="7" name="Picture 6" descr="A group of white balls with a red center&#10;&#10;AI-generated content may be incorrect.">
            <a:extLst>
              <a:ext uri="{FF2B5EF4-FFF2-40B4-BE49-F238E27FC236}">
                <a16:creationId xmlns:a16="http://schemas.microsoft.com/office/drawing/2014/main" id="{D680973F-E389-8853-C70F-7D34AFD19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832" y="263719"/>
            <a:ext cx="2120900" cy="2044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8E841-C88A-4B66-B896-30F7B4BFF94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213131" y="1286069"/>
            <a:ext cx="3187701" cy="1993159"/>
          </a:xfrm>
          <a:prstGeom prst="straightConnector1">
            <a:avLst/>
          </a:prstGeom>
          <a:ln>
            <a:solidFill>
              <a:srgbClr val="2179B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2394-9689-1329-21DB-8F7DEDAD2025}"/>
              </a:ext>
            </a:extLst>
          </p:cNvPr>
          <p:cNvCxnSpPr>
            <a:cxnSpLocks/>
          </p:cNvCxnSpPr>
          <p:nvPr/>
        </p:nvCxnSpPr>
        <p:spPr>
          <a:xfrm flipH="1">
            <a:off x="5002924" y="4864841"/>
            <a:ext cx="4131695" cy="95656"/>
          </a:xfrm>
          <a:prstGeom prst="straightConnector1">
            <a:avLst/>
          </a:prstGeom>
          <a:ln>
            <a:solidFill>
              <a:srgbClr val="4EAE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877A14-B4EB-99CB-4D03-910EB696F8CD}"/>
              </a:ext>
            </a:extLst>
          </p:cNvPr>
          <p:cNvCxnSpPr>
            <a:stCxn id="9" idx="3"/>
          </p:cNvCxnSpPr>
          <p:nvPr/>
        </p:nvCxnSpPr>
        <p:spPr>
          <a:xfrm>
            <a:off x="2758859" y="2840188"/>
            <a:ext cx="1476810" cy="270874"/>
          </a:xfrm>
          <a:prstGeom prst="straightConnector1">
            <a:avLst/>
          </a:prstGeom>
          <a:ln>
            <a:solidFill>
              <a:srgbClr val="FF862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1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3F022-918D-A58E-460D-0BD63E51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30894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9D8654-EF2B-304E-F6C3-BDABA7A092FD}"/>
              </a:ext>
            </a:extLst>
          </p:cNvPr>
          <p:cNvSpPr/>
          <p:nvPr/>
        </p:nvSpPr>
        <p:spPr>
          <a:xfrm rot="2663660">
            <a:off x="3986831" y="5309064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160A6B1-774E-31BA-962C-2CCEAB8592C5}"/>
              </a:ext>
            </a:extLst>
          </p:cNvPr>
          <p:cNvSpPr/>
          <p:nvPr/>
        </p:nvSpPr>
        <p:spPr>
          <a:xfrm rot="20801415">
            <a:off x="6276665" y="467611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67890E8-10D8-29D0-A9DE-70C3F2EF3763}"/>
              </a:ext>
            </a:extLst>
          </p:cNvPr>
          <p:cNvSpPr/>
          <p:nvPr/>
        </p:nvSpPr>
        <p:spPr>
          <a:xfrm rot="8183107">
            <a:off x="5063319" y="5388903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10044C1-9FB8-ECA4-1B9C-86E99E2DEE04}"/>
              </a:ext>
            </a:extLst>
          </p:cNvPr>
          <p:cNvSpPr/>
          <p:nvPr/>
        </p:nvSpPr>
        <p:spPr>
          <a:xfrm>
            <a:off x="4529878" y="4718234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BE06854-4500-E091-F1C3-97C29C7F161E}"/>
              </a:ext>
            </a:extLst>
          </p:cNvPr>
          <p:cNvSpPr/>
          <p:nvPr/>
        </p:nvSpPr>
        <p:spPr>
          <a:xfrm rot="3866295">
            <a:off x="3314930" y="426702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E423-340D-4BD0-2517-C524FDA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Springs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D49B71-0FBE-0E28-7102-8390E8789B48}"/>
              </a:ext>
            </a:extLst>
          </p:cNvPr>
          <p:cNvSpPr/>
          <p:nvPr/>
        </p:nvSpPr>
        <p:spPr>
          <a:xfrm>
            <a:off x="3888827" y="46673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C1525F-2598-A32B-9878-47E48DF299A4}"/>
              </a:ext>
            </a:extLst>
          </p:cNvPr>
          <p:cNvSpPr/>
          <p:nvPr/>
        </p:nvSpPr>
        <p:spPr>
          <a:xfrm>
            <a:off x="4997668" y="57341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AE17C-2706-B3EA-AAAA-66038750CC47}"/>
              </a:ext>
            </a:extLst>
          </p:cNvPr>
          <p:cNvSpPr/>
          <p:nvPr/>
        </p:nvSpPr>
        <p:spPr>
          <a:xfrm>
            <a:off x="3316014" y="342900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6ACC5-909E-99D9-198A-0E3603060FD6}"/>
              </a:ext>
            </a:extLst>
          </p:cNvPr>
          <p:cNvSpPr/>
          <p:nvPr/>
        </p:nvSpPr>
        <p:spPr>
          <a:xfrm>
            <a:off x="5922579" y="4667331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2F1B1-612E-7DE8-C8C0-3246D76B7DD1}"/>
              </a:ext>
            </a:extLst>
          </p:cNvPr>
          <p:cNvSpPr/>
          <p:nvPr/>
        </p:nvSpPr>
        <p:spPr>
          <a:xfrm>
            <a:off x="7615390" y="4195464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/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2400" dirty="0"/>
                  <a:t>Weights connected by springs, the potential energy is </a:t>
                </a:r>
              </a:p>
              <a:p>
                <a:endParaRPr lang="en-DK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blipFill>
                <a:blip r:embed="rId2"/>
                <a:stretch>
                  <a:fillRect l="-2174" t="-9639" b="-855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2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388</Words>
  <Application>Microsoft Macintosh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Cambria Math</vt:lpstr>
      <vt:lpstr>Office Theme</vt:lpstr>
      <vt:lpstr>Potentials</vt:lpstr>
      <vt:lpstr>Recap: Derivatives using torch</vt:lpstr>
      <vt:lpstr>Recap: Electric field from scalar potential </vt:lpstr>
      <vt:lpstr>Recap: Gradient Descent</vt:lpstr>
      <vt:lpstr>Recap: Training models using AD.</vt:lpstr>
      <vt:lpstr>Recap: ASE </vt:lpstr>
      <vt:lpstr>Recap: ASE</vt:lpstr>
      <vt:lpstr>Potentials</vt:lpstr>
      <vt:lpstr>Springs</vt:lpstr>
      <vt:lpstr>Atoms</vt:lpstr>
      <vt:lpstr>Atoms</vt:lpstr>
      <vt:lpstr>Atoms</vt:lpstr>
      <vt:lpstr>Atoms</vt:lpstr>
      <vt:lpstr>Atoms</vt:lpstr>
      <vt:lpstr>Approximations to Schrödinger equation </vt:lpstr>
      <vt:lpstr>Learning the potential energy</vt:lpstr>
      <vt:lpstr>Learning the potential energy</vt:lpstr>
      <vt:lpstr>More expressive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9</cp:revision>
  <dcterms:created xsi:type="dcterms:W3CDTF">2025-01-22T04:35:17Z</dcterms:created>
  <dcterms:modified xsi:type="dcterms:W3CDTF">2025-01-22T22:15:18Z</dcterms:modified>
</cp:coreProperties>
</file>