
<file path=[Content_Types].xml><?xml version="1.0" encoding="utf-8"?>
<Types xmlns="http://schemas.openxmlformats.org/package/2006/content-types">
  <Default Extension="bin" ContentType="image/png"/>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22"/>
  </p:notesMasterIdLst>
  <p:handoutMasterIdLst>
    <p:handoutMasterId r:id="rId23"/>
  </p:handoutMasterIdLst>
  <p:sldIdLst>
    <p:sldId id="261" r:id="rId2"/>
    <p:sldId id="262" r:id="rId3"/>
    <p:sldId id="277" r:id="rId4"/>
    <p:sldId id="263" r:id="rId5"/>
    <p:sldId id="282" r:id="rId6"/>
    <p:sldId id="265" r:id="rId7"/>
    <p:sldId id="279" r:id="rId8"/>
    <p:sldId id="281" r:id="rId9"/>
    <p:sldId id="280" r:id="rId10"/>
    <p:sldId id="266" r:id="rId11"/>
    <p:sldId id="268" r:id="rId12"/>
    <p:sldId id="269" r:id="rId13"/>
    <p:sldId id="271" r:id="rId14"/>
    <p:sldId id="270" r:id="rId15"/>
    <p:sldId id="272" r:id="rId16"/>
    <p:sldId id="278" r:id="rId17"/>
    <p:sldId id="273" r:id="rId18"/>
    <p:sldId id="274" r:id="rId19"/>
    <p:sldId id="275" r:id="rId20"/>
    <p:sldId id="276" r:id="rId21"/>
  </p:sldIdLst>
  <p:sldSz cx="12188825" cy="6858000"/>
  <p:notesSz cx="6797675" cy="9926638"/>
  <p:embeddedFontLst>
    <p:embeddedFont>
      <p:font typeface="AU Passata" panose="020B0503030502030804" pitchFamily="34" charset="77"/>
      <p:regular r:id="rId24"/>
      <p:bold r:id="rId25"/>
    </p:embeddedFont>
    <p:embeddedFont>
      <p:font typeface="AU Passata Light" panose="020B0303030902030804" pitchFamily="34" charset="77"/>
      <p:regular r:id="rId26"/>
      <p:bold r:id="rId27"/>
    </p:embeddedFont>
    <p:embeddedFont>
      <p:font typeface="AU Peto" pitchFamily="82" charset="77"/>
      <p:regular r:id="rId28"/>
      <p:bold r:id="rId29"/>
    </p:embeddedFont>
    <p:embeddedFont>
      <p:font typeface="Cambria Math" panose="02040503050406030204" pitchFamily="18" charset="0"/>
      <p:regular r:id="rId30"/>
    </p:embeddedFont>
    <p:embeddedFont>
      <p:font typeface="Georgia" panose="02040502050405020303" pitchFamily="18" charset="0"/>
      <p:regular r:id="rId31"/>
      <p:bold r:id="rId32"/>
      <p:italic r:id="rId33"/>
      <p:boldItalic r:id="rId34"/>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521415D9-36F7-43E2-AB2F-B90AF26B5E84}">
      <p14:sectionLst xmlns:p14="http://schemas.microsoft.com/office/powerpoint/2010/main">
        <p14:section name="Default Section" id="{D3341152-C6C3-6D4C-8836-9761A1CB1DC1}">
          <p14:sldIdLst>
            <p14:sldId id="261"/>
            <p14:sldId id="262"/>
            <p14:sldId id="277"/>
            <p14:sldId id="263"/>
            <p14:sldId id="282"/>
          </p14:sldIdLst>
        </p14:section>
        <p14:section name="Introduction to RL" id="{AFF1A87A-6BD8-AD41-A393-98047FC0CCB3}">
          <p14:sldIdLst>
            <p14:sldId id="265"/>
            <p14:sldId id="279"/>
            <p14:sldId id="281"/>
            <p14:sldId id="280"/>
            <p14:sldId id="266"/>
            <p14:sldId id="268"/>
            <p14:sldId id="269"/>
            <p14:sldId id="271"/>
            <p14:sldId id="270"/>
            <p14:sldId id="272"/>
            <p14:sldId id="278"/>
            <p14:sldId id="273"/>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83D83"/>
    <a:srgbClr val="0025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538" autoAdjust="0"/>
    <p:restoredTop sz="93582" autoAdjust="0"/>
  </p:normalViewPr>
  <p:slideViewPr>
    <p:cSldViewPr snapToObjects="1" showGuides="1">
      <p:cViewPr varScale="1">
        <p:scale>
          <a:sx n="79" d="100"/>
          <a:sy n="79" d="100"/>
        </p:scale>
        <p:origin x="240" y="1232"/>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567506879" name="SecondaryLogo"/>
          <p:cNvPicPr>
            <a:picLocks noChangeAspect="1"/>
          </p:cNvPicPr>
          <p:nvPr/>
        </p:nvPicPr>
        <p:blipFill>
          <a:blip r:embed="rId4"/>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02.07.2025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da-DK" dirty="0"/>
              <a:t>Click here and add image via Templafy Image Library</a:t>
            </a:r>
            <a:endParaRPr lang="da-DK"/>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02.07.2025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da-DK" dirty="0"/>
              <a:t>Click to add Quote text, for next level ENTER and TAB</a:t>
            </a:r>
            <a:endParaRPr lang="da-DK"/>
          </a:p>
          <a:p>
            <a:pPr lvl="1"/>
            <a:r>
              <a:rPr lang="da-DK" dirty="0"/>
              <a:t>Second level</a:t>
            </a:r>
            <a:endParaRPr lang="da-DK"/>
          </a:p>
          <a:p>
            <a:pPr lvl="2"/>
            <a:endParaRPr lang="da-DK"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da-DK" dirty="0"/>
              <a:t>Click to edit Master title style</a:t>
            </a:r>
            <a:endParaRPr lang="da-DK"/>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da-DK" dirty="0"/>
              <a:t>Click to add Quote text, for next level ENTER and TAB</a:t>
            </a:r>
            <a:endParaRPr lang="da-DK"/>
          </a:p>
          <a:p>
            <a:pPr lvl="1"/>
            <a:r>
              <a:rPr lang="da-DK" dirty="0"/>
              <a:t>Second level</a:t>
            </a:r>
            <a:endParaRPr lang="da-DK"/>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10" name="Footer Placeholder 9"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Click to edit Master title style</a:t>
            </a:r>
            <a:endParaRPr lang="da-DK"/>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Light</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4" name="Footer Placeholder 3" hidden="1"/>
          <p:cNvSpPr>
            <a:spLocks noGrp="1"/>
          </p:cNvSpPr>
          <p:nvPr>
            <p:ph type="ftr" sz="quarter" idx="11"/>
          </p:nvPr>
        </p:nvSpPr>
        <p:spPr/>
        <p:txBody>
          <a:bodyPr/>
          <a:lstStyle/>
          <a:p>
            <a:endParaRPr lang="da-DK"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1"/>
          </p:nvPr>
        </p:nvSpPr>
        <p:spPr/>
        <p:txBody>
          <a:bodyPr/>
          <a:lstStyle/>
          <a:p>
            <a:endParaRPr lang="da-DK"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a:solidFill>
                  <a:schemeClr val="accent6"/>
                </a:solidFill>
                <a:latin typeface="AU Peto" panose="040C0B07020602020301" pitchFamily="82" charset="0"/>
              </a:rPr>
              <a:t>Aarhus</a:t>
            </a:r>
            <a:endParaRPr lang="da-DK"/>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err="1">
                <a:solidFill>
                  <a:schemeClr val="bg1"/>
                </a:solidFill>
                <a:latin typeface="AU Peto" panose="040C0B07020602020301" pitchFamily="82" charset="0"/>
              </a:rPr>
              <a:t>uni</a:t>
            </a:r>
            <a:endParaRPr lang="da-DK"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da-DK" sz="10000" kern="0" dirty="0" err="1">
                <a:solidFill>
                  <a:schemeClr val="bg1"/>
                </a:solidFill>
                <a:latin typeface="AU Peto" panose="040C0B07020602020301" pitchFamily="82" charset="0"/>
              </a:rPr>
              <a:t>versiet</a:t>
            </a:r>
            <a:endParaRPr lang="da-DK"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02.07.2025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da-DK"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Click to edit Master text styles</a:t>
            </a:r>
            <a:endParaRPr lang="da-DK"/>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bold</a:t>
            </a:r>
            <a:endParaRPr lang="da-DK"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88199766"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02.07.2025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79740867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a:p>
          <a:p>
            <a:pPr algn="r">
              <a:lnSpc>
                <a:spcPct val="100000"/>
              </a:lnSpc>
            </a:pPr>
            <a:r>
              <a:rPr lang="da-DK" sz="1000" baseline="0" noProof="1">
                <a:solidFill>
                  <a:schemeClr val="tx1">
                    <a:lumMod val="75000"/>
                    <a:lumOff val="25000"/>
                  </a:schemeClr>
                </a:solidFill>
              </a:rPr>
              <a:t>ændr 2. linje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4" name="Date Placeholder 3">
            <a:extLst>
              <a:ext uri="{FF2B5EF4-FFF2-40B4-BE49-F238E27FC236}">
                <a16:creationId xmlns:a16="http://schemas.microsoft.com/office/drawing/2014/main" id="{B8C17429-B6D4-011F-A340-A606C4C71A31}"/>
              </a:ext>
            </a:extLst>
          </p:cNvPr>
          <p:cNvSpPr>
            <a:spLocks noGrp="1"/>
          </p:cNvSpPr>
          <p:nvPr>
            <p:ph type="dt" sz="half" idx="10"/>
          </p:nvPr>
        </p:nvSpPr>
        <p:spPr/>
        <p:txBody>
          <a:bodyPr/>
          <a:lstStyle/>
          <a:p>
            <a:fld id="{78417F83-4CBA-48F2-BAD0-783AE3701E32}" type="datetimeFigureOut">
              <a:rPr lang="da-DK" smtClean="0"/>
              <a:pPr/>
              <a:t>02.07.2025</a:t>
            </a:fld>
            <a:r>
              <a:rPr lang="da-DK"/>
              <a:t>03-07-2025</a:t>
            </a:r>
          </a:p>
        </p:txBody>
      </p:sp>
      <p:sp>
        <p:nvSpPr>
          <p:cNvPr id="10" name="Footer Placeholder 9">
            <a:extLst>
              <a:ext uri="{FF2B5EF4-FFF2-40B4-BE49-F238E27FC236}">
                <a16:creationId xmlns:a16="http://schemas.microsoft.com/office/drawing/2014/main" id="{D2AE88A8-E42D-482B-405C-A762F79D7C48}"/>
              </a:ext>
            </a:extLst>
          </p:cNvPr>
          <p:cNvSpPr>
            <a:spLocks noGrp="1"/>
          </p:cNvSpPr>
          <p:nvPr>
            <p:ph type="ftr" sz="quarter" idx="11"/>
          </p:nvPr>
        </p:nvSpPr>
        <p:spPr/>
        <p:txBody>
          <a:bodyPr/>
          <a:lstStyle/>
          <a:p>
            <a:endParaRPr lang="da-DK" dirty="0"/>
          </a:p>
        </p:txBody>
      </p:sp>
      <p:sp>
        <p:nvSpPr>
          <p:cNvPr id="11" name="Slide Number Placeholder 10">
            <a:extLst>
              <a:ext uri="{FF2B5EF4-FFF2-40B4-BE49-F238E27FC236}">
                <a16:creationId xmlns:a16="http://schemas.microsoft.com/office/drawing/2014/main" id="{06304AFE-D1FB-2BEA-CA63-0AD7624C2EED}"/>
              </a:ext>
            </a:extLst>
          </p:cNvPr>
          <p:cNvSpPr>
            <a:spLocks noGrp="1"/>
          </p:cNvSpPr>
          <p:nvPr>
            <p:ph type="sldNum" sz="quarter" idx="12"/>
          </p:nvPr>
        </p:nvSpPr>
        <p:spPr/>
        <p:txBody>
          <a:bodyPr/>
          <a:lstStyle/>
          <a:p>
            <a:pPr>
              <a:defRPr/>
            </a:pPr>
            <a:fld id="{E90C1E0A-682D-40DC-B1EA-26C007FDC330}" type="slidenum">
              <a:rPr lang="da-DK" smtClean="0"/>
              <a:pPr>
                <a:defRPr/>
              </a:pPr>
              <a:t>‹#›</a:t>
            </a:fld>
            <a:endParaRPr lang="da-DK" dirty="0"/>
          </a:p>
        </p:txBody>
      </p:sp>
      <p:sp>
        <p:nvSpPr>
          <p:cNvPr id="12" name="Title 11">
            <a:extLst>
              <a:ext uri="{FF2B5EF4-FFF2-40B4-BE49-F238E27FC236}">
                <a16:creationId xmlns:a16="http://schemas.microsoft.com/office/drawing/2014/main" id="{9ECC03E2-A17C-7824-12E0-0040B2501C0A}"/>
              </a:ext>
            </a:extLst>
          </p:cNvPr>
          <p:cNvSpPr>
            <a:spLocks noGrp="1"/>
          </p:cNvSpPr>
          <p:nvPr>
            <p:ph type="title"/>
          </p:nvPr>
        </p:nvSpPr>
        <p:spPr>
          <a:xfrm>
            <a:off x="315913" y="188640"/>
            <a:ext cx="11557000" cy="981771"/>
          </a:xfrm>
        </p:spPr>
        <p:txBody>
          <a:bodyPr/>
          <a:lstStyle>
            <a:lvl1pPr>
              <a:defRPr sz="4000"/>
            </a:lvl1pPr>
          </a:lstStyle>
          <a:p>
            <a:r>
              <a:rPr lang="en-GB" dirty="0"/>
              <a:t>Click to edit Master title style</a:t>
            </a:r>
            <a:endParaRPr lang="en-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13" y="228627"/>
            <a:ext cx="1155600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da-DK" dirty="0"/>
              <a:t>Insert title</a:t>
            </a:r>
            <a:endParaRPr lang="da-DK"/>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02.07.2025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da-DK" dirty="0"/>
              <a:t>Click to edit Master title style</a:t>
            </a:r>
            <a:endParaRPr lang="da-DK"/>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r>
              <a:rPr lang="da-DK" dirty="0"/>
              <a:t>6</a:t>
            </a:r>
            <a:endParaRPr lang="da-DK"/>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a:t>
            </a:r>
            <a:endParaRPr lang="da-DK"/>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02.07.2025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a-DK" noProof="0" dirty="0"/>
              <a:t>Click to edit Master title style</a:t>
            </a:r>
            <a:endParaRPr lang="da-DK"/>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a-DK" noProof="0" dirty="0"/>
              <a:t>Click to edit Master text styles</a:t>
            </a:r>
            <a:endParaRPr lang="da-DK" dirty="0"/>
          </a:p>
          <a:p>
            <a:pPr lvl="1"/>
            <a:r>
              <a:rPr lang="da-DK" noProof="0" dirty="0"/>
              <a:t>Second level</a:t>
            </a:r>
            <a:endParaRPr lang="da-DK" dirty="0"/>
          </a:p>
          <a:p>
            <a:pPr lvl="2"/>
            <a:r>
              <a:rPr lang="da-DK" noProof="0" dirty="0"/>
              <a:t>Third level</a:t>
            </a:r>
            <a:endParaRPr lang="da-DK" dirty="0"/>
          </a:p>
          <a:p>
            <a:pPr lvl="3"/>
            <a:r>
              <a:rPr lang="da-DK" noProof="0" dirty="0"/>
              <a:t>Fourth level</a:t>
            </a:r>
            <a:endParaRPr lang="da-DK" dirty="0"/>
          </a:p>
          <a:p>
            <a:pPr lvl="4"/>
            <a:r>
              <a:rPr lang="da-DK" noProof="0" dirty="0"/>
              <a:t>Fifth level</a:t>
            </a:r>
            <a:endParaRPr lang="da-DK" dirty="0"/>
          </a:p>
          <a:p>
            <a:pPr lvl="5"/>
            <a:r>
              <a:rPr lang="da-DK" noProof="0" dirty="0"/>
              <a:t>6 level</a:t>
            </a:r>
            <a:endParaRPr lang="da-DK" dirty="0"/>
          </a:p>
          <a:p>
            <a:pPr lvl="6"/>
            <a:r>
              <a:rPr lang="da-DK" noProof="0" dirty="0"/>
              <a:t>7 level</a:t>
            </a:r>
            <a:endParaRPr lang="da-DK" dirty="0"/>
          </a:p>
          <a:p>
            <a:pPr lvl="7"/>
            <a:r>
              <a:rPr lang="da-DK" noProof="0" dirty="0"/>
              <a:t>8 level</a:t>
            </a:r>
            <a:endParaRPr lang="da-DK" dirty="0"/>
          </a:p>
          <a:p>
            <a:pPr lvl="8"/>
            <a:r>
              <a:rPr lang="da-DK" noProof="0" dirty="0"/>
              <a:t>9 level</a:t>
            </a:r>
            <a:endParaRPr lang="da-DK" dirty="0"/>
          </a:p>
        </p:txBody>
      </p:sp>
      <p:pic>
        <p:nvPicPr>
          <p:cNvPr id="703140967"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tx1"/>
                </a:solidFill>
                <a:latin typeface="+mn-lt"/>
              </a:rPr>
              <a:t>Exploring Reinforcement Learning in Mat. Sci.</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tx1"/>
                </a:solidFill>
                <a:latin typeface="+mn-lt"/>
              </a:rPr>
              <a:t>Mads-Peter Verner Christiansen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tx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endParaRPr lang="da-DK" sz="700" b="0" cap="all" baseline="0" dirty="0">
              <a:solidFill>
                <a:schemeClr val="tx1"/>
              </a:solidFill>
              <a:latin typeface="+mn-lt"/>
            </a:endParaRPr>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tx1"/>
                </a:solidFill>
                <a:latin typeface="AU Passata Light" pitchFamily="34" charset="0"/>
              </a:rPr>
              <a:t>Institut for Fysik og Astronomi</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tx1"/>
                </a:solidFill>
                <a:effectLst/>
                <a:latin typeface="AU Passata" pitchFamily="34" charset="0"/>
              </a:rPr>
              <a:t>Aarhus
Universitet</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da-DK" smtClean="0"/>
              <a:pPr/>
              <a:t>02.07.2025</a:t>
            </a:fld>
            <a:r>
              <a:rPr lang="da-DK"/>
              <a:t>03-07-2025</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da-DK" dirty="0"/>
          </a:p>
        </p:txBody>
      </p:sp>
      <p:sp>
        <p:nvSpPr>
          <p:cNvPr id="4" name="TextBox 3">
            <a:extLst>
              <a:ext uri="{FF2B5EF4-FFF2-40B4-BE49-F238E27FC236}">
                <a16:creationId xmlns:a16="http://schemas.microsoft.com/office/drawing/2014/main" id="{CA793BD6-1EBF-C5AB-66D1-FC4C59FD1585}"/>
              </a:ext>
            </a:extLst>
          </p:cNvPr>
          <p:cNvSpPr txBox="1"/>
          <p:nvPr userDrawn="1"/>
        </p:nvSpPr>
        <p:spPr>
          <a:xfrm>
            <a:off x="6244741" y="6462383"/>
            <a:ext cx="1865895" cy="116955"/>
          </a:xfrm>
          <a:prstGeom prst="rect">
            <a:avLst/>
          </a:prstGeom>
          <a:noFill/>
        </p:spPr>
        <p:txBody>
          <a:bodyPr wrap="none" lIns="0" tIns="0" rIns="0" bIns="0" rtlCol="0">
            <a:spAutoFit/>
          </a:bodyPr>
          <a:lstStyle/>
          <a:p>
            <a:pPr>
              <a:lnSpc>
                <a:spcPct val="95000"/>
              </a:lnSpc>
            </a:pPr>
            <a:r>
              <a:rPr lang="en-GB" sz="800" dirty="0">
                <a:latin typeface="+mn-lt"/>
              </a:rPr>
              <a:t>https://</a:t>
            </a:r>
            <a:r>
              <a:rPr lang="en-GB" sz="800" dirty="0" err="1">
                <a:latin typeface="+mn-lt"/>
              </a:rPr>
              <a:t>github.com</a:t>
            </a:r>
            <a:r>
              <a:rPr lang="en-GB" sz="800" dirty="0">
                <a:latin typeface="+mn-lt"/>
              </a:rPr>
              <a:t>/Mads-</a:t>
            </a:r>
            <a:r>
              <a:rPr lang="en-GB" sz="800" dirty="0" err="1">
                <a:latin typeface="+mn-lt"/>
              </a:rPr>
              <a:t>PeterVC</a:t>
            </a:r>
            <a:r>
              <a:rPr lang="en-GB" sz="800" dirty="0">
                <a:latin typeface="+mn-lt"/>
              </a:rPr>
              <a:t>/</a:t>
            </a:r>
            <a:r>
              <a:rPr lang="en-GB" sz="800" dirty="0" err="1">
                <a:latin typeface="+mn-lt"/>
              </a:rPr>
              <a:t>rlmep</a:t>
            </a:r>
            <a:endParaRPr lang="en-DK" sz="800" dirty="0">
              <a:latin typeface="+mn-lt"/>
            </a:endParaRPr>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066845"/>
            <a:ext cx="10220325" cy="2492990"/>
          </a:xfrm>
        </p:spPr>
        <p:txBody>
          <a:bodyPr/>
          <a:lstStyle/>
          <a:p>
            <a:r>
              <a:rPr lang="en-US" noProof="0" dirty="0"/>
              <a:t>Exploring Reinforcement Learning in Materials Science</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1A4E42-8583-2BC5-4445-ACBEC9E0388E}"/>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20677712-BF35-3803-50F0-25BEF33BD54C}"/>
              </a:ext>
            </a:extLst>
          </p:cNvPr>
          <p:cNvSpPr>
            <a:spLocks noGrp="1"/>
          </p:cNvSpPr>
          <p:nvPr>
            <p:ph type="title"/>
          </p:nvPr>
        </p:nvSpPr>
        <p:spPr/>
        <p:txBody>
          <a:bodyPr/>
          <a:lstStyle/>
          <a:p>
            <a:r>
              <a:rPr lang="en-US" noProof="0" dirty="0"/>
              <a:t>The Reinforcement Learning CYCLE</a:t>
            </a:r>
          </a:p>
        </p:txBody>
      </p:sp>
      <p:pic>
        <p:nvPicPr>
          <p:cNvPr id="3078" name="Picture 6" descr="Reinforcement Learning schema.">
            <a:extLst>
              <a:ext uri="{FF2B5EF4-FFF2-40B4-BE49-F238E27FC236}">
                <a16:creationId xmlns:a16="http://schemas.microsoft.com/office/drawing/2014/main" id="{E00878F4-43C2-A06B-2805-1FA425AC6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8684C1-AA5D-DB1F-9116-FF7FB5B0119B}"/>
              </a:ext>
            </a:extLst>
          </p:cNvPr>
          <p:cNvSpPr txBox="1"/>
          <p:nvPr/>
        </p:nvSpPr>
        <p:spPr>
          <a:xfrm>
            <a:off x="45740" y="6669360"/>
            <a:ext cx="3616375" cy="146194"/>
          </a:xfrm>
          <a:prstGeom prst="rect">
            <a:avLst/>
          </a:prstGeom>
          <a:noFill/>
        </p:spPr>
        <p:txBody>
          <a:bodyPr wrap="none" lIns="0" tIns="0" rIns="0" bIns="0" rtlCol="0">
            <a:spAutoFit/>
          </a:bodyPr>
          <a:lstStyle/>
          <a:p>
            <a:pPr>
              <a:lnSpc>
                <a:spcPct val="95000"/>
              </a:lnSpc>
            </a:pPr>
            <a:r>
              <a:rPr lang="en-US" sz="1000" noProof="0" dirty="0">
                <a:latin typeface="+mn-lt"/>
              </a:rPr>
              <a:t>[1]: Tommaso Tedeschi et al. 2022, 10.48550/arXiv.2208.06437</a:t>
            </a:r>
          </a:p>
        </p:txBody>
      </p:sp>
    </p:spTree>
    <p:extLst>
      <p:ext uri="{BB962C8B-B14F-4D97-AF65-F5344CB8AC3E}">
        <p14:creationId xmlns:p14="http://schemas.microsoft.com/office/powerpoint/2010/main" val="171460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54752-4E15-FE5F-8966-28D1F68AFFA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64CD4E4-2A6A-3966-22D6-F7FC5C661FA7}"/>
              </a:ext>
            </a:extLst>
          </p:cNvPr>
          <p:cNvSpPr txBox="1"/>
          <p:nvPr/>
        </p:nvSpPr>
        <p:spPr>
          <a:xfrm>
            <a:off x="315913" y="1484784"/>
            <a:ext cx="4231877" cy="1695849"/>
          </a:xfrm>
          <a:prstGeom prst="rect">
            <a:avLst/>
          </a:prstGeom>
          <a:noFill/>
        </p:spPr>
        <p:txBody>
          <a:bodyPr wrap="square" lIns="0" tIns="0" rIns="0" bIns="0" rtlCol="0">
            <a:spAutoFit/>
          </a:bodyPr>
          <a:lstStyle/>
          <a:p>
            <a:pPr algn="ctr">
              <a:lnSpc>
                <a:spcPct val="95000"/>
              </a:lnSpc>
            </a:pPr>
            <a:r>
              <a:rPr lang="en-US" sz="2000" b="1" noProof="0" dirty="0">
                <a:latin typeface="+mn-lt"/>
              </a:rPr>
              <a:t>Environment</a:t>
            </a:r>
          </a:p>
          <a:p>
            <a:pPr>
              <a:lnSpc>
                <a:spcPct val="95000"/>
              </a:lnSpc>
            </a:pPr>
            <a:endParaRPr lang="en-US" sz="1600" b="1" noProof="0" dirty="0">
              <a:latin typeface="+mn-lt"/>
            </a:endParaRPr>
          </a:p>
          <a:p>
            <a:pPr>
              <a:lnSpc>
                <a:spcPct val="95000"/>
              </a:lnSpc>
            </a:pPr>
            <a:r>
              <a:rPr lang="en-US" sz="1600" noProof="0" dirty="0">
                <a:latin typeface="+mn-lt"/>
              </a:rPr>
              <a:t>The ‘world’ of the problem we wish to apply reinforcement learning to. </a:t>
            </a:r>
          </a:p>
          <a:p>
            <a:pPr>
              <a:lnSpc>
                <a:spcPct val="95000"/>
              </a:lnSpc>
            </a:pPr>
            <a:endParaRPr lang="en-US" sz="1600" noProof="0" dirty="0">
              <a:latin typeface="+mn-lt"/>
            </a:endParaRPr>
          </a:p>
          <a:p>
            <a:pPr>
              <a:lnSpc>
                <a:spcPct val="95000"/>
              </a:lnSpc>
            </a:pPr>
            <a:r>
              <a:rPr lang="en-US" sz="1600" noProof="0" dirty="0">
                <a:latin typeface="+mn-lt"/>
              </a:rPr>
              <a:t>For example moving through a </a:t>
            </a:r>
            <a:r>
              <a:rPr lang="en-US" sz="1600" noProof="0" dirty="0" err="1">
                <a:latin typeface="+mn-lt"/>
              </a:rPr>
              <a:t>landsacpe</a:t>
            </a:r>
            <a:r>
              <a:rPr lang="en-US" sz="1600" noProof="0" dirty="0">
                <a:latin typeface="+mn-lt"/>
              </a:rPr>
              <a:t> with obstacles – such as in </a:t>
            </a:r>
            <a:r>
              <a:rPr lang="en-US" sz="1600" noProof="0" dirty="0" err="1">
                <a:latin typeface="+mn-lt"/>
              </a:rPr>
              <a:t>FrozenLake</a:t>
            </a:r>
            <a:r>
              <a:rPr lang="en-US" sz="1600" noProof="0" dirty="0">
                <a:latin typeface="+mn-lt"/>
              </a:rPr>
              <a:t>.</a:t>
            </a:r>
          </a:p>
        </p:txBody>
      </p:sp>
      <p:sp>
        <p:nvSpPr>
          <p:cNvPr id="3" name="Date Placeholder 2">
            <a:extLst>
              <a:ext uri="{FF2B5EF4-FFF2-40B4-BE49-F238E27FC236}">
                <a16:creationId xmlns:a16="http://schemas.microsoft.com/office/drawing/2014/main" id="{DD0F2A2F-A565-E279-8D09-3A3DEAA901BE}"/>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EEDE6E86-AD3E-0721-5876-2D5562E78621}"/>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4AF8E82-3640-FF56-CF37-BCD42DBB42B1}"/>
              </a:ext>
            </a:extLst>
          </p:cNvPr>
          <p:cNvGrpSpPr/>
          <p:nvPr/>
        </p:nvGrpSpPr>
        <p:grpSpPr>
          <a:xfrm>
            <a:off x="4547790" y="1717850"/>
            <a:ext cx="7235254" cy="4026329"/>
            <a:chOff x="2747590" y="1717850"/>
            <a:chExt cx="7235254" cy="4026329"/>
          </a:xfrm>
        </p:grpSpPr>
        <p:pic>
          <p:nvPicPr>
            <p:cNvPr id="3078" name="Picture 6" descr="Reinforcement Learning schema.">
              <a:extLst>
                <a:ext uri="{FF2B5EF4-FFF2-40B4-BE49-F238E27FC236}">
                  <a16:creationId xmlns:a16="http://schemas.microsoft.com/office/drawing/2014/main" id="{E472D4B1-2F99-D15B-093E-1E36B0A85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9C48D3-7A6C-4AC9-55C2-745347F17A6F}"/>
                </a:ext>
              </a:extLst>
            </p:cNvPr>
            <p:cNvSpPr/>
            <p:nvPr/>
          </p:nvSpPr>
          <p:spPr bwMode="auto">
            <a:xfrm>
              <a:off x="2895287" y="1844824"/>
              <a:ext cx="1719453"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22B24179-5932-6697-FDA5-8D05C4812B48}"/>
                </a:ext>
              </a:extLst>
            </p:cNvPr>
            <p:cNvSpPr/>
            <p:nvPr/>
          </p:nvSpPr>
          <p:spPr bwMode="auto">
            <a:xfrm>
              <a:off x="4614740" y="4077072"/>
              <a:ext cx="252624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6A710E44-0DDE-729B-2EBB-FB75E91B7D9C}"/>
                </a:ext>
              </a:extLst>
            </p:cNvPr>
            <p:cNvSpPr/>
            <p:nvPr/>
          </p:nvSpPr>
          <p:spPr bwMode="auto">
            <a:xfrm>
              <a:off x="7140982" y="1717850"/>
              <a:ext cx="2841862"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pic>
        <p:nvPicPr>
          <p:cNvPr id="5122" name="Picture 2">
            <a:extLst>
              <a:ext uri="{FF2B5EF4-FFF2-40B4-BE49-F238E27FC236}">
                <a16:creationId xmlns:a16="http://schemas.microsoft.com/office/drawing/2014/main" id="{B2169639-DB1B-3C89-4140-A116BC3E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69" y="3520882"/>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6D53F86-E81D-4810-8062-344F0D350D91}"/>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405141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61E0-C520-A9F9-D03E-4ED1EDB4E7A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1A9E3FD-6517-2FA5-0F7C-764A3A514DC7}"/>
              </a:ext>
            </a:extLst>
          </p:cNvPr>
          <p:cNvSpPr txBox="1"/>
          <p:nvPr/>
        </p:nvSpPr>
        <p:spPr>
          <a:xfrm>
            <a:off x="315913" y="1484784"/>
            <a:ext cx="4231877" cy="3567130"/>
          </a:xfrm>
          <a:prstGeom prst="rect">
            <a:avLst/>
          </a:prstGeom>
          <a:noFill/>
        </p:spPr>
        <p:txBody>
          <a:bodyPr wrap="square" lIns="0" tIns="0" rIns="0" bIns="0" rtlCol="0">
            <a:spAutoFit/>
          </a:bodyPr>
          <a:lstStyle/>
          <a:p>
            <a:pPr algn="ctr">
              <a:lnSpc>
                <a:spcPct val="95000"/>
              </a:lnSpc>
            </a:pPr>
            <a:r>
              <a:rPr lang="en-US" sz="2000" b="1" noProof="0" dirty="0">
                <a:latin typeface="+mn-lt"/>
              </a:rPr>
              <a:t>State</a:t>
            </a:r>
          </a:p>
          <a:p>
            <a:pPr>
              <a:lnSpc>
                <a:spcPct val="95000"/>
              </a:lnSpc>
            </a:pPr>
            <a:endParaRPr lang="en-US" sz="1600" noProof="0" dirty="0">
              <a:latin typeface="+mn-lt"/>
            </a:endParaRPr>
          </a:p>
          <a:p>
            <a:pPr>
              <a:lnSpc>
                <a:spcPct val="95000"/>
              </a:lnSpc>
            </a:pPr>
            <a:r>
              <a:rPr lang="en-US" sz="1600" noProof="0" dirty="0">
                <a:latin typeface="+mn-lt"/>
              </a:rPr>
              <a:t>The information about the environment our agent uses to make decisions. </a:t>
            </a:r>
          </a:p>
          <a:p>
            <a:pPr>
              <a:lnSpc>
                <a:spcPct val="95000"/>
              </a:lnSpc>
            </a:pPr>
            <a:endParaRPr lang="en-US" sz="1600" noProof="0" dirty="0">
              <a:latin typeface="+mn-lt"/>
            </a:endParaRPr>
          </a:p>
          <a:p>
            <a:pPr>
              <a:lnSpc>
                <a:spcPct val="95000"/>
              </a:lnSpc>
            </a:pPr>
            <a:r>
              <a:rPr lang="en-US" sz="1600" noProof="0" dirty="0">
                <a:latin typeface="+mn-lt"/>
              </a:rPr>
              <a:t>E.g. the position of the character in the environment represented in some fashion. </a:t>
            </a:r>
          </a:p>
          <a:p>
            <a:pPr>
              <a:lnSpc>
                <a:spcPct val="95000"/>
              </a:lnSpc>
            </a:pPr>
            <a:endParaRPr lang="en-US" sz="1600" noProof="0" dirty="0">
              <a:latin typeface="+mn-lt"/>
            </a:endParaRPr>
          </a:p>
          <a:p>
            <a:pPr>
              <a:lnSpc>
                <a:spcPct val="95000"/>
              </a:lnSpc>
            </a:pPr>
            <a:r>
              <a:rPr lang="en-US" sz="1600" noProof="0" dirty="0">
                <a:latin typeface="+mn-lt"/>
              </a:rPr>
              <a:t>Representations</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A number between 0 and 15</a:t>
            </a:r>
          </a:p>
          <a:p>
            <a:pPr marL="285750" indent="-285750">
              <a:lnSpc>
                <a:spcPct val="95000"/>
              </a:lnSpc>
              <a:buFont typeface="Arial" panose="020B0604020202020204" pitchFamily="34" charset="0"/>
              <a:buChar char="•"/>
            </a:pPr>
            <a:r>
              <a:rPr lang="en-US" sz="1600" noProof="0" dirty="0">
                <a:latin typeface="+mn-lt"/>
              </a:rPr>
              <a:t>A tuple of (x, y) </a:t>
            </a:r>
          </a:p>
          <a:p>
            <a:pPr marL="285750" indent="-285750">
              <a:lnSpc>
                <a:spcPct val="95000"/>
              </a:lnSpc>
              <a:buFont typeface="Arial" panose="020B0604020202020204" pitchFamily="34" charset="0"/>
              <a:buChar char="•"/>
            </a:pPr>
            <a:r>
              <a:rPr lang="en-US" sz="1600" noProof="0" dirty="0">
                <a:latin typeface="+mn-lt"/>
              </a:rPr>
              <a:t>A one-hot encoded matrix </a:t>
            </a: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p:sp>
        <p:nvSpPr>
          <p:cNvPr id="3" name="Date Placeholder 2">
            <a:extLst>
              <a:ext uri="{FF2B5EF4-FFF2-40B4-BE49-F238E27FC236}">
                <a16:creationId xmlns:a16="http://schemas.microsoft.com/office/drawing/2014/main" id="{760C3411-CC84-9899-D692-D200ED4E151C}"/>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77AEB9D7-95AE-3A3F-6EF2-82F55BC907F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D170B9AD-4617-5D48-1B79-D52096520B48}"/>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C3778F54-AC07-87FE-CACF-C122A036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DA4423-BABD-944B-8289-2AEB8E9A5C36}"/>
                </a:ext>
              </a:extLst>
            </p:cNvPr>
            <p:cNvSpPr/>
            <p:nvPr/>
          </p:nvSpPr>
          <p:spPr bwMode="auto">
            <a:xfrm>
              <a:off x="2854052" y="1844824"/>
              <a:ext cx="1765746"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32E6C706-B3AE-4C06-7CD7-8B2A914A92DC}"/>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aphicFrame>
        <p:nvGraphicFramePr>
          <p:cNvPr id="5" name="Table 4">
            <a:extLst>
              <a:ext uri="{FF2B5EF4-FFF2-40B4-BE49-F238E27FC236}">
                <a16:creationId xmlns:a16="http://schemas.microsoft.com/office/drawing/2014/main" id="{11074B37-CD00-CACD-41ED-2135EEF9BCBA}"/>
              </a:ext>
            </a:extLst>
          </p:cNvPr>
          <p:cNvGraphicFramePr>
            <a:graphicFrameLocks noGrp="1"/>
          </p:cNvGraphicFramePr>
          <p:nvPr>
            <p:extLst>
              <p:ext uri="{D42A27DB-BD31-4B8C-83A1-F6EECF244321}">
                <p14:modId xmlns:p14="http://schemas.microsoft.com/office/powerpoint/2010/main" val="2511700301"/>
              </p:ext>
            </p:extLst>
          </p:nvPr>
        </p:nvGraphicFramePr>
        <p:xfrm>
          <a:off x="1342044" y="4558248"/>
          <a:ext cx="1440000" cy="146304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02339668"/>
                    </a:ext>
                  </a:extLst>
                </a:gridCol>
                <a:gridCol w="360000">
                  <a:extLst>
                    <a:ext uri="{9D8B030D-6E8A-4147-A177-3AD203B41FA5}">
                      <a16:colId xmlns:a16="http://schemas.microsoft.com/office/drawing/2014/main" val="1223966740"/>
                    </a:ext>
                  </a:extLst>
                </a:gridCol>
                <a:gridCol w="360000">
                  <a:extLst>
                    <a:ext uri="{9D8B030D-6E8A-4147-A177-3AD203B41FA5}">
                      <a16:colId xmlns:a16="http://schemas.microsoft.com/office/drawing/2014/main" val="158951749"/>
                    </a:ext>
                  </a:extLst>
                </a:gridCol>
                <a:gridCol w="360000">
                  <a:extLst>
                    <a:ext uri="{9D8B030D-6E8A-4147-A177-3AD203B41FA5}">
                      <a16:colId xmlns:a16="http://schemas.microsoft.com/office/drawing/2014/main" val="3317970863"/>
                    </a:ext>
                  </a:extLst>
                </a:gridCol>
              </a:tblGrid>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751335"/>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336409"/>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89210"/>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651589"/>
                  </a:ext>
                </a:extLst>
              </a:tr>
            </a:tbl>
          </a:graphicData>
        </a:graphic>
      </p:graphicFrame>
      <p:sp>
        <p:nvSpPr>
          <p:cNvPr id="14" name="Rectangle 13">
            <a:extLst>
              <a:ext uri="{FF2B5EF4-FFF2-40B4-BE49-F238E27FC236}">
                <a16:creationId xmlns:a16="http://schemas.microsoft.com/office/drawing/2014/main" id="{9BC85D7B-593E-D046-F14B-985C4CC544FA}"/>
              </a:ext>
            </a:extLst>
          </p:cNvPr>
          <p:cNvSpPr/>
          <p:nvPr/>
        </p:nvSpPr>
        <p:spPr bwMode="auto">
          <a:xfrm>
            <a:off x="8941182" y="2743648"/>
            <a:ext cx="1440160" cy="1909488"/>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6" name="Rectangle 25">
            <a:extLst>
              <a:ext uri="{FF2B5EF4-FFF2-40B4-BE49-F238E27FC236}">
                <a16:creationId xmlns:a16="http://schemas.microsoft.com/office/drawing/2014/main" id="{8673D0C1-6FB6-633C-7814-9C2B01DC4AF7}"/>
              </a:ext>
            </a:extLst>
          </p:cNvPr>
          <p:cNvSpPr/>
          <p:nvPr/>
        </p:nvSpPr>
        <p:spPr bwMode="auto">
          <a:xfrm>
            <a:off x="6382444" y="4077072"/>
            <a:ext cx="2558738"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8" name="Rectangle 27">
            <a:extLst>
              <a:ext uri="{FF2B5EF4-FFF2-40B4-BE49-F238E27FC236}">
                <a16:creationId xmlns:a16="http://schemas.microsoft.com/office/drawing/2014/main" id="{338A2C91-5862-70B0-51C0-63A8E7FF1FD2}"/>
              </a:ext>
            </a:extLst>
          </p:cNvPr>
          <p:cNvSpPr/>
          <p:nvPr/>
        </p:nvSpPr>
        <p:spPr bwMode="auto">
          <a:xfrm>
            <a:off x="6412676" y="1867418"/>
            <a:ext cx="252850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10816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C9648-31A2-6839-33ED-C7D56A63D37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A81E3A-B1D6-8E91-E085-61A9802D4001}"/>
                  </a:ext>
                </a:extLst>
              </p:cNvPr>
              <p:cNvSpPr txBox="1"/>
              <p:nvPr/>
            </p:nvSpPr>
            <p:spPr>
              <a:xfrm>
                <a:off x="315913" y="1484784"/>
                <a:ext cx="4231877" cy="4268861"/>
              </a:xfrm>
              <a:prstGeom prst="rect">
                <a:avLst/>
              </a:prstGeom>
              <a:noFill/>
            </p:spPr>
            <p:txBody>
              <a:bodyPr wrap="square" lIns="0" tIns="0" rIns="0" bIns="0" rtlCol="0">
                <a:spAutoFit/>
              </a:bodyPr>
              <a:lstStyle/>
              <a:p>
                <a:pPr algn="ctr">
                  <a:lnSpc>
                    <a:spcPct val="95000"/>
                  </a:lnSpc>
                </a:pPr>
                <a:r>
                  <a:rPr lang="en-US" sz="2000" b="1" noProof="0" dirty="0">
                    <a:latin typeface="+mn-lt"/>
                  </a:rPr>
                  <a:t>Action</a:t>
                </a:r>
              </a:p>
              <a:p>
                <a:pPr>
                  <a:lnSpc>
                    <a:spcPct val="95000"/>
                  </a:lnSpc>
                </a:pPr>
                <a:endParaRPr lang="en-US" sz="1600" noProof="0" dirty="0">
                  <a:latin typeface="+mn-lt"/>
                </a:endParaRPr>
              </a:p>
              <a:p>
                <a:pPr>
                  <a:lnSpc>
                    <a:spcPct val="95000"/>
                  </a:lnSpc>
                </a:pPr>
                <a:r>
                  <a:rPr lang="en-US" sz="1600" noProof="0" dirty="0">
                    <a:latin typeface="+mn-lt"/>
                  </a:rPr>
                  <a:t>Actions are the agent’s ways of interacting with the environment. </a:t>
                </a:r>
              </a:p>
              <a:p>
                <a:pPr>
                  <a:lnSpc>
                    <a:spcPct val="95000"/>
                  </a:lnSpc>
                </a:pPr>
                <a:endParaRPr lang="en-US" sz="1600" dirty="0">
                  <a:latin typeface="+mn-lt"/>
                </a:endParaRPr>
              </a:p>
              <a:p>
                <a:pPr>
                  <a:lnSpc>
                    <a:spcPct val="95000"/>
                  </a:lnSpc>
                </a:pPr>
                <a:r>
                  <a:rPr lang="en-US" sz="1600" noProof="0" dirty="0">
                    <a:latin typeface="+mn-lt"/>
                  </a:rPr>
                  <a:t>Can be </a:t>
                </a:r>
                <a:r>
                  <a:rPr lang="en-US" sz="1600" i="1" noProof="0" dirty="0">
                    <a:latin typeface="+mn-lt"/>
                  </a:rPr>
                  <a:t>discrete</a:t>
                </a:r>
                <a:r>
                  <a:rPr lang="en-US" sz="1600" noProof="0" dirty="0">
                    <a:latin typeface="+mn-lt"/>
                  </a:rPr>
                  <a:t> or </a:t>
                </a:r>
                <a:r>
                  <a:rPr lang="en-US" sz="1600" i="1" noProof="0" dirty="0">
                    <a:latin typeface="+mn-lt"/>
                  </a:rPr>
                  <a:t>continuous</a:t>
                </a:r>
                <a:r>
                  <a:rPr lang="en-US" sz="1600" noProof="0" dirty="0">
                    <a:latin typeface="+mn-lt"/>
                  </a:rPr>
                  <a:t>.</a:t>
                </a:r>
              </a:p>
              <a:p>
                <a:pPr>
                  <a:lnSpc>
                    <a:spcPct val="95000"/>
                  </a:lnSpc>
                </a:pPr>
                <a:endParaRPr lang="en-US" sz="1600" noProof="0" dirty="0">
                  <a:latin typeface="+mn-lt"/>
                </a:endParaRPr>
              </a:p>
              <a:p>
                <a:pPr>
                  <a:lnSpc>
                    <a:spcPct val="95000"/>
                  </a:lnSpc>
                </a:pPr>
                <a:r>
                  <a:rPr lang="en-US" sz="1600" noProof="0" dirty="0">
                    <a:latin typeface="+mn-lt"/>
                  </a:rPr>
                  <a:t>For </a:t>
                </a:r>
                <a:r>
                  <a:rPr lang="en-US" sz="1600" noProof="0" dirty="0" err="1">
                    <a:latin typeface="+mn-lt"/>
                  </a:rPr>
                  <a:t>FrozenLake</a:t>
                </a:r>
                <a:r>
                  <a:rPr lang="en-US" sz="1600" noProof="0" dirty="0">
                    <a:latin typeface="+mn-lt"/>
                  </a:rPr>
                  <a:t>, the actions are the directions in which to move so we can for example define the </a:t>
                </a:r>
                <a:r>
                  <a:rPr lang="en-US" sz="1600" b="1" noProof="0" dirty="0">
                    <a:latin typeface="+mn-lt"/>
                  </a:rPr>
                  <a:t>action space </a:t>
                </a:r>
                <a:r>
                  <a:rPr lang="en-US" sz="1600" noProof="0" dirty="0">
                    <a:latin typeface="+mn-lt"/>
                  </a:rPr>
                  <a:t>as </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14:m>
                  <m:oMath xmlns:m="http://schemas.openxmlformats.org/officeDocument/2006/math">
                    <m:r>
                      <a:rPr lang="en-US" sz="1600" b="0" i="1" noProof="0" smtClean="0">
                        <a:latin typeface="Cambria Math" panose="02040503050406030204" pitchFamily="18" charset="0"/>
                      </a:rPr>
                      <m:t>0: ←</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1: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2: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3: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r>
                  <a:rPr lang="en-US" sz="1600" noProof="0" dirty="0">
                    <a:latin typeface="+mn-lt"/>
                  </a:rPr>
                  <a:t>With integers mapped to each of the four available actions in the discrete action space.</a:t>
                </a:r>
              </a:p>
            </p:txBody>
          </p:sp>
        </mc:Choice>
        <mc:Fallback xmlns="">
          <p:sp>
            <p:nvSpPr>
              <p:cNvPr id="9" name="TextBox 8">
                <a:extLst>
                  <a:ext uri="{FF2B5EF4-FFF2-40B4-BE49-F238E27FC236}">
                    <a16:creationId xmlns:a16="http://schemas.microsoft.com/office/drawing/2014/main" id="{ECA81E3A-B1D6-8E91-E085-61A9802D4001}"/>
                  </a:ext>
                </a:extLst>
              </p:cNvPr>
              <p:cNvSpPr txBox="1">
                <a:spLocks noRot="1" noChangeAspect="1" noMove="1" noResize="1" noEditPoints="1" noAdjustHandles="1" noChangeArrowheads="1" noChangeShapeType="1" noTextEdit="1"/>
              </p:cNvSpPr>
              <p:nvPr/>
            </p:nvSpPr>
            <p:spPr>
              <a:xfrm>
                <a:off x="315913" y="1484784"/>
                <a:ext cx="4231877" cy="4268861"/>
              </a:xfrm>
              <a:prstGeom prst="rect">
                <a:avLst/>
              </a:prstGeom>
              <a:blipFill>
                <a:blip r:embed="rId2"/>
                <a:stretch>
                  <a:fillRect l="-2687" t="-2374" r="-3881" b="-1780"/>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A009AA6A-2BEB-AD2F-72C6-05CE6120812C}"/>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F0F7404-71A7-5DA0-91FC-10BC818CB93C}"/>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F6432504-8C4F-3CF7-91C9-868C014F5BB3}"/>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5FFFF329-B03A-8773-2444-F6CE796EE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15FD21E-D83C-C626-1F84-8BD1B995AC3B}"/>
                </a:ext>
              </a:extLst>
            </p:cNvPr>
            <p:cNvSpPr/>
            <p:nvPr/>
          </p:nvSpPr>
          <p:spPr bwMode="auto">
            <a:xfrm>
              <a:off x="7120477" y="1739871"/>
              <a:ext cx="1440160"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865C1CA5-6E08-3289-83C6-D469FF1CDED8}"/>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48C98BBB-B958-2A0E-1696-F7CA5D0AFB42}"/>
              </a:ext>
            </a:extLst>
          </p:cNvPr>
          <p:cNvSpPr/>
          <p:nvPr/>
        </p:nvSpPr>
        <p:spPr bwMode="auto">
          <a:xfrm>
            <a:off x="6392291" y="1841388"/>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9DDEDE3F-DC0C-E7F4-D238-FAD3EC90F2E8}"/>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68DC6863-DBE1-2DE9-17A3-99EF8557F21F}"/>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8FED283F-4F62-1C14-D935-81B66D6B7E98}"/>
              </a:ext>
            </a:extLst>
          </p:cNvPr>
          <p:cNvSpPr/>
          <p:nvPr/>
        </p:nvSpPr>
        <p:spPr bwMode="auto">
          <a:xfrm>
            <a:off x="6402139" y="4123334"/>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6920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1C7B7-C134-2C82-A6B7-7F059E947B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C96BBA-3C90-FDEC-3614-066C859E81DA}"/>
                  </a:ext>
                </a:extLst>
              </p:cNvPr>
              <p:cNvSpPr txBox="1"/>
              <p:nvPr/>
            </p:nvSpPr>
            <p:spPr>
              <a:xfrm>
                <a:off x="315913" y="1484784"/>
                <a:ext cx="4231877" cy="3333220"/>
              </a:xfrm>
              <a:prstGeom prst="rect">
                <a:avLst/>
              </a:prstGeom>
              <a:noFill/>
            </p:spPr>
            <p:txBody>
              <a:bodyPr wrap="square" lIns="0" tIns="0" rIns="0" bIns="0" rtlCol="0">
                <a:spAutoFit/>
              </a:bodyPr>
              <a:lstStyle/>
              <a:p>
                <a:pPr algn="ctr">
                  <a:lnSpc>
                    <a:spcPct val="95000"/>
                  </a:lnSpc>
                </a:pPr>
                <a:r>
                  <a:rPr lang="en-US" sz="2000" b="1" noProof="0" dirty="0">
                    <a:latin typeface="+mn-lt"/>
                  </a:rPr>
                  <a:t>Agent</a:t>
                </a:r>
              </a:p>
              <a:p>
                <a:pPr algn="ctr">
                  <a:lnSpc>
                    <a:spcPct val="95000"/>
                  </a:lnSpc>
                </a:pPr>
                <a:endParaRPr lang="en-US" sz="1600" b="1" noProof="0" dirty="0">
                  <a:latin typeface="+mn-lt"/>
                </a:endParaRPr>
              </a:p>
              <a:p>
                <a:pPr>
                  <a:lnSpc>
                    <a:spcPct val="95000"/>
                  </a:lnSpc>
                </a:pPr>
                <a:r>
                  <a:rPr lang="en-US" sz="1600" noProof="0" dirty="0">
                    <a:latin typeface="+mn-lt"/>
                  </a:rPr>
                  <a:t>The agent takes </a:t>
                </a:r>
                <a:r>
                  <a:rPr lang="en-US" sz="1600" b="1" noProof="0" dirty="0">
                    <a:latin typeface="+mn-lt"/>
                  </a:rPr>
                  <a:t>actions</a:t>
                </a:r>
                <a:r>
                  <a:rPr lang="en-US" sz="1600" noProof="0" dirty="0">
                    <a:latin typeface="+mn-lt"/>
                  </a:rPr>
                  <a:t> in the environment. </a:t>
                </a:r>
              </a:p>
              <a:p>
                <a:pPr>
                  <a:lnSpc>
                    <a:spcPct val="95000"/>
                  </a:lnSpc>
                </a:pPr>
                <a:r>
                  <a:rPr lang="en-US" sz="1600" noProof="0" dirty="0">
                    <a:latin typeface="+mn-lt"/>
                  </a:rPr>
                  <a:t>Typical this is done from a probability distribution based on the state information called a </a:t>
                </a:r>
                <a:r>
                  <a:rPr lang="en-US" sz="1600" b="1" noProof="0" dirty="0">
                    <a:latin typeface="+mn-lt"/>
                  </a:rPr>
                  <a:t>policy</a:t>
                </a:r>
                <a:r>
                  <a:rPr lang="en-US" sz="1600" noProof="0" dirty="0">
                    <a:latin typeface="+mn-lt"/>
                  </a:rPr>
                  <a:t> </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𝑎</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r>
                        <a:rPr lang="en-US" sz="1600" b="0" i="1" noProof="0" smtClean="0">
                          <a:latin typeface="Cambria Math" panose="02040503050406030204" pitchFamily="18" charset="0"/>
                        </a:rPr>
                        <m:t>𝜋</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𝑎</m:t>
                      </m:r>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𝑠</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oMath>
                  </m:oMathPara>
                </a14:m>
                <a:endParaRPr lang="en-US" sz="1600" noProof="0" dirty="0">
                  <a:latin typeface="+mn-lt"/>
                </a:endParaRPr>
              </a:p>
              <a:p>
                <a:pPr>
                  <a:lnSpc>
                    <a:spcPct val="95000"/>
                  </a:lnSpc>
                </a:pPr>
                <a:endParaRPr lang="en-US" sz="1600" b="1" noProof="0" dirty="0">
                  <a:latin typeface="+mn-lt"/>
                </a:endParaRPr>
              </a:p>
              <a:p>
                <a:pPr>
                  <a:lnSpc>
                    <a:spcPct val="95000"/>
                  </a:lnSpc>
                </a:pPr>
                <a:r>
                  <a:rPr lang="en-US" sz="1600" noProof="0" dirty="0">
                    <a:latin typeface="+mn-lt"/>
                  </a:rPr>
                  <a:t>The objective of an RL algorithm is to learn a </a:t>
                </a:r>
              </a:p>
              <a:p>
                <a:pPr>
                  <a:lnSpc>
                    <a:spcPct val="95000"/>
                  </a:lnSpc>
                </a:pPr>
                <a:r>
                  <a:rPr lang="en-US" sz="1600" noProof="0" dirty="0">
                    <a:latin typeface="+mn-lt"/>
                  </a:rPr>
                  <a:t>”good” policy.</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46C96BBA-3C90-FDEC-3614-066C859E81DA}"/>
                  </a:ext>
                </a:extLst>
              </p:cNvPr>
              <p:cNvSpPr txBox="1">
                <a:spLocks noRot="1" noChangeAspect="1" noMove="1" noResize="1" noEditPoints="1" noAdjustHandles="1" noChangeArrowheads="1" noChangeShapeType="1" noTextEdit="1"/>
              </p:cNvSpPr>
              <p:nvPr/>
            </p:nvSpPr>
            <p:spPr>
              <a:xfrm>
                <a:off x="315913" y="1484784"/>
                <a:ext cx="4231877" cy="3333220"/>
              </a:xfrm>
              <a:prstGeom prst="rect">
                <a:avLst/>
              </a:prstGeom>
              <a:blipFill>
                <a:blip r:embed="rId2"/>
                <a:stretch>
                  <a:fillRect l="-2687" t="-3042"/>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9E48A81C-88F3-D339-43F9-A1EEC6CEDC23}"/>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773946F-77B9-A9B5-052F-8DC51A8E20CF}"/>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33EA834-3549-6D3D-C2C5-71180B0F4325}"/>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B51AA86F-537B-82D6-5BD0-CE271E275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B9C2D0-EA5D-909C-CEEA-7BA5C7047B81}"/>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DF235A52-B326-610E-9E32-B9820BC3011A}"/>
                </a:ext>
              </a:extLst>
            </p:cNvPr>
            <p:cNvSpPr/>
            <p:nvPr/>
          </p:nvSpPr>
          <p:spPr bwMode="auto">
            <a:xfrm>
              <a:off x="7131853" y="1739871"/>
              <a:ext cx="1428784"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568D2B58-BE95-E74D-0FFB-7C108F5B5250}"/>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8E501BD-CF53-46A9-07B5-1A7036109F16}"/>
              </a:ext>
            </a:extLst>
          </p:cNvPr>
          <p:cNvSpPr/>
          <p:nvPr/>
        </p:nvSpPr>
        <p:spPr bwMode="auto">
          <a:xfrm>
            <a:off x="6392291" y="1841388"/>
            <a:ext cx="253976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2AD4C008-4CFE-2F59-9645-F0A4A09C7BAB}"/>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A57D4A5C-2E2F-6BD3-E025-79DFDB6B24B9}"/>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284751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CE2B5-2BD9-6526-1B27-1E3A288869D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8658FA-A0F3-AEF7-74DD-5AFAFD32D2A7}"/>
                  </a:ext>
                </a:extLst>
              </p:cNvPr>
              <p:cNvSpPr txBox="1"/>
              <p:nvPr/>
            </p:nvSpPr>
            <p:spPr>
              <a:xfrm>
                <a:off x="315913" y="1484784"/>
                <a:ext cx="4231877" cy="4648580"/>
              </a:xfrm>
              <a:prstGeom prst="rect">
                <a:avLst/>
              </a:prstGeom>
              <a:noFill/>
            </p:spPr>
            <p:txBody>
              <a:bodyPr wrap="square" lIns="0" tIns="0" rIns="0" bIns="0" rtlCol="0">
                <a:spAutoFit/>
              </a:bodyPr>
              <a:lstStyle/>
              <a:p>
                <a:pPr algn="ctr">
                  <a:lnSpc>
                    <a:spcPct val="95000"/>
                  </a:lnSpc>
                </a:pPr>
                <a:r>
                  <a:rPr lang="en-US" sz="2000" b="1" noProof="0" dirty="0">
                    <a:latin typeface="+mn-lt"/>
                  </a:rPr>
                  <a:t>Reward</a:t>
                </a:r>
              </a:p>
              <a:p>
                <a:pPr>
                  <a:lnSpc>
                    <a:spcPct val="95000"/>
                  </a:lnSpc>
                </a:pPr>
                <a:endParaRPr lang="en-US" sz="1600" noProof="0" dirty="0">
                  <a:latin typeface="+mn-lt"/>
                </a:endParaRPr>
              </a:p>
              <a:p>
                <a:pPr>
                  <a:lnSpc>
                    <a:spcPct val="95000"/>
                  </a:lnSpc>
                </a:pPr>
                <a:r>
                  <a:rPr lang="en-US" sz="1600" noProof="0" dirty="0">
                    <a:latin typeface="+mn-lt"/>
                  </a:rPr>
                  <a:t>The reward </a:t>
                </a:r>
                <a14:m>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𝑡</m:t>
                        </m:r>
                      </m:sub>
                    </m:sSub>
                  </m:oMath>
                </a14:m>
                <a:r>
                  <a:rPr lang="en-US" sz="1600" noProof="0" dirty="0">
                    <a:latin typeface="+mn-lt"/>
                  </a:rPr>
                  <a:t> is a scalar signal that provides feedback to the agent. </a:t>
                </a:r>
              </a:p>
              <a:p>
                <a:pPr>
                  <a:lnSpc>
                    <a:spcPct val="95000"/>
                  </a:lnSpc>
                </a:pPr>
                <a:endParaRPr lang="en-US" sz="1600" noProof="0" dirty="0">
                  <a:latin typeface="+mn-lt"/>
                </a:endParaRPr>
              </a:p>
              <a:p>
                <a:pPr>
                  <a:lnSpc>
                    <a:spcPct val="95000"/>
                  </a:lnSpc>
                </a:pPr>
                <a:r>
                  <a:rPr lang="en-US" sz="1600" noProof="0" dirty="0">
                    <a:latin typeface="+mn-lt"/>
                  </a:rPr>
                  <a:t>Typically, RL algorithms are trying to maximize the accumulated reward denoted the </a:t>
                </a:r>
                <a:r>
                  <a:rPr lang="en-US" sz="1600" b="1" noProof="0" dirty="0">
                    <a:latin typeface="+mn-lt"/>
                  </a:rPr>
                  <a:t>return</a:t>
                </a:r>
                <a:r>
                  <a:rPr lang="en-US" sz="1600" noProof="0" dirty="0">
                    <a:latin typeface="+mn-lt"/>
                  </a:rPr>
                  <a:t>. </a:t>
                </a:r>
              </a:p>
              <a:p>
                <a:pPr>
                  <a:lnSpc>
                    <a:spcPct val="95000"/>
                  </a:lnSpc>
                </a:pPr>
                <a:endParaRPr lang="en-US" sz="1600" noProof="0" dirty="0">
                  <a:latin typeface="+mn-lt"/>
                </a:endParaRPr>
              </a:p>
              <a:p>
                <a:pPr algn="ct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𝐺</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nary>
                        <m:naryPr>
                          <m:chr m:val="∑"/>
                          <m:ctrlPr>
                            <a:rPr lang="en-US" sz="1600" b="0" i="1" noProof="0" smtClean="0">
                              <a:latin typeface="Cambria Math" panose="02040503050406030204" pitchFamily="18" charset="0"/>
                            </a:rPr>
                          </m:ctrlPr>
                        </m:naryPr>
                        <m:sub>
                          <m:r>
                            <m:rPr>
                              <m:brk m:alnAt="23"/>
                            </m:rPr>
                            <a:rPr lang="en-US" sz="1600" b="0" i="1" noProof="0" smtClean="0">
                              <a:latin typeface="Cambria Math" panose="02040503050406030204" pitchFamily="18" charset="0"/>
                            </a:rPr>
                            <m:t>𝑘</m:t>
                          </m:r>
                        </m:sub>
                        <m:sup>
                          <m:r>
                            <a:rPr lang="en-US" sz="1600" b="0" i="1" noProof="0" smtClean="0">
                              <a:latin typeface="Cambria Math" panose="02040503050406030204" pitchFamily="18" charset="0"/>
                            </a:rPr>
                            <m:t>𝑇</m:t>
                          </m:r>
                        </m:sup>
                        <m:e>
                          <m:sSub>
                            <m:sSubPr>
                              <m:ctrlPr>
                                <a:rPr lang="en-US" sz="1600" b="0" i="1" noProof="0" smtClean="0">
                                  <a:latin typeface="Cambria Math" panose="02040503050406030204" pitchFamily="18" charset="0"/>
                                </a:rPr>
                              </m:ctrlPr>
                            </m:sSubPr>
                            <m:e>
                              <m:sSup>
                                <m:sSupPr>
                                  <m:ctrlPr>
                                    <a:rPr lang="en-US" sz="1600" b="0" i="1" noProof="0" smtClean="0">
                                      <a:latin typeface="Cambria Math" panose="02040503050406030204" pitchFamily="18" charset="0"/>
                                    </a:rPr>
                                  </m:ctrlPr>
                                </m:sSupPr>
                                <m:e>
                                  <m:r>
                                    <a:rPr lang="en-US" sz="1600" b="0" i="1" noProof="0" smtClean="0">
                                      <a:latin typeface="Cambria Math" panose="02040503050406030204" pitchFamily="18" charset="0"/>
                                    </a:rPr>
                                    <m:t>𝛾</m:t>
                                  </m:r>
                                </m:e>
                                <m:sup>
                                  <m:r>
                                    <a:rPr lang="en-US" sz="1600" b="0" i="1" noProof="0" smtClean="0">
                                      <a:latin typeface="Cambria Math" panose="02040503050406030204" pitchFamily="18" charset="0"/>
                                    </a:rPr>
                                    <m:t>𝑘</m:t>
                                  </m:r>
                                </m:sup>
                              </m:sSup>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𝑘</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𝑡</m:t>
                              </m:r>
                            </m:sub>
                          </m:sSub>
                        </m:e>
                      </m:nary>
                    </m:oMath>
                  </m:oMathPara>
                </a14:m>
                <a:endParaRPr lang="en-US" sz="1600" noProof="0" dirty="0">
                  <a:latin typeface="+mn-lt"/>
                </a:endParaRPr>
              </a:p>
              <a:p>
                <a:pPr>
                  <a:lnSpc>
                    <a:spcPct val="95000"/>
                  </a:lnSpc>
                </a:pPr>
                <a:r>
                  <a:rPr lang="en-US" sz="1600" noProof="0" dirty="0">
                    <a:latin typeface="+mn-lt"/>
                  </a:rPr>
                  <a:t>Where </a:t>
                </a:r>
                <a14:m>
                  <m:oMath xmlns:m="http://schemas.openxmlformats.org/officeDocument/2006/math">
                    <m:r>
                      <a:rPr lang="en-US" sz="1600" b="0" i="1" noProof="0" smtClean="0">
                        <a:latin typeface="Cambria Math" panose="02040503050406030204" pitchFamily="18" charset="0"/>
                      </a:rPr>
                      <m:t>𝛾</m:t>
                    </m:r>
                    <m:r>
                      <a:rPr lang="en-US" sz="1600" b="0" i="1" noProof="0" smtClean="0">
                        <a:latin typeface="Cambria Math" panose="02040503050406030204" pitchFamily="18" charset="0"/>
                      </a:rPr>
                      <m:t>∈</m:t>
                    </m:r>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0, 1</m:t>
                        </m:r>
                      </m:e>
                    </m:d>
                  </m:oMath>
                </a14:m>
                <a:r>
                  <a:rPr lang="en-US" sz="1600" noProof="0" dirty="0">
                    <a:latin typeface="+mn-lt"/>
                  </a:rPr>
                  <a:t> is a discount factor that penalizes future rewards. Due to the generally stochastic nature of policies what is typically optimized is the expectation value of the return</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𝐺</m:t>
                          </m:r>
                        </m:e>
                      </m:d>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A68658FA-A0F3-AEF7-74DD-5AFAFD32D2A7}"/>
                  </a:ext>
                </a:extLst>
              </p:cNvPr>
              <p:cNvSpPr txBox="1">
                <a:spLocks noRot="1" noChangeAspect="1" noMove="1" noResize="1" noEditPoints="1" noAdjustHandles="1" noChangeArrowheads="1" noChangeShapeType="1" noTextEdit="1"/>
              </p:cNvSpPr>
              <p:nvPr/>
            </p:nvSpPr>
            <p:spPr>
              <a:xfrm>
                <a:off x="315913" y="1484784"/>
                <a:ext cx="4231877" cy="4648580"/>
              </a:xfrm>
              <a:prstGeom prst="rect">
                <a:avLst/>
              </a:prstGeom>
              <a:blipFill>
                <a:blip r:embed="rId2"/>
                <a:stretch>
                  <a:fillRect l="-2687" t="-2186" r="-2388" b="-21585"/>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303CEC36-A839-74C3-5950-480E80E59C87}"/>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ED2D694B-CA0A-92A4-FE38-312F239DC36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8B709B17-9322-8645-BE97-3F9C654E45F7}"/>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123467E8-F979-660C-5CAD-8176694D7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47974A-6474-E9B0-8B4F-D9A322DFDC3E}"/>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A882D9A7-6BB9-1051-350C-D627AF759CE4}"/>
                </a:ext>
              </a:extLst>
            </p:cNvPr>
            <p:cNvSpPr/>
            <p:nvPr/>
          </p:nvSpPr>
          <p:spPr bwMode="auto">
            <a:xfrm flipV="1">
              <a:off x="7134716" y="2035130"/>
              <a:ext cx="1407967"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C31C7D72-06AF-2DC4-ED9C-C5FAD3D2C0D7}"/>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F4153CA-C8E3-C1D7-3369-E76D4E1CC9F2}"/>
              </a:ext>
            </a:extLst>
          </p:cNvPr>
          <p:cNvSpPr/>
          <p:nvPr/>
        </p:nvSpPr>
        <p:spPr bwMode="auto">
          <a:xfrm>
            <a:off x="6392291" y="1841388"/>
            <a:ext cx="2542624"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57119F14-4963-7969-1C24-2E8204687657}"/>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3AB3965C-52B8-E220-036D-05F3E35A40D2}"/>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5" name="Rectangle 4">
            <a:extLst>
              <a:ext uri="{FF2B5EF4-FFF2-40B4-BE49-F238E27FC236}">
                <a16:creationId xmlns:a16="http://schemas.microsoft.com/office/drawing/2014/main" id="{3157BF3E-0035-2F42-4D63-A07EE93E2580}"/>
              </a:ext>
            </a:extLst>
          </p:cNvPr>
          <p:cNvSpPr/>
          <p:nvPr/>
        </p:nvSpPr>
        <p:spPr bwMode="auto">
          <a:xfrm>
            <a:off x="6392291" y="4147550"/>
            <a:ext cx="254262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720CD597-5DEB-61C0-5106-72B86AF39A7B}"/>
              </a:ext>
            </a:extLst>
          </p:cNvPr>
          <p:cNvSpPr/>
          <p:nvPr/>
        </p:nvSpPr>
        <p:spPr bwMode="auto">
          <a:xfrm flipV="1">
            <a:off x="8934915" y="4941168"/>
            <a:ext cx="1407969"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16989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41B0F23-C795-673A-DCE9-15F9F8DCA2F3}"/>
              </a:ext>
            </a:extLst>
          </p:cNvPr>
          <p:cNvSpPr>
            <a:spLocks noGrp="1"/>
          </p:cNvSpPr>
          <p:nvPr>
            <p:ph type="dt" sz="half" idx="10"/>
          </p:nvPr>
        </p:nvSpPr>
        <p:spPr/>
        <p:txBody>
          <a:bodyPr/>
          <a:lstStyle/>
          <a:p>
            <a:fld id="{76AE58FA-2F9C-CD46-9E72-9E22CA552897}" type="datetime1">
              <a:rPr lang="da-DK" smtClean="0"/>
              <a:t>02.07.2025</a:t>
            </a:fld>
            <a:r>
              <a:rPr lang="da-DK"/>
              <a:t>03-07-2025</a:t>
            </a:r>
          </a:p>
        </p:txBody>
      </p:sp>
      <p:sp>
        <p:nvSpPr>
          <p:cNvPr id="4" name="Title 3">
            <a:extLst>
              <a:ext uri="{FF2B5EF4-FFF2-40B4-BE49-F238E27FC236}">
                <a16:creationId xmlns:a16="http://schemas.microsoft.com/office/drawing/2014/main" id="{9C033493-3FE5-9346-3FFC-3AA09CCB45E1}"/>
              </a:ext>
            </a:extLst>
          </p:cNvPr>
          <p:cNvSpPr>
            <a:spLocks noGrp="1"/>
          </p:cNvSpPr>
          <p:nvPr>
            <p:ph type="title"/>
          </p:nvPr>
        </p:nvSpPr>
        <p:spPr/>
        <p:txBody>
          <a:bodyPr/>
          <a:lstStyle/>
          <a:p>
            <a:r>
              <a:rPr lang="en-DK" dirty="0"/>
              <a:t>Reinforcement LEARNING TaxiNOMY</a:t>
            </a:r>
          </a:p>
        </p:txBody>
      </p:sp>
      <p:pic>
        <p:nvPicPr>
          <p:cNvPr id="6" name="Picture 5" descr="A diagram of a model&#10;&#10;AI-generated content may be incorrect.">
            <a:extLst>
              <a:ext uri="{FF2B5EF4-FFF2-40B4-BE49-F238E27FC236}">
                <a16:creationId xmlns:a16="http://schemas.microsoft.com/office/drawing/2014/main" id="{59A581CD-3A6C-7D25-F8CC-EDB45B873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1170411"/>
            <a:ext cx="9416970" cy="4947899"/>
          </a:xfrm>
          <a:prstGeom prst="rect">
            <a:avLst/>
          </a:prstGeom>
        </p:spPr>
      </p:pic>
      <p:cxnSp>
        <p:nvCxnSpPr>
          <p:cNvPr id="8" name="Straight Arrow Connector 7">
            <a:extLst>
              <a:ext uri="{FF2B5EF4-FFF2-40B4-BE49-F238E27FC236}">
                <a16:creationId xmlns:a16="http://schemas.microsoft.com/office/drawing/2014/main" id="{0ED1ECDC-51B1-CAC0-9FFD-38EF2584871F}"/>
              </a:ext>
            </a:extLst>
          </p:cNvPr>
          <p:cNvCxnSpPr/>
          <p:nvPr/>
        </p:nvCxnSpPr>
        <p:spPr bwMode="auto">
          <a:xfrm>
            <a:off x="2998068" y="2564904"/>
            <a:ext cx="1080120" cy="864096"/>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58E4E273-1E20-26D5-14D7-6DB806963BDB}"/>
              </a:ext>
            </a:extLst>
          </p:cNvPr>
          <p:cNvSpPr txBox="1"/>
          <p:nvPr/>
        </p:nvSpPr>
        <p:spPr>
          <a:xfrm>
            <a:off x="2169976" y="2047246"/>
            <a:ext cx="1656184" cy="467820"/>
          </a:xfrm>
          <a:prstGeom prst="rect">
            <a:avLst/>
          </a:prstGeom>
          <a:noFill/>
        </p:spPr>
        <p:txBody>
          <a:bodyPr wrap="square" lIns="0" tIns="0" rIns="0" bIns="0" rtlCol="0">
            <a:spAutoFit/>
          </a:bodyPr>
          <a:lstStyle/>
          <a:p>
            <a:pPr>
              <a:lnSpc>
                <a:spcPct val="95000"/>
              </a:lnSpc>
            </a:pPr>
            <a:r>
              <a:rPr lang="en-DK" sz="1600" dirty="0">
                <a:latin typeface="+mn-lt"/>
              </a:rPr>
              <a:t>We will stick to this branch</a:t>
            </a:r>
          </a:p>
        </p:txBody>
      </p:sp>
    </p:spTree>
    <p:extLst>
      <p:ext uri="{BB962C8B-B14F-4D97-AF65-F5344CB8AC3E}">
        <p14:creationId xmlns:p14="http://schemas.microsoft.com/office/powerpoint/2010/main" val="120305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8D98C9-C4CE-CEA2-3057-14A7C9391169}"/>
              </a:ext>
            </a:extLst>
          </p:cNvPr>
          <p:cNvSpPr>
            <a:spLocks noGrp="1"/>
          </p:cNvSpPr>
          <p:nvPr>
            <p:ph type="dt" sz="half" idx="10"/>
          </p:nvPr>
        </p:nvSpPr>
        <p:spPr/>
        <p:txBody>
          <a:bodyPr/>
          <a:lstStyle/>
          <a:p>
            <a:fld id="{6870CC21-6CEA-4948-B082-9DE591E3A891}" type="datetime1">
              <a:rPr lang="en-US" noProof="0" smtClean="0"/>
              <a:t>7/2/25</a:t>
            </a:fld>
            <a:r>
              <a:rPr lang="en-US" noProof="0" dirty="0"/>
              <a:t>03-07-2025</a:t>
            </a:r>
          </a:p>
        </p:txBody>
      </p:sp>
      <p:sp>
        <p:nvSpPr>
          <p:cNvPr id="4" name="Title 3">
            <a:extLst>
              <a:ext uri="{FF2B5EF4-FFF2-40B4-BE49-F238E27FC236}">
                <a16:creationId xmlns:a16="http://schemas.microsoft.com/office/drawing/2014/main" id="{C0E5EF88-2113-3D77-858C-B894947FDB7F}"/>
              </a:ext>
            </a:extLst>
          </p:cNvPr>
          <p:cNvSpPr>
            <a:spLocks noGrp="1"/>
          </p:cNvSpPr>
          <p:nvPr>
            <p:ph type="title"/>
          </p:nvPr>
        </p:nvSpPr>
        <p:spPr/>
        <p:txBody>
          <a:bodyPr/>
          <a:lstStyle/>
          <a:p>
            <a:r>
              <a:rPr lang="en-US" noProof="0" dirty="0"/>
              <a:t>RL Objective and ALGORITHMS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C1C798-5277-8A72-2516-FB2B27A609A3}"/>
                  </a:ext>
                </a:extLst>
              </p:cNvPr>
              <p:cNvSpPr txBox="1"/>
              <p:nvPr/>
            </p:nvSpPr>
            <p:spPr>
              <a:xfrm>
                <a:off x="477788" y="1844824"/>
                <a:ext cx="4536504" cy="3420552"/>
              </a:xfrm>
              <a:prstGeom prst="rect">
                <a:avLst/>
              </a:prstGeom>
              <a:noFill/>
            </p:spPr>
            <p:txBody>
              <a:bodyPr wrap="square" lIns="0" tIns="0" rIns="0" bIns="0" rtlCol="0">
                <a:spAutoFit/>
              </a:bodyPr>
              <a:lstStyle/>
              <a:p>
                <a:pPr>
                  <a:lnSpc>
                    <a:spcPct val="95000"/>
                  </a:lnSpc>
                </a:pPr>
                <a:r>
                  <a:rPr lang="en-US" sz="1600" noProof="0" dirty="0">
                    <a:latin typeface="Cambria Math" panose="02040503050406030204" pitchFamily="18" charset="0"/>
                  </a:rPr>
                  <a:t>The objective is to optimize the expected return, </a:t>
                </a:r>
              </a:p>
              <a:p>
                <a:pPr>
                  <a:lnSpc>
                    <a:spcPct val="95000"/>
                  </a:lnSpc>
                </a:pPr>
                <a14:m>
                  <m:oMathPara xmlns:m="http://schemas.openxmlformats.org/officeDocument/2006/math">
                    <m:oMathParaPr>
                      <m:jc m:val="centerGroup"/>
                    </m:oMathParaPr>
                    <m:oMath xmlns:m="http://schemas.openxmlformats.org/officeDocument/2006/math">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r>
                            <a:rPr lang="en-US" sz="1600" i="1" noProof="0" smtClean="0">
                              <a:latin typeface="Cambria Math" panose="02040503050406030204" pitchFamily="18" charset="0"/>
                            </a:rPr>
                            <m:t>𝐺</m:t>
                          </m:r>
                        </m:e>
                      </m:d>
                      <m:r>
                        <a:rPr lang="en-US" sz="1600" i="1" noProof="0" smtClean="0">
                          <a:latin typeface="Cambria Math" panose="02040503050406030204" pitchFamily="18" charset="0"/>
                        </a:rPr>
                        <m:t>=</m:t>
                      </m:r>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da-DK" sz="1600" noProof="0" dirty="0">
                  <a:latin typeface="+mn-lt"/>
                </a:endParaRPr>
              </a:p>
              <a:p>
                <a:pPr>
                  <a:lnSpc>
                    <a:spcPct val="95000"/>
                  </a:lnSpc>
                </a:pPr>
                <a:endParaRPr lang="en-US" sz="1600" noProof="0" dirty="0">
                  <a:latin typeface="+mn-lt"/>
                </a:endParaRPr>
              </a:p>
              <a:p>
                <a:pPr>
                  <a:lnSpc>
                    <a:spcPct val="95000"/>
                  </a:lnSpc>
                </a:pPr>
                <a:r>
                  <a:rPr lang="en-US" sz="1600" noProof="0" dirty="0">
                    <a:latin typeface="+mn-lt"/>
                  </a:rPr>
                  <a:t>The policy </a:t>
                </a:r>
                <a14:m>
                  <m:oMath xmlns:m="http://schemas.openxmlformats.org/officeDocument/2006/math">
                    <m:r>
                      <a:rPr lang="da-DK" sz="1600" b="0" i="1" noProof="0" smtClean="0">
                        <a:latin typeface="Cambria Math" panose="02040503050406030204" pitchFamily="18" charset="0"/>
                      </a:rPr>
                      <m:t>𝜋</m:t>
                    </m:r>
                  </m:oMath>
                </a14:m>
                <a:r>
                  <a:rPr lang="en-US" sz="1600" noProof="0" dirty="0">
                    <a:latin typeface="+mn-lt"/>
                  </a:rPr>
                  <a:t> is described by a set of parameters </a:t>
                </a:r>
                <a14:m>
                  <m:oMath xmlns:m="http://schemas.openxmlformats.org/officeDocument/2006/math">
                    <m:r>
                      <a:rPr lang="da-DK" sz="1600" b="0" i="1" noProof="0" smtClean="0">
                        <a:latin typeface="Cambria Math" panose="02040503050406030204" pitchFamily="18" charset="0"/>
                      </a:rPr>
                      <m:t>𝜃</m:t>
                    </m:r>
                  </m:oMath>
                </a14:m>
                <a:r>
                  <a:rPr lang="en-US" sz="1600" dirty="0">
                    <a:latin typeface="+mn-lt"/>
                  </a:rPr>
                  <a:t>, so </a:t>
                </a:r>
                <a14:m>
                  <m:oMath xmlns:m="http://schemas.openxmlformats.org/officeDocument/2006/math">
                    <m:sSub>
                      <m:sSubPr>
                        <m:ctrlPr>
                          <a:rPr lang="da-DK" sz="1600" b="0" i="1" smtClean="0">
                            <a:latin typeface="Cambria Math" panose="02040503050406030204" pitchFamily="18" charset="0"/>
                          </a:rPr>
                        </m:ctrlPr>
                      </m:sSubPr>
                      <m:e>
                        <m:r>
                          <a:rPr lang="da-DK" sz="1600" i="1">
                            <a:latin typeface="Cambria Math" panose="02040503050406030204" pitchFamily="18" charset="0"/>
                          </a:rPr>
                          <m:t>𝜋</m:t>
                        </m:r>
                      </m:e>
                      <m:sub>
                        <m:r>
                          <a:rPr lang="da-DK" sz="1600" b="0" i="1" smtClean="0">
                            <a:latin typeface="Cambria Math" panose="02040503050406030204" pitchFamily="18" charset="0"/>
                          </a:rPr>
                          <m:t>𝜃</m:t>
                        </m:r>
                      </m:sub>
                    </m:sSub>
                  </m:oMath>
                </a14:m>
                <a:r>
                  <a:rPr lang="en-US" sz="1600" dirty="0">
                    <a:latin typeface="+mn-lt"/>
                  </a:rPr>
                  <a:t> denotes a specific parameterization of the policy. </a:t>
                </a:r>
              </a:p>
              <a:p>
                <a:pPr>
                  <a:lnSpc>
                    <a:spcPct val="95000"/>
                  </a:lnSpc>
                </a:pPr>
                <a:endParaRPr lang="en-US" sz="1600" dirty="0">
                  <a:latin typeface="+mn-lt"/>
                </a:endParaRPr>
              </a:p>
              <a:p>
                <a:pPr>
                  <a:lnSpc>
                    <a:spcPct val="95000"/>
                  </a:lnSpc>
                </a:pPr>
                <a:r>
                  <a:rPr lang="en-US" sz="1600" dirty="0">
                    <a:latin typeface="+mn-lt"/>
                  </a:rPr>
                  <a:t>Our goal is thus to maximize the expected return </a:t>
                </a:r>
                <a:r>
                  <a:rPr lang="en-US" sz="1600" dirty="0" err="1">
                    <a:latin typeface="+mn-lt"/>
                  </a:rPr>
                  <a:t>wrt</a:t>
                </a:r>
                <a:r>
                  <a:rPr lang="en-US" sz="1600" dirty="0">
                    <a:latin typeface="+mn-lt"/>
                  </a:rPr>
                  <a:t>. </a:t>
                </a:r>
                <a14:m>
                  <m:oMath xmlns:m="http://schemas.openxmlformats.org/officeDocument/2006/math">
                    <m:r>
                      <a:rPr lang="da-DK" sz="1600" b="0" i="1" smtClean="0">
                        <a:latin typeface="Cambria Math" panose="02040503050406030204" pitchFamily="18" charset="0"/>
                      </a:rPr>
                      <m:t>𝜃</m:t>
                    </m:r>
                  </m:oMath>
                </a14:m>
                <a:r>
                  <a:rPr lang="en-US" sz="1600" dirty="0">
                    <a:latin typeface="+mn-lt"/>
                  </a:rPr>
                  <a:t>. </a:t>
                </a:r>
              </a:p>
              <a:p>
                <a:pPr>
                  <a:lnSpc>
                    <a:spcPct val="95000"/>
                  </a:lnSpc>
                </a:pPr>
                <a:endParaRPr lang="en-US"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𝜃</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m:rPr>
                              <m:sty m:val="p"/>
                            </m:rPr>
                            <a:rPr lang="da-DK" sz="1600" b="0" i="0" smtClean="0">
                              <a:latin typeface="Cambria Math" panose="02040503050406030204" pitchFamily="18" charset="0"/>
                            </a:rPr>
                            <m:t>argmax</m:t>
                          </m:r>
                        </m:e>
                        <m:sub>
                          <m:r>
                            <a:rPr lang="da-DK" sz="1600" b="0" i="1" smtClean="0">
                              <a:latin typeface="Cambria Math" panose="02040503050406030204" pitchFamily="18" charset="0"/>
                            </a:rPr>
                            <m:t>𝜃</m:t>
                          </m:r>
                        </m:sub>
                      </m:sSub>
                      <m:d>
                        <m:dPr>
                          <m:ctrlPr>
                            <a:rPr lang="da-DK"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sSub>
                                <m:sSubPr>
                                  <m:ctrlPr>
                                    <a:rPr lang="da-DK" sz="1600" b="0" i="1" smtClean="0">
                                      <a:latin typeface="Cambria Math" panose="02040503050406030204" pitchFamily="18" charset="0"/>
                                    </a:rPr>
                                  </m:ctrlPr>
                                </m:sSubPr>
                                <m:e>
                                  <m:r>
                                    <a:rPr lang="en-US" sz="1600" i="1">
                                      <a:latin typeface="Cambria Math" panose="02040503050406030204" pitchFamily="18" charset="0"/>
                                    </a:rPr>
                                    <m:t>𝜋</m:t>
                                  </m:r>
                                </m:e>
                                <m:sub>
                                  <m:r>
                                    <a:rPr lang="da-DK" sz="1600" b="0" i="1" smtClean="0">
                                      <a:latin typeface="Cambria Math" panose="02040503050406030204" pitchFamily="18" charset="0"/>
                                    </a:rPr>
                                    <m:t>𝜃</m:t>
                                  </m:r>
                                </m:sub>
                              </m:sSub>
                            </m:sub>
                          </m:sSub>
                          <m:d>
                            <m:dPr>
                              <m:begChr m:val="["/>
                              <m:endChr m:val="]"/>
                              <m:ctrlPr>
                                <a:rPr lang="en-US" sz="1600" i="1">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𝑘</m:t>
                                  </m:r>
                                </m:sub>
                                <m:sup>
                                  <m:r>
                                    <a:rPr lang="en-US" sz="1600" i="1">
                                      <a:latin typeface="Cambria Math" panose="02040503050406030204" pitchFamily="18" charset="0"/>
                                    </a:rPr>
                                    <m:t>𝑇</m:t>
                                  </m:r>
                                </m:sup>
                                <m:e>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𝛾</m:t>
                                          </m:r>
                                        </m:e>
                                        <m:sup>
                                          <m:r>
                                            <a:rPr lang="en-US" sz="1600" i="1">
                                              <a:latin typeface="Cambria Math" panose="02040503050406030204" pitchFamily="18" charset="0"/>
                                            </a:rPr>
                                            <m:t>𝑘</m:t>
                                          </m:r>
                                        </m:sup>
                                      </m:sSup>
                                      <m:r>
                                        <a:rPr lang="en-US" sz="1600" i="1">
                                          <a:latin typeface="Cambria Math" panose="02040503050406030204" pitchFamily="18" charset="0"/>
                                        </a:rPr>
                                        <m:t>𝑟</m:t>
                                      </m:r>
                                    </m:e>
                                    <m:sub>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𝑡</m:t>
                                      </m:r>
                                    </m:sub>
                                  </m:sSub>
                                </m:e>
                              </m:nary>
                            </m:e>
                          </m:d>
                        </m:e>
                      </m:d>
                    </m:oMath>
                  </m:oMathPara>
                </a14:m>
                <a:endParaRPr lang="en-US" sz="1600" dirty="0">
                  <a:latin typeface="+mn-lt"/>
                </a:endParaRPr>
              </a:p>
            </p:txBody>
          </p:sp>
        </mc:Choice>
        <mc:Fallback xmlns="">
          <p:sp>
            <p:nvSpPr>
              <p:cNvPr id="8" name="TextBox 7">
                <a:extLst>
                  <a:ext uri="{FF2B5EF4-FFF2-40B4-BE49-F238E27FC236}">
                    <a16:creationId xmlns:a16="http://schemas.microsoft.com/office/drawing/2014/main" id="{D0C1C798-5277-8A72-2516-FB2B27A609A3}"/>
                  </a:ext>
                </a:extLst>
              </p:cNvPr>
              <p:cNvSpPr txBox="1">
                <a:spLocks noRot="1" noChangeAspect="1" noMove="1" noResize="1" noEditPoints="1" noAdjustHandles="1" noChangeArrowheads="1" noChangeShapeType="1" noTextEdit="1"/>
              </p:cNvSpPr>
              <p:nvPr/>
            </p:nvSpPr>
            <p:spPr>
              <a:xfrm>
                <a:off x="477788" y="1844824"/>
                <a:ext cx="4536504" cy="3420552"/>
              </a:xfrm>
              <a:prstGeom prst="rect">
                <a:avLst/>
              </a:prstGeom>
              <a:blipFill>
                <a:blip r:embed="rId2"/>
                <a:stretch>
                  <a:fillRect l="-2786" t="-17778" r="-2507" b="-36296"/>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2BD05-362C-C6F7-055F-6A1EC24E395C}"/>
                  </a:ext>
                </a:extLst>
              </p:cNvPr>
              <p:cNvSpPr txBox="1"/>
              <p:nvPr/>
            </p:nvSpPr>
            <p:spPr>
              <a:xfrm>
                <a:off x="6310437" y="1844824"/>
                <a:ext cx="5400600" cy="2339102"/>
              </a:xfrm>
              <a:prstGeom prst="rect">
                <a:avLst/>
              </a:prstGeom>
              <a:noFill/>
            </p:spPr>
            <p:txBody>
              <a:bodyPr wrap="square" lIns="0" tIns="0" rIns="0" bIns="0" rtlCol="0">
                <a:spAutoFit/>
              </a:bodyPr>
              <a:lstStyle/>
              <a:p>
                <a:pPr>
                  <a:lnSpc>
                    <a:spcPct val="95000"/>
                  </a:lnSpc>
                </a:pPr>
                <a:r>
                  <a:rPr lang="en-DK" sz="1600" b="1" dirty="0">
                    <a:latin typeface="+mn-lt"/>
                  </a:rPr>
                  <a:t>Na</a:t>
                </a:r>
                <a:r>
                  <a:rPr lang="en-GB" sz="1600" b="1" dirty="0" err="1">
                    <a:latin typeface="+mn-lt"/>
                  </a:rPr>
                  <a:t>ï</a:t>
                </a:r>
                <a:r>
                  <a:rPr lang="en-DK" sz="1600" b="1" dirty="0">
                    <a:latin typeface="+mn-lt"/>
                  </a:rPr>
                  <a:t>ve brute-force algorithm</a:t>
                </a:r>
              </a:p>
              <a:p>
                <a:pPr>
                  <a:lnSpc>
                    <a:spcPct val="95000"/>
                  </a:lnSpc>
                </a:pPr>
                <a:endParaRPr lang="en-DK" sz="1600" dirty="0">
                  <a:latin typeface="+mn-lt"/>
                </a:endParaRPr>
              </a:p>
              <a:p>
                <a:pPr>
                  <a:lnSpc>
                    <a:spcPct val="95000"/>
                  </a:lnSpc>
                </a:pPr>
                <a:endParaRPr lang="en-DK" sz="1600" dirty="0">
                  <a:latin typeface="+mn-lt"/>
                </a:endParaRPr>
              </a:p>
              <a:p>
                <a:pPr marL="342900" indent="-342900">
                  <a:lnSpc>
                    <a:spcPct val="95000"/>
                  </a:lnSpc>
                  <a:buFont typeface="+mj-lt"/>
                  <a:buAutoNum type="arabicPeriod"/>
                </a:pPr>
                <a:r>
                  <a:rPr lang="en-DK" sz="1600" dirty="0">
                    <a:latin typeface="+mn-lt"/>
                  </a:rPr>
                  <a:t>Choose a policy parameterization </a:t>
                </a:r>
                <a14:m>
                  <m:oMath xmlns:m="http://schemas.openxmlformats.org/officeDocument/2006/math">
                    <m:r>
                      <a:rPr lang="da-DK" sz="1600" b="0" i="1" smtClean="0">
                        <a:latin typeface="Cambria Math" panose="02040503050406030204" pitchFamily="18" charset="0"/>
                      </a:rPr>
                      <m:t>𝜃</m:t>
                    </m:r>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For all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calculate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r>
                          <a:rPr lang="en-US" sz="1600" i="1">
                            <a:latin typeface="Cambria Math" panose="02040503050406030204" pitchFamily="18" charset="0"/>
                          </a:rPr>
                          <m:t>𝜋</m:t>
                        </m:r>
                      </m:sub>
                    </m:sSub>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𝐺</m:t>
                        </m:r>
                      </m:e>
                    </m:d>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Pick the policy with the expected highest return. </a:t>
                </a:r>
              </a:p>
              <a:p>
                <a:pPr marL="342900" indent="-342900">
                  <a:lnSpc>
                    <a:spcPct val="95000"/>
                  </a:lnSpc>
                  <a:buFont typeface="+mj-lt"/>
                  <a:buAutoNum type="arabicPeriod"/>
                </a:pPr>
                <a:endParaRPr lang="en-DK" sz="1600" dirty="0">
                  <a:latin typeface="+mn-lt"/>
                </a:endParaRPr>
              </a:p>
              <a:p>
                <a:pPr>
                  <a:lnSpc>
                    <a:spcPct val="95000"/>
                  </a:lnSpc>
                </a:pPr>
                <a:r>
                  <a:rPr lang="en-DK" sz="1600" dirty="0">
                    <a:latin typeface="+mn-lt"/>
                  </a:rPr>
                  <a:t>But this is generally not tractable. </a:t>
                </a:r>
              </a:p>
            </p:txBody>
          </p:sp>
        </mc:Choice>
        <mc:Fallback xmlns="">
          <p:sp>
            <p:nvSpPr>
              <p:cNvPr id="9" name="TextBox 8">
                <a:extLst>
                  <a:ext uri="{FF2B5EF4-FFF2-40B4-BE49-F238E27FC236}">
                    <a16:creationId xmlns:a16="http://schemas.microsoft.com/office/drawing/2014/main" id="{8DC2BD05-362C-C6F7-055F-6A1EC24E395C}"/>
                  </a:ext>
                </a:extLst>
              </p:cNvPr>
              <p:cNvSpPr txBox="1">
                <a:spLocks noRot="1" noChangeAspect="1" noMove="1" noResize="1" noEditPoints="1" noAdjustHandles="1" noChangeArrowheads="1" noChangeShapeType="1" noTextEdit="1"/>
              </p:cNvSpPr>
              <p:nvPr/>
            </p:nvSpPr>
            <p:spPr>
              <a:xfrm>
                <a:off x="6310437" y="1844824"/>
                <a:ext cx="5400600" cy="2339102"/>
              </a:xfrm>
              <a:prstGeom prst="rect">
                <a:avLst/>
              </a:prstGeom>
              <a:blipFill>
                <a:blip r:embed="rId3"/>
                <a:stretch>
                  <a:fillRect l="-2108" t="-3243" b="-4324"/>
                </a:stretch>
              </a:blipFill>
            </p:spPr>
            <p:txBody>
              <a:bodyPr/>
              <a:lstStyle/>
              <a:p>
                <a:r>
                  <a:rPr lang="en-DK">
                    <a:noFill/>
                  </a:rPr>
                  <a:t> </a:t>
                </a:r>
              </a:p>
            </p:txBody>
          </p:sp>
        </mc:Fallback>
      </mc:AlternateContent>
    </p:spTree>
    <p:extLst>
      <p:ext uri="{BB962C8B-B14F-4D97-AF65-F5344CB8AC3E}">
        <p14:creationId xmlns:p14="http://schemas.microsoft.com/office/powerpoint/2010/main" val="324274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FA36821-F697-C7AF-20A1-6AB98CCDA6DD}"/>
              </a:ext>
            </a:extLst>
          </p:cNvPr>
          <p:cNvSpPr>
            <a:spLocks noGrp="1"/>
          </p:cNvSpPr>
          <p:nvPr>
            <p:ph type="dt" sz="half" idx="10"/>
          </p:nvPr>
        </p:nvSpPr>
        <p:spPr/>
        <p:txBody>
          <a:bodyPr/>
          <a:lstStyle/>
          <a:p>
            <a:fld id="{4450D216-EC83-4F49-9413-B0ED3D2EC404}" type="datetime1">
              <a:rPr lang="da-DK" smtClean="0"/>
              <a:t>02.07.2025</a:t>
            </a:fld>
            <a:r>
              <a:rPr lang="da-DK"/>
              <a:t>03-07-2025</a:t>
            </a:r>
          </a:p>
        </p:txBody>
      </p:sp>
      <p:sp>
        <p:nvSpPr>
          <p:cNvPr id="4" name="Title 3">
            <a:extLst>
              <a:ext uri="{FF2B5EF4-FFF2-40B4-BE49-F238E27FC236}">
                <a16:creationId xmlns:a16="http://schemas.microsoft.com/office/drawing/2014/main" id="{3C9FDFEC-8173-F50F-A6D7-1B69D5C5E47F}"/>
              </a:ext>
            </a:extLst>
          </p:cNvPr>
          <p:cNvSpPr>
            <a:spLocks noGrp="1"/>
          </p:cNvSpPr>
          <p:nvPr>
            <p:ph type="title"/>
          </p:nvPr>
        </p:nvSpPr>
        <p:spPr/>
        <p:txBody>
          <a:bodyPr/>
          <a:lstStyle/>
          <a:p>
            <a:r>
              <a:rPr lang="en-DK" dirty="0"/>
              <a:t>S</a:t>
            </a:r>
            <a:r>
              <a:rPr lang="en-GB" dirty="0"/>
              <a:t>t</a:t>
            </a:r>
            <a:r>
              <a:rPr lang="en-DK" dirty="0"/>
              <a:t>ate-Value FUNCTIOn</a:t>
            </a:r>
          </a:p>
        </p:txBody>
      </p:sp>
      <p:pic>
        <p:nvPicPr>
          <p:cNvPr id="6" name="Picture 5" descr="A screenshot of a game&#10;&#10;AI-generated content may be incorrect.">
            <a:extLst>
              <a:ext uri="{FF2B5EF4-FFF2-40B4-BE49-F238E27FC236}">
                <a16:creationId xmlns:a16="http://schemas.microsoft.com/office/drawing/2014/main" id="{2B1138F5-9A46-CFF4-EA5A-153A1E54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39F754-FE36-1E8D-5A4F-FF9BF2E0575E}"/>
                  </a:ext>
                </a:extLst>
              </p:cNvPr>
              <p:cNvSpPr txBox="1"/>
              <p:nvPr/>
            </p:nvSpPr>
            <p:spPr>
              <a:xfrm>
                <a:off x="693812" y="1844824"/>
                <a:ext cx="5904656" cy="3040832"/>
              </a:xfrm>
              <a:prstGeom prst="rect">
                <a:avLst/>
              </a:prstGeom>
              <a:noFill/>
            </p:spPr>
            <p:txBody>
              <a:bodyPr wrap="square" lIns="0" tIns="0" rIns="0" bIns="0" rtlCol="0">
                <a:spAutoFit/>
              </a:bodyPr>
              <a:lstStyle/>
              <a:p>
                <a:pPr>
                  <a:lnSpc>
                    <a:spcPct val="95000"/>
                  </a:lnSpc>
                </a:pPr>
                <a:r>
                  <a:rPr lang="en-DK" sz="1600" dirty="0">
                    <a:latin typeface="+mn-lt"/>
                  </a:rPr>
                  <a:t>The state value function is analagous to the expected return and is defined as</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𝑉</m:t>
                          </m:r>
                        </m:e>
                        <m:sub>
                          <m:r>
                            <a:rPr lang="da-DK" sz="1600" b="0" i="1" smtClean="0">
                              <a:latin typeface="Cambria Math" panose="02040503050406030204" pitchFamily="18" charset="0"/>
                            </a:rPr>
                            <m:t>𝜋</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m:t>
                          </m:r>
                        </m:e>
                      </m:d>
                      <m:r>
                        <a:rPr lang="da-DK" sz="1600" b="0" i="1" smtClean="0">
                          <a:latin typeface="Cambria Math" panose="02040503050406030204" pitchFamily="18" charset="0"/>
                        </a:rPr>
                        <m:t>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𝜋</m:t>
                      </m:r>
                      <m:r>
                        <a:rPr lang="da-DK" sz="1600" b="0" i="1" smtClean="0">
                          <a:latin typeface="Cambria Math" panose="02040503050406030204" pitchFamily="18" charset="0"/>
                        </a:rPr>
                        <m:t>]</m:t>
                      </m:r>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is the expectation value of the return starting from state </a:t>
                </a:r>
                <a:r>
                  <a:rPr lang="en-DK" sz="1600" i="1" dirty="0">
                    <a:latin typeface="+mn-lt"/>
                  </a:rPr>
                  <a:t>s</a:t>
                </a:r>
                <a:r>
                  <a:rPr lang="en-DK" sz="1600" dirty="0">
                    <a:latin typeface="+mn-lt"/>
                  </a:rPr>
                  <a:t> and following the policy </a:t>
                </a:r>
                <a14:m>
                  <m:oMath xmlns:m="http://schemas.openxmlformats.org/officeDocument/2006/math">
                    <m:r>
                      <a:rPr lang="da-DK" sz="1600" b="0" i="1" smtClean="0">
                        <a:latin typeface="Cambria Math" panose="02040503050406030204" pitchFamily="18" charset="0"/>
                      </a:rPr>
                      <m:t>𝜋</m:t>
                    </m:r>
                  </m:oMath>
                </a14:m>
                <a:r>
                  <a:rPr lang="en-DK" sz="1600" dirty="0">
                    <a:latin typeface="+mn-lt"/>
                  </a:rPr>
                  <a:t>. </a:t>
                </a:r>
              </a:p>
              <a:p>
                <a:pPr>
                  <a:lnSpc>
                    <a:spcPct val="95000"/>
                  </a:lnSpc>
                </a:pPr>
                <a:endParaRPr lang="en-DK" sz="1600" dirty="0">
                  <a:latin typeface="+mn-lt"/>
                </a:endParaRPr>
              </a:p>
              <a:p>
                <a:pPr>
                  <a:lnSpc>
                    <a:spcPct val="95000"/>
                  </a:lnSpc>
                </a:pPr>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This function is telling us whether or not a state can be expected to lead to a good outcome – but not how to act to achieve it. </a:t>
                </a:r>
              </a:p>
              <a:p>
                <a:pPr algn="ctr">
                  <a:lnSpc>
                    <a:spcPct val="95000"/>
                  </a:lnSpc>
                </a:pPr>
                <a:endParaRPr lang="en-DK" sz="1600" dirty="0">
                  <a:latin typeface="+mn-lt"/>
                </a:endParaRPr>
              </a:p>
            </p:txBody>
          </p:sp>
        </mc:Choice>
        <mc:Fallback xmlns="">
          <p:sp>
            <p:nvSpPr>
              <p:cNvPr id="7" name="TextBox 6">
                <a:extLst>
                  <a:ext uri="{FF2B5EF4-FFF2-40B4-BE49-F238E27FC236}">
                    <a16:creationId xmlns:a16="http://schemas.microsoft.com/office/drawing/2014/main" id="{D239F754-FE36-1E8D-5A4F-FF9BF2E0575E}"/>
                  </a:ext>
                </a:extLst>
              </p:cNvPr>
              <p:cNvSpPr txBox="1">
                <a:spLocks noRot="1" noChangeAspect="1" noMove="1" noResize="1" noEditPoints="1" noAdjustHandles="1" noChangeArrowheads="1" noChangeShapeType="1" noTextEdit="1"/>
              </p:cNvSpPr>
              <p:nvPr/>
            </p:nvSpPr>
            <p:spPr>
              <a:xfrm>
                <a:off x="693812" y="1844824"/>
                <a:ext cx="5904656" cy="3040832"/>
              </a:xfrm>
              <a:prstGeom prst="rect">
                <a:avLst/>
              </a:prstGeom>
              <a:blipFill>
                <a:blip r:embed="rId3"/>
                <a:stretch>
                  <a:fillRect l="-1931" t="-2500" r="-858"/>
                </a:stretch>
              </a:blipFill>
            </p:spPr>
            <p:txBody>
              <a:bodyPr/>
              <a:lstStyle/>
              <a:p>
                <a:r>
                  <a:rPr lang="en-DK">
                    <a:noFill/>
                  </a:rPr>
                  <a:t> </a:t>
                </a:r>
              </a:p>
            </p:txBody>
          </p:sp>
        </mc:Fallback>
      </mc:AlternateContent>
    </p:spTree>
    <p:extLst>
      <p:ext uri="{BB962C8B-B14F-4D97-AF65-F5344CB8AC3E}">
        <p14:creationId xmlns:p14="http://schemas.microsoft.com/office/powerpoint/2010/main" val="223255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B90AE5-B6D3-8F12-F68A-660271738FDF}"/>
              </a:ext>
            </a:extLst>
          </p:cNvPr>
          <p:cNvSpPr>
            <a:spLocks noGrp="1"/>
          </p:cNvSpPr>
          <p:nvPr>
            <p:ph type="dt" sz="half" idx="10"/>
          </p:nvPr>
        </p:nvSpPr>
        <p:spPr/>
        <p:txBody>
          <a:bodyPr/>
          <a:lstStyle/>
          <a:p>
            <a:fld id="{9783B05F-7CA8-554F-BCBB-1742BA45F56C}" type="datetime1">
              <a:rPr lang="da-DK" smtClean="0"/>
              <a:t>02.07.2025</a:t>
            </a:fld>
            <a:r>
              <a:rPr lang="da-DK"/>
              <a:t>03-07-2025</a:t>
            </a:r>
          </a:p>
        </p:txBody>
      </p:sp>
      <p:sp>
        <p:nvSpPr>
          <p:cNvPr id="4" name="Title 3">
            <a:extLst>
              <a:ext uri="{FF2B5EF4-FFF2-40B4-BE49-F238E27FC236}">
                <a16:creationId xmlns:a16="http://schemas.microsoft.com/office/drawing/2014/main" id="{571174EF-B8AF-FBF1-7D8B-A5A920E85F66}"/>
              </a:ext>
            </a:extLst>
          </p:cNvPr>
          <p:cNvSpPr>
            <a:spLocks noGrp="1"/>
          </p:cNvSpPr>
          <p:nvPr>
            <p:ph type="title"/>
          </p:nvPr>
        </p:nvSpPr>
        <p:spPr/>
        <p:txBody>
          <a:bodyPr/>
          <a:lstStyle/>
          <a:p>
            <a:r>
              <a:rPr lang="en-DK" dirty="0"/>
              <a:t>STATE-ACTION VALUE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15AB7-D309-0341-67E8-D091DFFC2F8F}"/>
                  </a:ext>
                </a:extLst>
              </p:cNvPr>
              <p:cNvSpPr txBox="1"/>
              <p:nvPr/>
            </p:nvSpPr>
            <p:spPr>
              <a:xfrm>
                <a:off x="693812" y="1844824"/>
                <a:ext cx="5904656" cy="2611741"/>
              </a:xfrm>
              <a:prstGeom prst="rect">
                <a:avLst/>
              </a:prstGeom>
              <a:noFill/>
            </p:spPr>
            <p:txBody>
              <a:bodyPr wrap="square" lIns="0" tIns="0" rIns="0" bIns="0" rtlCol="0">
                <a:spAutoFit/>
              </a:bodyPr>
              <a:lstStyle/>
              <a:p>
                <a:pPr>
                  <a:lnSpc>
                    <a:spcPct val="95000"/>
                  </a:lnSpc>
                </a:pPr>
                <a:r>
                  <a:rPr lang="en-DK" sz="1600" dirty="0">
                    <a:latin typeface="+mn-lt"/>
                  </a:rPr>
                  <a:t>The state-action value function is similar, but involves both a state and an action. </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𝑄</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r>
                            <a:rPr lang="da-DK" sz="1600" b="0" i="1" smtClean="0">
                              <a:latin typeface="Cambria Math" panose="02040503050406030204" pitchFamily="18" charset="0"/>
                            </a:rPr>
                            <m:t>,</m:t>
                          </m:r>
                          <m:r>
                            <a:rPr lang="da-DK" sz="1600" b="0" i="1" smtClean="0">
                              <a:latin typeface="Cambria Math" panose="02040503050406030204" pitchFamily="18" charset="0"/>
                            </a:rPr>
                            <m:t>𝑎</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𝑎</m:t>
                          </m:r>
                          <m:r>
                            <a:rPr lang="da-DK" sz="1600" b="0" i="1" smtClean="0">
                              <a:latin typeface="Cambria Math" panose="02040503050406030204" pitchFamily="18" charset="0"/>
                            </a:rPr>
                            <m:t>, </m:t>
                          </m:r>
                          <m:r>
                            <a:rPr lang="da-DK" sz="1600" b="0" i="1" smtClean="0">
                              <a:latin typeface="Cambria Math" panose="02040503050406030204" pitchFamily="18" charset="0"/>
                            </a:rPr>
                            <m:t>𝜋</m:t>
                          </m:r>
                        </m:e>
                      </m:d>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from a specific state </a:t>
                </a:r>
                <a14:m>
                  <m:oMath xmlns:m="http://schemas.openxmlformats.org/officeDocument/2006/math">
                    <m:r>
                      <a:rPr lang="da-DK" sz="1600" b="0" i="1" smtClean="0">
                        <a:latin typeface="Cambria Math" panose="02040503050406030204" pitchFamily="18" charset="0"/>
                      </a:rPr>
                      <m:t>𝑠</m:t>
                    </m:r>
                  </m:oMath>
                </a14:m>
                <a:r>
                  <a:rPr lang="en-DK" sz="1600" dirty="0">
                    <a:latin typeface="+mn-lt"/>
                  </a:rPr>
                  <a:t> gives the expected return of taking action </a:t>
                </a:r>
                <a14:m>
                  <m:oMath xmlns:m="http://schemas.openxmlformats.org/officeDocument/2006/math">
                    <m:r>
                      <a:rPr lang="da-DK" sz="1600" b="0" i="1" smtClean="0">
                        <a:latin typeface="Cambria Math" panose="02040503050406030204" pitchFamily="18" charset="0"/>
                      </a:rPr>
                      <m:t>𝑎</m:t>
                    </m:r>
                  </m:oMath>
                </a14:m>
                <a:r>
                  <a:rPr lang="en-DK" sz="1600" dirty="0">
                    <a:latin typeface="+mn-lt"/>
                  </a:rPr>
                  <a:t> and then following the policy. </a:t>
                </a:r>
              </a:p>
              <a:p>
                <a:pPr>
                  <a:lnSpc>
                    <a:spcPct val="95000"/>
                  </a:lnSpc>
                </a:pPr>
                <a:endParaRPr lang="en-DK" sz="1600" dirty="0">
                  <a:latin typeface="+mn-lt"/>
                </a:endParaRPr>
              </a:p>
              <a:p>
                <a:pPr>
                  <a:lnSpc>
                    <a:spcPct val="95000"/>
                  </a:lnSpc>
                </a:pPr>
                <a:r>
                  <a:rPr lang="en-DK" sz="1600" dirty="0">
                    <a:latin typeface="+mn-lt"/>
                  </a:rPr>
                  <a:t>The state-action value (or Q-value) evaluates whether or not an action is ‘good’. </a:t>
                </a:r>
              </a:p>
              <a:p>
                <a:pPr>
                  <a:lnSpc>
                    <a:spcPct val="95000"/>
                  </a:lnSpc>
                </a:pPr>
                <a:endParaRPr lang="en-DK" sz="1600" dirty="0">
                  <a:latin typeface="+mn-lt"/>
                </a:endParaRPr>
              </a:p>
            </p:txBody>
          </p:sp>
        </mc:Choice>
        <mc:Fallback xmlns="">
          <p:sp>
            <p:nvSpPr>
              <p:cNvPr id="5" name="TextBox 4">
                <a:extLst>
                  <a:ext uri="{FF2B5EF4-FFF2-40B4-BE49-F238E27FC236}">
                    <a16:creationId xmlns:a16="http://schemas.microsoft.com/office/drawing/2014/main" id="{B7B15AB7-D309-0341-67E8-D091DFFC2F8F}"/>
                  </a:ext>
                </a:extLst>
              </p:cNvPr>
              <p:cNvSpPr txBox="1">
                <a:spLocks noRot="1" noChangeAspect="1" noMove="1" noResize="1" noEditPoints="1" noAdjustHandles="1" noChangeArrowheads="1" noChangeShapeType="1" noTextEdit="1"/>
              </p:cNvSpPr>
              <p:nvPr/>
            </p:nvSpPr>
            <p:spPr>
              <a:xfrm>
                <a:off x="693812" y="1844824"/>
                <a:ext cx="5904656" cy="2611741"/>
              </a:xfrm>
              <a:prstGeom prst="rect">
                <a:avLst/>
              </a:prstGeom>
              <a:blipFill>
                <a:blip r:embed="rId2"/>
                <a:stretch>
                  <a:fillRect l="-1931" t="-2913" r="-1931"/>
                </a:stretch>
              </a:blipFill>
            </p:spPr>
            <p:txBody>
              <a:bodyPr/>
              <a:lstStyle/>
              <a:p>
                <a:r>
                  <a:rPr lang="en-DK">
                    <a:noFill/>
                  </a:rPr>
                  <a:t> </a:t>
                </a:r>
              </a:p>
            </p:txBody>
          </p:sp>
        </mc:Fallback>
      </mc:AlternateContent>
      <p:pic>
        <p:nvPicPr>
          <p:cNvPr id="6" name="Picture 5" descr="A screenshot of a game&#10;&#10;AI-generated content may be incorrect.">
            <a:extLst>
              <a:ext uri="{FF2B5EF4-FFF2-40B4-BE49-F238E27FC236}">
                <a16:creationId xmlns:a16="http://schemas.microsoft.com/office/drawing/2014/main" id="{6D0660F7-22B4-2D7C-77BB-169804D92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p:cxnSp>
        <p:nvCxnSpPr>
          <p:cNvPr id="8" name="Straight Arrow Connector 7">
            <a:extLst>
              <a:ext uri="{FF2B5EF4-FFF2-40B4-BE49-F238E27FC236}">
                <a16:creationId xmlns:a16="http://schemas.microsoft.com/office/drawing/2014/main" id="{EDDC5FFE-9807-9B4B-58DE-A1C6E265CB51}"/>
              </a:ext>
            </a:extLst>
          </p:cNvPr>
          <p:cNvCxnSpPr>
            <a:cxnSpLocks/>
          </p:cNvCxnSpPr>
          <p:nvPr/>
        </p:nvCxnSpPr>
        <p:spPr bwMode="auto">
          <a:xfrm>
            <a:off x="8254652" y="2060848"/>
            <a:ext cx="0" cy="1368152"/>
          </a:xfrm>
          <a:prstGeom prst="straightConnector1">
            <a:avLst/>
          </a:prstGeom>
          <a:solidFill>
            <a:schemeClr val="accent2"/>
          </a:solidFill>
          <a:ln w="76200"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32A483F7-C5B0-BCE4-0207-A8F3354AFBE9}"/>
              </a:ext>
            </a:extLst>
          </p:cNvPr>
          <p:cNvCxnSpPr>
            <a:cxnSpLocks/>
          </p:cNvCxnSpPr>
          <p:nvPr/>
        </p:nvCxnSpPr>
        <p:spPr bwMode="auto">
          <a:xfrm flipH="1">
            <a:off x="8254652" y="4581128"/>
            <a:ext cx="360040" cy="0"/>
          </a:xfrm>
          <a:prstGeom prst="straightConnector1">
            <a:avLst/>
          </a:prstGeom>
          <a:solidFill>
            <a:schemeClr val="accent2"/>
          </a:solidFill>
          <a:ln w="76200" cap="flat" cmpd="sng" algn="ctr">
            <a:solidFill>
              <a:srgbClr val="92D050"/>
            </a:solidFill>
            <a:prstDash val="solid"/>
            <a:round/>
            <a:headEnd type="none" w="med" len="med"/>
            <a:tailEnd type="triangle"/>
          </a:ln>
          <a:effectLst/>
        </p:spPr>
      </p:cxnSp>
    </p:spTree>
    <p:extLst>
      <p:ext uri="{BB962C8B-B14F-4D97-AF65-F5344CB8AC3E}">
        <p14:creationId xmlns:p14="http://schemas.microsoft.com/office/powerpoint/2010/main" val="250427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149115"/>
            <a:ext cx="11557000" cy="1309328"/>
          </a:xfrm>
        </p:spPr>
        <p:txBody>
          <a:bodyPr/>
          <a:lstStyle/>
          <a:p>
            <a:r>
              <a:rPr lang="en-US" noProof="0" dirty="0"/>
              <a:t>Agenda</a:t>
            </a:r>
          </a:p>
        </p:txBody>
      </p:sp>
      <p:sp>
        <p:nvSpPr>
          <p:cNvPr id="2" name="TextBox 1">
            <a:extLst>
              <a:ext uri="{FF2B5EF4-FFF2-40B4-BE49-F238E27FC236}">
                <a16:creationId xmlns:a16="http://schemas.microsoft.com/office/drawing/2014/main" id="{71B0CE9E-BAC7-5B67-F3C8-E7AD708F7F65}"/>
              </a:ext>
            </a:extLst>
          </p:cNvPr>
          <p:cNvSpPr txBox="1"/>
          <p:nvPr/>
        </p:nvSpPr>
        <p:spPr>
          <a:xfrm>
            <a:off x="1629916" y="2005886"/>
            <a:ext cx="10747051" cy="2846228"/>
          </a:xfrm>
          <a:prstGeom prst="rect">
            <a:avLst/>
          </a:prstGeom>
          <a:noFill/>
        </p:spPr>
        <p:txBody>
          <a:bodyPr wrap="square" lIns="0" tIns="0" rIns="0" bIns="0" rtlCol="0">
            <a:spAutoFit/>
          </a:bodyPr>
          <a:lstStyle/>
          <a:p>
            <a:pPr marL="342900" indent="-342900">
              <a:lnSpc>
                <a:spcPct val="200000"/>
              </a:lnSpc>
              <a:buFont typeface="+mj-lt"/>
              <a:buAutoNum type="arabicPeriod"/>
            </a:pPr>
            <a:r>
              <a:rPr lang="en-DK" sz="2400" b="1" dirty="0">
                <a:latin typeface="+mn-lt"/>
              </a:rPr>
              <a:t>Introductory presentation:</a:t>
            </a:r>
            <a:r>
              <a:rPr lang="en-DK" sz="2400" dirty="0">
                <a:latin typeface="+mn-lt"/>
              </a:rPr>
              <a:t> This is what you’re looking at currently. </a:t>
            </a:r>
          </a:p>
          <a:p>
            <a:pPr marL="342900" indent="-342900">
              <a:lnSpc>
                <a:spcPct val="200000"/>
              </a:lnSpc>
              <a:buFont typeface="+mj-lt"/>
              <a:buAutoNum type="arabicPeriod"/>
            </a:pPr>
            <a:r>
              <a:rPr lang="en-DK" sz="2400" b="1" dirty="0">
                <a:latin typeface="+mn-lt"/>
              </a:rPr>
              <a:t>Hands-on: </a:t>
            </a:r>
            <a:r>
              <a:rPr lang="en-DK" sz="2400" dirty="0">
                <a:latin typeface="+mn-lt"/>
              </a:rPr>
              <a:t>Working on the first exercise notebook</a:t>
            </a:r>
            <a:endParaRPr lang="en-DK" sz="2400" b="1" dirty="0">
              <a:latin typeface="+mn-lt"/>
            </a:endParaRPr>
          </a:p>
          <a:p>
            <a:pPr marL="342900" indent="-342900">
              <a:lnSpc>
                <a:spcPct val="200000"/>
              </a:lnSpc>
              <a:buFont typeface="+mj-lt"/>
              <a:buAutoNum type="arabicPeriod"/>
            </a:pPr>
            <a:r>
              <a:rPr lang="en-DK" sz="2400" b="1" dirty="0">
                <a:latin typeface="+mn-lt"/>
              </a:rPr>
              <a:t>Recap: </a:t>
            </a:r>
            <a:r>
              <a:rPr lang="en-DK" sz="2400" dirty="0">
                <a:latin typeface="+mn-lt"/>
              </a:rPr>
              <a:t>First exercise + introduction to second.</a:t>
            </a:r>
          </a:p>
          <a:p>
            <a:pPr marL="342900" indent="-342900">
              <a:lnSpc>
                <a:spcPct val="200000"/>
              </a:lnSpc>
              <a:buFont typeface="+mj-lt"/>
              <a:buAutoNum type="arabicPeriod"/>
            </a:pPr>
            <a:r>
              <a:rPr lang="en-DK" sz="2400" b="1" dirty="0">
                <a:latin typeface="+mn-lt"/>
              </a:rPr>
              <a:t>Hands on: </a:t>
            </a:r>
            <a:r>
              <a:rPr lang="en-DK" sz="2400" dirty="0">
                <a:latin typeface="+mn-lt"/>
              </a:rPr>
              <a:t>Working on the second exercise notebook</a:t>
            </a: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8CAC7-3FB0-B7C3-9E09-8481933AF10E}"/>
              </a:ext>
            </a:extLst>
          </p:cNvPr>
          <p:cNvSpPr>
            <a:spLocks noGrp="1"/>
          </p:cNvSpPr>
          <p:nvPr>
            <p:ph type="title"/>
          </p:nvPr>
        </p:nvSpPr>
        <p:spPr>
          <a:xfrm>
            <a:off x="316800" y="230400"/>
            <a:ext cx="5644263" cy="752400"/>
          </a:xfrm>
        </p:spPr>
        <p:txBody>
          <a:bodyPr wrap="square" anchor="t">
            <a:normAutofit fontScale="90000"/>
          </a:bodyPr>
          <a:lstStyle/>
          <a:p>
            <a:r>
              <a:rPr lang="en-DK" dirty="0"/>
              <a:t>Tabular Q-lEARNING</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A298E0A-4B33-C573-C092-3976860D8010}"/>
                  </a:ext>
                </a:extLst>
              </p:cNvPr>
              <p:cNvSpPr>
                <a:spLocks noGrp="1"/>
              </p:cNvSpPr>
              <p:nvPr>
                <p:ph type="body" sz="quarter" idx="14"/>
              </p:nvPr>
            </p:nvSpPr>
            <p:spPr>
              <a:xfrm>
                <a:off x="985838" y="1371600"/>
                <a:ext cx="4975225" cy="4525964"/>
              </a:xfrm>
            </p:spPr>
            <p:txBody>
              <a:bodyPr wrap="square" anchor="t">
                <a:normAutofit/>
              </a:bodyPr>
              <a:lstStyle/>
              <a:p>
                <a14:m>
                  <m:oMath xmlns:m="http://schemas.openxmlformats.org/officeDocument/2006/math">
                    <m:r>
                      <a:rPr lang="da-DK" i="1">
                        <a:latin typeface="Cambria Math" panose="02040503050406030204" pitchFamily="18" charset="0"/>
                      </a:rPr>
                      <m:t>𝑄</m:t>
                    </m:r>
                    <m:d>
                      <m:dPr>
                        <m:ctrlPr>
                          <a:rPr lang="da-DK" i="1">
                            <a:latin typeface="Cambria Math" panose="02040503050406030204" pitchFamily="18" charset="0"/>
                          </a:rPr>
                        </m:ctrlPr>
                      </m:dPr>
                      <m:e>
                        <m:r>
                          <a:rPr lang="da-DK" i="1">
                            <a:latin typeface="Cambria Math" panose="02040503050406030204" pitchFamily="18" charset="0"/>
                          </a:rPr>
                          <m:t>𝑠</m:t>
                        </m:r>
                        <m:r>
                          <a:rPr lang="da-DK" i="1">
                            <a:latin typeface="Cambria Math" panose="02040503050406030204" pitchFamily="18" charset="0"/>
                          </a:rPr>
                          <m:t>,</m:t>
                        </m:r>
                        <m:r>
                          <a:rPr lang="da-DK" i="1">
                            <a:latin typeface="Cambria Math" panose="02040503050406030204" pitchFamily="18" charset="0"/>
                          </a:rPr>
                          <m:t>𝑎</m:t>
                        </m:r>
                      </m:e>
                    </m:d>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𝔼</m:t>
                        </m:r>
                      </m:e>
                      <m:sub>
                        <m:r>
                          <a:rPr lang="da-DK" i="1">
                            <a:latin typeface="Cambria Math" panose="02040503050406030204" pitchFamily="18" charset="0"/>
                          </a:rPr>
                          <m:t>𝜋</m:t>
                        </m:r>
                      </m:sub>
                    </m:sSub>
                    <m:d>
                      <m:dPr>
                        <m:begChr m:val="["/>
                        <m:endChr m:val="]"/>
                        <m:ctrlPr>
                          <a:rPr lang="da-DK" i="1">
                            <a:latin typeface="Cambria Math" panose="02040503050406030204" pitchFamily="18" charset="0"/>
                          </a:rPr>
                        </m:ctrlPr>
                      </m:dPr>
                      <m:e>
                        <m:r>
                          <a:rPr lang="da-DK" i="1">
                            <a:latin typeface="Cambria Math" panose="02040503050406030204" pitchFamily="18" charset="0"/>
                          </a:rPr>
                          <m:t>𝑟</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𝑎</m:t>
                                </m:r>
                              </m:e>
                              <m:sub>
                                <m:r>
                                  <a:rPr lang="da-DK" i="1">
                                    <a:latin typeface="Cambria Math" panose="02040503050406030204" pitchFamily="18" charset="0"/>
                                  </a:rPr>
                                  <m:t>𝑡</m:t>
                                </m:r>
                              </m:sub>
                            </m:sSub>
                          </m:e>
                        </m:d>
                        <m:r>
                          <a:rPr lang="da-DK" i="1">
                            <a:latin typeface="Cambria Math" panose="02040503050406030204" pitchFamily="18" charset="0"/>
                          </a:rPr>
                          <m:t>+</m:t>
                        </m:r>
                        <m:r>
                          <a:rPr lang="da-DK" i="1">
                            <a:latin typeface="Cambria Math" panose="02040503050406030204" pitchFamily="18" charset="0"/>
                          </a:rPr>
                          <m:t>𝛾</m:t>
                        </m:r>
                        <m:r>
                          <a:rPr lang="da-DK" i="1">
                            <a:latin typeface="Cambria Math" panose="02040503050406030204" pitchFamily="18" charset="0"/>
                          </a:rPr>
                          <m:t> </m:t>
                        </m:r>
                        <m:limLow>
                          <m:limLowPr>
                            <m:ctrlPr>
                              <a:rPr lang="da-DK" i="1">
                                <a:latin typeface="Cambria Math" panose="02040503050406030204" pitchFamily="18" charset="0"/>
                              </a:rPr>
                            </m:ctrlPr>
                          </m:limLowPr>
                          <m:e>
                            <m:r>
                              <m:rPr>
                                <m:sty m:val="p"/>
                              </m:rPr>
                              <a:rPr lang="da-DK">
                                <a:latin typeface="Cambria Math" panose="02040503050406030204" pitchFamily="18" charset="0"/>
                              </a:rPr>
                              <m:t>max</m:t>
                            </m:r>
                          </m:e>
                          <m:lim>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lim>
                        </m:limLow>
                        <m:r>
                          <a:rPr lang="da-DK" i="1">
                            <a:latin typeface="Cambria Math" panose="02040503050406030204" pitchFamily="18" charset="0"/>
                          </a:rPr>
                          <m:t> </m:t>
                        </m:r>
                        <m:r>
                          <a:rPr lang="da-DK" i="1">
                            <a:latin typeface="Cambria Math" panose="02040503050406030204" pitchFamily="18" charset="0"/>
                          </a:rPr>
                          <m:t>𝑄</m:t>
                        </m:r>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r>
                              <a:rPr lang="da-DK" i="1">
                                <a:latin typeface="Cambria Math" panose="02040503050406030204" pitchFamily="18" charset="0"/>
                              </a:rPr>
                              <m:t>+1</m:t>
                            </m:r>
                          </m:sub>
                        </m:sSub>
                        <m:r>
                          <a:rPr lang="da-DK" i="1">
                            <a:latin typeface="Cambria Math" panose="02040503050406030204" pitchFamily="18" charset="0"/>
                          </a:rPr>
                          <m:t>, </m:t>
                        </m:r>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r>
                          <a:rPr lang="da-DK" i="1">
                            <a:latin typeface="Cambria Math" panose="02040503050406030204" pitchFamily="18" charset="0"/>
                          </a:rPr>
                          <m:t>)</m:t>
                        </m:r>
                      </m:e>
                    </m:d>
                  </m:oMath>
                </a14:m>
                <a:endParaRPr lang="en-DK" dirty="0"/>
              </a:p>
              <a:p>
                <a:endParaRPr lang="en-DK" dirty="0"/>
              </a:p>
            </p:txBody>
          </p:sp>
        </mc:Choice>
        <mc:Fallback>
          <p:sp>
            <p:nvSpPr>
              <p:cNvPr id="2" name="Content Placeholder 1">
                <a:extLst>
                  <a:ext uri="{FF2B5EF4-FFF2-40B4-BE49-F238E27FC236}">
                    <a16:creationId xmlns:a16="http://schemas.microsoft.com/office/drawing/2014/main" id="{AA298E0A-4B33-C573-C092-3976860D8010}"/>
                  </a:ext>
                </a:extLst>
              </p:cNvPr>
              <p:cNvSpPr>
                <a:spLocks noGrp="1" noRot="1" noChangeAspect="1" noMove="1" noResize="1" noEditPoints="1" noAdjustHandles="1" noChangeArrowheads="1" noChangeShapeType="1" noTextEdit="1"/>
              </p:cNvSpPr>
              <p:nvPr>
                <p:ph type="body" sz="quarter" idx="14"/>
              </p:nvPr>
            </p:nvSpPr>
            <p:spPr>
              <a:xfrm>
                <a:off x="985838" y="1371600"/>
                <a:ext cx="4975225" cy="4525964"/>
              </a:xfrm>
              <a:blipFill>
                <a:blip r:embed="rId2"/>
                <a:stretch>
                  <a:fillRect l="-3053"/>
                </a:stretch>
              </a:blipFill>
            </p:spPr>
            <p:txBody>
              <a:bodyPr/>
              <a:lstStyle/>
              <a:p>
                <a:r>
                  <a:rPr lang="en-DK">
                    <a:noFill/>
                  </a:rPr>
                  <a:t> </a:t>
                </a:r>
              </a:p>
            </p:txBody>
          </p:sp>
        </mc:Fallback>
      </mc:AlternateContent>
      <p:pic>
        <p:nvPicPr>
          <p:cNvPr id="5" name="Picture 4" descr="A colorful squares with numbers&#10;&#10;AI-generated content may be incorrect.">
            <a:extLst>
              <a:ext uri="{FF2B5EF4-FFF2-40B4-BE49-F238E27FC236}">
                <a16:creationId xmlns:a16="http://schemas.microsoft.com/office/drawing/2014/main" id="{AAAC5A7C-98F2-1BFB-E3F0-744ABF86779E}"/>
              </a:ext>
            </a:extLst>
          </p:cNvPr>
          <p:cNvPicPr>
            <a:picLocks noChangeAspect="1"/>
          </p:cNvPicPr>
          <p:nvPr/>
        </p:nvPicPr>
        <p:blipFill>
          <a:blip r:embed="rId3"/>
          <a:srcRect r="-3" b="693"/>
          <a:stretch>
            <a:fillRect/>
          </a:stretch>
        </p:blipFill>
        <p:spPr>
          <a:xfrm>
            <a:off x="6670476" y="836712"/>
            <a:ext cx="4969760" cy="4914763"/>
          </a:xfrm>
          <a:prstGeom prst="rect">
            <a:avLst/>
          </a:prstGeom>
          <a:noFill/>
        </p:spPr>
      </p:pic>
      <p:sp>
        <p:nvSpPr>
          <p:cNvPr id="3" name="Date Placeholder 2">
            <a:extLst>
              <a:ext uri="{FF2B5EF4-FFF2-40B4-BE49-F238E27FC236}">
                <a16:creationId xmlns:a16="http://schemas.microsoft.com/office/drawing/2014/main" id="{7C4D0BD7-D616-5968-A68B-BED63A155E6C}"/>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02.07.2025</a:t>
            </a:fld>
            <a:r>
              <a:rPr lang="da-DK"/>
              <a:t>03-07-2025</a:t>
            </a:r>
          </a:p>
        </p:txBody>
      </p:sp>
    </p:spTree>
    <p:extLst>
      <p:ext uri="{BB962C8B-B14F-4D97-AF65-F5344CB8AC3E}">
        <p14:creationId xmlns:p14="http://schemas.microsoft.com/office/powerpoint/2010/main" val="6176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732CF4-9134-BCDD-6825-7283ED30C81B}"/>
              </a:ext>
            </a:extLst>
          </p:cNvPr>
          <p:cNvSpPr>
            <a:spLocks noGrp="1"/>
          </p:cNvSpPr>
          <p:nvPr>
            <p:ph type="dt" sz="half" idx="10"/>
          </p:nvPr>
        </p:nvSpPr>
        <p:spPr/>
        <p:txBody>
          <a:bodyPr/>
          <a:lstStyle/>
          <a:p>
            <a:fld id="{F0ADD7E4-F6B3-624D-B094-5C08831D1C62}" type="datetime1">
              <a:rPr lang="da-DK" smtClean="0"/>
              <a:t>02.07.2025</a:t>
            </a:fld>
            <a:r>
              <a:rPr lang="da-DK"/>
              <a:t>03-07-2025</a:t>
            </a:r>
          </a:p>
        </p:txBody>
      </p:sp>
      <p:sp>
        <p:nvSpPr>
          <p:cNvPr id="4" name="Title 3">
            <a:extLst>
              <a:ext uri="{FF2B5EF4-FFF2-40B4-BE49-F238E27FC236}">
                <a16:creationId xmlns:a16="http://schemas.microsoft.com/office/drawing/2014/main" id="{B7817890-1233-17E5-AF4C-A8FB0BAAC40E}"/>
              </a:ext>
            </a:extLst>
          </p:cNvPr>
          <p:cNvSpPr>
            <a:spLocks noGrp="1"/>
          </p:cNvSpPr>
          <p:nvPr>
            <p:ph type="title"/>
          </p:nvPr>
        </p:nvSpPr>
        <p:spPr/>
        <p:txBody>
          <a:bodyPr/>
          <a:lstStyle/>
          <a:p>
            <a:r>
              <a:rPr lang="en-DK" dirty="0"/>
              <a:t>Learning GOALS</a:t>
            </a:r>
          </a:p>
        </p:txBody>
      </p:sp>
      <p:sp>
        <p:nvSpPr>
          <p:cNvPr id="9" name="TextBox 8">
            <a:extLst>
              <a:ext uri="{FF2B5EF4-FFF2-40B4-BE49-F238E27FC236}">
                <a16:creationId xmlns:a16="http://schemas.microsoft.com/office/drawing/2014/main" id="{D5DAE6ED-4340-61FE-22E3-7103E6AF038C}"/>
              </a:ext>
            </a:extLst>
          </p:cNvPr>
          <p:cNvSpPr txBox="1"/>
          <p:nvPr/>
        </p:nvSpPr>
        <p:spPr>
          <a:xfrm>
            <a:off x="1593912" y="1674673"/>
            <a:ext cx="9001000" cy="3508653"/>
          </a:xfrm>
          <a:prstGeom prst="rect">
            <a:avLst/>
          </a:prstGeom>
          <a:noFill/>
        </p:spPr>
        <p:txBody>
          <a:bodyPr wrap="square" lIns="0" tIns="0" rIns="0" bIns="0" rtlCol="0">
            <a:spAutoFit/>
          </a:bodyPr>
          <a:lstStyle/>
          <a:p>
            <a:pPr marL="285750" indent="-285750">
              <a:lnSpc>
                <a:spcPct val="95000"/>
              </a:lnSpc>
              <a:buFont typeface="Arial" panose="020B0604020202020204" pitchFamily="34" charset="0"/>
              <a:buChar char="•"/>
            </a:pPr>
            <a:r>
              <a:rPr lang="en-DK" sz="2400" dirty="0">
                <a:latin typeface="+mn-lt"/>
              </a:rPr>
              <a:t>Introduction to concepts from reinforcement learning</a:t>
            </a:r>
          </a:p>
          <a:p>
            <a:pPr marL="895243" lvl="1" indent="-285750">
              <a:lnSpc>
                <a:spcPct val="95000"/>
              </a:lnSpc>
              <a:buFont typeface="Arial" panose="020B0604020202020204" pitchFamily="34" charset="0"/>
              <a:buChar char="•"/>
            </a:pPr>
            <a:r>
              <a:rPr lang="en-DK" sz="2400" dirty="0">
                <a:latin typeface="+mn-lt"/>
              </a:rPr>
              <a:t>Environments</a:t>
            </a:r>
          </a:p>
          <a:p>
            <a:pPr marL="895243" lvl="1" indent="-285750">
              <a:lnSpc>
                <a:spcPct val="95000"/>
              </a:lnSpc>
              <a:buFont typeface="Arial" panose="020B0604020202020204" pitchFamily="34" charset="0"/>
              <a:buChar char="•"/>
            </a:pPr>
            <a:r>
              <a:rPr lang="en-DK" sz="2400" dirty="0">
                <a:latin typeface="+mn-lt"/>
              </a:rPr>
              <a:t>Reward functions</a:t>
            </a:r>
          </a:p>
          <a:p>
            <a:pPr marL="895243" lvl="1" indent="-285750">
              <a:lnSpc>
                <a:spcPct val="95000"/>
              </a:lnSpc>
              <a:buFont typeface="Arial" panose="020B0604020202020204" pitchFamily="34" charset="0"/>
              <a:buChar char="•"/>
            </a:pPr>
            <a:r>
              <a:rPr lang="en-DK" sz="2400" dirty="0">
                <a:latin typeface="+mn-lt"/>
              </a:rPr>
              <a:t>State &amp; action spaces</a:t>
            </a:r>
          </a:p>
          <a:p>
            <a:pPr marL="895243" lvl="1" indent="-285750">
              <a:lnSpc>
                <a:spcPct val="95000"/>
              </a:lnSpc>
              <a:buFont typeface="Arial" panose="020B0604020202020204" pitchFamily="34" charset="0"/>
              <a:buChar char="•"/>
            </a:pPr>
            <a:r>
              <a:rPr lang="en-DK" sz="2400" dirty="0">
                <a:latin typeface="+mn-lt"/>
              </a:rPr>
              <a:t>Value functions</a:t>
            </a:r>
          </a:p>
          <a:p>
            <a:pPr marL="285750" indent="-285750">
              <a:lnSpc>
                <a:spcPct val="95000"/>
              </a:lnSpc>
              <a:buFont typeface="Arial" panose="020B0604020202020204" pitchFamily="34" charset="0"/>
              <a:buChar char="•"/>
            </a:pPr>
            <a:r>
              <a:rPr lang="en-DK" sz="2400" dirty="0">
                <a:latin typeface="+mn-lt"/>
              </a:rPr>
              <a:t>Implementation of simple RL algorithms</a:t>
            </a:r>
          </a:p>
          <a:p>
            <a:pPr marL="895243" lvl="1" indent="-285750">
              <a:lnSpc>
                <a:spcPct val="95000"/>
              </a:lnSpc>
              <a:buFont typeface="Arial" panose="020B0604020202020204" pitchFamily="34" charset="0"/>
              <a:buChar char="•"/>
            </a:pPr>
            <a:r>
              <a:rPr lang="en-DK" sz="2400" dirty="0">
                <a:latin typeface="+mn-lt"/>
              </a:rPr>
              <a:t>Tabular Q-learning</a:t>
            </a:r>
          </a:p>
          <a:p>
            <a:pPr marL="895243" lvl="1" indent="-285750">
              <a:lnSpc>
                <a:spcPct val="95000"/>
              </a:lnSpc>
              <a:buFont typeface="Arial" panose="020B0604020202020204" pitchFamily="34" charset="0"/>
              <a:buChar char="•"/>
            </a:pPr>
            <a:r>
              <a:rPr lang="en-DK" sz="2400" dirty="0">
                <a:latin typeface="+mn-lt"/>
              </a:rPr>
              <a:t>Deep Q-networks</a:t>
            </a:r>
          </a:p>
          <a:p>
            <a:pPr marL="285750" indent="-285750">
              <a:lnSpc>
                <a:spcPct val="95000"/>
              </a:lnSpc>
              <a:buFont typeface="Arial" panose="020B0604020202020204" pitchFamily="34" charset="0"/>
              <a:buChar char="•"/>
            </a:pPr>
            <a:r>
              <a:rPr lang="en-DK" sz="2400" dirty="0">
                <a:latin typeface="+mn-lt"/>
              </a:rPr>
              <a:t>Implementation of a custom materials science environment</a:t>
            </a:r>
          </a:p>
          <a:p>
            <a:pPr marL="895243" lvl="1" indent="-285750">
              <a:lnSpc>
                <a:spcPct val="95000"/>
              </a:lnSpc>
              <a:buFont typeface="Arial" panose="020B0604020202020204" pitchFamily="34" charset="0"/>
              <a:buChar char="•"/>
            </a:pPr>
            <a:r>
              <a:rPr lang="en-DK" sz="2400" dirty="0">
                <a:latin typeface="+mn-lt"/>
              </a:rPr>
              <a:t>Designing minimum energy path finding as an RL problem</a:t>
            </a:r>
          </a:p>
        </p:txBody>
      </p:sp>
    </p:spTree>
    <p:extLst>
      <p:ext uri="{BB962C8B-B14F-4D97-AF65-F5344CB8AC3E}">
        <p14:creationId xmlns:p14="http://schemas.microsoft.com/office/powerpoint/2010/main" val="173636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9ED2-8919-CEA9-08B0-DFAC0CA05DD0}"/>
              </a:ext>
            </a:extLst>
          </p:cNvPr>
          <p:cNvSpPr>
            <a:spLocks noGrp="1"/>
          </p:cNvSpPr>
          <p:nvPr>
            <p:ph type="title"/>
          </p:nvPr>
        </p:nvSpPr>
        <p:spPr>
          <a:xfrm>
            <a:off x="315913" y="149115"/>
            <a:ext cx="11557000" cy="1309328"/>
          </a:xfrm>
        </p:spPr>
        <p:txBody>
          <a:bodyPr/>
          <a:lstStyle/>
          <a:p>
            <a:r>
              <a:rPr lang="en-US" noProof="0" dirty="0"/>
              <a:t>Setup in COLAB</a:t>
            </a:r>
          </a:p>
        </p:txBody>
      </p:sp>
      <p:sp>
        <p:nvSpPr>
          <p:cNvPr id="4" name="Date Placeholder 3">
            <a:extLst>
              <a:ext uri="{FF2B5EF4-FFF2-40B4-BE49-F238E27FC236}">
                <a16:creationId xmlns:a16="http://schemas.microsoft.com/office/drawing/2014/main" id="{27F42FA8-9E03-6D7C-0130-35266C08AD08}"/>
              </a:ext>
            </a:extLst>
          </p:cNvPr>
          <p:cNvSpPr>
            <a:spLocks noGrp="1"/>
          </p:cNvSpPr>
          <p:nvPr>
            <p:ph type="dt" sz="half" idx="10"/>
          </p:nvPr>
        </p:nvSpPr>
        <p:spPr>
          <a:xfrm>
            <a:off x="0" y="7020000"/>
            <a:ext cx="0" cy="0"/>
          </a:xfrm>
        </p:spPr>
        <p:txBody>
          <a:bodyPr/>
          <a:lstStyle/>
          <a:p>
            <a:fld id="{6D661EA6-F205-194E-AC50-DCCAA9DB1FE8}" type="datetime1">
              <a:rPr lang="en-US" noProof="0" smtClean="0"/>
              <a:t>7/2/25</a:t>
            </a:fld>
            <a:r>
              <a:rPr lang="en-US" noProof="0" dirty="0"/>
              <a:t>03-07-2025</a:t>
            </a:r>
          </a:p>
        </p:txBody>
      </p:sp>
      <p:sp>
        <p:nvSpPr>
          <p:cNvPr id="3" name="TextBox 2">
            <a:extLst>
              <a:ext uri="{FF2B5EF4-FFF2-40B4-BE49-F238E27FC236}">
                <a16:creationId xmlns:a16="http://schemas.microsoft.com/office/drawing/2014/main" id="{B9A43691-9202-9630-02BB-93D56A77973A}"/>
              </a:ext>
            </a:extLst>
          </p:cNvPr>
          <p:cNvSpPr txBox="1"/>
          <p:nvPr/>
        </p:nvSpPr>
        <p:spPr>
          <a:xfrm>
            <a:off x="873832" y="1916832"/>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pic>
        <p:nvPicPr>
          <p:cNvPr id="6" name="Picture 5" descr="A screenshot of a computer&#10;&#10;AI-generated content may be incorrect.">
            <a:extLst>
              <a:ext uri="{FF2B5EF4-FFF2-40B4-BE49-F238E27FC236}">
                <a16:creationId xmlns:a16="http://schemas.microsoft.com/office/drawing/2014/main" id="{6EEF0F21-3A8A-B6EF-43D1-0CDD1C862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2726086"/>
            <a:ext cx="7772400" cy="2090872"/>
          </a:xfrm>
          <a:prstGeom prst="rect">
            <a:avLst/>
          </a:prstGeom>
        </p:spPr>
      </p:pic>
      <p:cxnSp>
        <p:nvCxnSpPr>
          <p:cNvPr id="8" name="Straight Arrow Connector 7">
            <a:extLst>
              <a:ext uri="{FF2B5EF4-FFF2-40B4-BE49-F238E27FC236}">
                <a16:creationId xmlns:a16="http://schemas.microsoft.com/office/drawing/2014/main" id="{48149C52-6645-979C-7454-42BAF0731792}"/>
              </a:ext>
            </a:extLst>
          </p:cNvPr>
          <p:cNvCxnSpPr>
            <a:cxnSpLocks/>
          </p:cNvCxnSpPr>
          <p:nvPr/>
        </p:nvCxnSpPr>
        <p:spPr bwMode="auto">
          <a:xfrm flipH="1" flipV="1">
            <a:off x="7030516" y="4293096"/>
            <a:ext cx="3672408" cy="936104"/>
          </a:xfrm>
          <a:prstGeom prst="straightConnector1">
            <a:avLst/>
          </a:prstGeom>
          <a:solidFill>
            <a:schemeClr val="accent2"/>
          </a:solidFill>
          <a:ln w="38100" cap="flat" cmpd="sng" algn="ctr">
            <a:solidFill>
              <a:srgbClr val="FF0000"/>
            </a:solidFill>
            <a:prstDash val="solid"/>
            <a:round/>
            <a:headEnd type="none" w="med" len="med"/>
            <a:tailEnd type="triangle"/>
          </a:ln>
          <a:effectLst/>
        </p:spPr>
      </p:cxnSp>
      <p:sp>
        <p:nvSpPr>
          <p:cNvPr id="10" name="TextBox 9">
            <a:extLst>
              <a:ext uri="{FF2B5EF4-FFF2-40B4-BE49-F238E27FC236}">
                <a16:creationId xmlns:a16="http://schemas.microsoft.com/office/drawing/2014/main" id="{65D9D101-ADC1-2B05-C29D-58084AE7C67E}"/>
              </a:ext>
            </a:extLst>
          </p:cNvPr>
          <p:cNvSpPr txBox="1"/>
          <p:nvPr/>
        </p:nvSpPr>
        <p:spPr>
          <a:xfrm>
            <a:off x="8846007" y="5373216"/>
            <a:ext cx="3636404" cy="233910"/>
          </a:xfrm>
          <a:prstGeom prst="rect">
            <a:avLst/>
          </a:prstGeom>
          <a:noFill/>
        </p:spPr>
        <p:txBody>
          <a:bodyPr wrap="square" lIns="0" tIns="0" rIns="0" bIns="0" rtlCol="0">
            <a:spAutoFit/>
          </a:bodyPr>
          <a:lstStyle/>
          <a:p>
            <a:pPr>
              <a:lnSpc>
                <a:spcPct val="95000"/>
              </a:lnSpc>
            </a:pPr>
            <a:r>
              <a:rPr lang="en-DK" sz="1600" dirty="0">
                <a:latin typeface="+mn-lt"/>
              </a:rPr>
              <a:t>Click to open the notebook in Colab</a:t>
            </a:r>
          </a:p>
        </p:txBody>
      </p:sp>
    </p:spTree>
    <p:extLst>
      <p:ext uri="{BB962C8B-B14F-4D97-AF65-F5344CB8AC3E}">
        <p14:creationId xmlns:p14="http://schemas.microsoft.com/office/powerpoint/2010/main" val="299677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B70835C-0691-DBC2-91E6-CF67A22A5CD4}"/>
              </a:ext>
            </a:extLst>
          </p:cNvPr>
          <p:cNvSpPr>
            <a:spLocks noGrp="1"/>
          </p:cNvSpPr>
          <p:nvPr>
            <p:ph type="dt" sz="half" idx="10"/>
          </p:nvPr>
        </p:nvSpPr>
        <p:spPr/>
        <p:txBody>
          <a:bodyPr/>
          <a:lstStyle/>
          <a:p>
            <a:fld id="{26265460-2BF8-8748-89C0-63EF309C5099}" type="datetime1">
              <a:rPr lang="da-DK" smtClean="0"/>
              <a:t>02.07.2025</a:t>
            </a:fld>
            <a:r>
              <a:rPr lang="da-DK"/>
              <a:t>03-07-2025</a:t>
            </a:r>
          </a:p>
        </p:txBody>
      </p:sp>
      <p:sp>
        <p:nvSpPr>
          <p:cNvPr id="4" name="Title 3">
            <a:extLst>
              <a:ext uri="{FF2B5EF4-FFF2-40B4-BE49-F238E27FC236}">
                <a16:creationId xmlns:a16="http://schemas.microsoft.com/office/drawing/2014/main" id="{98F36801-17C4-B1F5-7E8A-64F12F460066}"/>
              </a:ext>
            </a:extLst>
          </p:cNvPr>
          <p:cNvSpPr>
            <a:spLocks noGrp="1"/>
          </p:cNvSpPr>
          <p:nvPr>
            <p:ph type="title"/>
          </p:nvPr>
        </p:nvSpPr>
        <p:spPr/>
        <p:txBody>
          <a:bodyPr/>
          <a:lstStyle/>
          <a:p>
            <a:r>
              <a:rPr lang="en-DK" dirty="0"/>
              <a:t>Run The first cell</a:t>
            </a:r>
          </a:p>
        </p:txBody>
      </p:sp>
      <p:pic>
        <p:nvPicPr>
          <p:cNvPr id="6" name="Picture 5" descr="A black screen with white text&#10;&#10;AI-generated content may be incorrect.">
            <a:extLst>
              <a:ext uri="{FF2B5EF4-FFF2-40B4-BE49-F238E27FC236}">
                <a16:creationId xmlns:a16="http://schemas.microsoft.com/office/drawing/2014/main" id="{BF5B2399-3032-F732-9FD5-969CCE5A6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2348880"/>
            <a:ext cx="9859626" cy="1700755"/>
          </a:xfrm>
          <a:prstGeom prst="rect">
            <a:avLst/>
          </a:prstGeom>
        </p:spPr>
      </p:pic>
      <p:sp>
        <p:nvSpPr>
          <p:cNvPr id="7" name="TextBox 6">
            <a:extLst>
              <a:ext uri="{FF2B5EF4-FFF2-40B4-BE49-F238E27FC236}">
                <a16:creationId xmlns:a16="http://schemas.microsoft.com/office/drawing/2014/main" id="{71CD733F-C245-8578-CDD9-332B621485C5}"/>
              </a:ext>
            </a:extLst>
          </p:cNvPr>
          <p:cNvSpPr txBox="1"/>
          <p:nvPr/>
        </p:nvSpPr>
        <p:spPr>
          <a:xfrm>
            <a:off x="1485900" y="4414214"/>
            <a:ext cx="9505056" cy="467820"/>
          </a:xfrm>
          <a:prstGeom prst="rect">
            <a:avLst/>
          </a:prstGeom>
          <a:noFill/>
        </p:spPr>
        <p:txBody>
          <a:bodyPr wrap="square" lIns="0" tIns="0" rIns="0" bIns="0" rtlCol="0">
            <a:spAutoFit/>
          </a:bodyPr>
          <a:lstStyle/>
          <a:p>
            <a:pPr>
              <a:lnSpc>
                <a:spcPct val="95000"/>
              </a:lnSpc>
            </a:pPr>
            <a:r>
              <a:rPr lang="en-DK" sz="1600" dirty="0">
                <a:latin typeface="+mn-lt"/>
              </a:rPr>
              <a:t>Will install all the required dependencies into the colab environment – can take a little while so if you already have your laptop open you can do this now.</a:t>
            </a:r>
          </a:p>
        </p:txBody>
      </p:sp>
      <p:sp>
        <p:nvSpPr>
          <p:cNvPr id="8" name="TextBox 7">
            <a:extLst>
              <a:ext uri="{FF2B5EF4-FFF2-40B4-BE49-F238E27FC236}">
                <a16:creationId xmlns:a16="http://schemas.microsoft.com/office/drawing/2014/main" id="{D2498132-1A02-3C22-A18F-A9690278BCDA}"/>
              </a:ext>
            </a:extLst>
          </p:cNvPr>
          <p:cNvSpPr txBox="1"/>
          <p:nvPr/>
        </p:nvSpPr>
        <p:spPr>
          <a:xfrm>
            <a:off x="873832" y="1493959"/>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spTree>
    <p:extLst>
      <p:ext uri="{BB962C8B-B14F-4D97-AF65-F5344CB8AC3E}">
        <p14:creationId xmlns:p14="http://schemas.microsoft.com/office/powerpoint/2010/main" val="341195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D57683-2C1B-C3F4-5AA5-F05F890009BD}"/>
              </a:ext>
            </a:extLst>
          </p:cNvPr>
          <p:cNvSpPr>
            <a:spLocks noGrp="1"/>
          </p:cNvSpPr>
          <p:nvPr>
            <p:ph type="dt" sz="half" idx="10"/>
          </p:nvPr>
        </p:nvSpPr>
        <p:spPr/>
        <p:txBody>
          <a:bodyPr/>
          <a:lstStyle/>
          <a:p>
            <a:fld id="{3A67F1F6-DE81-9D41-8313-C2C425CDDBE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EC375E8-7295-E8B9-2DF5-D06E71A31D58}"/>
              </a:ext>
            </a:extLst>
          </p:cNvPr>
          <p:cNvSpPr>
            <a:spLocks noGrp="1"/>
          </p:cNvSpPr>
          <p:nvPr>
            <p:ph type="title"/>
          </p:nvPr>
        </p:nvSpPr>
        <p:spPr/>
        <p:txBody>
          <a:bodyPr/>
          <a:lstStyle/>
          <a:p>
            <a:r>
              <a:rPr lang="en-US" noProof="0" dirty="0"/>
              <a:t>Introduction to Reinforcement LEARNING</a:t>
            </a:r>
          </a:p>
        </p:txBody>
      </p:sp>
      <p:pic>
        <p:nvPicPr>
          <p:cNvPr id="5" name="Pictur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7F2087CE-520E-ECA6-1E71-B74B685E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1412776"/>
            <a:ext cx="8421837" cy="4557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2F2624-8D7C-D2A8-ED20-B8B0B736C7D1}"/>
              </a:ext>
            </a:extLst>
          </p:cNvPr>
          <p:cNvSpPr txBox="1"/>
          <p:nvPr/>
        </p:nvSpPr>
        <p:spPr>
          <a:xfrm>
            <a:off x="45740" y="6669360"/>
            <a:ext cx="3977051" cy="146194"/>
          </a:xfrm>
          <a:prstGeom prst="rect">
            <a:avLst/>
          </a:prstGeom>
          <a:noFill/>
        </p:spPr>
        <p:txBody>
          <a:bodyPr wrap="none" lIns="0" tIns="0" rIns="0" bIns="0" rtlCol="0">
            <a:spAutoFit/>
          </a:bodyPr>
          <a:lstStyle/>
          <a:p>
            <a:pPr algn="ctr">
              <a:lnSpc>
                <a:spcPct val="95000"/>
              </a:lnSpc>
            </a:pPr>
            <a:r>
              <a:rPr lang="en-US" sz="1000" noProof="0" dirty="0">
                <a:latin typeface="+mn-lt"/>
              </a:rPr>
              <a:t>[1]: J. Peng et al, Front </a:t>
            </a:r>
            <a:r>
              <a:rPr lang="en-US" sz="1000" noProof="0" dirty="0" err="1">
                <a:latin typeface="+mn-lt"/>
              </a:rPr>
              <a:t>Pharmacol</a:t>
            </a:r>
            <a:r>
              <a:rPr lang="en-US" sz="1000" noProof="0" dirty="0">
                <a:latin typeface="+mn-lt"/>
              </a:rPr>
              <a:t> (2021), 10.3389/fphar.2021.720694</a:t>
            </a:r>
          </a:p>
        </p:txBody>
      </p:sp>
    </p:spTree>
    <p:extLst>
      <p:ext uri="{BB962C8B-B14F-4D97-AF65-F5344CB8AC3E}">
        <p14:creationId xmlns:p14="http://schemas.microsoft.com/office/powerpoint/2010/main" val="94182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ECCF48-0DAF-B21D-31AB-C30D8DE3D9A1}"/>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FB9DB25F-DE95-9183-C849-FD87355CBF3B}"/>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FFDEF54D-CAB2-B192-9C7A-5382BC08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B1848AE-68CB-5E3E-4930-8747BF0DA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5D337367-5836-4107-A5E1-C463947C8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spTree>
    <p:extLst>
      <p:ext uri="{BB962C8B-B14F-4D97-AF65-F5344CB8AC3E}">
        <p14:creationId xmlns:p14="http://schemas.microsoft.com/office/powerpoint/2010/main" val="290158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A751-281F-E527-009C-FDCA23EBBB08}"/>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8F714C0A-0B4E-33E9-BD02-18422BC6E2EB}"/>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D17516C9-1A14-BB21-3218-13FE8911FCE9}"/>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8F342EB8-F639-6E38-656E-948C4182F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30FF276-EEE0-D289-CCAA-73AA34D7A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0B8F1310-B7BB-75CE-AE6E-ED8F571D9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pic>
        <p:nvPicPr>
          <p:cNvPr id="1026" name="Picture 2" descr="Chess too simple for my big brain, not like mobile strategy game&quot; :  r/Gamingcirclejerk">
            <a:extLst>
              <a:ext uri="{FF2B5EF4-FFF2-40B4-BE49-F238E27FC236}">
                <a16:creationId xmlns:a16="http://schemas.microsoft.com/office/drawing/2014/main" id="{BBF165AD-8381-94AB-DA9E-4411E010A6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629"/>
          <a:stretch>
            <a:fillRect/>
          </a:stretch>
        </p:blipFill>
        <p:spPr bwMode="auto">
          <a:xfrm>
            <a:off x="6526460" y="2621299"/>
            <a:ext cx="483760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84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3A584-F3C4-99E9-90CE-6F02BBAACC07}"/>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C3CEDFA-962A-FE1A-7672-6FAAAC416451}"/>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392BB17A-E4CA-F590-C5D9-0A897DABB69E}"/>
              </a:ext>
            </a:extLst>
          </p:cNvPr>
          <p:cNvSpPr>
            <a:spLocks noGrp="1"/>
          </p:cNvSpPr>
          <p:nvPr>
            <p:ph type="title"/>
          </p:nvPr>
        </p:nvSpPr>
        <p:spPr/>
        <p:txBody>
          <a:bodyPr/>
          <a:lstStyle/>
          <a:p>
            <a:r>
              <a:rPr lang="en-DK" dirty="0"/>
              <a:t>Reinforcement LEARNING</a:t>
            </a:r>
          </a:p>
        </p:txBody>
      </p:sp>
      <p:pic>
        <p:nvPicPr>
          <p:cNvPr id="5" name="Picture 4">
            <a:extLst>
              <a:ext uri="{FF2B5EF4-FFF2-40B4-BE49-F238E27FC236}">
                <a16:creationId xmlns:a16="http://schemas.microsoft.com/office/drawing/2014/main" id="{A0689983-A046-3E41-5A51-4E4CB366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9" y="1833749"/>
            <a:ext cx="6134664" cy="1193995"/>
          </a:xfrm>
          <a:prstGeom prst="rect">
            <a:avLst/>
          </a:prstGeom>
        </p:spPr>
      </p:pic>
      <p:pic>
        <p:nvPicPr>
          <p:cNvPr id="6" name="Picture 5">
            <a:extLst>
              <a:ext uri="{FF2B5EF4-FFF2-40B4-BE49-F238E27FC236}">
                <a16:creationId xmlns:a16="http://schemas.microsoft.com/office/drawing/2014/main" id="{ECB5B3D9-B058-C736-5343-26E1A379A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9" y="2734631"/>
            <a:ext cx="5976664" cy="1103131"/>
          </a:xfrm>
          <a:prstGeom prst="rect">
            <a:avLst/>
          </a:prstGeom>
        </p:spPr>
      </p:pic>
      <p:pic>
        <p:nvPicPr>
          <p:cNvPr id="9" name="Picture 8">
            <a:extLst>
              <a:ext uri="{FF2B5EF4-FFF2-40B4-BE49-F238E27FC236}">
                <a16:creationId xmlns:a16="http://schemas.microsoft.com/office/drawing/2014/main" id="{05CE729E-BADD-4396-2372-9D65705E4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575" y="1522359"/>
            <a:ext cx="4775980" cy="1193995"/>
          </a:xfrm>
          <a:prstGeom prst="rect">
            <a:avLst/>
          </a:prstGeom>
        </p:spPr>
      </p:pic>
      <p:pic>
        <p:nvPicPr>
          <p:cNvPr id="10" name="Picture 9">
            <a:extLst>
              <a:ext uri="{FF2B5EF4-FFF2-40B4-BE49-F238E27FC236}">
                <a16:creationId xmlns:a16="http://schemas.microsoft.com/office/drawing/2014/main" id="{AB91B153-28DB-5840-A0A2-9A0162F89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576" y="4141647"/>
            <a:ext cx="7925997" cy="1504772"/>
          </a:xfrm>
          <a:prstGeom prst="rect">
            <a:avLst/>
          </a:prstGeom>
        </p:spPr>
      </p:pic>
    </p:spTree>
    <p:extLst>
      <p:ext uri="{BB962C8B-B14F-4D97-AF65-F5344CB8AC3E}">
        <p14:creationId xmlns:p14="http://schemas.microsoft.com/office/powerpoint/2010/main" val="14130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AU 16:9">
  <a:themeElements>
    <a:clrScheme name="02 AU Purple">
      <a:dk1>
        <a:srgbClr val="000000"/>
      </a:dk1>
      <a:lt1>
        <a:srgbClr val="FFFFFF"/>
      </a:lt1>
      <a:dk2>
        <a:srgbClr val="281C41"/>
      </a:dk2>
      <a:lt2>
        <a:srgbClr val="281C41"/>
      </a:lt2>
      <a:accent1>
        <a:srgbClr val="0A144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751</Words>
  <Application>Microsoft Macintosh PowerPoint</Application>
  <PresentationFormat>Custom</PresentationFormat>
  <Paragraphs>144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Cambria Math</vt:lpstr>
      <vt:lpstr>Calibri</vt:lpstr>
      <vt:lpstr>AU Passata</vt:lpstr>
      <vt:lpstr>AU Passata Light</vt:lpstr>
      <vt:lpstr>Arial</vt:lpstr>
      <vt:lpstr>Georgia</vt:lpstr>
      <vt:lpstr>AU Peto</vt:lpstr>
      <vt:lpstr>AU 16:9</vt:lpstr>
      <vt:lpstr>Exploring Reinforcement Learning in Materials Science</vt:lpstr>
      <vt:lpstr>Agenda</vt:lpstr>
      <vt:lpstr>Learning GOALS</vt:lpstr>
      <vt:lpstr>Setup in COLAB</vt:lpstr>
      <vt:lpstr>Run The first cell</vt:lpstr>
      <vt:lpstr>Introduction to Reinforcement LEARNING</vt:lpstr>
      <vt:lpstr>Reinforcement LEARNING</vt:lpstr>
      <vt:lpstr>Reinforcement LEARNING</vt:lpstr>
      <vt:lpstr>Reinforcement LEARNING</vt:lpstr>
      <vt:lpstr>The Reinforcement Learning CYCLE</vt:lpstr>
      <vt:lpstr>The Reinforcement Learning CYCLE</vt:lpstr>
      <vt:lpstr>The Reinforcement Learning CYCLE</vt:lpstr>
      <vt:lpstr>The Reinforcement Learning CYCLE</vt:lpstr>
      <vt:lpstr>The Reinforcement Learning CYCLE</vt:lpstr>
      <vt:lpstr>The Reinforcement Learning CYCLE</vt:lpstr>
      <vt:lpstr>Reinforcement LEARNING TaxiNOMY</vt:lpstr>
      <vt:lpstr>RL Objective and ALGORITHMS</vt:lpstr>
      <vt:lpstr>State-Value FUNCTIOn</vt:lpstr>
      <vt:lpstr>STATE-ACTION VALUE FUNCTION</vt:lpstr>
      <vt:lpstr>Tabular Q-lEARNING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2025-07-02T09:00:22Z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636885805640392464</vt:lpwstr>
  </property>
  <property fmtid="{D5CDD505-2E9C-101B-9397-08002B2CF9AE}" pid="60" name="TemplafyTimeStamp">
    <vt:lpwstr>2017-02-24T14:35:30.3621506Z</vt:lpwstr>
  </property>
  <property fmtid="{D5CDD505-2E9C-101B-9397-08002B2CF9AE}" pid="61" name="OfficeID">
    <vt:lpwstr>5200</vt:lpwstr>
  </property>
  <property fmtid="{D5CDD505-2E9C-101B-9397-08002B2CF9AE}" pid="62" name="colorthemechange">
    <vt:lpwstr>True</vt:lpwstr>
  </property>
</Properties>
</file>