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>
        <p:scale>
          <a:sx n="87" d="100"/>
          <a:sy n="87" d="100"/>
        </p:scale>
        <p:origin x="5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7533-3676-401A-AC59-13585D85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546B3A-A6A5-4489-B5B4-D85ACECF8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BD8F77-0294-4171-B222-95CCE736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A2127E-3F96-4000-BDA0-8ACBB85B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C95A6-4705-4EB1-BD98-6173BA49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79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BAA3-9A08-43FC-887F-4C1C5FD4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56C2F8C-8F3C-4A38-853B-E57D143A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9B2011-DD67-4825-BC22-D5130E8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3BC91-B5D3-4A79-A9F1-009B0BF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D59C2-40B3-47D4-843D-89E362DF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B90C4F-9824-4C70-9371-C0CD3237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9E6B345-FD55-447D-A254-904D2468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7E418E-2A89-4D08-8978-F59C7BDF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AFDA1D-7962-4A8D-9F0D-2943689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293A8E-4145-43EB-AC5B-E9C07A0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33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F67DF-C5BD-408F-8A5B-E36F2E6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A02C5F-D329-409B-8FCF-F3BAB0D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6867D0-C388-46B7-AA79-1006A98B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8C68A5-1FDA-48A9-8114-50496E35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0293B4-0F95-4D4E-BD45-ECD12398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1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BE38-D36C-493C-BAA2-E70C581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74D9474-86DD-4F2D-8F8E-B1B0AA18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68F174-49D1-402F-9AB0-E14297ED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64882B-943C-4A03-A2A0-1900FCE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A3BCD-371E-4835-86DE-0534E12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E436-D937-4855-A1C5-384AF5AE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455F9-EAE0-4D80-94F8-687C6E5F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2A2D23-F559-4058-906E-FAC83A24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C9C6707-6BEE-48F6-A40D-4500D32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C5B4E3-FCD3-4179-B42E-91C68B9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C0676A-668C-4DE9-9B09-E03769D9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6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3ED86-D880-49A0-8D7A-8D8353D8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B3B083-305F-4640-9F47-4C0499CC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87959E-A77B-4693-B1DC-DF4E1278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724E07-F51C-4D23-929E-9F3D2D3E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CC05F78-E933-4CA6-A622-7274BD7C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1A5BA13-BFCE-45B2-B11F-87131216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177412C-94AE-44E4-909D-1839BF4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72FF3CD-F5F0-4C61-8DDF-8986E89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2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B197-69D6-40B2-B3DA-15032DD8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21D778-9E2C-41D9-92B4-3DE10FFA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D6F0F1-D93A-448C-BA4E-ACC1F5E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4445C95-DCF8-4268-A353-F985A16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1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09FD1CD-551E-4E09-886E-EDE481E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A9D11EC-BBC7-4E81-BFE5-418F06D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369020-0230-4FE2-B8D7-AA5A347D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0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0459-65A1-464D-890C-18D4596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5D4A4C-0155-4327-99D8-1B1CA73E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89B17F-6189-4BB5-BA22-FC409142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F36612-7F7A-4111-B65E-C1F922A5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8189E4-3E5B-4B3B-B617-5C7AD78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CC95DA-AA77-4365-95CB-152E7229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4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9E86-9B26-41D7-8F82-96F017C4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4A1B55D-E997-4336-ACB2-5BD7A8E13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B5BB3C-AF93-4F07-9BE3-E062699F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90EEB6-42F0-4425-B1C6-28ABFD1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B46007-618D-41F0-A66F-0E915E2F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62A958-1F8A-4DCE-AAA8-2B23718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3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986E95-0EB6-4111-911E-CB541B3C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398A35-4978-492C-83ED-96FB3A6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BAEFBA-5F9C-4859-B64F-E82796BA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671A-9690-4A64-B5DD-737DB0C6AD00}" type="datetimeFigureOut">
              <a:rPr lang="da-DK" smtClean="0"/>
              <a:t>11-06-2020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0801AC-3DE8-4D1A-AFBB-FD7313BA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520252-CBC7-4909-BD61-C505B30D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7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257485" y="712145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BAND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Down-sampling and </a:t>
            </a:r>
            <a:r>
              <a:rPr lang="da-DK" dirty="0" err="1"/>
              <a:t>scaling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Baseline </a:t>
            </a:r>
            <a:r>
              <a:rPr lang="da-DK" dirty="0" err="1"/>
              <a:t>normalization</a:t>
            </a:r>
            <a:endParaRPr lang="da-DK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5820115" y="4654705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9187961" y="4651063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CNN?</a:t>
            </a:r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2598105" y="3848202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Clustering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2607994" y="5385288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6" y="757611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1117600" y="180243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data: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4714003" y="159182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35F5193-B45A-479A-B610-A0D640E7ABFE}"/>
              </a:ext>
            </a:extLst>
          </p:cNvPr>
          <p:cNvSpPr txBox="1"/>
          <p:nvPr/>
        </p:nvSpPr>
        <p:spPr>
          <a:xfrm>
            <a:off x="8725203" y="18024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r>
              <a:rPr lang="da-DK" dirty="0"/>
              <a:t>: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16CD40B-A368-48AA-BA85-9ED8AB337D81}"/>
              </a:ext>
            </a:extLst>
          </p:cNvPr>
          <p:cNvSpPr txBox="1"/>
          <p:nvPr/>
        </p:nvSpPr>
        <p:spPr>
          <a:xfrm>
            <a:off x="9607388" y="421585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Model valg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7597222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il: højre 19">
            <a:extLst>
              <a:ext uri="{FF2B5EF4-FFF2-40B4-BE49-F238E27FC236}">
                <a16:creationId xmlns:a16="http://schemas.microsoft.com/office/drawing/2014/main" id="{BFDC8672-E931-4449-A4F7-9422423277F8}"/>
              </a:ext>
            </a:extLst>
          </p:cNvPr>
          <p:cNvSpPr/>
          <p:nvPr/>
        </p:nvSpPr>
        <p:spPr>
          <a:xfrm rot="5400000">
            <a:off x="9794164" y="310684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8161053" y="5126670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Pil: højre 21">
            <a:extLst>
              <a:ext uri="{FF2B5EF4-FFF2-40B4-BE49-F238E27FC236}">
                <a16:creationId xmlns:a16="http://schemas.microsoft.com/office/drawing/2014/main" id="{D7F6CAFE-23A7-4EDF-9047-F76CFAE1B63C}"/>
              </a:ext>
            </a:extLst>
          </p:cNvPr>
          <p:cNvSpPr/>
          <p:nvPr/>
        </p:nvSpPr>
        <p:spPr>
          <a:xfrm rot="11951579">
            <a:off x="4868572" y="4503896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Pil: højre 22">
            <a:extLst>
              <a:ext uri="{FF2B5EF4-FFF2-40B4-BE49-F238E27FC236}">
                <a16:creationId xmlns:a16="http://schemas.microsoft.com/office/drawing/2014/main" id="{D84F0234-BA86-4890-884C-A8DBD924F632}"/>
              </a:ext>
            </a:extLst>
          </p:cNvPr>
          <p:cNvSpPr/>
          <p:nvPr/>
        </p:nvSpPr>
        <p:spPr>
          <a:xfrm rot="9291076">
            <a:off x="4938717" y="5684914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4" name="Tabel 24">
            <a:extLst>
              <a:ext uri="{FF2B5EF4-FFF2-40B4-BE49-F238E27FC236}">
                <a16:creationId xmlns:a16="http://schemas.microsoft.com/office/drawing/2014/main" id="{9D0EA498-E4EA-4034-9E9F-3AD1B5D3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0048"/>
              </p:ext>
            </p:extLst>
          </p:nvPr>
        </p:nvGraphicFramePr>
        <p:xfrm>
          <a:off x="8301739" y="926141"/>
          <a:ext cx="3632667" cy="16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89">
                  <a:extLst>
                    <a:ext uri="{9D8B030D-6E8A-4147-A177-3AD203B41FA5}">
                      <a16:colId xmlns:a16="http://schemas.microsoft.com/office/drawing/2014/main" val="2375882430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564062929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200608458"/>
                    </a:ext>
                  </a:extLst>
                </a:gridCol>
              </a:tblGrid>
              <a:tr h="558059">
                <a:tc>
                  <a:txBody>
                    <a:bodyPr/>
                    <a:lstStyle/>
                    <a:p>
                      <a:r>
                        <a:rPr lang="da-DK" dirty="0" err="1"/>
                        <a:t>Spatial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Spectral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Temporal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26570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262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36128"/>
                  </a:ext>
                </a:extLst>
              </a:tr>
            </a:tbl>
          </a:graphicData>
        </a:graphic>
      </p:graphicFrame>
      <p:sp>
        <p:nvSpPr>
          <p:cNvPr id="26" name="Pil: højre 25">
            <a:extLst>
              <a:ext uri="{FF2B5EF4-FFF2-40B4-BE49-F238E27FC236}">
                <a16:creationId xmlns:a16="http://schemas.microsoft.com/office/drawing/2014/main" id="{428DBC1C-F18D-4AE0-8FCC-399D8C5C1464}"/>
              </a:ext>
            </a:extLst>
          </p:cNvPr>
          <p:cNvSpPr/>
          <p:nvPr/>
        </p:nvSpPr>
        <p:spPr>
          <a:xfrm rot="10800000">
            <a:off x="1801376" y="4326571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B8C981D-BF84-4072-BD45-E62ABC0F9DFF}"/>
              </a:ext>
            </a:extLst>
          </p:cNvPr>
          <p:cNvSpPr/>
          <p:nvPr/>
        </p:nvSpPr>
        <p:spPr>
          <a:xfrm>
            <a:off x="25696" y="3848202"/>
            <a:ext cx="1642137" cy="1423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Explainability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C8BB1F1-9A09-4196-B43E-3BBA8C216FCF}"/>
              </a:ext>
            </a:extLst>
          </p:cNvPr>
          <p:cNvSpPr/>
          <p:nvPr/>
        </p:nvSpPr>
        <p:spPr>
          <a:xfrm>
            <a:off x="3057235" y="64655"/>
            <a:ext cx="135793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(Sortering af dårlige kanaler)</a:t>
            </a:r>
          </a:p>
        </p:txBody>
      </p:sp>
    </p:spTree>
    <p:extLst>
      <p:ext uri="{BB962C8B-B14F-4D97-AF65-F5344CB8AC3E}">
        <p14:creationId xmlns:p14="http://schemas.microsoft.com/office/powerpoint/2010/main" val="17827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2760122" y="860930"/>
            <a:ext cx="1877798" cy="7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Resize</a:t>
            </a:r>
            <a:r>
              <a:rPr lang="da-DK" sz="1400" dirty="0"/>
              <a:t> and </a:t>
            </a:r>
            <a:r>
              <a:rPr lang="da-DK" sz="1400" dirty="0" err="1"/>
              <a:t>crop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Normalization</a:t>
            </a:r>
            <a:endParaRPr lang="da-DK" sz="1400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5514731" y="2517653"/>
            <a:ext cx="1407162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2957634" y="2490843"/>
            <a:ext cx="1407162" cy="97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VGG16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7793392" y="800316"/>
            <a:ext cx="1642137" cy="84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ML </a:t>
            </a:r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6" y="757611"/>
            <a:ext cx="1503707" cy="93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437231" y="246117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data: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2684003" y="241722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35F5193-B45A-479A-B610-A0D640E7ABFE}"/>
              </a:ext>
            </a:extLst>
          </p:cNvPr>
          <p:cNvSpPr txBox="1"/>
          <p:nvPr/>
        </p:nvSpPr>
        <p:spPr>
          <a:xfrm>
            <a:off x="5419295" y="24172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r>
              <a:rPr lang="da-DK" dirty="0"/>
              <a:t>: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2091677" y="964249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5023248" y="964249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8829704">
            <a:off x="1640081" y="3620428"/>
            <a:ext cx="1028666" cy="40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bord, computer, lys&#10;&#10;Automatisk genereret beskrivelse">
            <a:extLst>
              <a:ext uri="{FF2B5EF4-FFF2-40B4-BE49-F238E27FC236}">
                <a16:creationId xmlns:a16="http://schemas.microsoft.com/office/drawing/2014/main" id="{DF5E422D-A2FD-42DD-B040-0EA8561E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5" y="757611"/>
            <a:ext cx="1023978" cy="1023978"/>
          </a:xfrm>
          <a:prstGeom prst="rect">
            <a:avLst/>
          </a:prstGeom>
        </p:spPr>
      </p:pic>
      <p:sp>
        <p:nvSpPr>
          <p:cNvPr id="25" name="Pil: højre 24">
            <a:extLst>
              <a:ext uri="{FF2B5EF4-FFF2-40B4-BE49-F238E27FC236}">
                <a16:creationId xmlns:a16="http://schemas.microsoft.com/office/drawing/2014/main" id="{ED5BDD9D-77BC-42A2-966A-3BCCD74C32FC}"/>
              </a:ext>
            </a:extLst>
          </p:cNvPr>
          <p:cNvSpPr/>
          <p:nvPr/>
        </p:nvSpPr>
        <p:spPr>
          <a:xfrm rot="8739508">
            <a:off x="4802154" y="190027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Pil: højre 27">
            <a:extLst>
              <a:ext uri="{FF2B5EF4-FFF2-40B4-BE49-F238E27FC236}">
                <a16:creationId xmlns:a16="http://schemas.microsoft.com/office/drawing/2014/main" id="{C928F95C-2AEE-465F-959A-C4724DE7DE2B}"/>
              </a:ext>
            </a:extLst>
          </p:cNvPr>
          <p:cNvSpPr/>
          <p:nvPr/>
        </p:nvSpPr>
        <p:spPr>
          <a:xfrm>
            <a:off x="7182018" y="475481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Pil: højre 28">
            <a:extLst>
              <a:ext uri="{FF2B5EF4-FFF2-40B4-BE49-F238E27FC236}">
                <a16:creationId xmlns:a16="http://schemas.microsoft.com/office/drawing/2014/main" id="{B2C3BD5D-0063-485B-B9C6-E3334AE55FF1}"/>
              </a:ext>
            </a:extLst>
          </p:cNvPr>
          <p:cNvSpPr/>
          <p:nvPr/>
        </p:nvSpPr>
        <p:spPr>
          <a:xfrm>
            <a:off x="4620917" y="2714708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: afrundede hjørner 30">
            <a:extLst>
              <a:ext uri="{FF2B5EF4-FFF2-40B4-BE49-F238E27FC236}">
                <a16:creationId xmlns:a16="http://schemas.microsoft.com/office/drawing/2014/main" id="{CD63E8A3-C575-47AC-AF21-DE1E10DD5EDA}"/>
              </a:ext>
            </a:extLst>
          </p:cNvPr>
          <p:cNvSpPr/>
          <p:nvPr/>
        </p:nvSpPr>
        <p:spPr>
          <a:xfrm>
            <a:off x="8116476" y="2692108"/>
            <a:ext cx="1347876" cy="636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Visualization</a:t>
            </a:r>
            <a:r>
              <a:rPr lang="da-DK" dirty="0"/>
              <a:t> </a:t>
            </a:r>
          </a:p>
        </p:txBody>
      </p:sp>
      <p:sp>
        <p:nvSpPr>
          <p:cNvPr id="35" name="Rektangel: afrundede hjørner 34">
            <a:extLst>
              <a:ext uri="{FF2B5EF4-FFF2-40B4-BE49-F238E27FC236}">
                <a16:creationId xmlns:a16="http://schemas.microsoft.com/office/drawing/2014/main" id="{972A2E65-E9DB-4ADA-A18E-16382E8966B8}"/>
              </a:ext>
            </a:extLst>
          </p:cNvPr>
          <p:cNvSpPr/>
          <p:nvPr/>
        </p:nvSpPr>
        <p:spPr>
          <a:xfrm>
            <a:off x="325609" y="4540177"/>
            <a:ext cx="140599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VGG16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8811A2FF-FE9D-4F04-9324-B22875E606C5}"/>
              </a:ext>
            </a:extLst>
          </p:cNvPr>
          <p:cNvSpPr/>
          <p:nvPr/>
        </p:nvSpPr>
        <p:spPr>
          <a:xfrm>
            <a:off x="7152234" y="2714708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Pil: højre 39">
            <a:extLst>
              <a:ext uri="{FF2B5EF4-FFF2-40B4-BE49-F238E27FC236}">
                <a16:creationId xmlns:a16="http://schemas.microsoft.com/office/drawing/2014/main" id="{537EA459-485A-41DD-AB91-768B9F36F880}"/>
              </a:ext>
            </a:extLst>
          </p:cNvPr>
          <p:cNvSpPr/>
          <p:nvPr/>
        </p:nvSpPr>
        <p:spPr>
          <a:xfrm>
            <a:off x="7006702" y="996163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AE90806-638F-47A3-AC08-33F459E81A88}"/>
              </a:ext>
            </a:extLst>
          </p:cNvPr>
          <p:cNvCxnSpPr/>
          <p:nvPr/>
        </p:nvCxnSpPr>
        <p:spPr>
          <a:xfrm flipV="1">
            <a:off x="7001822" y="1686034"/>
            <a:ext cx="731759" cy="7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>
            <a:extLst>
              <a:ext uri="{FF2B5EF4-FFF2-40B4-BE49-F238E27FC236}">
                <a16:creationId xmlns:a16="http://schemas.microsoft.com/office/drawing/2014/main" id="{CF54E8F3-BEBC-4133-8C32-E1482D1F3518}"/>
              </a:ext>
            </a:extLst>
          </p:cNvPr>
          <p:cNvCxnSpPr>
            <a:cxnSpLocks/>
          </p:cNvCxnSpPr>
          <p:nvPr/>
        </p:nvCxnSpPr>
        <p:spPr>
          <a:xfrm>
            <a:off x="6921893" y="1781588"/>
            <a:ext cx="912053" cy="7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l: højre 42">
            <a:extLst>
              <a:ext uri="{FF2B5EF4-FFF2-40B4-BE49-F238E27FC236}">
                <a16:creationId xmlns:a16="http://schemas.microsoft.com/office/drawing/2014/main" id="{A6EDC891-954B-4737-8B8A-900163DFAB59}"/>
              </a:ext>
            </a:extLst>
          </p:cNvPr>
          <p:cNvSpPr/>
          <p:nvPr/>
        </p:nvSpPr>
        <p:spPr>
          <a:xfrm>
            <a:off x="9785047" y="2714708"/>
            <a:ext cx="597360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06702EB-046B-4550-910E-A9146BA33BF5}"/>
              </a:ext>
            </a:extLst>
          </p:cNvPr>
          <p:cNvSpPr/>
          <p:nvPr/>
        </p:nvSpPr>
        <p:spPr>
          <a:xfrm>
            <a:off x="10658935" y="2490843"/>
            <a:ext cx="1227685" cy="84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Novelty detection</a:t>
            </a:r>
          </a:p>
        </p:txBody>
      </p:sp>
      <p:sp>
        <p:nvSpPr>
          <p:cNvPr id="46" name="Pil: højre 45">
            <a:extLst>
              <a:ext uri="{FF2B5EF4-FFF2-40B4-BE49-F238E27FC236}">
                <a16:creationId xmlns:a16="http://schemas.microsoft.com/office/drawing/2014/main" id="{F6F0C04E-ADDE-456D-B98F-352FED3A7978}"/>
              </a:ext>
            </a:extLst>
          </p:cNvPr>
          <p:cNvSpPr/>
          <p:nvPr/>
        </p:nvSpPr>
        <p:spPr>
          <a:xfrm>
            <a:off x="4454270" y="4732083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: afrundede hjørner 47">
            <a:extLst>
              <a:ext uri="{FF2B5EF4-FFF2-40B4-BE49-F238E27FC236}">
                <a16:creationId xmlns:a16="http://schemas.microsoft.com/office/drawing/2014/main" id="{3AD68551-3698-4CE2-AF28-108CCBAB85FB}"/>
              </a:ext>
            </a:extLst>
          </p:cNvPr>
          <p:cNvSpPr/>
          <p:nvPr/>
        </p:nvSpPr>
        <p:spPr>
          <a:xfrm>
            <a:off x="2653454" y="4540177"/>
            <a:ext cx="1407162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49" name="Rektangel: afrundede hjørner 48">
            <a:extLst>
              <a:ext uri="{FF2B5EF4-FFF2-40B4-BE49-F238E27FC236}">
                <a16:creationId xmlns:a16="http://schemas.microsoft.com/office/drawing/2014/main" id="{9D18497C-102B-4833-AB68-B04C84B5114E}"/>
              </a:ext>
            </a:extLst>
          </p:cNvPr>
          <p:cNvSpPr/>
          <p:nvPr/>
        </p:nvSpPr>
        <p:spPr>
          <a:xfrm>
            <a:off x="5244325" y="4557762"/>
            <a:ext cx="167756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 </a:t>
            </a:r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50" name="Pil: højre 49">
            <a:extLst>
              <a:ext uri="{FF2B5EF4-FFF2-40B4-BE49-F238E27FC236}">
                <a16:creationId xmlns:a16="http://schemas.microsoft.com/office/drawing/2014/main" id="{214E187D-D4E5-4BC5-AA5A-8E565C99B69E}"/>
              </a:ext>
            </a:extLst>
          </p:cNvPr>
          <p:cNvSpPr/>
          <p:nvPr/>
        </p:nvSpPr>
        <p:spPr>
          <a:xfrm>
            <a:off x="1933205" y="471267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: afrundede hjørner 50">
            <a:extLst>
              <a:ext uri="{FF2B5EF4-FFF2-40B4-BE49-F238E27FC236}">
                <a16:creationId xmlns:a16="http://schemas.microsoft.com/office/drawing/2014/main" id="{B8BAABAA-6F53-4892-A533-CD8AEB8B6CEC}"/>
              </a:ext>
            </a:extLst>
          </p:cNvPr>
          <p:cNvSpPr/>
          <p:nvPr/>
        </p:nvSpPr>
        <p:spPr>
          <a:xfrm>
            <a:off x="8022746" y="4624007"/>
            <a:ext cx="1412783" cy="84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Saliency</a:t>
            </a:r>
            <a:r>
              <a:rPr lang="da-DK" dirty="0"/>
              <a:t> </a:t>
            </a:r>
            <a:r>
              <a:rPr lang="da-DK" dirty="0" err="1"/>
              <a:t>mapping</a:t>
            </a:r>
            <a:endParaRPr lang="da-DK" dirty="0"/>
          </a:p>
        </p:txBody>
      </p:sp>
      <p:sp>
        <p:nvSpPr>
          <p:cNvPr id="52" name="Pil: højre 51">
            <a:extLst>
              <a:ext uri="{FF2B5EF4-FFF2-40B4-BE49-F238E27FC236}">
                <a16:creationId xmlns:a16="http://schemas.microsoft.com/office/drawing/2014/main" id="{B06597C4-D39D-40E7-A035-82590859C85A}"/>
              </a:ext>
            </a:extLst>
          </p:cNvPr>
          <p:cNvSpPr/>
          <p:nvPr/>
        </p:nvSpPr>
        <p:spPr>
          <a:xfrm>
            <a:off x="9695654" y="4787940"/>
            <a:ext cx="597360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: afrundede hjørner 52">
            <a:extLst>
              <a:ext uri="{FF2B5EF4-FFF2-40B4-BE49-F238E27FC236}">
                <a16:creationId xmlns:a16="http://schemas.microsoft.com/office/drawing/2014/main" id="{CB2007E5-DD6A-4541-9E93-3A341038E2D1}"/>
              </a:ext>
            </a:extLst>
          </p:cNvPr>
          <p:cNvSpPr/>
          <p:nvPr/>
        </p:nvSpPr>
        <p:spPr>
          <a:xfrm>
            <a:off x="10536382" y="4601756"/>
            <a:ext cx="1533065" cy="84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Explainability</a:t>
            </a:r>
          </a:p>
        </p:txBody>
      </p: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6D6FF984-28D0-4BB0-B93B-2FDD1038FDE6}"/>
              </a:ext>
            </a:extLst>
          </p:cNvPr>
          <p:cNvCxnSpPr>
            <a:cxnSpLocks/>
          </p:cNvCxnSpPr>
          <p:nvPr/>
        </p:nvCxnSpPr>
        <p:spPr>
          <a:xfrm>
            <a:off x="9627700" y="3462606"/>
            <a:ext cx="754707" cy="9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ge pilforbindelse 55">
            <a:extLst>
              <a:ext uri="{FF2B5EF4-FFF2-40B4-BE49-F238E27FC236}">
                <a16:creationId xmlns:a16="http://schemas.microsoft.com/office/drawing/2014/main" id="{4528C7E8-0EE3-49A0-8ECC-8A3C96708403}"/>
              </a:ext>
            </a:extLst>
          </p:cNvPr>
          <p:cNvCxnSpPr>
            <a:cxnSpLocks/>
          </p:cNvCxnSpPr>
          <p:nvPr/>
        </p:nvCxnSpPr>
        <p:spPr>
          <a:xfrm flipV="1">
            <a:off x="9538546" y="3623730"/>
            <a:ext cx="843861" cy="91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158B9F79-95FB-4B9A-AD26-63601CADC84B}"/>
              </a:ext>
            </a:extLst>
          </p:cNvPr>
          <p:cNvCxnSpPr>
            <a:cxnSpLocks/>
          </p:cNvCxnSpPr>
          <p:nvPr/>
        </p:nvCxnSpPr>
        <p:spPr>
          <a:xfrm flipV="1">
            <a:off x="4149770" y="3442237"/>
            <a:ext cx="3612851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l: højre 59">
            <a:extLst>
              <a:ext uri="{FF2B5EF4-FFF2-40B4-BE49-F238E27FC236}">
                <a16:creationId xmlns:a16="http://schemas.microsoft.com/office/drawing/2014/main" id="{033D2636-7526-40D2-87D8-9FF5CCDBD5E1}"/>
              </a:ext>
            </a:extLst>
          </p:cNvPr>
          <p:cNvSpPr/>
          <p:nvPr/>
        </p:nvSpPr>
        <p:spPr>
          <a:xfrm rot="2213558">
            <a:off x="9507040" y="1823412"/>
            <a:ext cx="906872" cy="33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1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ktangel 99">
            <a:extLst>
              <a:ext uri="{FF2B5EF4-FFF2-40B4-BE49-F238E27FC236}">
                <a16:creationId xmlns:a16="http://schemas.microsoft.com/office/drawing/2014/main" id="{422E9EF3-B4D7-4E1E-A2F9-2004110E81D9}"/>
              </a:ext>
            </a:extLst>
          </p:cNvPr>
          <p:cNvSpPr/>
          <p:nvPr/>
        </p:nvSpPr>
        <p:spPr>
          <a:xfrm>
            <a:off x="7344452" y="3961842"/>
            <a:ext cx="4366902" cy="258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>
            <a:extLst>
              <a:ext uri="{FF2B5EF4-FFF2-40B4-BE49-F238E27FC236}">
                <a16:creationId xmlns:a16="http://schemas.microsoft.com/office/drawing/2014/main" id="{59E99A50-C50D-4CC7-9730-795D07FB32D1}"/>
              </a:ext>
            </a:extLst>
          </p:cNvPr>
          <p:cNvSpPr/>
          <p:nvPr/>
        </p:nvSpPr>
        <p:spPr>
          <a:xfrm>
            <a:off x="7367934" y="259430"/>
            <a:ext cx="4343420" cy="36357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42A25A9E-7E6D-4899-966F-01F69D8F51CC}"/>
              </a:ext>
            </a:extLst>
          </p:cNvPr>
          <p:cNvSpPr/>
          <p:nvPr/>
        </p:nvSpPr>
        <p:spPr>
          <a:xfrm>
            <a:off x="91499" y="2678954"/>
            <a:ext cx="6183160" cy="38654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F2FA2ADE-ABA8-4D50-A0BC-8EB6F04672A3}"/>
              </a:ext>
            </a:extLst>
          </p:cNvPr>
          <p:cNvSpPr/>
          <p:nvPr/>
        </p:nvSpPr>
        <p:spPr>
          <a:xfrm>
            <a:off x="219808" y="259430"/>
            <a:ext cx="6449121" cy="15325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2794151" y="682366"/>
            <a:ext cx="1877798" cy="7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Resize</a:t>
            </a:r>
            <a:r>
              <a:rPr lang="da-DK" sz="1400" dirty="0"/>
              <a:t> and </a:t>
            </a:r>
            <a:r>
              <a:rPr lang="da-DK" sz="1400" dirty="0" err="1"/>
              <a:t>crop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Normalization</a:t>
            </a:r>
            <a:endParaRPr lang="da-DK" sz="1400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2396005" y="3491268"/>
            <a:ext cx="1078847" cy="75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401477" y="2720988"/>
            <a:ext cx="1078847" cy="77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VGG16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7450069" y="540228"/>
            <a:ext cx="1461416" cy="695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ML </a:t>
            </a:r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4" y="628899"/>
            <a:ext cx="1503707" cy="93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2033139" y="832550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4818106" y="785046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5400000">
            <a:off x="571178" y="3934120"/>
            <a:ext cx="730535" cy="30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bord, computer, lys&#10;&#10;Automatisk genereret beskrivelse">
            <a:extLst>
              <a:ext uri="{FF2B5EF4-FFF2-40B4-BE49-F238E27FC236}">
                <a16:creationId xmlns:a16="http://schemas.microsoft.com/office/drawing/2014/main" id="{DF5E422D-A2FD-42DD-B040-0EA8561E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94" y="522961"/>
            <a:ext cx="1023978" cy="1023978"/>
          </a:xfrm>
          <a:prstGeom prst="rect">
            <a:avLst/>
          </a:prstGeom>
        </p:spPr>
      </p:pic>
      <p:sp>
        <p:nvSpPr>
          <p:cNvPr id="28" name="Pil: højre 27">
            <a:extLst>
              <a:ext uri="{FF2B5EF4-FFF2-40B4-BE49-F238E27FC236}">
                <a16:creationId xmlns:a16="http://schemas.microsoft.com/office/drawing/2014/main" id="{C928F95C-2AEE-465F-959A-C4724DE7DE2B}"/>
              </a:ext>
            </a:extLst>
          </p:cNvPr>
          <p:cNvSpPr/>
          <p:nvPr/>
        </p:nvSpPr>
        <p:spPr>
          <a:xfrm>
            <a:off x="6482306" y="4905672"/>
            <a:ext cx="730385" cy="181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Pil: højre 28">
            <a:extLst>
              <a:ext uri="{FF2B5EF4-FFF2-40B4-BE49-F238E27FC236}">
                <a16:creationId xmlns:a16="http://schemas.microsoft.com/office/drawing/2014/main" id="{B2C3BD5D-0063-485B-B9C6-E3334AE55FF1}"/>
              </a:ext>
            </a:extLst>
          </p:cNvPr>
          <p:cNvSpPr/>
          <p:nvPr/>
        </p:nvSpPr>
        <p:spPr>
          <a:xfrm rot="1358708">
            <a:off x="1618955" y="3387933"/>
            <a:ext cx="580603" cy="18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: afrundede hjørner 34">
            <a:extLst>
              <a:ext uri="{FF2B5EF4-FFF2-40B4-BE49-F238E27FC236}">
                <a16:creationId xmlns:a16="http://schemas.microsoft.com/office/drawing/2014/main" id="{972A2E65-E9DB-4ADA-A18E-16382E8966B8}"/>
              </a:ext>
            </a:extLst>
          </p:cNvPr>
          <p:cNvSpPr/>
          <p:nvPr/>
        </p:nvSpPr>
        <p:spPr>
          <a:xfrm>
            <a:off x="300892" y="4632680"/>
            <a:ext cx="1280015" cy="77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VGG16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8811A2FF-FE9D-4F04-9324-B22875E606C5}"/>
              </a:ext>
            </a:extLst>
          </p:cNvPr>
          <p:cNvSpPr/>
          <p:nvPr/>
        </p:nvSpPr>
        <p:spPr>
          <a:xfrm rot="21010653">
            <a:off x="3691383" y="3600571"/>
            <a:ext cx="718831" cy="30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8AE90806-638F-47A3-AC08-33F459E81A88}"/>
              </a:ext>
            </a:extLst>
          </p:cNvPr>
          <p:cNvCxnSpPr>
            <a:cxnSpLocks/>
          </p:cNvCxnSpPr>
          <p:nvPr/>
        </p:nvCxnSpPr>
        <p:spPr>
          <a:xfrm flipV="1">
            <a:off x="3550390" y="1302282"/>
            <a:ext cx="3899679" cy="222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l: højre 45">
            <a:extLst>
              <a:ext uri="{FF2B5EF4-FFF2-40B4-BE49-F238E27FC236}">
                <a16:creationId xmlns:a16="http://schemas.microsoft.com/office/drawing/2014/main" id="{F6F0C04E-ADDE-456D-B98F-352FED3A7978}"/>
              </a:ext>
            </a:extLst>
          </p:cNvPr>
          <p:cNvSpPr/>
          <p:nvPr/>
        </p:nvSpPr>
        <p:spPr>
          <a:xfrm>
            <a:off x="1943100" y="4905672"/>
            <a:ext cx="2329962" cy="287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: afrundede hjørner 48">
            <a:extLst>
              <a:ext uri="{FF2B5EF4-FFF2-40B4-BE49-F238E27FC236}">
                <a16:creationId xmlns:a16="http://schemas.microsoft.com/office/drawing/2014/main" id="{9D18497C-102B-4833-AB68-B04C84B5114E}"/>
              </a:ext>
            </a:extLst>
          </p:cNvPr>
          <p:cNvSpPr/>
          <p:nvPr/>
        </p:nvSpPr>
        <p:spPr>
          <a:xfrm>
            <a:off x="4551326" y="4534871"/>
            <a:ext cx="1677568" cy="911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 </a:t>
            </a:r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50" name="Pil: højre 49">
            <a:extLst>
              <a:ext uri="{FF2B5EF4-FFF2-40B4-BE49-F238E27FC236}">
                <a16:creationId xmlns:a16="http://schemas.microsoft.com/office/drawing/2014/main" id="{214E187D-D4E5-4BC5-AA5A-8E565C99B69E}"/>
              </a:ext>
            </a:extLst>
          </p:cNvPr>
          <p:cNvSpPr/>
          <p:nvPr/>
        </p:nvSpPr>
        <p:spPr>
          <a:xfrm rot="19773529">
            <a:off x="1693576" y="4326146"/>
            <a:ext cx="623181" cy="184198"/>
          </a:xfrm>
          <a:prstGeom prst="rightArrow">
            <a:avLst>
              <a:gd name="adj1" fmla="val 50000"/>
              <a:gd name="adj2" fmla="val 41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883137D1-C13B-47D3-A3B8-2D704714B323}"/>
              </a:ext>
            </a:extLst>
          </p:cNvPr>
          <p:cNvCxnSpPr>
            <a:cxnSpLocks/>
          </p:cNvCxnSpPr>
          <p:nvPr/>
        </p:nvCxnSpPr>
        <p:spPr>
          <a:xfrm flipH="1">
            <a:off x="1480324" y="1590589"/>
            <a:ext cx="3952109" cy="10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82E733FC-1F62-4950-8DA3-7E48D904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3234" y="1649976"/>
            <a:ext cx="3637975" cy="2177188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BE664FBE-C17D-4FFE-96A0-D3592A53F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04" y="4062345"/>
            <a:ext cx="2031574" cy="2038044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99880485-FC2D-49D2-9809-09A13C45C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338" y="4082827"/>
            <a:ext cx="1912412" cy="2017562"/>
          </a:xfrm>
          <a:prstGeom prst="rect">
            <a:avLst/>
          </a:prstGeom>
        </p:spPr>
      </p:pic>
      <p:pic>
        <p:nvPicPr>
          <p:cNvPr id="61" name="Billede 60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F65397DC-35D1-431F-8C07-C6B46776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1" y="2927591"/>
            <a:ext cx="1290636" cy="1290636"/>
          </a:xfrm>
          <a:prstGeom prst="rect">
            <a:avLst/>
          </a:prstGeom>
        </p:spPr>
      </p:pic>
      <p:sp>
        <p:nvSpPr>
          <p:cNvPr id="66" name="Tekstfelt 65">
            <a:extLst>
              <a:ext uri="{FF2B5EF4-FFF2-40B4-BE49-F238E27FC236}">
                <a16:creationId xmlns:a16="http://schemas.microsoft.com/office/drawing/2014/main" id="{CE6388F2-1883-4AE2-A3A4-F470E4E8B531}"/>
              </a:ext>
            </a:extLst>
          </p:cNvPr>
          <p:cNvSpPr txBox="1"/>
          <p:nvPr/>
        </p:nvSpPr>
        <p:spPr>
          <a:xfrm>
            <a:off x="2935428" y="230450"/>
            <a:ext cx="209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Preprocessing</a:t>
            </a: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4032443-5B4E-408C-91D2-EB1ADABF8C67}"/>
              </a:ext>
            </a:extLst>
          </p:cNvPr>
          <p:cNvSpPr txBox="1"/>
          <p:nvPr/>
        </p:nvSpPr>
        <p:spPr>
          <a:xfrm>
            <a:off x="1758925" y="5798594"/>
            <a:ext cx="339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CNN and latent representation</a:t>
            </a:r>
          </a:p>
        </p:txBody>
      </p:sp>
      <p:sp>
        <p:nvSpPr>
          <p:cNvPr id="73" name="Tekstfelt 72">
            <a:extLst>
              <a:ext uri="{FF2B5EF4-FFF2-40B4-BE49-F238E27FC236}">
                <a16:creationId xmlns:a16="http://schemas.microsoft.com/office/drawing/2014/main" id="{F812FDD8-29D6-49DA-931A-A25D93F025B8}"/>
              </a:ext>
            </a:extLst>
          </p:cNvPr>
          <p:cNvSpPr txBox="1"/>
          <p:nvPr/>
        </p:nvSpPr>
        <p:spPr>
          <a:xfrm>
            <a:off x="8761820" y="6133106"/>
            <a:ext cx="240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Explainability</a:t>
            </a:r>
            <a:endParaRPr lang="da-DK" b="1" i="1" dirty="0">
              <a:latin typeface="+mj-lt"/>
            </a:endParaRPr>
          </a:p>
        </p:txBody>
      </p:sp>
      <p:sp>
        <p:nvSpPr>
          <p:cNvPr id="84" name="Pil: højre 83">
            <a:extLst>
              <a:ext uri="{FF2B5EF4-FFF2-40B4-BE49-F238E27FC236}">
                <a16:creationId xmlns:a16="http://schemas.microsoft.com/office/drawing/2014/main" id="{5F9C6DB9-0598-4EE8-BA1B-AE02B663587E}"/>
              </a:ext>
            </a:extLst>
          </p:cNvPr>
          <p:cNvSpPr/>
          <p:nvPr/>
        </p:nvSpPr>
        <p:spPr>
          <a:xfrm>
            <a:off x="6763784" y="814206"/>
            <a:ext cx="474779" cy="17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Pil: højre 90">
            <a:extLst>
              <a:ext uri="{FF2B5EF4-FFF2-40B4-BE49-F238E27FC236}">
                <a16:creationId xmlns:a16="http://schemas.microsoft.com/office/drawing/2014/main" id="{64ED1049-83EC-4AE1-8691-A623995C0F4A}"/>
              </a:ext>
            </a:extLst>
          </p:cNvPr>
          <p:cNvSpPr/>
          <p:nvPr/>
        </p:nvSpPr>
        <p:spPr>
          <a:xfrm rot="18438834">
            <a:off x="6047076" y="3920024"/>
            <a:ext cx="1504327" cy="14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Pil: højre 95">
            <a:extLst>
              <a:ext uri="{FF2B5EF4-FFF2-40B4-BE49-F238E27FC236}">
                <a16:creationId xmlns:a16="http://schemas.microsoft.com/office/drawing/2014/main" id="{679E6FA8-A669-4A77-BFCC-5047570E2069}"/>
              </a:ext>
            </a:extLst>
          </p:cNvPr>
          <p:cNvSpPr/>
          <p:nvPr/>
        </p:nvSpPr>
        <p:spPr>
          <a:xfrm rot="6442573">
            <a:off x="5328056" y="2070699"/>
            <a:ext cx="964816" cy="227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Pil: højre 96">
            <a:extLst>
              <a:ext uri="{FF2B5EF4-FFF2-40B4-BE49-F238E27FC236}">
                <a16:creationId xmlns:a16="http://schemas.microsoft.com/office/drawing/2014/main" id="{98C53F36-7115-4305-8ECD-F27947D6CBC7}"/>
              </a:ext>
            </a:extLst>
          </p:cNvPr>
          <p:cNvSpPr/>
          <p:nvPr/>
        </p:nvSpPr>
        <p:spPr>
          <a:xfrm rot="4262064">
            <a:off x="8754828" y="1362039"/>
            <a:ext cx="280999" cy="1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Tekstfelt 98">
            <a:extLst>
              <a:ext uri="{FF2B5EF4-FFF2-40B4-BE49-F238E27FC236}">
                <a16:creationId xmlns:a16="http://schemas.microsoft.com/office/drawing/2014/main" id="{DC447D5A-B6DF-4D8A-A7D1-945A4823B22D}"/>
              </a:ext>
            </a:extLst>
          </p:cNvPr>
          <p:cNvSpPr txBox="1"/>
          <p:nvPr/>
        </p:nvSpPr>
        <p:spPr>
          <a:xfrm>
            <a:off x="9373347" y="600380"/>
            <a:ext cx="197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i="1" dirty="0">
                <a:latin typeface="+mj-lt"/>
              </a:rPr>
              <a:t>Novelty detection</a:t>
            </a:r>
          </a:p>
        </p:txBody>
      </p:sp>
      <p:sp>
        <p:nvSpPr>
          <p:cNvPr id="102" name="Pil: højre 101">
            <a:extLst>
              <a:ext uri="{FF2B5EF4-FFF2-40B4-BE49-F238E27FC236}">
                <a16:creationId xmlns:a16="http://schemas.microsoft.com/office/drawing/2014/main" id="{3772528F-BEAE-44CE-9897-00978B27B82F}"/>
              </a:ext>
            </a:extLst>
          </p:cNvPr>
          <p:cNvSpPr/>
          <p:nvPr/>
        </p:nvSpPr>
        <p:spPr>
          <a:xfrm rot="19914143">
            <a:off x="6338183" y="3183081"/>
            <a:ext cx="1007524" cy="9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5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635415" y="956039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Opdeling af signal til hver EEG kanal.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Standardiser BC og TUH.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7632740" y="4069876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</a:t>
            </a:r>
            <a:r>
              <a:rPr lang="da-DK" dirty="0" err="1"/>
              <a:t>ImageNet</a:t>
            </a:r>
            <a:r>
              <a:rPr lang="da-DK" dirty="0"/>
              <a:t> (CNN). </a:t>
            </a:r>
            <a:r>
              <a:rPr lang="da-DK" dirty="0" err="1"/>
              <a:t>Add</a:t>
            </a:r>
            <a:r>
              <a:rPr lang="da-DK" dirty="0"/>
              <a:t> extra </a:t>
            </a:r>
            <a:r>
              <a:rPr lang="da-DK" dirty="0" err="1"/>
              <a:t>layer</a:t>
            </a:r>
            <a:r>
              <a:rPr lang="da-DK" dirty="0"/>
              <a:t> and </a:t>
            </a:r>
            <a:r>
              <a:rPr lang="da-DK" dirty="0" err="1"/>
              <a:t>train</a:t>
            </a:r>
            <a:r>
              <a:rPr lang="da-DK" dirty="0"/>
              <a:t> on labelled data</a:t>
            </a:r>
          </a:p>
          <a:p>
            <a:pPr algn="ctr"/>
            <a:endParaRPr lang="da-DK" dirty="0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764949" y="4474200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GMM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3" y="982719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479526" y="491079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af et helt signal: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5267071" y="491079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Preprocessing data: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 rot="2315282">
            <a:off x="8166035" y="2749455"/>
            <a:ext cx="1151241" cy="83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3147573" y="4841779"/>
            <a:ext cx="4142359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8999B3D-6E35-447F-A189-5D784E23A79C}"/>
              </a:ext>
            </a:extLst>
          </p:cNvPr>
          <p:cNvSpPr txBox="1"/>
          <p:nvPr/>
        </p:nvSpPr>
        <p:spPr>
          <a:xfrm>
            <a:off x="8741655" y="412973"/>
            <a:ext cx="3422284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a-DK" b="1" dirty="0"/>
              <a:t>Gennemfør med labelled data</a:t>
            </a:r>
          </a:p>
          <a:p>
            <a:pPr marL="342900" indent="-342900">
              <a:buAutoNum type="arabicPeriod"/>
            </a:pPr>
            <a:r>
              <a:rPr lang="da-DK" b="1" dirty="0"/>
              <a:t>Send </a:t>
            </a:r>
            <a:r>
              <a:rPr lang="da-DK" b="1" dirty="0" err="1"/>
              <a:t>unlabelled</a:t>
            </a:r>
            <a:r>
              <a:rPr lang="da-DK" b="1" dirty="0"/>
              <a:t> data igennem</a:t>
            </a:r>
          </a:p>
          <a:p>
            <a:r>
              <a:rPr lang="da-DK" b="1" dirty="0"/>
              <a:t>og se om der dannes mønstre.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B625C6C-EFB6-49DF-964E-B5FC4C220679}"/>
              </a:ext>
            </a:extLst>
          </p:cNvPr>
          <p:cNvSpPr txBox="1"/>
          <p:nvPr/>
        </p:nvSpPr>
        <p:spPr>
          <a:xfrm>
            <a:off x="3228402" y="7713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Multi</a:t>
            </a:r>
            <a:r>
              <a:rPr lang="da-DK" dirty="0"/>
              <a:t> </a:t>
            </a:r>
            <a:r>
              <a:rPr lang="da-DK" dirty="0" err="1"/>
              <a:t>channel</a:t>
            </a:r>
            <a:endParaRPr lang="da-DK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40B97A28-9DCA-48B9-8F76-92E160865904}"/>
              </a:ext>
            </a:extLst>
          </p:cNvPr>
          <p:cNvSpPr txBox="1"/>
          <p:nvPr/>
        </p:nvSpPr>
        <p:spPr>
          <a:xfrm rot="2260440">
            <a:off x="8633917" y="2350886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1d vektorer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7D91BFD-BDF2-40CC-8873-755EA768A522}"/>
              </a:ext>
            </a:extLst>
          </p:cNvPr>
          <p:cNvSpPr txBox="1"/>
          <p:nvPr/>
        </p:nvSpPr>
        <p:spPr>
          <a:xfrm>
            <a:off x="6468021" y="5506014"/>
            <a:ext cx="185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Output </a:t>
            </a:r>
            <a:r>
              <a:rPr lang="da-DK" dirty="0" err="1"/>
              <a:t>dim</a:t>
            </a:r>
            <a:r>
              <a:rPr lang="da-DK" dirty="0"/>
              <a:t> 1dx50?</a:t>
            </a:r>
          </a:p>
          <a:p>
            <a:r>
              <a:rPr lang="da-DK" dirty="0"/>
              <a:t>/Latent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995A814-9744-4756-A0CC-30E0F91C7101}"/>
              </a:ext>
            </a:extLst>
          </p:cNvPr>
          <p:cNvSpPr/>
          <p:nvPr/>
        </p:nvSpPr>
        <p:spPr>
          <a:xfrm>
            <a:off x="483250" y="6043296"/>
            <a:ext cx="436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sz="1400" dirty="0" err="1"/>
              <a:t>Uncertain</a:t>
            </a:r>
            <a:r>
              <a:rPr lang="da-DK" sz="1400" dirty="0"/>
              <a:t> measures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classified</a:t>
            </a:r>
            <a:r>
              <a:rPr lang="da-DK" sz="1400" dirty="0"/>
              <a:t> as </a:t>
            </a:r>
            <a:r>
              <a:rPr lang="da-DK" sz="1400" dirty="0" err="1"/>
              <a:t>novel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Otherwise</a:t>
            </a:r>
            <a:r>
              <a:rPr lang="da-DK" sz="1400" dirty="0"/>
              <a:t> </a:t>
            </a:r>
            <a:r>
              <a:rPr lang="da-DK" sz="1400" dirty="0" err="1"/>
              <a:t>one</a:t>
            </a:r>
            <a:r>
              <a:rPr lang="da-DK" sz="1400" dirty="0"/>
              <a:t> of the </a:t>
            </a:r>
            <a:r>
              <a:rPr lang="da-DK" sz="1400" dirty="0" err="1"/>
              <a:t>artifact</a:t>
            </a:r>
            <a:r>
              <a:rPr lang="da-DK" sz="1400" dirty="0"/>
              <a:t> types </a:t>
            </a:r>
            <a:r>
              <a:rPr lang="da-DK" sz="1400" dirty="0" err="1"/>
              <a:t>we</a:t>
            </a:r>
            <a:r>
              <a:rPr lang="da-DK" sz="1400" dirty="0"/>
              <a:t> have labels on</a:t>
            </a:r>
          </a:p>
        </p:txBody>
      </p: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915FF39F-46E1-439B-AB14-209FA41CA612}"/>
              </a:ext>
            </a:extLst>
          </p:cNvPr>
          <p:cNvSpPr/>
          <p:nvPr/>
        </p:nvSpPr>
        <p:spPr>
          <a:xfrm>
            <a:off x="9880846" y="4069875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(TCN). </a:t>
            </a:r>
          </a:p>
        </p:txBody>
      </p:sp>
    </p:spTree>
    <p:extLst>
      <p:ext uri="{BB962C8B-B14F-4D97-AF65-F5344CB8AC3E}">
        <p14:creationId xmlns:p14="http://schemas.microsoft.com/office/powerpoint/2010/main" val="9495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177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Christian Berggrein Andersen</dc:creator>
  <cp:lastModifiedBy>Johannes Reiche</cp:lastModifiedBy>
  <cp:revision>19</cp:revision>
  <dcterms:created xsi:type="dcterms:W3CDTF">2020-03-04T13:21:17Z</dcterms:created>
  <dcterms:modified xsi:type="dcterms:W3CDTF">2020-06-11T12:36:35Z</dcterms:modified>
</cp:coreProperties>
</file>