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5226" autoAdjust="0"/>
  </p:normalViewPr>
  <p:slideViewPr>
    <p:cSldViewPr snapToGrid="0">
      <p:cViewPr>
        <p:scale>
          <a:sx n="87" d="100"/>
          <a:sy n="87" d="100"/>
        </p:scale>
        <p:origin x="528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927533-3676-401A-AC59-13585D85A1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48546B3A-A6A5-4489-B5B4-D85ACECF8A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E9BD8F77-0294-4171-B222-95CCE7368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0671A-9690-4A64-B5DD-737DB0C6AD00}" type="datetimeFigureOut">
              <a:rPr lang="da-DK" smtClean="0"/>
              <a:t>11-06-2020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71A2127E-3F96-4000-BDA0-8ACBB85B3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DC6C95A6-4705-4EB1-BD98-6173BA496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259DA-2A9F-42DA-9598-39D0C4EAA1F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37941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FABAA3-9A08-43FC-887F-4C1C5FD4F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E56C2F8C-8F3C-4A38-853B-E57D143ADA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099B2011-DD67-4825-BC22-D5130E899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0671A-9690-4A64-B5DD-737DB0C6AD00}" type="datetimeFigureOut">
              <a:rPr lang="da-DK" smtClean="0"/>
              <a:t>11-06-2020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7933BC91-B5D3-4A79-A9F1-009B0BF56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1FDD59C2-40B3-47D4-843D-89E362DFB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259DA-2A9F-42DA-9598-39D0C4EAA1F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76451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3CB90C4F-9824-4C70-9371-C0CD323745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F9E6B345-FD55-447D-A254-904D24685A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F27E418E-2A89-4D08-8978-F59C7BDF0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0671A-9690-4A64-B5DD-737DB0C6AD00}" type="datetimeFigureOut">
              <a:rPr lang="da-DK" smtClean="0"/>
              <a:t>11-06-2020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F5AFDA1D-7962-4A8D-9F0D-294368951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C6293A8E-4145-43EB-AC5B-E9C07A006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259DA-2A9F-42DA-9598-39D0C4EAA1F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32335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7F67DF-C5BD-408F-8A5B-E36F2E666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A3A02C5F-D329-409B-8FCF-F3BAB0DC2A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EE6867D0-C388-46B7-AA79-1006A98BC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0671A-9690-4A64-B5DD-737DB0C6AD00}" type="datetimeFigureOut">
              <a:rPr lang="da-DK" smtClean="0"/>
              <a:t>11-06-2020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B68C68A5-1FDA-48A9-8114-50496E356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850293B4-0F95-4D4E-BD45-ECD12398F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259DA-2A9F-42DA-9598-39D0C4EAA1F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89181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ACBE38-D36C-493C-BAA2-E70C581B9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874D9474-86DD-4F2D-8F8E-B1B0AA184D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A168F174-49D1-402F-9AB0-E14297ED9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0671A-9690-4A64-B5DD-737DB0C6AD00}" type="datetimeFigureOut">
              <a:rPr lang="da-DK" smtClean="0"/>
              <a:t>11-06-2020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EA64882B-943C-4A03-A2A0-1900FCEB4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063A3BCD-371E-4835-86DE-0534E12F2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259DA-2A9F-42DA-9598-39D0C4EAA1F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05245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D1E436-D937-4855-A1C5-384AF5AE8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CAA455F9-EAE0-4D80-94F8-687C6E5FFA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9A2A2D23-F559-4058-906E-FAC83A24FD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7C9C6707-6BEE-48F6-A40D-4500D32CF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0671A-9690-4A64-B5DD-737DB0C6AD00}" type="datetimeFigureOut">
              <a:rPr lang="da-DK" smtClean="0"/>
              <a:t>11-06-2020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B7C5B4E3-FCD3-4179-B42E-91C68B9A6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61C0676A-668C-4DE9-9B09-E03769D93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259DA-2A9F-42DA-9598-39D0C4EAA1F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48674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63ED86-D880-49A0-8D7A-8D8353D86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CAB3B083-305F-4640-9F47-4C0499CC4C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5D87959E-A77B-4693-B1DC-DF4E127841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C2724E07-F51C-4D23-929E-9F3D2D3E72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CCC05F78-E933-4CA6-A622-7274BD7C3F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31A5BA13-BFCE-45B2-B11F-87131216A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0671A-9690-4A64-B5DD-737DB0C6AD00}" type="datetimeFigureOut">
              <a:rPr lang="da-DK" smtClean="0"/>
              <a:t>11-06-2020</a:t>
            </a:fld>
            <a:endParaRPr lang="da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E177412C-94AE-44E4-909D-1839BF459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372FF3CD-F5F0-4C61-8DDF-8986E89AD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259DA-2A9F-42DA-9598-39D0C4EAA1F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13245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8BB197-69D6-40B2-B3DA-15032DD85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F721D778-9E2C-41D9-92B4-3DE10FFAD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0671A-9690-4A64-B5DD-737DB0C6AD00}" type="datetimeFigureOut">
              <a:rPr lang="da-DK" smtClean="0"/>
              <a:t>11-06-2020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F0D6F0F1-D93A-448C-BA4E-ACC1F5EA6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44445C95-DCF8-4268-A353-F985A16C2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259DA-2A9F-42DA-9598-39D0C4EAA1F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90159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D09FD1CD-551E-4E09-886E-EDE481E21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0671A-9690-4A64-B5DD-737DB0C6AD00}" type="datetimeFigureOut">
              <a:rPr lang="da-DK" smtClean="0"/>
              <a:t>11-06-2020</a:t>
            </a:fld>
            <a:endParaRPr lang="da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4A9D11EC-BBC7-4E81-BFE5-418F06D20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03369020-0230-4FE2-B8D7-AA5A347D2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259DA-2A9F-42DA-9598-39D0C4EAA1F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01015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7F0459-65A1-464D-890C-18D45966B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8C5D4A4C-0155-4327-99D8-1B1CA73EEF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8289B17F-6189-4BB5-BA22-FC40914245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8BF36612-7F7A-4111-B65E-C1F922A57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0671A-9690-4A64-B5DD-737DB0C6AD00}" type="datetimeFigureOut">
              <a:rPr lang="da-DK" smtClean="0"/>
              <a:t>11-06-2020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1A8189E4-3E5B-4B3B-B617-5C7AD7887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FECC95DA-AA77-4365-95CB-152E7229A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259DA-2A9F-42DA-9598-39D0C4EAA1F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73403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FF9E86-9B26-41D7-8F82-96F017C4B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54A1B55D-E997-4336-ACB2-5BD7A8E131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5CB5BB3C-AF93-4F07-9BE3-E062699F57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CA90EEB6-42F0-4425-B1C6-28ABFD1CE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0671A-9690-4A64-B5DD-737DB0C6AD00}" type="datetimeFigureOut">
              <a:rPr lang="da-DK" smtClean="0"/>
              <a:t>11-06-2020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70B46007-618D-41F0-A66F-0E915E2F4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3662A958-1F8A-4DCE-AAA8-2B2371860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259DA-2A9F-42DA-9598-39D0C4EAA1F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04374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7D986E95-0EB6-4111-911E-CB541B3C0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22398A35-4978-492C-83ED-96FB3A65EA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22BAEFBA-5F9C-4859-B64F-E82796BA6B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30671A-9690-4A64-B5DD-737DB0C6AD00}" type="datetimeFigureOut">
              <a:rPr lang="da-DK" smtClean="0"/>
              <a:t>11-06-2020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A60801AC-3DE8-4D1A-AFBB-FD7313BA25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08520252-CBC7-4909-BD61-C505B30D4A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1259DA-2A9F-42DA-9598-39D0C4EAA1F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84732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: afrundede hjørner 4">
            <a:extLst>
              <a:ext uri="{FF2B5EF4-FFF2-40B4-BE49-F238E27FC236}">
                <a16:creationId xmlns:a16="http://schemas.microsoft.com/office/drawing/2014/main" id="{8E8B6A2D-623B-4C90-A1AA-8F7EA0501AA8}"/>
              </a:ext>
            </a:extLst>
          </p:cNvPr>
          <p:cNvSpPr/>
          <p:nvPr/>
        </p:nvSpPr>
        <p:spPr>
          <a:xfrm>
            <a:off x="4257485" y="712145"/>
            <a:ext cx="3224515" cy="20537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/>
              <a:t>ICA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/>
              <a:t>BAND Filter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/>
              <a:t>Down-sampling and </a:t>
            </a:r>
            <a:r>
              <a:rPr lang="da-DK" dirty="0" err="1"/>
              <a:t>scaling</a:t>
            </a:r>
            <a:endParaRPr lang="da-DK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/>
              <a:t>Baseline </a:t>
            </a:r>
            <a:r>
              <a:rPr lang="da-DK" dirty="0" err="1"/>
              <a:t>normalization</a:t>
            </a:r>
            <a:endParaRPr lang="da-DK" dirty="0"/>
          </a:p>
        </p:txBody>
      </p:sp>
      <p:sp>
        <p:nvSpPr>
          <p:cNvPr id="9" name="Rektangel: afrundede hjørner 8">
            <a:extLst>
              <a:ext uri="{FF2B5EF4-FFF2-40B4-BE49-F238E27FC236}">
                <a16:creationId xmlns:a16="http://schemas.microsoft.com/office/drawing/2014/main" id="{31261C93-B71D-44F6-9A0F-BC012033D552}"/>
              </a:ext>
            </a:extLst>
          </p:cNvPr>
          <p:cNvSpPr/>
          <p:nvPr/>
        </p:nvSpPr>
        <p:spPr>
          <a:xfrm>
            <a:off x="5820115" y="4654705"/>
            <a:ext cx="2039815" cy="12924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Latent </a:t>
            </a:r>
            <a:r>
              <a:rPr lang="da-DK" dirty="0" err="1"/>
              <a:t>space</a:t>
            </a:r>
            <a:endParaRPr lang="da-DK" dirty="0"/>
          </a:p>
        </p:txBody>
      </p:sp>
      <p:sp>
        <p:nvSpPr>
          <p:cNvPr id="10" name="Rektangel: afrundede hjørner 9">
            <a:extLst>
              <a:ext uri="{FF2B5EF4-FFF2-40B4-BE49-F238E27FC236}">
                <a16:creationId xmlns:a16="http://schemas.microsoft.com/office/drawing/2014/main" id="{030CCD4C-24E3-4952-9651-C79C0638B13A}"/>
              </a:ext>
            </a:extLst>
          </p:cNvPr>
          <p:cNvSpPr/>
          <p:nvPr/>
        </p:nvSpPr>
        <p:spPr>
          <a:xfrm>
            <a:off x="9187961" y="4651063"/>
            <a:ext cx="2039815" cy="12924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CNN?</a:t>
            </a:r>
          </a:p>
        </p:txBody>
      </p:sp>
      <p:sp>
        <p:nvSpPr>
          <p:cNvPr id="11" name="Rektangel: afrundede hjørner 10">
            <a:extLst>
              <a:ext uri="{FF2B5EF4-FFF2-40B4-BE49-F238E27FC236}">
                <a16:creationId xmlns:a16="http://schemas.microsoft.com/office/drawing/2014/main" id="{8713450F-01B8-4141-8CA8-1D0D9CA3D672}"/>
              </a:ext>
            </a:extLst>
          </p:cNvPr>
          <p:cNvSpPr/>
          <p:nvPr/>
        </p:nvSpPr>
        <p:spPr>
          <a:xfrm>
            <a:off x="2598105" y="3848202"/>
            <a:ext cx="2039815" cy="12924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Clustering</a:t>
            </a:r>
          </a:p>
        </p:txBody>
      </p:sp>
      <p:sp>
        <p:nvSpPr>
          <p:cNvPr id="12" name="Rektangel: afrundede hjørner 11">
            <a:extLst>
              <a:ext uri="{FF2B5EF4-FFF2-40B4-BE49-F238E27FC236}">
                <a16:creationId xmlns:a16="http://schemas.microsoft.com/office/drawing/2014/main" id="{690B4719-4191-4A9A-9E06-A410C422571B}"/>
              </a:ext>
            </a:extLst>
          </p:cNvPr>
          <p:cNvSpPr/>
          <p:nvPr/>
        </p:nvSpPr>
        <p:spPr>
          <a:xfrm>
            <a:off x="2607994" y="5385288"/>
            <a:ext cx="2039815" cy="12924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err="1"/>
              <a:t>Classification</a:t>
            </a:r>
            <a:endParaRPr lang="da-DK" dirty="0"/>
          </a:p>
        </p:txBody>
      </p:sp>
      <p:pic>
        <p:nvPicPr>
          <p:cNvPr id="13" name="Billede 12">
            <a:extLst>
              <a:ext uri="{FF2B5EF4-FFF2-40B4-BE49-F238E27FC236}">
                <a16:creationId xmlns:a16="http://schemas.microsoft.com/office/drawing/2014/main" id="{85FEB799-BE46-4833-9DB6-9DC086FF23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346" y="757611"/>
            <a:ext cx="3038209" cy="188008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4" name="Tekstfelt 13">
            <a:extLst>
              <a:ext uri="{FF2B5EF4-FFF2-40B4-BE49-F238E27FC236}">
                <a16:creationId xmlns:a16="http://schemas.microsoft.com/office/drawing/2014/main" id="{9F3ADEB9-562D-449F-8225-12A43D05BF85}"/>
              </a:ext>
            </a:extLst>
          </p:cNvPr>
          <p:cNvSpPr txBox="1"/>
          <p:nvPr/>
        </p:nvSpPr>
        <p:spPr>
          <a:xfrm>
            <a:off x="1117600" y="180243"/>
            <a:ext cx="1357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Import data:</a:t>
            </a:r>
          </a:p>
        </p:txBody>
      </p:sp>
      <p:sp>
        <p:nvSpPr>
          <p:cNvPr id="15" name="Tekstfelt 14">
            <a:extLst>
              <a:ext uri="{FF2B5EF4-FFF2-40B4-BE49-F238E27FC236}">
                <a16:creationId xmlns:a16="http://schemas.microsoft.com/office/drawing/2014/main" id="{4888037A-96C9-459D-B836-35571427049F}"/>
              </a:ext>
            </a:extLst>
          </p:cNvPr>
          <p:cNvSpPr txBox="1"/>
          <p:nvPr/>
        </p:nvSpPr>
        <p:spPr>
          <a:xfrm>
            <a:off x="4714003" y="159182"/>
            <a:ext cx="2022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Preprocessing data:</a:t>
            </a:r>
          </a:p>
        </p:txBody>
      </p:sp>
      <p:sp>
        <p:nvSpPr>
          <p:cNvPr id="16" name="Tekstfelt 15">
            <a:extLst>
              <a:ext uri="{FF2B5EF4-FFF2-40B4-BE49-F238E27FC236}">
                <a16:creationId xmlns:a16="http://schemas.microsoft.com/office/drawing/2014/main" id="{635F5193-B45A-479A-B610-A0D640E7ABFE}"/>
              </a:ext>
            </a:extLst>
          </p:cNvPr>
          <p:cNvSpPr txBox="1"/>
          <p:nvPr/>
        </p:nvSpPr>
        <p:spPr>
          <a:xfrm>
            <a:off x="8725203" y="180243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Feature </a:t>
            </a:r>
            <a:r>
              <a:rPr lang="da-DK" dirty="0" err="1"/>
              <a:t>extraction</a:t>
            </a:r>
            <a:r>
              <a:rPr lang="da-DK" dirty="0"/>
              <a:t>:</a:t>
            </a:r>
          </a:p>
        </p:txBody>
      </p:sp>
      <p:sp>
        <p:nvSpPr>
          <p:cNvPr id="17" name="Tekstfelt 16">
            <a:extLst>
              <a:ext uri="{FF2B5EF4-FFF2-40B4-BE49-F238E27FC236}">
                <a16:creationId xmlns:a16="http://schemas.microsoft.com/office/drawing/2014/main" id="{316CD40B-A368-48AA-BA85-9ED8AB337D81}"/>
              </a:ext>
            </a:extLst>
          </p:cNvPr>
          <p:cNvSpPr txBox="1"/>
          <p:nvPr/>
        </p:nvSpPr>
        <p:spPr>
          <a:xfrm>
            <a:off x="9607388" y="4215857"/>
            <a:ext cx="1220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Model valg</a:t>
            </a:r>
          </a:p>
        </p:txBody>
      </p:sp>
      <p:sp>
        <p:nvSpPr>
          <p:cNvPr id="18" name="Pil: højre 17">
            <a:extLst>
              <a:ext uri="{FF2B5EF4-FFF2-40B4-BE49-F238E27FC236}">
                <a16:creationId xmlns:a16="http://schemas.microsoft.com/office/drawing/2014/main" id="{E76275BD-F706-4F19-AC2E-A406C184083B}"/>
              </a:ext>
            </a:extLst>
          </p:cNvPr>
          <p:cNvSpPr/>
          <p:nvPr/>
        </p:nvSpPr>
        <p:spPr>
          <a:xfrm>
            <a:off x="3651195" y="1487055"/>
            <a:ext cx="580603" cy="5172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9" name="Pil: højre 18">
            <a:extLst>
              <a:ext uri="{FF2B5EF4-FFF2-40B4-BE49-F238E27FC236}">
                <a16:creationId xmlns:a16="http://schemas.microsoft.com/office/drawing/2014/main" id="{C7C8A7A8-9181-4F6B-BCF9-8612AFDE30DE}"/>
              </a:ext>
            </a:extLst>
          </p:cNvPr>
          <p:cNvSpPr/>
          <p:nvPr/>
        </p:nvSpPr>
        <p:spPr>
          <a:xfrm>
            <a:off x="7597222" y="1487055"/>
            <a:ext cx="580603" cy="5172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0" name="Pil: højre 19">
            <a:extLst>
              <a:ext uri="{FF2B5EF4-FFF2-40B4-BE49-F238E27FC236}">
                <a16:creationId xmlns:a16="http://schemas.microsoft.com/office/drawing/2014/main" id="{BFDC8672-E931-4449-A4F7-9422423277F8}"/>
              </a:ext>
            </a:extLst>
          </p:cNvPr>
          <p:cNvSpPr/>
          <p:nvPr/>
        </p:nvSpPr>
        <p:spPr>
          <a:xfrm rot="5400000">
            <a:off x="9794164" y="3106847"/>
            <a:ext cx="580603" cy="5172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1" name="Pil: højre 20">
            <a:extLst>
              <a:ext uri="{FF2B5EF4-FFF2-40B4-BE49-F238E27FC236}">
                <a16:creationId xmlns:a16="http://schemas.microsoft.com/office/drawing/2014/main" id="{48B953A4-C477-4D95-B279-A220AC2FCE35}"/>
              </a:ext>
            </a:extLst>
          </p:cNvPr>
          <p:cNvSpPr/>
          <p:nvPr/>
        </p:nvSpPr>
        <p:spPr>
          <a:xfrm rot="10800000">
            <a:off x="8161053" y="5126670"/>
            <a:ext cx="580603" cy="5172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2" name="Pil: højre 21">
            <a:extLst>
              <a:ext uri="{FF2B5EF4-FFF2-40B4-BE49-F238E27FC236}">
                <a16:creationId xmlns:a16="http://schemas.microsoft.com/office/drawing/2014/main" id="{D7F6CAFE-23A7-4EDF-9047-F76CFAE1B63C}"/>
              </a:ext>
            </a:extLst>
          </p:cNvPr>
          <p:cNvSpPr/>
          <p:nvPr/>
        </p:nvSpPr>
        <p:spPr>
          <a:xfrm rot="11951579">
            <a:off x="4868572" y="4503896"/>
            <a:ext cx="580603" cy="5172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3" name="Pil: højre 22">
            <a:extLst>
              <a:ext uri="{FF2B5EF4-FFF2-40B4-BE49-F238E27FC236}">
                <a16:creationId xmlns:a16="http://schemas.microsoft.com/office/drawing/2014/main" id="{D84F0234-BA86-4890-884C-A8DBD924F632}"/>
              </a:ext>
            </a:extLst>
          </p:cNvPr>
          <p:cNvSpPr/>
          <p:nvPr/>
        </p:nvSpPr>
        <p:spPr>
          <a:xfrm rot="9291076">
            <a:off x="4938717" y="5684914"/>
            <a:ext cx="580603" cy="5172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graphicFrame>
        <p:nvGraphicFramePr>
          <p:cNvPr id="24" name="Tabel 24">
            <a:extLst>
              <a:ext uri="{FF2B5EF4-FFF2-40B4-BE49-F238E27FC236}">
                <a16:creationId xmlns:a16="http://schemas.microsoft.com/office/drawing/2014/main" id="{9D0EA498-E4EA-4034-9E9F-3AD1B5D3D1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7000048"/>
              </p:ext>
            </p:extLst>
          </p:nvPr>
        </p:nvGraphicFramePr>
        <p:xfrm>
          <a:off x="8301739" y="926141"/>
          <a:ext cx="3632667" cy="16741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0889">
                  <a:extLst>
                    <a:ext uri="{9D8B030D-6E8A-4147-A177-3AD203B41FA5}">
                      <a16:colId xmlns:a16="http://schemas.microsoft.com/office/drawing/2014/main" val="2375882430"/>
                    </a:ext>
                  </a:extLst>
                </a:gridCol>
                <a:gridCol w="1210889">
                  <a:extLst>
                    <a:ext uri="{9D8B030D-6E8A-4147-A177-3AD203B41FA5}">
                      <a16:colId xmlns:a16="http://schemas.microsoft.com/office/drawing/2014/main" val="1564062929"/>
                    </a:ext>
                  </a:extLst>
                </a:gridCol>
                <a:gridCol w="1210889">
                  <a:extLst>
                    <a:ext uri="{9D8B030D-6E8A-4147-A177-3AD203B41FA5}">
                      <a16:colId xmlns:a16="http://schemas.microsoft.com/office/drawing/2014/main" val="1200608458"/>
                    </a:ext>
                  </a:extLst>
                </a:gridCol>
              </a:tblGrid>
              <a:tr h="558059">
                <a:tc>
                  <a:txBody>
                    <a:bodyPr/>
                    <a:lstStyle/>
                    <a:p>
                      <a:r>
                        <a:rPr lang="da-DK" dirty="0" err="1"/>
                        <a:t>Spatial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err="1"/>
                        <a:t>Spectral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Temporal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426570"/>
                  </a:ext>
                </a:extLst>
              </a:tr>
              <a:tr h="558059">
                <a:tc>
                  <a:txBody>
                    <a:bodyPr/>
                    <a:lstStyle/>
                    <a:p>
                      <a:r>
                        <a:rPr lang="da-DK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….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3855262"/>
                  </a:ext>
                </a:extLst>
              </a:tr>
              <a:tr h="558059">
                <a:tc>
                  <a:txBody>
                    <a:bodyPr/>
                    <a:lstStyle/>
                    <a:p>
                      <a:r>
                        <a:rPr lang="da-DK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6036128"/>
                  </a:ext>
                </a:extLst>
              </a:tr>
            </a:tbl>
          </a:graphicData>
        </a:graphic>
      </p:graphicFrame>
      <p:sp>
        <p:nvSpPr>
          <p:cNvPr id="26" name="Pil: højre 25">
            <a:extLst>
              <a:ext uri="{FF2B5EF4-FFF2-40B4-BE49-F238E27FC236}">
                <a16:creationId xmlns:a16="http://schemas.microsoft.com/office/drawing/2014/main" id="{428DBC1C-F18D-4AE0-8FCC-399D8C5C1464}"/>
              </a:ext>
            </a:extLst>
          </p:cNvPr>
          <p:cNvSpPr/>
          <p:nvPr/>
        </p:nvSpPr>
        <p:spPr>
          <a:xfrm rot="10800000">
            <a:off x="1801376" y="4326571"/>
            <a:ext cx="580603" cy="5172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7" name="Rektangel: afrundede hjørner 26">
            <a:extLst>
              <a:ext uri="{FF2B5EF4-FFF2-40B4-BE49-F238E27FC236}">
                <a16:creationId xmlns:a16="http://schemas.microsoft.com/office/drawing/2014/main" id="{FB8C981D-BF84-4072-BD45-E62ABC0F9DFF}"/>
              </a:ext>
            </a:extLst>
          </p:cNvPr>
          <p:cNvSpPr/>
          <p:nvPr/>
        </p:nvSpPr>
        <p:spPr>
          <a:xfrm>
            <a:off x="25696" y="3848202"/>
            <a:ext cx="1642137" cy="14239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Explainability</a:t>
            </a:r>
          </a:p>
        </p:txBody>
      </p:sp>
      <p:sp>
        <p:nvSpPr>
          <p:cNvPr id="2" name="Rektangel 1">
            <a:extLst>
              <a:ext uri="{FF2B5EF4-FFF2-40B4-BE49-F238E27FC236}">
                <a16:creationId xmlns:a16="http://schemas.microsoft.com/office/drawing/2014/main" id="{0C8BB1F1-9A09-4196-B43E-3BBA8C216FCF}"/>
              </a:ext>
            </a:extLst>
          </p:cNvPr>
          <p:cNvSpPr/>
          <p:nvPr/>
        </p:nvSpPr>
        <p:spPr>
          <a:xfrm>
            <a:off x="3057235" y="64655"/>
            <a:ext cx="1357935" cy="517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200" dirty="0"/>
              <a:t>(Sortering af dårlige kanaler)</a:t>
            </a:r>
          </a:p>
        </p:txBody>
      </p:sp>
    </p:spTree>
    <p:extLst>
      <p:ext uri="{BB962C8B-B14F-4D97-AF65-F5344CB8AC3E}">
        <p14:creationId xmlns:p14="http://schemas.microsoft.com/office/powerpoint/2010/main" val="1782739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: afrundede hjørner 4">
            <a:extLst>
              <a:ext uri="{FF2B5EF4-FFF2-40B4-BE49-F238E27FC236}">
                <a16:creationId xmlns:a16="http://schemas.microsoft.com/office/drawing/2014/main" id="{8E8B6A2D-623B-4C90-A1AA-8F7EA0501AA8}"/>
              </a:ext>
            </a:extLst>
          </p:cNvPr>
          <p:cNvSpPr/>
          <p:nvPr/>
        </p:nvSpPr>
        <p:spPr>
          <a:xfrm>
            <a:off x="2760122" y="860930"/>
            <a:ext cx="1877798" cy="7238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1400" dirty="0"/>
              <a:t>Filters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1400" dirty="0" err="1"/>
              <a:t>Resize</a:t>
            </a:r>
            <a:r>
              <a:rPr lang="da-DK" sz="1400" dirty="0"/>
              <a:t> and </a:t>
            </a:r>
            <a:r>
              <a:rPr lang="da-DK" sz="1400" dirty="0" err="1"/>
              <a:t>crop</a:t>
            </a:r>
            <a:endParaRPr lang="da-DK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1400" dirty="0" err="1"/>
              <a:t>Normalization</a:t>
            </a:r>
            <a:endParaRPr lang="da-DK" sz="1400" dirty="0"/>
          </a:p>
        </p:txBody>
      </p:sp>
      <p:sp>
        <p:nvSpPr>
          <p:cNvPr id="9" name="Rektangel: afrundede hjørner 8">
            <a:extLst>
              <a:ext uri="{FF2B5EF4-FFF2-40B4-BE49-F238E27FC236}">
                <a16:creationId xmlns:a16="http://schemas.microsoft.com/office/drawing/2014/main" id="{31261C93-B71D-44F6-9A0F-BC012033D552}"/>
              </a:ext>
            </a:extLst>
          </p:cNvPr>
          <p:cNvSpPr/>
          <p:nvPr/>
        </p:nvSpPr>
        <p:spPr>
          <a:xfrm>
            <a:off x="5514731" y="2517653"/>
            <a:ext cx="1407162" cy="9113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Latent </a:t>
            </a:r>
            <a:r>
              <a:rPr lang="da-DK" dirty="0" err="1"/>
              <a:t>space</a:t>
            </a:r>
            <a:endParaRPr lang="da-DK" dirty="0"/>
          </a:p>
        </p:txBody>
      </p:sp>
      <p:sp>
        <p:nvSpPr>
          <p:cNvPr id="10" name="Rektangel: afrundede hjørner 9">
            <a:extLst>
              <a:ext uri="{FF2B5EF4-FFF2-40B4-BE49-F238E27FC236}">
                <a16:creationId xmlns:a16="http://schemas.microsoft.com/office/drawing/2014/main" id="{030CCD4C-24E3-4952-9651-C79C0638B13A}"/>
              </a:ext>
            </a:extLst>
          </p:cNvPr>
          <p:cNvSpPr/>
          <p:nvPr/>
        </p:nvSpPr>
        <p:spPr>
          <a:xfrm>
            <a:off x="2957634" y="2490843"/>
            <a:ext cx="1407162" cy="9756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VGG16</a:t>
            </a:r>
          </a:p>
        </p:txBody>
      </p:sp>
      <p:sp>
        <p:nvSpPr>
          <p:cNvPr id="12" name="Rektangel: afrundede hjørner 11">
            <a:extLst>
              <a:ext uri="{FF2B5EF4-FFF2-40B4-BE49-F238E27FC236}">
                <a16:creationId xmlns:a16="http://schemas.microsoft.com/office/drawing/2014/main" id="{690B4719-4191-4A9A-9E06-A410C422571B}"/>
              </a:ext>
            </a:extLst>
          </p:cNvPr>
          <p:cNvSpPr/>
          <p:nvPr/>
        </p:nvSpPr>
        <p:spPr>
          <a:xfrm>
            <a:off x="7793392" y="800316"/>
            <a:ext cx="1642137" cy="8451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ML </a:t>
            </a:r>
            <a:r>
              <a:rPr lang="da-DK" dirty="0" err="1"/>
              <a:t>Classification</a:t>
            </a:r>
            <a:endParaRPr lang="da-DK" dirty="0"/>
          </a:p>
        </p:txBody>
      </p:sp>
      <p:pic>
        <p:nvPicPr>
          <p:cNvPr id="13" name="Billede 12">
            <a:extLst>
              <a:ext uri="{FF2B5EF4-FFF2-40B4-BE49-F238E27FC236}">
                <a16:creationId xmlns:a16="http://schemas.microsoft.com/office/drawing/2014/main" id="{85FEB799-BE46-4833-9DB6-9DC086FF23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346" y="757611"/>
            <a:ext cx="1503707" cy="93051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4" name="Tekstfelt 13">
            <a:extLst>
              <a:ext uri="{FF2B5EF4-FFF2-40B4-BE49-F238E27FC236}">
                <a16:creationId xmlns:a16="http://schemas.microsoft.com/office/drawing/2014/main" id="{9F3ADEB9-562D-449F-8225-12A43D05BF85}"/>
              </a:ext>
            </a:extLst>
          </p:cNvPr>
          <p:cNvSpPr txBox="1"/>
          <p:nvPr/>
        </p:nvSpPr>
        <p:spPr>
          <a:xfrm>
            <a:off x="437231" y="246117"/>
            <a:ext cx="1357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Import data:</a:t>
            </a:r>
          </a:p>
        </p:txBody>
      </p:sp>
      <p:sp>
        <p:nvSpPr>
          <p:cNvPr id="15" name="Tekstfelt 14">
            <a:extLst>
              <a:ext uri="{FF2B5EF4-FFF2-40B4-BE49-F238E27FC236}">
                <a16:creationId xmlns:a16="http://schemas.microsoft.com/office/drawing/2014/main" id="{4888037A-96C9-459D-B836-35571427049F}"/>
              </a:ext>
            </a:extLst>
          </p:cNvPr>
          <p:cNvSpPr txBox="1"/>
          <p:nvPr/>
        </p:nvSpPr>
        <p:spPr>
          <a:xfrm>
            <a:off x="2684003" y="241722"/>
            <a:ext cx="2022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Preprocessing data:</a:t>
            </a:r>
          </a:p>
        </p:txBody>
      </p:sp>
      <p:sp>
        <p:nvSpPr>
          <p:cNvPr id="16" name="Tekstfelt 15">
            <a:extLst>
              <a:ext uri="{FF2B5EF4-FFF2-40B4-BE49-F238E27FC236}">
                <a16:creationId xmlns:a16="http://schemas.microsoft.com/office/drawing/2014/main" id="{635F5193-B45A-479A-B610-A0D640E7ABFE}"/>
              </a:ext>
            </a:extLst>
          </p:cNvPr>
          <p:cNvSpPr txBox="1"/>
          <p:nvPr/>
        </p:nvSpPr>
        <p:spPr>
          <a:xfrm>
            <a:off x="5419295" y="241722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Feature </a:t>
            </a:r>
            <a:r>
              <a:rPr lang="da-DK" dirty="0" err="1"/>
              <a:t>extraction</a:t>
            </a:r>
            <a:r>
              <a:rPr lang="da-DK" dirty="0"/>
              <a:t>:</a:t>
            </a:r>
          </a:p>
        </p:txBody>
      </p:sp>
      <p:sp>
        <p:nvSpPr>
          <p:cNvPr id="18" name="Pil: højre 17">
            <a:extLst>
              <a:ext uri="{FF2B5EF4-FFF2-40B4-BE49-F238E27FC236}">
                <a16:creationId xmlns:a16="http://schemas.microsoft.com/office/drawing/2014/main" id="{E76275BD-F706-4F19-AC2E-A406C184083B}"/>
              </a:ext>
            </a:extLst>
          </p:cNvPr>
          <p:cNvSpPr/>
          <p:nvPr/>
        </p:nvSpPr>
        <p:spPr>
          <a:xfrm>
            <a:off x="2091677" y="964249"/>
            <a:ext cx="580603" cy="5172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9" name="Pil: højre 18">
            <a:extLst>
              <a:ext uri="{FF2B5EF4-FFF2-40B4-BE49-F238E27FC236}">
                <a16:creationId xmlns:a16="http://schemas.microsoft.com/office/drawing/2014/main" id="{C7C8A7A8-9181-4F6B-BCF9-8612AFDE30DE}"/>
              </a:ext>
            </a:extLst>
          </p:cNvPr>
          <p:cNvSpPr/>
          <p:nvPr/>
        </p:nvSpPr>
        <p:spPr>
          <a:xfrm>
            <a:off x="5023248" y="964249"/>
            <a:ext cx="580603" cy="5172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1" name="Pil: højre 20">
            <a:extLst>
              <a:ext uri="{FF2B5EF4-FFF2-40B4-BE49-F238E27FC236}">
                <a16:creationId xmlns:a16="http://schemas.microsoft.com/office/drawing/2014/main" id="{48B953A4-C477-4D95-B279-A220AC2FCE35}"/>
              </a:ext>
            </a:extLst>
          </p:cNvPr>
          <p:cNvSpPr/>
          <p:nvPr/>
        </p:nvSpPr>
        <p:spPr>
          <a:xfrm rot="8829704">
            <a:off x="1640081" y="3620428"/>
            <a:ext cx="1028666" cy="4005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pic>
        <p:nvPicPr>
          <p:cNvPr id="4" name="Billede 3" descr="Et billede, der indeholder bord, computer, lys&#10;&#10;Automatisk genereret beskrivelse">
            <a:extLst>
              <a:ext uri="{FF2B5EF4-FFF2-40B4-BE49-F238E27FC236}">
                <a16:creationId xmlns:a16="http://schemas.microsoft.com/office/drawing/2014/main" id="{DF5E422D-A2FD-42DD-B040-0EA8561E7B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0115" y="757611"/>
            <a:ext cx="1023978" cy="1023978"/>
          </a:xfrm>
          <a:prstGeom prst="rect">
            <a:avLst/>
          </a:prstGeom>
        </p:spPr>
      </p:pic>
      <p:sp>
        <p:nvSpPr>
          <p:cNvPr id="25" name="Pil: højre 24">
            <a:extLst>
              <a:ext uri="{FF2B5EF4-FFF2-40B4-BE49-F238E27FC236}">
                <a16:creationId xmlns:a16="http://schemas.microsoft.com/office/drawing/2014/main" id="{ED5BDD9D-77BC-42A2-966A-3BCCD74C32FC}"/>
              </a:ext>
            </a:extLst>
          </p:cNvPr>
          <p:cNvSpPr/>
          <p:nvPr/>
        </p:nvSpPr>
        <p:spPr>
          <a:xfrm rot="8739508">
            <a:off x="4802154" y="1900275"/>
            <a:ext cx="580603" cy="5172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8" name="Pil: højre 27">
            <a:extLst>
              <a:ext uri="{FF2B5EF4-FFF2-40B4-BE49-F238E27FC236}">
                <a16:creationId xmlns:a16="http://schemas.microsoft.com/office/drawing/2014/main" id="{C928F95C-2AEE-465F-959A-C4724DE7DE2B}"/>
              </a:ext>
            </a:extLst>
          </p:cNvPr>
          <p:cNvSpPr/>
          <p:nvPr/>
        </p:nvSpPr>
        <p:spPr>
          <a:xfrm>
            <a:off x="7182018" y="4754817"/>
            <a:ext cx="580603" cy="5172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9" name="Pil: højre 28">
            <a:extLst>
              <a:ext uri="{FF2B5EF4-FFF2-40B4-BE49-F238E27FC236}">
                <a16:creationId xmlns:a16="http://schemas.microsoft.com/office/drawing/2014/main" id="{B2C3BD5D-0063-485B-B9C6-E3334AE55FF1}"/>
              </a:ext>
            </a:extLst>
          </p:cNvPr>
          <p:cNvSpPr/>
          <p:nvPr/>
        </p:nvSpPr>
        <p:spPr>
          <a:xfrm>
            <a:off x="4620917" y="2714708"/>
            <a:ext cx="580603" cy="5172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1" name="Rektangel: afrundede hjørner 30">
            <a:extLst>
              <a:ext uri="{FF2B5EF4-FFF2-40B4-BE49-F238E27FC236}">
                <a16:creationId xmlns:a16="http://schemas.microsoft.com/office/drawing/2014/main" id="{CD63E8A3-C575-47AC-AF21-DE1E10DD5EDA}"/>
              </a:ext>
            </a:extLst>
          </p:cNvPr>
          <p:cNvSpPr/>
          <p:nvPr/>
        </p:nvSpPr>
        <p:spPr>
          <a:xfrm>
            <a:off x="8116476" y="2692108"/>
            <a:ext cx="1347876" cy="6365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600" dirty="0" err="1"/>
              <a:t>Visualization</a:t>
            </a:r>
            <a:r>
              <a:rPr lang="da-DK" dirty="0"/>
              <a:t> </a:t>
            </a:r>
          </a:p>
        </p:txBody>
      </p:sp>
      <p:sp>
        <p:nvSpPr>
          <p:cNvPr id="35" name="Rektangel: afrundede hjørner 34">
            <a:extLst>
              <a:ext uri="{FF2B5EF4-FFF2-40B4-BE49-F238E27FC236}">
                <a16:creationId xmlns:a16="http://schemas.microsoft.com/office/drawing/2014/main" id="{972A2E65-E9DB-4ADA-A18E-16382E8966B8}"/>
              </a:ext>
            </a:extLst>
          </p:cNvPr>
          <p:cNvSpPr/>
          <p:nvPr/>
        </p:nvSpPr>
        <p:spPr>
          <a:xfrm>
            <a:off x="325609" y="4540177"/>
            <a:ext cx="1405998" cy="9113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err="1"/>
              <a:t>Trained</a:t>
            </a:r>
            <a:r>
              <a:rPr lang="da-DK" dirty="0"/>
              <a:t> VGG16</a:t>
            </a:r>
          </a:p>
        </p:txBody>
      </p:sp>
      <p:sp>
        <p:nvSpPr>
          <p:cNvPr id="38" name="Pil: højre 37">
            <a:extLst>
              <a:ext uri="{FF2B5EF4-FFF2-40B4-BE49-F238E27FC236}">
                <a16:creationId xmlns:a16="http://schemas.microsoft.com/office/drawing/2014/main" id="{8811A2FF-FE9D-4F04-9324-B22875E606C5}"/>
              </a:ext>
            </a:extLst>
          </p:cNvPr>
          <p:cNvSpPr/>
          <p:nvPr/>
        </p:nvSpPr>
        <p:spPr>
          <a:xfrm>
            <a:off x="7152234" y="2714708"/>
            <a:ext cx="580603" cy="5172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0" name="Pil: højre 39">
            <a:extLst>
              <a:ext uri="{FF2B5EF4-FFF2-40B4-BE49-F238E27FC236}">
                <a16:creationId xmlns:a16="http://schemas.microsoft.com/office/drawing/2014/main" id="{537EA459-485A-41DD-AB91-768B9F36F880}"/>
              </a:ext>
            </a:extLst>
          </p:cNvPr>
          <p:cNvSpPr/>
          <p:nvPr/>
        </p:nvSpPr>
        <p:spPr>
          <a:xfrm>
            <a:off x="7006702" y="996163"/>
            <a:ext cx="580603" cy="5172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7" name="Lige pilforbindelse 6">
            <a:extLst>
              <a:ext uri="{FF2B5EF4-FFF2-40B4-BE49-F238E27FC236}">
                <a16:creationId xmlns:a16="http://schemas.microsoft.com/office/drawing/2014/main" id="{8AE90806-638F-47A3-AC08-33F459E81A88}"/>
              </a:ext>
            </a:extLst>
          </p:cNvPr>
          <p:cNvCxnSpPr/>
          <p:nvPr/>
        </p:nvCxnSpPr>
        <p:spPr>
          <a:xfrm flipV="1">
            <a:off x="7001822" y="1686034"/>
            <a:ext cx="731759" cy="754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Lige pilforbindelse 40">
            <a:extLst>
              <a:ext uri="{FF2B5EF4-FFF2-40B4-BE49-F238E27FC236}">
                <a16:creationId xmlns:a16="http://schemas.microsoft.com/office/drawing/2014/main" id="{CF54E8F3-BEBC-4133-8C32-E1482D1F3518}"/>
              </a:ext>
            </a:extLst>
          </p:cNvPr>
          <p:cNvCxnSpPr>
            <a:cxnSpLocks/>
          </p:cNvCxnSpPr>
          <p:nvPr/>
        </p:nvCxnSpPr>
        <p:spPr>
          <a:xfrm>
            <a:off x="6921893" y="1781588"/>
            <a:ext cx="912053" cy="709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Pil: højre 42">
            <a:extLst>
              <a:ext uri="{FF2B5EF4-FFF2-40B4-BE49-F238E27FC236}">
                <a16:creationId xmlns:a16="http://schemas.microsoft.com/office/drawing/2014/main" id="{A6EDC891-954B-4737-8B8A-900163DFAB59}"/>
              </a:ext>
            </a:extLst>
          </p:cNvPr>
          <p:cNvSpPr/>
          <p:nvPr/>
        </p:nvSpPr>
        <p:spPr>
          <a:xfrm>
            <a:off x="9785047" y="2714708"/>
            <a:ext cx="597360" cy="5172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5" name="Rektangel: afrundede hjørner 44">
            <a:extLst>
              <a:ext uri="{FF2B5EF4-FFF2-40B4-BE49-F238E27FC236}">
                <a16:creationId xmlns:a16="http://schemas.microsoft.com/office/drawing/2014/main" id="{506702EB-046B-4550-910E-A9146BA33BF5}"/>
              </a:ext>
            </a:extLst>
          </p:cNvPr>
          <p:cNvSpPr/>
          <p:nvPr/>
        </p:nvSpPr>
        <p:spPr>
          <a:xfrm>
            <a:off x="10658935" y="2490843"/>
            <a:ext cx="1227685" cy="8497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Novelty detection</a:t>
            </a:r>
          </a:p>
        </p:txBody>
      </p:sp>
      <p:sp>
        <p:nvSpPr>
          <p:cNvPr id="46" name="Pil: højre 45">
            <a:extLst>
              <a:ext uri="{FF2B5EF4-FFF2-40B4-BE49-F238E27FC236}">
                <a16:creationId xmlns:a16="http://schemas.microsoft.com/office/drawing/2014/main" id="{F6F0C04E-ADDE-456D-B98F-352FED3A7978}"/>
              </a:ext>
            </a:extLst>
          </p:cNvPr>
          <p:cNvSpPr/>
          <p:nvPr/>
        </p:nvSpPr>
        <p:spPr>
          <a:xfrm>
            <a:off x="4454270" y="4732083"/>
            <a:ext cx="580603" cy="5172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8" name="Rektangel: afrundede hjørner 47">
            <a:extLst>
              <a:ext uri="{FF2B5EF4-FFF2-40B4-BE49-F238E27FC236}">
                <a16:creationId xmlns:a16="http://schemas.microsoft.com/office/drawing/2014/main" id="{3AD68551-3698-4CE2-AF28-108CCBAB85FB}"/>
              </a:ext>
            </a:extLst>
          </p:cNvPr>
          <p:cNvSpPr/>
          <p:nvPr/>
        </p:nvSpPr>
        <p:spPr>
          <a:xfrm>
            <a:off x="2653454" y="4540177"/>
            <a:ext cx="1407162" cy="9113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Latent </a:t>
            </a:r>
            <a:r>
              <a:rPr lang="da-DK" dirty="0" err="1"/>
              <a:t>space</a:t>
            </a:r>
            <a:endParaRPr lang="da-DK" dirty="0"/>
          </a:p>
        </p:txBody>
      </p:sp>
      <p:sp>
        <p:nvSpPr>
          <p:cNvPr id="49" name="Rektangel: afrundede hjørner 48">
            <a:extLst>
              <a:ext uri="{FF2B5EF4-FFF2-40B4-BE49-F238E27FC236}">
                <a16:creationId xmlns:a16="http://schemas.microsoft.com/office/drawing/2014/main" id="{9D18497C-102B-4833-AB68-B04C84B5114E}"/>
              </a:ext>
            </a:extLst>
          </p:cNvPr>
          <p:cNvSpPr/>
          <p:nvPr/>
        </p:nvSpPr>
        <p:spPr>
          <a:xfrm>
            <a:off x="5244325" y="4557762"/>
            <a:ext cx="1677568" cy="9113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CNN </a:t>
            </a:r>
            <a:r>
              <a:rPr lang="da-DK" dirty="0" err="1"/>
              <a:t>Classification</a:t>
            </a:r>
            <a:endParaRPr lang="da-DK" dirty="0"/>
          </a:p>
        </p:txBody>
      </p:sp>
      <p:sp>
        <p:nvSpPr>
          <p:cNvPr id="50" name="Pil: højre 49">
            <a:extLst>
              <a:ext uri="{FF2B5EF4-FFF2-40B4-BE49-F238E27FC236}">
                <a16:creationId xmlns:a16="http://schemas.microsoft.com/office/drawing/2014/main" id="{214E187D-D4E5-4BC5-AA5A-8E565C99B69E}"/>
              </a:ext>
            </a:extLst>
          </p:cNvPr>
          <p:cNvSpPr/>
          <p:nvPr/>
        </p:nvSpPr>
        <p:spPr>
          <a:xfrm>
            <a:off x="1933205" y="4712677"/>
            <a:ext cx="580603" cy="5172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1" name="Rektangel: afrundede hjørner 50">
            <a:extLst>
              <a:ext uri="{FF2B5EF4-FFF2-40B4-BE49-F238E27FC236}">
                <a16:creationId xmlns:a16="http://schemas.microsoft.com/office/drawing/2014/main" id="{B8BAABAA-6F53-4892-A533-CD8AEB8B6CEC}"/>
              </a:ext>
            </a:extLst>
          </p:cNvPr>
          <p:cNvSpPr/>
          <p:nvPr/>
        </p:nvSpPr>
        <p:spPr>
          <a:xfrm>
            <a:off x="8022746" y="4624007"/>
            <a:ext cx="1412783" cy="8451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err="1"/>
              <a:t>Saliency</a:t>
            </a:r>
            <a:r>
              <a:rPr lang="da-DK" dirty="0"/>
              <a:t> </a:t>
            </a:r>
            <a:r>
              <a:rPr lang="da-DK" dirty="0" err="1"/>
              <a:t>mapping</a:t>
            </a:r>
            <a:endParaRPr lang="da-DK" dirty="0"/>
          </a:p>
        </p:txBody>
      </p:sp>
      <p:sp>
        <p:nvSpPr>
          <p:cNvPr id="52" name="Pil: højre 51">
            <a:extLst>
              <a:ext uri="{FF2B5EF4-FFF2-40B4-BE49-F238E27FC236}">
                <a16:creationId xmlns:a16="http://schemas.microsoft.com/office/drawing/2014/main" id="{B06597C4-D39D-40E7-A035-82590859C85A}"/>
              </a:ext>
            </a:extLst>
          </p:cNvPr>
          <p:cNvSpPr/>
          <p:nvPr/>
        </p:nvSpPr>
        <p:spPr>
          <a:xfrm>
            <a:off x="9695654" y="4787940"/>
            <a:ext cx="597360" cy="5172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3" name="Rektangel: afrundede hjørner 52">
            <a:extLst>
              <a:ext uri="{FF2B5EF4-FFF2-40B4-BE49-F238E27FC236}">
                <a16:creationId xmlns:a16="http://schemas.microsoft.com/office/drawing/2014/main" id="{CB2007E5-DD6A-4541-9E93-3A341038E2D1}"/>
              </a:ext>
            </a:extLst>
          </p:cNvPr>
          <p:cNvSpPr/>
          <p:nvPr/>
        </p:nvSpPr>
        <p:spPr>
          <a:xfrm>
            <a:off x="10536382" y="4601756"/>
            <a:ext cx="1533065" cy="8497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Explainability</a:t>
            </a:r>
          </a:p>
        </p:txBody>
      </p:sp>
      <p:cxnSp>
        <p:nvCxnSpPr>
          <p:cNvPr id="54" name="Lige pilforbindelse 53">
            <a:extLst>
              <a:ext uri="{FF2B5EF4-FFF2-40B4-BE49-F238E27FC236}">
                <a16:creationId xmlns:a16="http://schemas.microsoft.com/office/drawing/2014/main" id="{6D6FF984-28D0-4BB0-B93B-2FDD1038FDE6}"/>
              </a:ext>
            </a:extLst>
          </p:cNvPr>
          <p:cNvCxnSpPr>
            <a:cxnSpLocks/>
          </p:cNvCxnSpPr>
          <p:nvPr/>
        </p:nvCxnSpPr>
        <p:spPr>
          <a:xfrm>
            <a:off x="9627700" y="3462606"/>
            <a:ext cx="754707" cy="933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Lige pilforbindelse 55">
            <a:extLst>
              <a:ext uri="{FF2B5EF4-FFF2-40B4-BE49-F238E27FC236}">
                <a16:creationId xmlns:a16="http://schemas.microsoft.com/office/drawing/2014/main" id="{4528C7E8-0EE3-49A0-8ECC-8A3C96708403}"/>
              </a:ext>
            </a:extLst>
          </p:cNvPr>
          <p:cNvCxnSpPr>
            <a:cxnSpLocks/>
          </p:cNvCxnSpPr>
          <p:nvPr/>
        </p:nvCxnSpPr>
        <p:spPr>
          <a:xfrm flipV="1">
            <a:off x="9538546" y="3623730"/>
            <a:ext cx="843861" cy="916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Lige pilforbindelse 57">
            <a:extLst>
              <a:ext uri="{FF2B5EF4-FFF2-40B4-BE49-F238E27FC236}">
                <a16:creationId xmlns:a16="http://schemas.microsoft.com/office/drawing/2014/main" id="{158B9F79-95FB-4B9A-AD26-63601CADC84B}"/>
              </a:ext>
            </a:extLst>
          </p:cNvPr>
          <p:cNvCxnSpPr>
            <a:cxnSpLocks/>
          </p:cNvCxnSpPr>
          <p:nvPr/>
        </p:nvCxnSpPr>
        <p:spPr>
          <a:xfrm flipV="1">
            <a:off x="4149770" y="3442237"/>
            <a:ext cx="3612851" cy="1097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Pil: højre 59">
            <a:extLst>
              <a:ext uri="{FF2B5EF4-FFF2-40B4-BE49-F238E27FC236}">
                <a16:creationId xmlns:a16="http://schemas.microsoft.com/office/drawing/2014/main" id="{033D2636-7526-40D2-87D8-9FF5CCDBD5E1}"/>
              </a:ext>
            </a:extLst>
          </p:cNvPr>
          <p:cNvSpPr/>
          <p:nvPr/>
        </p:nvSpPr>
        <p:spPr>
          <a:xfrm rot="2213558">
            <a:off x="9507040" y="1823412"/>
            <a:ext cx="906872" cy="3355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9417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Rektangel 99">
            <a:extLst>
              <a:ext uri="{FF2B5EF4-FFF2-40B4-BE49-F238E27FC236}">
                <a16:creationId xmlns:a16="http://schemas.microsoft.com/office/drawing/2014/main" id="{422E9EF3-B4D7-4E1E-A2F9-2004110E81D9}"/>
              </a:ext>
            </a:extLst>
          </p:cNvPr>
          <p:cNvSpPr/>
          <p:nvPr/>
        </p:nvSpPr>
        <p:spPr>
          <a:xfrm>
            <a:off x="7367934" y="3961842"/>
            <a:ext cx="4343420" cy="258253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98" name="Rektangel 97">
            <a:extLst>
              <a:ext uri="{FF2B5EF4-FFF2-40B4-BE49-F238E27FC236}">
                <a16:creationId xmlns:a16="http://schemas.microsoft.com/office/drawing/2014/main" id="{59E99A50-C50D-4CC7-9730-795D07FB32D1}"/>
              </a:ext>
            </a:extLst>
          </p:cNvPr>
          <p:cNvSpPr/>
          <p:nvPr/>
        </p:nvSpPr>
        <p:spPr>
          <a:xfrm>
            <a:off x="7367934" y="259430"/>
            <a:ext cx="4343420" cy="363576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7" name="Rektangel 66">
            <a:extLst>
              <a:ext uri="{FF2B5EF4-FFF2-40B4-BE49-F238E27FC236}">
                <a16:creationId xmlns:a16="http://schemas.microsoft.com/office/drawing/2014/main" id="{42A25A9E-7E6D-4899-966F-01F69D8F51CC}"/>
              </a:ext>
            </a:extLst>
          </p:cNvPr>
          <p:cNvSpPr/>
          <p:nvPr/>
        </p:nvSpPr>
        <p:spPr>
          <a:xfrm>
            <a:off x="91499" y="2678954"/>
            <a:ext cx="6183160" cy="386541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5" name="Rektangel 64">
            <a:extLst>
              <a:ext uri="{FF2B5EF4-FFF2-40B4-BE49-F238E27FC236}">
                <a16:creationId xmlns:a16="http://schemas.microsoft.com/office/drawing/2014/main" id="{F2FA2ADE-ABA8-4D50-A0BC-8EB6F04672A3}"/>
              </a:ext>
            </a:extLst>
          </p:cNvPr>
          <p:cNvSpPr/>
          <p:nvPr/>
        </p:nvSpPr>
        <p:spPr>
          <a:xfrm>
            <a:off x="91500" y="259430"/>
            <a:ext cx="6183159" cy="1532506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" name="Rektangel: afrundede hjørner 4">
            <a:extLst>
              <a:ext uri="{FF2B5EF4-FFF2-40B4-BE49-F238E27FC236}">
                <a16:creationId xmlns:a16="http://schemas.microsoft.com/office/drawing/2014/main" id="{8E8B6A2D-623B-4C90-A1AA-8F7EA0501AA8}"/>
              </a:ext>
            </a:extLst>
          </p:cNvPr>
          <p:cNvSpPr/>
          <p:nvPr/>
        </p:nvSpPr>
        <p:spPr>
          <a:xfrm>
            <a:off x="2437652" y="759830"/>
            <a:ext cx="1698426" cy="7238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1400" dirty="0"/>
              <a:t>Filters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1400" dirty="0" err="1"/>
              <a:t>Resize</a:t>
            </a:r>
            <a:r>
              <a:rPr lang="da-DK" sz="1400" dirty="0"/>
              <a:t> and </a:t>
            </a:r>
            <a:r>
              <a:rPr lang="da-DK" sz="1400" dirty="0" err="1"/>
              <a:t>crop</a:t>
            </a:r>
            <a:endParaRPr lang="da-DK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1400" dirty="0" err="1"/>
              <a:t>Normalization</a:t>
            </a:r>
            <a:endParaRPr lang="da-DK" sz="1400" dirty="0"/>
          </a:p>
        </p:txBody>
      </p:sp>
      <p:sp>
        <p:nvSpPr>
          <p:cNvPr id="9" name="Rektangel: afrundede hjørner 8">
            <a:extLst>
              <a:ext uri="{FF2B5EF4-FFF2-40B4-BE49-F238E27FC236}">
                <a16:creationId xmlns:a16="http://schemas.microsoft.com/office/drawing/2014/main" id="{31261C93-B71D-44F6-9A0F-BC012033D552}"/>
              </a:ext>
            </a:extLst>
          </p:cNvPr>
          <p:cNvSpPr/>
          <p:nvPr/>
        </p:nvSpPr>
        <p:spPr>
          <a:xfrm>
            <a:off x="2396005" y="3491268"/>
            <a:ext cx="1078847" cy="7526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Latent </a:t>
            </a:r>
            <a:r>
              <a:rPr lang="da-DK" dirty="0" err="1"/>
              <a:t>space</a:t>
            </a:r>
            <a:endParaRPr lang="da-DK" dirty="0"/>
          </a:p>
        </p:txBody>
      </p:sp>
      <p:sp>
        <p:nvSpPr>
          <p:cNvPr id="10" name="Rektangel: afrundede hjørner 9">
            <a:extLst>
              <a:ext uri="{FF2B5EF4-FFF2-40B4-BE49-F238E27FC236}">
                <a16:creationId xmlns:a16="http://schemas.microsoft.com/office/drawing/2014/main" id="{030CCD4C-24E3-4952-9651-C79C0638B13A}"/>
              </a:ext>
            </a:extLst>
          </p:cNvPr>
          <p:cNvSpPr/>
          <p:nvPr/>
        </p:nvSpPr>
        <p:spPr>
          <a:xfrm>
            <a:off x="401477" y="2720988"/>
            <a:ext cx="1078847" cy="7702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VGG16</a:t>
            </a:r>
          </a:p>
        </p:txBody>
      </p:sp>
      <p:sp>
        <p:nvSpPr>
          <p:cNvPr id="12" name="Rektangel: afrundede hjørner 11">
            <a:extLst>
              <a:ext uri="{FF2B5EF4-FFF2-40B4-BE49-F238E27FC236}">
                <a16:creationId xmlns:a16="http://schemas.microsoft.com/office/drawing/2014/main" id="{690B4719-4191-4A9A-9E06-A410C422571B}"/>
              </a:ext>
            </a:extLst>
          </p:cNvPr>
          <p:cNvSpPr/>
          <p:nvPr/>
        </p:nvSpPr>
        <p:spPr>
          <a:xfrm>
            <a:off x="7450069" y="540228"/>
            <a:ext cx="1461416" cy="6954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ML </a:t>
            </a:r>
            <a:r>
              <a:rPr lang="da-DK" dirty="0" err="1"/>
              <a:t>Classification</a:t>
            </a:r>
            <a:endParaRPr lang="da-DK" dirty="0"/>
          </a:p>
        </p:txBody>
      </p:sp>
      <p:pic>
        <p:nvPicPr>
          <p:cNvPr id="13" name="Billede 12">
            <a:extLst>
              <a:ext uri="{FF2B5EF4-FFF2-40B4-BE49-F238E27FC236}">
                <a16:creationId xmlns:a16="http://schemas.microsoft.com/office/drawing/2014/main" id="{85FEB799-BE46-4833-9DB6-9DC086FF23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930" y="603818"/>
            <a:ext cx="1503707" cy="93051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8" name="Pil: højre 17">
            <a:extLst>
              <a:ext uri="{FF2B5EF4-FFF2-40B4-BE49-F238E27FC236}">
                <a16:creationId xmlns:a16="http://schemas.microsoft.com/office/drawing/2014/main" id="{E76275BD-F706-4F19-AC2E-A406C184083B}"/>
              </a:ext>
            </a:extLst>
          </p:cNvPr>
          <p:cNvSpPr/>
          <p:nvPr/>
        </p:nvSpPr>
        <p:spPr>
          <a:xfrm>
            <a:off x="1800822" y="984604"/>
            <a:ext cx="519645" cy="2323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9" name="Pil: højre 18">
            <a:extLst>
              <a:ext uri="{FF2B5EF4-FFF2-40B4-BE49-F238E27FC236}">
                <a16:creationId xmlns:a16="http://schemas.microsoft.com/office/drawing/2014/main" id="{C7C8A7A8-9181-4F6B-BCF9-8612AFDE30DE}"/>
              </a:ext>
            </a:extLst>
          </p:cNvPr>
          <p:cNvSpPr/>
          <p:nvPr/>
        </p:nvSpPr>
        <p:spPr>
          <a:xfrm>
            <a:off x="4292380" y="985605"/>
            <a:ext cx="517892" cy="2691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1" name="Pil: højre 20">
            <a:extLst>
              <a:ext uri="{FF2B5EF4-FFF2-40B4-BE49-F238E27FC236}">
                <a16:creationId xmlns:a16="http://schemas.microsoft.com/office/drawing/2014/main" id="{48B953A4-C477-4D95-B279-A220AC2FCE35}"/>
              </a:ext>
            </a:extLst>
          </p:cNvPr>
          <p:cNvSpPr/>
          <p:nvPr/>
        </p:nvSpPr>
        <p:spPr>
          <a:xfrm rot="5400000">
            <a:off x="571178" y="3934120"/>
            <a:ext cx="730535" cy="3073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pic>
        <p:nvPicPr>
          <p:cNvPr id="4" name="Billede 3" descr="Et billede, der indeholder bord, computer, lys&#10;&#10;Automatisk genereret beskrivelse">
            <a:extLst>
              <a:ext uri="{FF2B5EF4-FFF2-40B4-BE49-F238E27FC236}">
                <a16:creationId xmlns:a16="http://schemas.microsoft.com/office/drawing/2014/main" id="{DF5E422D-A2FD-42DD-B040-0EA8561E7B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6967" y="566611"/>
            <a:ext cx="1023978" cy="1023978"/>
          </a:xfrm>
          <a:prstGeom prst="rect">
            <a:avLst/>
          </a:prstGeom>
        </p:spPr>
      </p:pic>
      <p:sp>
        <p:nvSpPr>
          <p:cNvPr id="28" name="Pil: højre 27">
            <a:extLst>
              <a:ext uri="{FF2B5EF4-FFF2-40B4-BE49-F238E27FC236}">
                <a16:creationId xmlns:a16="http://schemas.microsoft.com/office/drawing/2014/main" id="{C928F95C-2AEE-465F-959A-C4724DE7DE2B}"/>
              </a:ext>
            </a:extLst>
          </p:cNvPr>
          <p:cNvSpPr/>
          <p:nvPr/>
        </p:nvSpPr>
        <p:spPr>
          <a:xfrm>
            <a:off x="6482306" y="4905672"/>
            <a:ext cx="730385" cy="1819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9" name="Pil: højre 28">
            <a:extLst>
              <a:ext uri="{FF2B5EF4-FFF2-40B4-BE49-F238E27FC236}">
                <a16:creationId xmlns:a16="http://schemas.microsoft.com/office/drawing/2014/main" id="{B2C3BD5D-0063-485B-B9C6-E3334AE55FF1}"/>
              </a:ext>
            </a:extLst>
          </p:cNvPr>
          <p:cNvSpPr/>
          <p:nvPr/>
        </p:nvSpPr>
        <p:spPr>
          <a:xfrm rot="1358708">
            <a:off x="1618955" y="3387933"/>
            <a:ext cx="580603" cy="1854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5" name="Rektangel: afrundede hjørner 34">
            <a:extLst>
              <a:ext uri="{FF2B5EF4-FFF2-40B4-BE49-F238E27FC236}">
                <a16:creationId xmlns:a16="http://schemas.microsoft.com/office/drawing/2014/main" id="{972A2E65-E9DB-4ADA-A18E-16382E8966B8}"/>
              </a:ext>
            </a:extLst>
          </p:cNvPr>
          <p:cNvSpPr/>
          <p:nvPr/>
        </p:nvSpPr>
        <p:spPr>
          <a:xfrm>
            <a:off x="300892" y="4632680"/>
            <a:ext cx="1280015" cy="7702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err="1"/>
              <a:t>Trained</a:t>
            </a:r>
            <a:r>
              <a:rPr lang="da-DK" dirty="0"/>
              <a:t> VGG16</a:t>
            </a:r>
          </a:p>
        </p:txBody>
      </p:sp>
      <p:sp>
        <p:nvSpPr>
          <p:cNvPr id="38" name="Pil: højre 37">
            <a:extLst>
              <a:ext uri="{FF2B5EF4-FFF2-40B4-BE49-F238E27FC236}">
                <a16:creationId xmlns:a16="http://schemas.microsoft.com/office/drawing/2014/main" id="{8811A2FF-FE9D-4F04-9324-B22875E606C5}"/>
              </a:ext>
            </a:extLst>
          </p:cNvPr>
          <p:cNvSpPr/>
          <p:nvPr/>
        </p:nvSpPr>
        <p:spPr>
          <a:xfrm rot="21010653">
            <a:off x="3691383" y="3600571"/>
            <a:ext cx="718831" cy="3040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7" name="Lige pilforbindelse 6">
            <a:extLst>
              <a:ext uri="{FF2B5EF4-FFF2-40B4-BE49-F238E27FC236}">
                <a16:creationId xmlns:a16="http://schemas.microsoft.com/office/drawing/2014/main" id="{8AE90806-638F-47A3-AC08-33F459E81A88}"/>
              </a:ext>
            </a:extLst>
          </p:cNvPr>
          <p:cNvCxnSpPr>
            <a:cxnSpLocks/>
          </p:cNvCxnSpPr>
          <p:nvPr/>
        </p:nvCxnSpPr>
        <p:spPr>
          <a:xfrm flipV="1">
            <a:off x="3550390" y="1302282"/>
            <a:ext cx="3899679" cy="2221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Pil: højre 45">
            <a:extLst>
              <a:ext uri="{FF2B5EF4-FFF2-40B4-BE49-F238E27FC236}">
                <a16:creationId xmlns:a16="http://schemas.microsoft.com/office/drawing/2014/main" id="{F6F0C04E-ADDE-456D-B98F-352FED3A7978}"/>
              </a:ext>
            </a:extLst>
          </p:cNvPr>
          <p:cNvSpPr/>
          <p:nvPr/>
        </p:nvSpPr>
        <p:spPr>
          <a:xfrm>
            <a:off x="1943100" y="4905672"/>
            <a:ext cx="2329962" cy="2873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9" name="Rektangel: afrundede hjørner 48">
            <a:extLst>
              <a:ext uri="{FF2B5EF4-FFF2-40B4-BE49-F238E27FC236}">
                <a16:creationId xmlns:a16="http://schemas.microsoft.com/office/drawing/2014/main" id="{9D18497C-102B-4833-AB68-B04C84B5114E}"/>
              </a:ext>
            </a:extLst>
          </p:cNvPr>
          <p:cNvSpPr/>
          <p:nvPr/>
        </p:nvSpPr>
        <p:spPr>
          <a:xfrm>
            <a:off x="4551326" y="4534871"/>
            <a:ext cx="1677568" cy="9113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CNN </a:t>
            </a:r>
            <a:r>
              <a:rPr lang="da-DK" dirty="0" err="1"/>
              <a:t>Classification</a:t>
            </a:r>
            <a:endParaRPr lang="da-DK" dirty="0"/>
          </a:p>
        </p:txBody>
      </p:sp>
      <p:sp>
        <p:nvSpPr>
          <p:cNvPr id="50" name="Pil: højre 49">
            <a:extLst>
              <a:ext uri="{FF2B5EF4-FFF2-40B4-BE49-F238E27FC236}">
                <a16:creationId xmlns:a16="http://schemas.microsoft.com/office/drawing/2014/main" id="{214E187D-D4E5-4BC5-AA5A-8E565C99B69E}"/>
              </a:ext>
            </a:extLst>
          </p:cNvPr>
          <p:cNvSpPr/>
          <p:nvPr/>
        </p:nvSpPr>
        <p:spPr>
          <a:xfrm rot="19773529">
            <a:off x="1693576" y="4326146"/>
            <a:ext cx="623181" cy="184198"/>
          </a:xfrm>
          <a:prstGeom prst="rightArrow">
            <a:avLst>
              <a:gd name="adj1" fmla="val 50000"/>
              <a:gd name="adj2" fmla="val 413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36" name="Lige pilforbindelse 35">
            <a:extLst>
              <a:ext uri="{FF2B5EF4-FFF2-40B4-BE49-F238E27FC236}">
                <a16:creationId xmlns:a16="http://schemas.microsoft.com/office/drawing/2014/main" id="{883137D1-C13B-47D3-A3B8-2D704714B323}"/>
              </a:ext>
            </a:extLst>
          </p:cNvPr>
          <p:cNvCxnSpPr>
            <a:cxnSpLocks/>
          </p:cNvCxnSpPr>
          <p:nvPr/>
        </p:nvCxnSpPr>
        <p:spPr>
          <a:xfrm flipH="1">
            <a:off x="1580907" y="1607529"/>
            <a:ext cx="3265829" cy="1095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Billede 33">
            <a:extLst>
              <a:ext uri="{FF2B5EF4-FFF2-40B4-BE49-F238E27FC236}">
                <a16:creationId xmlns:a16="http://schemas.microsoft.com/office/drawing/2014/main" id="{82E733FC-1F62-4950-8DA3-7E48D90400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493234" y="1649976"/>
            <a:ext cx="3637975" cy="2177188"/>
          </a:xfrm>
          <a:prstGeom prst="rect">
            <a:avLst/>
          </a:prstGeom>
        </p:spPr>
      </p:pic>
      <p:pic>
        <p:nvPicPr>
          <p:cNvPr id="39" name="Billede 38">
            <a:extLst>
              <a:ext uri="{FF2B5EF4-FFF2-40B4-BE49-F238E27FC236}">
                <a16:creationId xmlns:a16="http://schemas.microsoft.com/office/drawing/2014/main" id="{BE664FBE-C17D-4FFE-96A0-D3592A53FE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43966" y="4438867"/>
            <a:ext cx="2031574" cy="2038044"/>
          </a:xfrm>
          <a:prstGeom prst="rect">
            <a:avLst/>
          </a:prstGeom>
        </p:spPr>
      </p:pic>
      <p:pic>
        <p:nvPicPr>
          <p:cNvPr id="42" name="Billede 41">
            <a:extLst>
              <a:ext uri="{FF2B5EF4-FFF2-40B4-BE49-F238E27FC236}">
                <a16:creationId xmlns:a16="http://schemas.microsoft.com/office/drawing/2014/main" id="{99880485-FC2D-49D2-9809-09A13C45C2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32515" y="4459349"/>
            <a:ext cx="1912412" cy="2017562"/>
          </a:xfrm>
          <a:prstGeom prst="rect">
            <a:avLst/>
          </a:prstGeom>
        </p:spPr>
      </p:pic>
      <p:pic>
        <p:nvPicPr>
          <p:cNvPr id="61" name="Billede 60" descr="Et billede, der indeholder skærmbillede&#10;&#10;Automatisk genereret beskrivelse">
            <a:extLst>
              <a:ext uri="{FF2B5EF4-FFF2-40B4-BE49-F238E27FC236}">
                <a16:creationId xmlns:a16="http://schemas.microsoft.com/office/drawing/2014/main" id="{F65397DC-35D1-431F-8C07-C6B46776589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161" y="2927591"/>
            <a:ext cx="1290636" cy="1290636"/>
          </a:xfrm>
          <a:prstGeom prst="rect">
            <a:avLst/>
          </a:prstGeom>
        </p:spPr>
      </p:pic>
      <p:sp>
        <p:nvSpPr>
          <p:cNvPr id="66" name="Tekstfelt 65">
            <a:extLst>
              <a:ext uri="{FF2B5EF4-FFF2-40B4-BE49-F238E27FC236}">
                <a16:creationId xmlns:a16="http://schemas.microsoft.com/office/drawing/2014/main" id="{CE6388F2-1883-4AE2-A3A4-F470E4E8B531}"/>
              </a:ext>
            </a:extLst>
          </p:cNvPr>
          <p:cNvSpPr txBox="1"/>
          <p:nvPr/>
        </p:nvSpPr>
        <p:spPr>
          <a:xfrm>
            <a:off x="2467536" y="231131"/>
            <a:ext cx="16386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b="1" i="1" dirty="0">
                <a:latin typeface="+mj-lt"/>
              </a:rPr>
              <a:t>Preprocessing</a:t>
            </a:r>
          </a:p>
        </p:txBody>
      </p:sp>
      <p:sp>
        <p:nvSpPr>
          <p:cNvPr id="68" name="Tekstfelt 67">
            <a:extLst>
              <a:ext uri="{FF2B5EF4-FFF2-40B4-BE49-F238E27FC236}">
                <a16:creationId xmlns:a16="http://schemas.microsoft.com/office/drawing/2014/main" id="{84032443-5B4E-408C-91D2-EB1ADABF8C67}"/>
              </a:ext>
            </a:extLst>
          </p:cNvPr>
          <p:cNvSpPr txBox="1"/>
          <p:nvPr/>
        </p:nvSpPr>
        <p:spPr>
          <a:xfrm>
            <a:off x="1304686" y="5816869"/>
            <a:ext cx="32614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b="1" i="1" dirty="0">
                <a:latin typeface="+mj-lt"/>
              </a:rPr>
              <a:t>CNN and latent representation</a:t>
            </a:r>
          </a:p>
        </p:txBody>
      </p:sp>
      <p:sp>
        <p:nvSpPr>
          <p:cNvPr id="73" name="Tekstfelt 72">
            <a:extLst>
              <a:ext uri="{FF2B5EF4-FFF2-40B4-BE49-F238E27FC236}">
                <a16:creationId xmlns:a16="http://schemas.microsoft.com/office/drawing/2014/main" id="{F812FDD8-29D6-49DA-931A-A25D93F025B8}"/>
              </a:ext>
            </a:extLst>
          </p:cNvPr>
          <p:cNvSpPr txBox="1"/>
          <p:nvPr/>
        </p:nvSpPr>
        <p:spPr>
          <a:xfrm>
            <a:off x="8911485" y="3972429"/>
            <a:ext cx="15603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b="1" i="1" dirty="0">
                <a:latin typeface="+mj-lt"/>
              </a:rPr>
              <a:t>Explainability</a:t>
            </a:r>
            <a:endParaRPr lang="da-DK" b="1" i="1" dirty="0">
              <a:latin typeface="+mj-lt"/>
            </a:endParaRPr>
          </a:p>
        </p:txBody>
      </p:sp>
      <p:sp>
        <p:nvSpPr>
          <p:cNvPr id="84" name="Pil: højre 83">
            <a:extLst>
              <a:ext uri="{FF2B5EF4-FFF2-40B4-BE49-F238E27FC236}">
                <a16:creationId xmlns:a16="http://schemas.microsoft.com/office/drawing/2014/main" id="{5F9C6DB9-0598-4EE8-BA1B-AE02B663587E}"/>
              </a:ext>
            </a:extLst>
          </p:cNvPr>
          <p:cNvSpPr/>
          <p:nvPr/>
        </p:nvSpPr>
        <p:spPr>
          <a:xfrm>
            <a:off x="6763784" y="814206"/>
            <a:ext cx="474779" cy="1703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91" name="Pil: højre 90">
            <a:extLst>
              <a:ext uri="{FF2B5EF4-FFF2-40B4-BE49-F238E27FC236}">
                <a16:creationId xmlns:a16="http://schemas.microsoft.com/office/drawing/2014/main" id="{64ED1049-83EC-4AE1-8691-A623995C0F4A}"/>
              </a:ext>
            </a:extLst>
          </p:cNvPr>
          <p:cNvSpPr/>
          <p:nvPr/>
        </p:nvSpPr>
        <p:spPr>
          <a:xfrm rot="18438834">
            <a:off x="6047076" y="3920024"/>
            <a:ext cx="1504327" cy="142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96" name="Pil: højre 95">
            <a:extLst>
              <a:ext uri="{FF2B5EF4-FFF2-40B4-BE49-F238E27FC236}">
                <a16:creationId xmlns:a16="http://schemas.microsoft.com/office/drawing/2014/main" id="{679E6FA8-A669-4A77-BFCC-5047570E2069}"/>
              </a:ext>
            </a:extLst>
          </p:cNvPr>
          <p:cNvSpPr/>
          <p:nvPr/>
        </p:nvSpPr>
        <p:spPr>
          <a:xfrm rot="5400000">
            <a:off x="4941288" y="2082688"/>
            <a:ext cx="964816" cy="2277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97" name="Pil: højre 96">
            <a:extLst>
              <a:ext uri="{FF2B5EF4-FFF2-40B4-BE49-F238E27FC236}">
                <a16:creationId xmlns:a16="http://schemas.microsoft.com/office/drawing/2014/main" id="{98C53F36-7115-4305-8ECD-F27947D6CBC7}"/>
              </a:ext>
            </a:extLst>
          </p:cNvPr>
          <p:cNvSpPr/>
          <p:nvPr/>
        </p:nvSpPr>
        <p:spPr>
          <a:xfrm rot="4262064">
            <a:off x="8754828" y="1362039"/>
            <a:ext cx="280999" cy="1857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99" name="Tekstfelt 98">
            <a:extLst>
              <a:ext uri="{FF2B5EF4-FFF2-40B4-BE49-F238E27FC236}">
                <a16:creationId xmlns:a16="http://schemas.microsoft.com/office/drawing/2014/main" id="{DC447D5A-B6DF-4D8A-A7D1-945A4823B22D}"/>
              </a:ext>
            </a:extLst>
          </p:cNvPr>
          <p:cNvSpPr txBox="1"/>
          <p:nvPr/>
        </p:nvSpPr>
        <p:spPr>
          <a:xfrm>
            <a:off x="9373347" y="600380"/>
            <a:ext cx="19775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b="1" i="1" dirty="0">
                <a:latin typeface="+mj-lt"/>
              </a:rPr>
              <a:t>Novelty detection</a:t>
            </a:r>
          </a:p>
        </p:txBody>
      </p:sp>
      <p:sp>
        <p:nvSpPr>
          <p:cNvPr id="102" name="Pil: højre 101">
            <a:extLst>
              <a:ext uri="{FF2B5EF4-FFF2-40B4-BE49-F238E27FC236}">
                <a16:creationId xmlns:a16="http://schemas.microsoft.com/office/drawing/2014/main" id="{3772528F-BEAE-44CE-9897-00978B27B82F}"/>
              </a:ext>
            </a:extLst>
          </p:cNvPr>
          <p:cNvSpPr/>
          <p:nvPr/>
        </p:nvSpPr>
        <p:spPr>
          <a:xfrm rot="19914143">
            <a:off x="6338183" y="3183081"/>
            <a:ext cx="1007524" cy="965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76588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: afrundede hjørner 4">
            <a:extLst>
              <a:ext uri="{FF2B5EF4-FFF2-40B4-BE49-F238E27FC236}">
                <a16:creationId xmlns:a16="http://schemas.microsoft.com/office/drawing/2014/main" id="{8E8B6A2D-623B-4C90-A1AA-8F7EA0501AA8}"/>
              </a:ext>
            </a:extLst>
          </p:cNvPr>
          <p:cNvSpPr/>
          <p:nvPr/>
        </p:nvSpPr>
        <p:spPr>
          <a:xfrm>
            <a:off x="4635415" y="956039"/>
            <a:ext cx="3224515" cy="20537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/>
              <a:t>Opdeling af signal til hver EEG kanal.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/>
              <a:t>Standardiser BC og TUH.</a:t>
            </a:r>
          </a:p>
        </p:txBody>
      </p:sp>
      <p:sp>
        <p:nvSpPr>
          <p:cNvPr id="10" name="Rektangel: afrundede hjørner 9">
            <a:extLst>
              <a:ext uri="{FF2B5EF4-FFF2-40B4-BE49-F238E27FC236}">
                <a16:creationId xmlns:a16="http://schemas.microsoft.com/office/drawing/2014/main" id="{030CCD4C-24E3-4952-9651-C79C0638B13A}"/>
              </a:ext>
            </a:extLst>
          </p:cNvPr>
          <p:cNvSpPr/>
          <p:nvPr/>
        </p:nvSpPr>
        <p:spPr>
          <a:xfrm>
            <a:off x="7632740" y="4069876"/>
            <a:ext cx="2039815" cy="15438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err="1"/>
              <a:t>Pretrained</a:t>
            </a:r>
            <a:r>
              <a:rPr lang="da-DK" dirty="0"/>
              <a:t> </a:t>
            </a:r>
            <a:r>
              <a:rPr lang="da-DK" dirty="0" err="1"/>
              <a:t>ImageNet</a:t>
            </a:r>
            <a:r>
              <a:rPr lang="da-DK" dirty="0"/>
              <a:t> (CNN). </a:t>
            </a:r>
            <a:r>
              <a:rPr lang="da-DK" dirty="0" err="1"/>
              <a:t>Add</a:t>
            </a:r>
            <a:r>
              <a:rPr lang="da-DK" dirty="0"/>
              <a:t> extra </a:t>
            </a:r>
            <a:r>
              <a:rPr lang="da-DK" dirty="0" err="1"/>
              <a:t>layer</a:t>
            </a:r>
            <a:r>
              <a:rPr lang="da-DK" dirty="0"/>
              <a:t> and </a:t>
            </a:r>
            <a:r>
              <a:rPr lang="da-DK" dirty="0" err="1"/>
              <a:t>train</a:t>
            </a:r>
            <a:r>
              <a:rPr lang="da-DK" dirty="0"/>
              <a:t> on labelled data</a:t>
            </a:r>
          </a:p>
          <a:p>
            <a:pPr algn="ctr"/>
            <a:endParaRPr lang="da-DK" dirty="0"/>
          </a:p>
        </p:txBody>
      </p:sp>
      <p:sp>
        <p:nvSpPr>
          <p:cNvPr id="11" name="Rektangel: afrundede hjørner 10">
            <a:extLst>
              <a:ext uri="{FF2B5EF4-FFF2-40B4-BE49-F238E27FC236}">
                <a16:creationId xmlns:a16="http://schemas.microsoft.com/office/drawing/2014/main" id="{8713450F-01B8-4141-8CA8-1D0D9CA3D672}"/>
              </a:ext>
            </a:extLst>
          </p:cNvPr>
          <p:cNvSpPr/>
          <p:nvPr/>
        </p:nvSpPr>
        <p:spPr>
          <a:xfrm>
            <a:off x="764949" y="4474200"/>
            <a:ext cx="2039815" cy="12924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GMM</a:t>
            </a:r>
          </a:p>
        </p:txBody>
      </p:sp>
      <p:pic>
        <p:nvPicPr>
          <p:cNvPr id="13" name="Billede 12">
            <a:extLst>
              <a:ext uri="{FF2B5EF4-FFF2-40B4-BE49-F238E27FC236}">
                <a16:creationId xmlns:a16="http://schemas.microsoft.com/office/drawing/2014/main" id="{85FEB799-BE46-4833-9DB6-9DC086FF23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463" y="982719"/>
            <a:ext cx="3038209" cy="188008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4" name="Tekstfelt 13">
            <a:extLst>
              <a:ext uri="{FF2B5EF4-FFF2-40B4-BE49-F238E27FC236}">
                <a16:creationId xmlns:a16="http://schemas.microsoft.com/office/drawing/2014/main" id="{9F3ADEB9-562D-449F-8225-12A43D05BF85}"/>
              </a:ext>
            </a:extLst>
          </p:cNvPr>
          <p:cNvSpPr txBox="1"/>
          <p:nvPr/>
        </p:nvSpPr>
        <p:spPr>
          <a:xfrm>
            <a:off x="479526" y="491079"/>
            <a:ext cx="2376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Import af et helt signal:</a:t>
            </a:r>
          </a:p>
        </p:txBody>
      </p:sp>
      <p:sp>
        <p:nvSpPr>
          <p:cNvPr id="15" name="Tekstfelt 14">
            <a:extLst>
              <a:ext uri="{FF2B5EF4-FFF2-40B4-BE49-F238E27FC236}">
                <a16:creationId xmlns:a16="http://schemas.microsoft.com/office/drawing/2014/main" id="{4888037A-96C9-459D-B836-35571427049F}"/>
              </a:ext>
            </a:extLst>
          </p:cNvPr>
          <p:cNvSpPr txBox="1"/>
          <p:nvPr/>
        </p:nvSpPr>
        <p:spPr>
          <a:xfrm>
            <a:off x="5267071" y="491079"/>
            <a:ext cx="2022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Preprocessing data:</a:t>
            </a:r>
          </a:p>
        </p:txBody>
      </p:sp>
      <p:sp>
        <p:nvSpPr>
          <p:cNvPr id="18" name="Pil: højre 17">
            <a:extLst>
              <a:ext uri="{FF2B5EF4-FFF2-40B4-BE49-F238E27FC236}">
                <a16:creationId xmlns:a16="http://schemas.microsoft.com/office/drawing/2014/main" id="{E76275BD-F706-4F19-AC2E-A406C184083B}"/>
              </a:ext>
            </a:extLst>
          </p:cNvPr>
          <p:cNvSpPr/>
          <p:nvPr/>
        </p:nvSpPr>
        <p:spPr>
          <a:xfrm>
            <a:off x="3651195" y="1487055"/>
            <a:ext cx="580603" cy="5172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9" name="Pil: højre 18">
            <a:extLst>
              <a:ext uri="{FF2B5EF4-FFF2-40B4-BE49-F238E27FC236}">
                <a16:creationId xmlns:a16="http://schemas.microsoft.com/office/drawing/2014/main" id="{C7C8A7A8-9181-4F6B-BCF9-8612AFDE30DE}"/>
              </a:ext>
            </a:extLst>
          </p:cNvPr>
          <p:cNvSpPr/>
          <p:nvPr/>
        </p:nvSpPr>
        <p:spPr>
          <a:xfrm rot="2315282">
            <a:off x="8166035" y="2749455"/>
            <a:ext cx="1151241" cy="8303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1" name="Pil: højre 20">
            <a:extLst>
              <a:ext uri="{FF2B5EF4-FFF2-40B4-BE49-F238E27FC236}">
                <a16:creationId xmlns:a16="http://schemas.microsoft.com/office/drawing/2014/main" id="{48B953A4-C477-4D95-B279-A220AC2FCE35}"/>
              </a:ext>
            </a:extLst>
          </p:cNvPr>
          <p:cNvSpPr/>
          <p:nvPr/>
        </p:nvSpPr>
        <p:spPr>
          <a:xfrm rot="10800000">
            <a:off x="3147573" y="4841779"/>
            <a:ext cx="4142359" cy="5172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" name="Tekstfelt 2">
            <a:extLst>
              <a:ext uri="{FF2B5EF4-FFF2-40B4-BE49-F238E27FC236}">
                <a16:creationId xmlns:a16="http://schemas.microsoft.com/office/drawing/2014/main" id="{08999B3D-6E35-447F-A189-5D784E23A79C}"/>
              </a:ext>
            </a:extLst>
          </p:cNvPr>
          <p:cNvSpPr txBox="1"/>
          <p:nvPr/>
        </p:nvSpPr>
        <p:spPr>
          <a:xfrm>
            <a:off x="8741655" y="412973"/>
            <a:ext cx="3422284" cy="923330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da-DK" b="1" dirty="0"/>
              <a:t>Gennemfør med labelled data</a:t>
            </a:r>
          </a:p>
          <a:p>
            <a:pPr marL="342900" indent="-342900">
              <a:buAutoNum type="arabicPeriod"/>
            </a:pPr>
            <a:r>
              <a:rPr lang="da-DK" b="1" dirty="0"/>
              <a:t>Send </a:t>
            </a:r>
            <a:r>
              <a:rPr lang="da-DK" b="1" dirty="0" err="1"/>
              <a:t>unlabelled</a:t>
            </a:r>
            <a:r>
              <a:rPr lang="da-DK" b="1" dirty="0"/>
              <a:t> data igennem</a:t>
            </a:r>
          </a:p>
          <a:p>
            <a:r>
              <a:rPr lang="da-DK" b="1" dirty="0"/>
              <a:t>og se om der dannes mønstre.</a:t>
            </a:r>
          </a:p>
        </p:txBody>
      </p:sp>
      <p:sp>
        <p:nvSpPr>
          <p:cNvPr id="2" name="Tekstfelt 1">
            <a:extLst>
              <a:ext uri="{FF2B5EF4-FFF2-40B4-BE49-F238E27FC236}">
                <a16:creationId xmlns:a16="http://schemas.microsoft.com/office/drawing/2014/main" id="{8B625C6C-EFB6-49DF-964E-B5FC4C220679}"/>
              </a:ext>
            </a:extLst>
          </p:cNvPr>
          <p:cNvSpPr txBox="1"/>
          <p:nvPr/>
        </p:nvSpPr>
        <p:spPr>
          <a:xfrm>
            <a:off x="3228402" y="771373"/>
            <a:ext cx="1468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err="1"/>
              <a:t>Multi</a:t>
            </a:r>
            <a:r>
              <a:rPr lang="da-DK" dirty="0"/>
              <a:t> </a:t>
            </a:r>
            <a:r>
              <a:rPr lang="da-DK" dirty="0" err="1"/>
              <a:t>channel</a:t>
            </a:r>
            <a:endParaRPr lang="da-DK" dirty="0"/>
          </a:p>
        </p:txBody>
      </p:sp>
      <p:sp>
        <p:nvSpPr>
          <p:cNvPr id="20" name="Tekstfelt 19">
            <a:extLst>
              <a:ext uri="{FF2B5EF4-FFF2-40B4-BE49-F238E27FC236}">
                <a16:creationId xmlns:a16="http://schemas.microsoft.com/office/drawing/2014/main" id="{40B97A28-9DCA-48B9-8F76-92E160865904}"/>
              </a:ext>
            </a:extLst>
          </p:cNvPr>
          <p:cNvSpPr txBox="1"/>
          <p:nvPr/>
        </p:nvSpPr>
        <p:spPr>
          <a:xfrm rot="2260440">
            <a:off x="8633917" y="2350886"/>
            <a:ext cx="1266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1d vektorer</a:t>
            </a:r>
          </a:p>
        </p:txBody>
      </p:sp>
      <p:sp>
        <p:nvSpPr>
          <p:cNvPr id="29" name="Tekstfelt 28">
            <a:extLst>
              <a:ext uri="{FF2B5EF4-FFF2-40B4-BE49-F238E27FC236}">
                <a16:creationId xmlns:a16="http://schemas.microsoft.com/office/drawing/2014/main" id="{87D91BFD-BDF2-40CC-8873-755EA768A522}"/>
              </a:ext>
            </a:extLst>
          </p:cNvPr>
          <p:cNvSpPr txBox="1"/>
          <p:nvPr/>
        </p:nvSpPr>
        <p:spPr>
          <a:xfrm>
            <a:off x="6468021" y="5506014"/>
            <a:ext cx="18567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Output </a:t>
            </a:r>
            <a:r>
              <a:rPr lang="da-DK" dirty="0" err="1"/>
              <a:t>dim</a:t>
            </a:r>
            <a:r>
              <a:rPr lang="da-DK" dirty="0"/>
              <a:t> 1dx50?</a:t>
            </a:r>
          </a:p>
          <a:p>
            <a:r>
              <a:rPr lang="da-DK" dirty="0"/>
              <a:t>/Latent </a:t>
            </a:r>
            <a:r>
              <a:rPr lang="da-DK" dirty="0" err="1"/>
              <a:t>space</a:t>
            </a:r>
            <a:endParaRPr lang="da-DK" dirty="0"/>
          </a:p>
        </p:txBody>
      </p:sp>
      <p:sp>
        <p:nvSpPr>
          <p:cNvPr id="4" name="Rektangel 3">
            <a:extLst>
              <a:ext uri="{FF2B5EF4-FFF2-40B4-BE49-F238E27FC236}">
                <a16:creationId xmlns:a16="http://schemas.microsoft.com/office/drawing/2014/main" id="{3995A814-9744-4756-A0CC-30E0F91C7101}"/>
              </a:ext>
            </a:extLst>
          </p:cNvPr>
          <p:cNvSpPr/>
          <p:nvPr/>
        </p:nvSpPr>
        <p:spPr>
          <a:xfrm>
            <a:off x="483250" y="6043296"/>
            <a:ext cx="43660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da-DK" sz="1400" dirty="0" err="1"/>
              <a:t>Uncertain</a:t>
            </a:r>
            <a:r>
              <a:rPr lang="da-DK" sz="1400" dirty="0"/>
              <a:t> measures </a:t>
            </a:r>
            <a:r>
              <a:rPr lang="da-DK" sz="1400" dirty="0" err="1"/>
              <a:t>can</a:t>
            </a:r>
            <a:r>
              <a:rPr lang="da-DK" sz="1400" dirty="0"/>
              <a:t> </a:t>
            </a:r>
            <a:r>
              <a:rPr lang="da-DK" sz="1400" dirty="0" err="1"/>
              <a:t>be</a:t>
            </a:r>
            <a:r>
              <a:rPr lang="da-DK" sz="1400" dirty="0"/>
              <a:t> </a:t>
            </a:r>
            <a:r>
              <a:rPr lang="da-DK" sz="1400" dirty="0" err="1"/>
              <a:t>classified</a:t>
            </a:r>
            <a:r>
              <a:rPr lang="da-DK" sz="1400" dirty="0"/>
              <a:t> as </a:t>
            </a:r>
            <a:r>
              <a:rPr lang="da-DK" sz="1400" dirty="0" err="1"/>
              <a:t>novel</a:t>
            </a:r>
            <a:endParaRPr lang="da-DK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1400" dirty="0" err="1"/>
              <a:t>Otherwise</a:t>
            </a:r>
            <a:r>
              <a:rPr lang="da-DK" sz="1400" dirty="0"/>
              <a:t> </a:t>
            </a:r>
            <a:r>
              <a:rPr lang="da-DK" sz="1400" dirty="0" err="1"/>
              <a:t>one</a:t>
            </a:r>
            <a:r>
              <a:rPr lang="da-DK" sz="1400" dirty="0"/>
              <a:t> of the </a:t>
            </a:r>
            <a:r>
              <a:rPr lang="da-DK" sz="1400" dirty="0" err="1"/>
              <a:t>artifact</a:t>
            </a:r>
            <a:r>
              <a:rPr lang="da-DK" sz="1400" dirty="0"/>
              <a:t> types </a:t>
            </a:r>
            <a:r>
              <a:rPr lang="da-DK" sz="1400" dirty="0" err="1"/>
              <a:t>we</a:t>
            </a:r>
            <a:r>
              <a:rPr lang="da-DK" sz="1400" dirty="0"/>
              <a:t> have labels on</a:t>
            </a:r>
          </a:p>
        </p:txBody>
      </p:sp>
      <p:sp>
        <p:nvSpPr>
          <p:cNvPr id="16" name="Rektangel: afrundede hjørner 15">
            <a:extLst>
              <a:ext uri="{FF2B5EF4-FFF2-40B4-BE49-F238E27FC236}">
                <a16:creationId xmlns:a16="http://schemas.microsoft.com/office/drawing/2014/main" id="{915FF39F-46E1-439B-AB14-209FA41CA612}"/>
              </a:ext>
            </a:extLst>
          </p:cNvPr>
          <p:cNvSpPr/>
          <p:nvPr/>
        </p:nvSpPr>
        <p:spPr>
          <a:xfrm>
            <a:off x="9880846" y="4069875"/>
            <a:ext cx="2039815" cy="15438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err="1"/>
              <a:t>Pretrained</a:t>
            </a:r>
            <a:r>
              <a:rPr lang="da-DK" dirty="0"/>
              <a:t> (TCN). </a:t>
            </a:r>
          </a:p>
        </p:txBody>
      </p:sp>
    </p:spTree>
    <p:extLst>
      <p:ext uri="{BB962C8B-B14F-4D97-AF65-F5344CB8AC3E}">
        <p14:creationId xmlns:p14="http://schemas.microsoft.com/office/powerpoint/2010/main" val="9495173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3430</TotalTime>
  <Words>177</Words>
  <Application>Microsoft Office PowerPoint</Application>
  <PresentationFormat>Widescreen</PresentationFormat>
  <Paragraphs>67</Paragraphs>
  <Slides>4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Office-tema</vt:lpstr>
      <vt:lpstr>PowerPoint-præsentation</vt:lpstr>
      <vt:lpstr>PowerPoint-præsentation</vt:lpstr>
      <vt:lpstr>PowerPoint-præsentation</vt:lpstr>
      <vt:lpstr>PowerPoint-præsentation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Mads Christian Berggrein Andersen</dc:creator>
  <cp:lastModifiedBy>Johannes Reiche</cp:lastModifiedBy>
  <cp:revision>21</cp:revision>
  <dcterms:created xsi:type="dcterms:W3CDTF">2020-03-04T13:21:17Z</dcterms:created>
  <dcterms:modified xsi:type="dcterms:W3CDTF">2020-06-12T21:25:41Z</dcterms:modified>
</cp:coreProperties>
</file>