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11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2E2B-888F-40AC-8B44-DE3D26838802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7F0A-6121-4348-BBF0-86FB15AAC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2E2B-888F-40AC-8B44-DE3D26838802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7F0A-6121-4348-BBF0-86FB15AAC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2E2B-888F-40AC-8B44-DE3D26838802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7F0A-6121-4348-BBF0-86FB15AAC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2E2B-888F-40AC-8B44-DE3D26838802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7F0A-6121-4348-BBF0-86FB15AAC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2E2B-888F-40AC-8B44-DE3D26838802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7F0A-6121-4348-BBF0-86FB15AAC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2E2B-888F-40AC-8B44-DE3D26838802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7F0A-6121-4348-BBF0-86FB15AAC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2E2B-888F-40AC-8B44-DE3D26838802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7F0A-6121-4348-BBF0-86FB15AAC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2E2B-888F-40AC-8B44-DE3D26838802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7F0A-6121-4348-BBF0-86FB15AAC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2E2B-888F-40AC-8B44-DE3D26838802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7F0A-6121-4348-BBF0-86FB15AAC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2E2B-888F-40AC-8B44-DE3D26838802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7F0A-6121-4348-BBF0-86FB15AAC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2E2B-888F-40AC-8B44-DE3D26838802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7F0A-6121-4348-BBF0-86FB15AAC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72E2B-888F-40AC-8B44-DE3D26838802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87F0A-6121-4348-BBF0-86FB15AAC08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Arial" pitchFamily="34" charset="0"/>
                <a:cs typeface="Arial" pitchFamily="34" charset="0"/>
              </a:rPr>
              <a:t>Capstone Project 1:</a:t>
            </a:r>
            <a:br>
              <a:rPr lang="en-US" sz="3000" dirty="0" smtClean="0">
                <a:latin typeface="Arial" pitchFamily="34" charset="0"/>
                <a:cs typeface="Arial" pitchFamily="34" charset="0"/>
              </a:rPr>
            </a:br>
            <a:r>
              <a:rPr lang="en-US" sz="3000" dirty="0" smtClean="0">
                <a:latin typeface="Arial" pitchFamily="34" charset="0"/>
                <a:cs typeface="Arial" pitchFamily="34" charset="0"/>
              </a:rPr>
              <a:t>Liver Disease Prediction</a:t>
            </a:r>
            <a:endParaRPr lang="en-US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Nils Madsen</a:t>
            </a:r>
          </a:p>
          <a:p>
            <a:r>
              <a:rPr lang="en-US" sz="2600" dirty="0" smtClean="0"/>
              <a:t>6/20/2018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Machine Learning: Overview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Principal Components Analysis (PCA) was used to produce uncorrelated features and reduce dimensionality</a:t>
            </a:r>
          </a:p>
          <a:p>
            <a:r>
              <a:rPr lang="en-US" sz="2000" dirty="0" smtClean="0"/>
              <a:t>Overall strategy: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Split the data into training and test datasets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 smtClean="0"/>
              <a:t>Deskew</a:t>
            </a:r>
            <a:r>
              <a:rPr lang="en-US" sz="1800" dirty="0" smtClean="0"/>
              <a:t> the quantitative variables using various transformations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Standardize the features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Use PCA to produce uncorrelated components and reduce dimensionality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Train various learning models, with cross-validated </a:t>
            </a:r>
            <a:r>
              <a:rPr lang="en-US" sz="1800" dirty="0" err="1" smtClean="0"/>
              <a:t>hyperparameter</a:t>
            </a:r>
            <a:r>
              <a:rPr lang="en-US" sz="1800" dirty="0" smtClean="0"/>
              <a:t> tuning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Apply the models to the test dataset to get measures of performance</a:t>
            </a:r>
            <a:endParaRPr lang="en-US" sz="1600" dirty="0"/>
          </a:p>
          <a:p>
            <a:pPr marL="400050"/>
            <a:r>
              <a:rPr lang="en-US" sz="2000" dirty="0" smtClean="0"/>
              <a:t>Sex, as a categorical variable, was held out for </a:t>
            </a:r>
            <a:r>
              <a:rPr lang="en-US" sz="2000" dirty="0" err="1" smtClean="0"/>
              <a:t>deskewing</a:t>
            </a:r>
            <a:r>
              <a:rPr lang="en-US" sz="2000" dirty="0" smtClean="0"/>
              <a:t>, standardization, and PCA.  It was reintroduced before training the models</a:t>
            </a:r>
          </a:p>
          <a:p>
            <a:pPr marL="400050"/>
            <a:r>
              <a:rPr lang="en-US" sz="2000" dirty="0" smtClean="0"/>
              <a:t>Precision will be the main performance metric in model evaluation, as it most closely reflects usage of the model as a rule-in test for liver disease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Machine Learning: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Deskewing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and PCA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Age and albumin were not skewed; total </a:t>
            </a:r>
            <a:r>
              <a:rPr lang="en-US" sz="2000" dirty="0" err="1" smtClean="0"/>
              <a:t>bilirubin</a:t>
            </a:r>
            <a:r>
              <a:rPr lang="en-US" sz="2000" dirty="0" smtClean="0"/>
              <a:t> was </a:t>
            </a:r>
            <a:r>
              <a:rPr lang="en-US" sz="2000" dirty="0" err="1" smtClean="0"/>
              <a:t>deskewed</a:t>
            </a:r>
            <a:r>
              <a:rPr lang="en-US" sz="2000" dirty="0" smtClean="0"/>
              <a:t> using a reciprocal transformation; all other features were </a:t>
            </a:r>
            <a:r>
              <a:rPr lang="en-US" sz="2000" dirty="0" err="1" smtClean="0"/>
              <a:t>deskewed</a:t>
            </a:r>
            <a:r>
              <a:rPr lang="en-US" sz="2000" dirty="0" smtClean="0"/>
              <a:t> using Box-Cox transformation</a:t>
            </a:r>
          </a:p>
          <a:p>
            <a:r>
              <a:rPr lang="en-US" sz="2000" dirty="0" smtClean="0"/>
              <a:t>PCA reveals two elbows in the explained variance plot (at 3-4 and 7-8 components)</a:t>
            </a:r>
            <a:endParaRPr lang="en-US" sz="2000" dirty="0" smtClean="0"/>
          </a:p>
        </p:txBody>
      </p:sp>
      <p:pic>
        <p:nvPicPr>
          <p:cNvPr id="4098" name="Picture 2" descr="C:\Users\Nils\Documents\GitHub\Springboard-Capstone-1\figures\pca_explained_var_f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352800"/>
            <a:ext cx="7543800" cy="3143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Machine Learning: Logistic Regression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Logistic Regression performed best with 8 components and a C-parameter value of less than 10</a:t>
            </a:r>
            <a:r>
              <a:rPr lang="en-US" sz="2000" baseline="30000" dirty="0" smtClean="0"/>
              <a:t>-3</a:t>
            </a:r>
            <a:r>
              <a:rPr lang="en-US" sz="2000" dirty="0" smtClean="0"/>
              <a:t>, indicating strong regularization performs best</a:t>
            </a:r>
            <a:endParaRPr lang="en-US" sz="2000" baseline="30000" dirty="0" smtClean="0"/>
          </a:p>
          <a:p>
            <a:r>
              <a:rPr lang="en-US" sz="2000" dirty="0" smtClean="0"/>
              <a:t>Confusion matrix reveals decent error profile, with the majority of controls being predicted as not having liver disease, and most liver disease patients being predicted as diseased</a:t>
            </a:r>
          </a:p>
        </p:txBody>
      </p:sp>
      <p:pic>
        <p:nvPicPr>
          <p:cNvPr id="5122" name="Picture 2" descr="C:\Users\Nils\Documents\GitHub\Springboard-Capstone-1\figures\logit_component_performan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429000"/>
            <a:ext cx="4442769" cy="2962275"/>
          </a:xfrm>
          <a:prstGeom prst="rect">
            <a:avLst/>
          </a:prstGeom>
          <a:noFill/>
        </p:spPr>
      </p:pic>
      <p:pic>
        <p:nvPicPr>
          <p:cNvPr id="5123" name="Picture 3" descr="C:\Users\Nils\Documents\GitHub\Springboard-Capstone-1\figures\logit_confusion_matri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505200"/>
            <a:ext cx="4123729" cy="2749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Machine Learning: Random Forest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Random forest also performs best with 8 components</a:t>
            </a:r>
          </a:p>
          <a:p>
            <a:r>
              <a:rPr lang="en-US" sz="2000" dirty="0" smtClean="0"/>
              <a:t>The best </a:t>
            </a:r>
            <a:r>
              <a:rPr lang="en-US" sz="2000" dirty="0" err="1" smtClean="0"/>
              <a:t>hyperparameters</a:t>
            </a:r>
            <a:r>
              <a:rPr lang="en-US" sz="2000" dirty="0" smtClean="0"/>
              <a:t> included a tree count of 100, max depth of 50, and allowing trees to consider all features</a:t>
            </a:r>
          </a:p>
          <a:p>
            <a:r>
              <a:rPr lang="en-US" sz="2000" dirty="0" smtClean="0"/>
              <a:t>Confusion matrix reveals that the model is predicting the majority of both groups to be diseased, indicating it may not be as useful as </a:t>
            </a:r>
            <a:r>
              <a:rPr lang="en-US" sz="2000" dirty="0" err="1" smtClean="0"/>
              <a:t>logit</a:t>
            </a:r>
            <a:endParaRPr lang="en-US" sz="2000" dirty="0" smtClean="0"/>
          </a:p>
        </p:txBody>
      </p:sp>
      <p:pic>
        <p:nvPicPr>
          <p:cNvPr id="5122" name="Picture 2" descr="C:\Users\Nils\Documents\GitHub\Springboard-Capstone-1\figures\logit_component_performance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33400" y="3429215"/>
            <a:ext cx="4442769" cy="2961845"/>
          </a:xfrm>
          <a:prstGeom prst="rect">
            <a:avLst/>
          </a:prstGeom>
          <a:noFill/>
        </p:spPr>
      </p:pic>
      <p:pic>
        <p:nvPicPr>
          <p:cNvPr id="5123" name="Picture 3" descr="C:\Users\Nils\Documents\GitHub\Springboard-Capstone-1\figures\logit_confusion_matrix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724400" y="3505399"/>
            <a:ext cx="4123729" cy="27491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Machine Learning: Support Vector Machine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SVM performs best on 3 components</a:t>
            </a:r>
          </a:p>
          <a:p>
            <a:r>
              <a:rPr lang="en-US" sz="2000" dirty="0" smtClean="0"/>
              <a:t>Optimal </a:t>
            </a:r>
            <a:r>
              <a:rPr lang="en-US" sz="2000" dirty="0" err="1" smtClean="0"/>
              <a:t>hyperparameters</a:t>
            </a:r>
            <a:r>
              <a:rPr lang="en-US" sz="2000" dirty="0" smtClean="0"/>
              <a:t> are C = 9, gamma = 0.07, sigmoid kernel</a:t>
            </a:r>
          </a:p>
          <a:p>
            <a:r>
              <a:rPr lang="en-US" sz="2000" dirty="0" smtClean="0"/>
              <a:t>Confusion matrix reveals relatively poor error profile, with many false positives and false negatives</a:t>
            </a:r>
            <a:endParaRPr lang="en-US" sz="2000" dirty="0" smtClean="0"/>
          </a:p>
        </p:txBody>
      </p:sp>
      <p:pic>
        <p:nvPicPr>
          <p:cNvPr id="5122" name="Picture 2" descr="C:\Users\Nils\Documents\GitHub\Springboard-Capstone-1\figures\logit_component_performance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33401" y="3429215"/>
            <a:ext cx="4442767" cy="2961845"/>
          </a:xfrm>
          <a:prstGeom prst="rect">
            <a:avLst/>
          </a:prstGeom>
          <a:noFill/>
        </p:spPr>
      </p:pic>
      <p:pic>
        <p:nvPicPr>
          <p:cNvPr id="5123" name="Picture 3" descr="C:\Users\Nils\Documents\GitHub\Springboard-Capstone-1\figures\logit_confusion_matrix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724400" y="3505399"/>
            <a:ext cx="4123728" cy="27491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Machine Learning: Ensembles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981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Two ensemble methods were tried</a:t>
            </a:r>
          </a:p>
          <a:p>
            <a:pPr lvl="1"/>
            <a:r>
              <a:rPr lang="en-US" sz="1600" dirty="0" smtClean="0"/>
              <a:t>Majority voting among logistic regression, random forest, and SVM</a:t>
            </a:r>
          </a:p>
          <a:p>
            <a:pPr lvl="1"/>
            <a:r>
              <a:rPr lang="en-US" sz="1600" dirty="0" smtClean="0"/>
              <a:t>Averaging of probabilities between logistic regression and random forest, since they perform substantially better than SVM</a:t>
            </a:r>
          </a:p>
          <a:p>
            <a:r>
              <a:rPr lang="en-US" sz="2000" dirty="0" smtClean="0"/>
              <a:t>Majority voting performed better than the probability-averaging classifier</a:t>
            </a:r>
            <a:endParaRPr lang="en-US" sz="2000" dirty="0" smtClean="0"/>
          </a:p>
        </p:txBody>
      </p:sp>
      <p:pic>
        <p:nvPicPr>
          <p:cNvPr id="5122" name="Picture 2" descr="C:\Users\Nils\Documents\GitHub\Springboard-Capstone-1\figures\logit_component_performance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33400" y="3505200"/>
            <a:ext cx="4228778" cy="2819185"/>
          </a:xfrm>
          <a:prstGeom prst="rect">
            <a:avLst/>
          </a:prstGeom>
          <a:noFill/>
        </p:spPr>
      </p:pic>
      <p:pic>
        <p:nvPicPr>
          <p:cNvPr id="5123" name="Picture 3" descr="C:\Users\Nils\Documents\GitHub\Springboard-Capstone-1\figures\logit_confusion_matrix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648200" y="3505200"/>
            <a:ext cx="4229102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Machine Learning: Model comparison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048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Logistic Regression performed the best of all the individual classifiers, with the same accuracy as random forest but better precision</a:t>
            </a:r>
          </a:p>
          <a:p>
            <a:r>
              <a:rPr lang="en-US" sz="2000" dirty="0" smtClean="0"/>
              <a:t>SVM performed the worst of the individual classifiers, with no performance advantage over logistic regression or random forest</a:t>
            </a:r>
          </a:p>
          <a:p>
            <a:r>
              <a:rPr lang="en-US" sz="2000" dirty="0" smtClean="0"/>
              <a:t>Deciding between logistic regression and the majority voting classifier is more difficult, as </a:t>
            </a:r>
            <a:r>
              <a:rPr lang="en-US" sz="2000" dirty="0" err="1" smtClean="0"/>
              <a:t>logit</a:t>
            </a:r>
            <a:r>
              <a:rPr lang="en-US" sz="2000" dirty="0" smtClean="0"/>
              <a:t> has a slight advantage in precision and specificity, while majority voting has a slight advantage in accuracy and sensitivity  </a:t>
            </a:r>
          </a:p>
          <a:p>
            <a:r>
              <a:rPr lang="en-US" sz="2000" dirty="0" smtClean="0"/>
              <a:t>The difference between </a:t>
            </a:r>
            <a:r>
              <a:rPr lang="en-US" sz="2000" dirty="0" err="1" smtClean="0"/>
              <a:t>logit</a:t>
            </a:r>
            <a:r>
              <a:rPr lang="en-US" sz="2000" dirty="0" smtClean="0"/>
              <a:t> and majority voting is likely within the margin of error due to the small size of the dataset</a:t>
            </a:r>
            <a:endParaRPr lang="en-US" sz="2000" dirty="0" smtClean="0"/>
          </a:p>
        </p:txBody>
      </p:sp>
      <p:pic>
        <p:nvPicPr>
          <p:cNvPr id="6146" name="Picture 2" descr="C:\Users\Nils\Documents\GitHub\Springboard-Capstone-1\figures\model_metrics_tab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648200"/>
            <a:ext cx="5105400" cy="17993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Future Directions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Clustering analysis may yield interesting insights into this dataset</a:t>
            </a:r>
          </a:p>
          <a:p>
            <a:pPr lvl="1"/>
            <a:r>
              <a:rPr lang="en-US" sz="2200" dirty="0" smtClean="0"/>
              <a:t>To what degree do the controls and liver patients overlap?</a:t>
            </a:r>
          </a:p>
          <a:p>
            <a:pPr lvl="1"/>
            <a:r>
              <a:rPr lang="en-US" sz="2200" dirty="0" smtClean="0"/>
              <a:t>What proportion of liver patients are indistinguishable from controls?</a:t>
            </a:r>
          </a:p>
          <a:p>
            <a:pPr lvl="1"/>
            <a:r>
              <a:rPr lang="en-US" sz="2200" dirty="0" smtClean="0"/>
              <a:t>Are there subclasses of liver patients, reflecting different types of liver disease?</a:t>
            </a:r>
          </a:p>
          <a:p>
            <a:r>
              <a:rPr lang="en-US" sz="2400" dirty="0" smtClean="0"/>
              <a:t>Altering the probability thresholds for the learning models may yield models with higher precision; however, this would require a larger dataset to investigate rigorously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Introduction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The liver controls many digestive and detoxification functions in the body</a:t>
            </a:r>
          </a:p>
          <a:p>
            <a:r>
              <a:rPr lang="en-US" sz="2600" dirty="0" smtClean="0"/>
              <a:t>Liver disease needs to be diagnosed early to prevent permanent liver damage (cirrhosis) that may require liver transplant</a:t>
            </a:r>
          </a:p>
          <a:p>
            <a:r>
              <a:rPr lang="en-US" sz="2600" dirty="0" smtClean="0"/>
              <a:t>Gold standard test for liver disease diagnosis is liver biopsy, which is invasive and expensive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Goal and Utility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What if liver disease could be predicted from blood tests?</a:t>
            </a:r>
          </a:p>
          <a:p>
            <a:r>
              <a:rPr lang="en-US" sz="2600" dirty="0" smtClean="0"/>
              <a:t>Blood tests are less invasive and much less expensive than liver biopsy</a:t>
            </a:r>
          </a:p>
          <a:p>
            <a:r>
              <a:rPr lang="en-US" sz="2600" dirty="0" smtClean="0"/>
              <a:t>A machine learning model that uses blood tests to predict liver disease might prevent patients from undergoing unnecessary biopsy, and relieve some burden from the medical system</a:t>
            </a:r>
          </a:p>
          <a:p>
            <a:r>
              <a:rPr lang="en-US" sz="2600" dirty="0" smtClean="0"/>
              <a:t>Insurance companies might also find such a model useful in prior-authorization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Data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/>
              <a:t>583 patients from Andhra Pradesh, India</a:t>
            </a:r>
          </a:p>
          <a:p>
            <a:pPr lvl="1"/>
            <a:r>
              <a:rPr lang="en-US" sz="2200" dirty="0" smtClean="0"/>
              <a:t>416 liver disease patients</a:t>
            </a:r>
          </a:p>
          <a:p>
            <a:pPr lvl="1"/>
            <a:r>
              <a:rPr lang="en-US" sz="2200" dirty="0" smtClean="0"/>
              <a:t>167 controls</a:t>
            </a:r>
          </a:p>
          <a:p>
            <a:r>
              <a:rPr lang="en-US" sz="2600" dirty="0" smtClean="0"/>
              <a:t>10 diagnostic metrics</a:t>
            </a:r>
            <a:r>
              <a:rPr lang="en-US" sz="2200" dirty="0" smtClean="0"/>
              <a:t>:</a:t>
            </a:r>
          </a:p>
          <a:p>
            <a:pPr lvl="1"/>
            <a:r>
              <a:rPr lang="en-US" sz="2200" dirty="0" smtClean="0"/>
              <a:t>1 categorical feature: sex</a:t>
            </a:r>
          </a:p>
          <a:p>
            <a:pPr lvl="1"/>
            <a:r>
              <a:rPr lang="en-US" sz="2200" dirty="0" smtClean="0"/>
              <a:t>9 continuous quantitative features: age, total </a:t>
            </a:r>
            <a:r>
              <a:rPr lang="en-US" sz="2200" dirty="0" err="1" smtClean="0"/>
              <a:t>bilirubin</a:t>
            </a:r>
            <a:r>
              <a:rPr lang="en-US" sz="2200" dirty="0" smtClean="0"/>
              <a:t>, direct </a:t>
            </a:r>
            <a:r>
              <a:rPr lang="en-US" sz="2200" dirty="0" err="1" smtClean="0"/>
              <a:t>bilirubin</a:t>
            </a:r>
            <a:r>
              <a:rPr lang="en-US" sz="2200" dirty="0" smtClean="0"/>
              <a:t>, alkaline </a:t>
            </a:r>
            <a:r>
              <a:rPr lang="en-US" sz="2200" dirty="0" err="1" smtClean="0"/>
              <a:t>phosphatase</a:t>
            </a:r>
            <a:r>
              <a:rPr lang="en-US" sz="2200" dirty="0" smtClean="0"/>
              <a:t> (ALP), </a:t>
            </a:r>
            <a:r>
              <a:rPr lang="en-US" sz="2200" dirty="0" err="1" smtClean="0"/>
              <a:t>alanine</a:t>
            </a:r>
            <a:r>
              <a:rPr lang="en-US" sz="2200" dirty="0" smtClean="0"/>
              <a:t> </a:t>
            </a:r>
            <a:r>
              <a:rPr lang="en-US" sz="2200" dirty="0" err="1" smtClean="0"/>
              <a:t>aminotransferase</a:t>
            </a:r>
            <a:r>
              <a:rPr lang="en-US" sz="2200" dirty="0" smtClean="0"/>
              <a:t> (ALT), </a:t>
            </a:r>
            <a:r>
              <a:rPr lang="en-US" sz="2200" dirty="0" err="1" smtClean="0"/>
              <a:t>aspartate</a:t>
            </a:r>
            <a:r>
              <a:rPr lang="en-US" sz="2200" dirty="0" smtClean="0"/>
              <a:t> </a:t>
            </a:r>
            <a:r>
              <a:rPr lang="en-US" sz="2200" dirty="0" err="1" smtClean="0"/>
              <a:t>aminotransferase</a:t>
            </a:r>
            <a:r>
              <a:rPr lang="en-US" sz="2200" dirty="0" smtClean="0"/>
              <a:t> (AST), total protein, albumin, and albumin-globulin ratio (a-g ratio)</a:t>
            </a:r>
          </a:p>
          <a:p>
            <a:r>
              <a:rPr lang="en-US" sz="2600" dirty="0" smtClean="0"/>
              <a:t>Discovered on </a:t>
            </a:r>
            <a:r>
              <a:rPr lang="en-US" sz="2600" dirty="0" err="1" smtClean="0"/>
              <a:t>Kaggle</a:t>
            </a:r>
            <a:r>
              <a:rPr lang="en-US" sz="2600" dirty="0" smtClean="0"/>
              <a:t>: “Indian Liver Patient Records”</a:t>
            </a:r>
          </a:p>
          <a:p>
            <a:r>
              <a:rPr lang="en-US" sz="2600" dirty="0" smtClean="0"/>
              <a:t>Data collected from UCI Machine Learning Repository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Data Cleaning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There were 4 missing values in the a-g ratio column; these were imputed from the mean of the column</a:t>
            </a:r>
          </a:p>
          <a:p>
            <a:r>
              <a:rPr lang="en-US" sz="2600" dirty="0" smtClean="0"/>
              <a:t>There were 13 duplicate rows; these were not removed, since there is no unique identifier for each patient to indicate whether they were truly duplicated</a:t>
            </a:r>
          </a:p>
          <a:p>
            <a:r>
              <a:rPr lang="en-US" sz="2600" dirty="0" smtClean="0"/>
              <a:t>There are significant amounts of outliers in total </a:t>
            </a:r>
            <a:r>
              <a:rPr lang="en-US" sz="2600" dirty="0" err="1" smtClean="0"/>
              <a:t>bilirubin</a:t>
            </a:r>
            <a:r>
              <a:rPr lang="en-US" sz="2600" dirty="0" smtClean="0"/>
              <a:t>, direct </a:t>
            </a:r>
            <a:r>
              <a:rPr lang="en-US" sz="2600" dirty="0" err="1" smtClean="0"/>
              <a:t>bilirubin</a:t>
            </a:r>
            <a:r>
              <a:rPr lang="en-US" sz="2600" dirty="0" smtClean="0"/>
              <a:t>, ALP, AST, and ALT; this is expected, as these measures can rise multiple-fold in the presence of liver disease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Data Exploration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Most of the diagnostic metrics differ between liver disease patients and controls</a:t>
            </a:r>
          </a:p>
          <a:p>
            <a:r>
              <a:rPr lang="en-US" sz="2000" dirty="0" smtClean="0"/>
              <a:t>Student’s t-test indicates that only total protein did not differ between controls and liver disease patients</a:t>
            </a:r>
          </a:p>
          <a:p>
            <a:r>
              <a:rPr lang="en-US" sz="2000" dirty="0" smtClean="0"/>
              <a:t>Liver disease rates also differ between men and women</a:t>
            </a:r>
          </a:p>
          <a:p>
            <a:r>
              <a:rPr lang="en-US" sz="2000" dirty="0" smtClean="0"/>
              <a:t>Thus, this feature set should be predictive of liver disease</a:t>
            </a:r>
          </a:p>
        </p:txBody>
      </p:sp>
      <p:pic>
        <p:nvPicPr>
          <p:cNvPr id="1027" name="Picture 3" descr="C:\Users\Nils\Documents\GitHub\Springboard-Capstone-1\figures\numeric_features_vs_disea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657600"/>
            <a:ext cx="4572000" cy="284797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Data Exploration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524000"/>
            <a:ext cx="4267200" cy="4800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covariance structure of the data indicates that there is a good amount of independent predictive power in the feature set</a:t>
            </a:r>
          </a:p>
          <a:p>
            <a:pPr lvl="1"/>
            <a:r>
              <a:rPr lang="en-US" sz="1800" dirty="0" smtClean="0"/>
              <a:t>Most features are not strongly correlated</a:t>
            </a:r>
          </a:p>
          <a:p>
            <a:pPr lvl="1"/>
            <a:r>
              <a:rPr lang="en-US" sz="1800" dirty="0" smtClean="0"/>
              <a:t>Strong correlations exist between total/direct </a:t>
            </a:r>
            <a:r>
              <a:rPr lang="en-US" sz="1800" dirty="0" err="1" smtClean="0"/>
              <a:t>bili</a:t>
            </a:r>
            <a:r>
              <a:rPr lang="en-US" sz="1800" dirty="0" smtClean="0"/>
              <a:t>, ALT/AST, and albumin with total protein and a-g ratio</a:t>
            </a:r>
          </a:p>
          <a:p>
            <a:pPr lvl="1"/>
            <a:r>
              <a:rPr lang="en-US" sz="1800" dirty="0" smtClean="0"/>
              <a:t>Feature pruning or dimensionality reduction may be justified to limit the impact of covariance on machine learning models</a:t>
            </a:r>
          </a:p>
        </p:txBody>
      </p:sp>
      <p:pic>
        <p:nvPicPr>
          <p:cNvPr id="2053" name="Picture 5" descr="https://lh4.googleusercontent.com/Zfalrdt5nGMR3BPSxiqyDxf63jmsF85sCTtnSr168bhL_pXF0NxR_PPSUVFeFQ-dAQIFMbE72IniiQg92kneY2yicwC7qgVwmUeZ2yOjbH_VuI6l2a1B1mPUUEzhs5q_MOqTPpO_"/>
          <p:cNvPicPr>
            <a:picLocks noChangeAspect="1" noChangeArrowheads="1"/>
          </p:cNvPicPr>
          <p:nvPr/>
        </p:nvPicPr>
        <p:blipFill>
          <a:blip r:embed="rId2" cstate="print"/>
          <a:srcRect t="4810" r="11275"/>
          <a:stretch>
            <a:fillRect/>
          </a:stretch>
        </p:blipFill>
        <p:spPr bwMode="auto">
          <a:xfrm>
            <a:off x="4572000" y="1600200"/>
            <a:ext cx="4419600" cy="41652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Data Exploration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38399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The blood tests have low sensitivity for liver disease</a:t>
            </a:r>
          </a:p>
          <a:p>
            <a:pPr lvl="1"/>
            <a:r>
              <a:rPr lang="en-US" sz="1800" dirty="0" smtClean="0"/>
              <a:t>Many liver patients have blood tests that are normal or close to normal, making them indistinguishable from controls</a:t>
            </a:r>
          </a:p>
          <a:p>
            <a:pPr lvl="1"/>
            <a:r>
              <a:rPr lang="en-US" sz="1800" dirty="0" smtClean="0"/>
              <a:t>The distribution for total </a:t>
            </a:r>
            <a:r>
              <a:rPr lang="en-US" sz="1800" dirty="0" err="1" smtClean="0"/>
              <a:t>bilirubin</a:t>
            </a:r>
            <a:r>
              <a:rPr lang="en-US" sz="1800" dirty="0" smtClean="0"/>
              <a:t> is shown below for illustration, but a similar effect can be seen in direct </a:t>
            </a:r>
            <a:r>
              <a:rPr lang="en-US" sz="1800" dirty="0" err="1" smtClean="0"/>
              <a:t>bilirubin</a:t>
            </a:r>
            <a:r>
              <a:rPr lang="en-US" sz="1800" dirty="0" smtClean="0"/>
              <a:t>, ALP, ALT, and AST</a:t>
            </a:r>
          </a:p>
          <a:p>
            <a:pPr lvl="1"/>
            <a:r>
              <a:rPr lang="en-US" sz="1800" dirty="0" smtClean="0"/>
              <a:t>This will limit the utility of prediction models to only functioning as rule-in tests, i.e. they can only make a confident positive prediction, not a confident negative prediction</a:t>
            </a:r>
          </a:p>
        </p:txBody>
      </p:sp>
      <p:pic>
        <p:nvPicPr>
          <p:cNvPr id="3074" name="Picture 2" descr="C:\Users\Nils\Documents\GitHub\Springboard-Capstone-1\figures\distribution_total bil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886200"/>
            <a:ext cx="5576887" cy="27884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Limitations of the Dataset </a:t>
            </a:r>
            <a:br>
              <a:rPr lang="en-US" sz="3600" dirty="0" smtClean="0">
                <a:latin typeface="Arial" pitchFamily="34" charset="0"/>
                <a:cs typeface="Arial" pitchFamily="34" charset="0"/>
              </a:rPr>
            </a:br>
            <a:r>
              <a:rPr lang="en-US" sz="3600" dirty="0" smtClean="0">
                <a:latin typeface="Arial" pitchFamily="34" charset="0"/>
                <a:cs typeface="Arial" pitchFamily="34" charset="0"/>
              </a:rPr>
              <a:t>for Machine Learning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Small size (only 583 observations)</a:t>
            </a:r>
          </a:p>
          <a:p>
            <a:pPr lvl="1"/>
            <a:r>
              <a:rPr lang="en-US" sz="1800" dirty="0" smtClean="0"/>
              <a:t>Reduces the reliability of any predictive model, making it more likely to vary in performance between different train-test splits</a:t>
            </a:r>
            <a:endParaRPr lang="en-US" sz="1800" dirty="0"/>
          </a:p>
          <a:p>
            <a:r>
              <a:rPr lang="en-US" sz="2000" dirty="0" smtClean="0"/>
              <a:t>Class imbalance</a:t>
            </a:r>
          </a:p>
          <a:p>
            <a:pPr lvl="1"/>
            <a:r>
              <a:rPr lang="en-US" sz="1800" dirty="0" smtClean="0"/>
              <a:t>Many more liver disease patients than controls</a:t>
            </a:r>
          </a:p>
          <a:p>
            <a:pPr lvl="1"/>
            <a:r>
              <a:rPr lang="en-US" sz="1800" dirty="0" smtClean="0"/>
              <a:t>Class imbalance can cause ML models to </a:t>
            </a:r>
            <a:r>
              <a:rPr lang="en-US" sz="1800" dirty="0" err="1" smtClean="0"/>
              <a:t>overpredict</a:t>
            </a:r>
            <a:r>
              <a:rPr lang="en-US" sz="1800" dirty="0" smtClean="0"/>
              <a:t> the more represented class</a:t>
            </a:r>
            <a:endParaRPr lang="en-US" sz="1600" dirty="0"/>
          </a:p>
          <a:p>
            <a:pPr lvl="1"/>
            <a:r>
              <a:rPr lang="en-US" sz="1800" dirty="0" smtClean="0"/>
              <a:t>Small size of the dataset prevents use of the best-practice method for dealing with class imbalance; down-sampling the liver patients to be more equal in number with controls would make the dataset too small to be useful</a:t>
            </a:r>
          </a:p>
          <a:p>
            <a:r>
              <a:rPr lang="en-US" sz="2000" dirty="0" smtClean="0"/>
              <a:t>The features are not powerful predictors of liver disease</a:t>
            </a:r>
          </a:p>
          <a:p>
            <a:pPr lvl="1"/>
            <a:r>
              <a:rPr lang="en-US" sz="1800" dirty="0" smtClean="0"/>
              <a:t>Low sensitivity of the blood tests for liver disease will limit the performance of any machine learning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1149</Words>
  <Application>Microsoft Office PowerPoint</Application>
  <PresentationFormat>On-screen Show (4:3)</PresentationFormat>
  <Paragraphs>90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Capstone Project 1: Liver Disease Prediction</vt:lpstr>
      <vt:lpstr>Introduction</vt:lpstr>
      <vt:lpstr>Goal and Utility</vt:lpstr>
      <vt:lpstr>Data</vt:lpstr>
      <vt:lpstr>Data Cleaning</vt:lpstr>
      <vt:lpstr>Data Exploration</vt:lpstr>
      <vt:lpstr>Data Exploration</vt:lpstr>
      <vt:lpstr>Data Exploration</vt:lpstr>
      <vt:lpstr>Limitations of the Dataset  for Machine Learning</vt:lpstr>
      <vt:lpstr>Machine Learning: Overview</vt:lpstr>
      <vt:lpstr>Machine Learning: Deskewing and PCA</vt:lpstr>
      <vt:lpstr>Machine Learning: Logistic Regression</vt:lpstr>
      <vt:lpstr>Machine Learning: Random Forest</vt:lpstr>
      <vt:lpstr>Machine Learning: Support Vector Machine</vt:lpstr>
      <vt:lpstr>Machine Learning: Ensembles</vt:lpstr>
      <vt:lpstr>Machine Learning: Model comparison</vt:lpstr>
      <vt:lpstr>Future Directions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1: Liver Disease Prediction</dc:title>
  <dc:creator>Nils</dc:creator>
  <cp:lastModifiedBy>Nils</cp:lastModifiedBy>
  <cp:revision>36</cp:revision>
  <dcterms:created xsi:type="dcterms:W3CDTF">2018-06-20T00:44:51Z</dcterms:created>
  <dcterms:modified xsi:type="dcterms:W3CDTF">2018-06-20T02:47:12Z</dcterms:modified>
</cp:coreProperties>
</file>