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Average"/>
      <p:regular r:id="rId34"/>
    </p:embeddedFont>
    <p:embeddedFont>
      <p:font typeface="Oswald"/>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Oswald-regular.fntdata"/><Relationship Id="rId12" Type="http://schemas.openxmlformats.org/officeDocument/2006/relationships/slide" Target="slides/slide7.xml"/><Relationship Id="rId34" Type="http://schemas.openxmlformats.org/officeDocument/2006/relationships/font" Target="fonts/Average-regular.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swald-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5b2d0cba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5b2d0cba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556ef4126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556ef4126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556ef412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556ef412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556ef4126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556ef4126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556ef4126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556ef4126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556ef412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556ef412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4556ef412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556ef412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4556ef412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4556ef412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556ef4126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556ef4126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556ef412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556ef412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4556ef412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556ef412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4556ef4126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4556ef4126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4556ef4126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4556ef4126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4556ef4126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4556ef412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4556ef4126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4556ef4126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4556ef4126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4556ef4126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4556ef4126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4556ef4126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4556ef4126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4556ef4126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4556ef4126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4556ef412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4556ef4126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4556ef412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556ef4126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556ef4126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556ef4126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556ef4126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556ef412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556ef412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45b2d0cb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5b2d0cb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556ef412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556ef412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5b3fa29e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5b3fa29e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5b2d0cba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5b2d0cba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9.png"/><Relationship Id="rId4" Type="http://schemas.openxmlformats.org/officeDocument/2006/relationships/image" Target="../media/image17.png"/><Relationship Id="rId5"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yelp.com/dataset/challeng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jpg"/><Relationship Id="rId4" Type="http://schemas.openxmlformats.org/officeDocument/2006/relationships/image" Target="../media/image7.jpg"/><Relationship Id="rId5" Type="http://schemas.openxmlformats.org/officeDocument/2006/relationships/image" Target="../media/image6.jpg"/><Relationship Id="rId6"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jpg"/><Relationship Id="rId4" Type="http://schemas.openxmlformats.org/officeDocument/2006/relationships/image" Target="../media/image3.jpg"/><Relationship Id="rId10" Type="http://schemas.openxmlformats.org/officeDocument/2006/relationships/image" Target="../media/image5.jpg"/><Relationship Id="rId9" Type="http://schemas.openxmlformats.org/officeDocument/2006/relationships/image" Target="../media/image10.jpg"/><Relationship Id="rId5" Type="http://schemas.openxmlformats.org/officeDocument/2006/relationships/image" Target="../media/image20.jpg"/><Relationship Id="rId6" Type="http://schemas.openxmlformats.org/officeDocument/2006/relationships/image" Target="../media/image9.jpg"/><Relationship Id="rId7" Type="http://schemas.openxmlformats.org/officeDocument/2006/relationships/image" Target="../media/image8.jpg"/><Relationship Id="rId8" Type="http://schemas.openxmlformats.org/officeDocument/2006/relationships/image" Target="../media/image2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0" y="1312725"/>
            <a:ext cx="7801500" cy="115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Capstone 2 Final Report:</a:t>
            </a:r>
            <a:endParaRPr/>
          </a:p>
          <a:p>
            <a:pPr indent="0" lvl="0" marL="0" rtl="0" algn="ctr">
              <a:spcBef>
                <a:spcPts val="0"/>
              </a:spcBef>
              <a:spcAft>
                <a:spcPts val="0"/>
              </a:spcAft>
              <a:buNone/>
            </a:pPr>
            <a:r>
              <a:rPr lang="en" sz="3000"/>
              <a:t>Yelp Dataset Image Classification</a:t>
            </a:r>
            <a:endParaRPr sz="3000"/>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Nils Madsen</a:t>
            </a:r>
            <a:endParaRPr/>
          </a:p>
          <a:p>
            <a:pPr indent="0" lvl="0" marL="0" rtl="0" algn="ctr">
              <a:spcBef>
                <a:spcPts val="0"/>
              </a:spcBef>
              <a:spcAft>
                <a:spcPts val="0"/>
              </a:spcAft>
              <a:buNone/>
            </a:pPr>
            <a:r>
              <a:rPr lang="en"/>
              <a:t>10/25/18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Processing Pipeline</a:t>
            </a:r>
            <a:endParaRPr/>
          </a:p>
        </p:txBody>
      </p:sp>
      <p:sp>
        <p:nvSpPr>
          <p:cNvPr id="141" name="Google Shape;141;p22"/>
          <p:cNvSpPr txBox="1"/>
          <p:nvPr>
            <p:ph idx="1" type="body"/>
          </p:nvPr>
        </p:nvSpPr>
        <p:spPr>
          <a:xfrm>
            <a:off x="311700" y="1017725"/>
            <a:ext cx="8520600" cy="3579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AutoNum type="arabicPeriod"/>
            </a:pPr>
            <a:r>
              <a:rPr lang="en" sz="1500"/>
              <a:t>Assign images to training/validation/test sets by randomly sampling Yelp json data in Pandas </a:t>
            </a:r>
            <a:endParaRPr sz="1500"/>
          </a:p>
          <a:p>
            <a:pPr indent="-323850" lvl="0" marL="457200" rtl="0" algn="l">
              <a:spcBef>
                <a:spcPts val="0"/>
              </a:spcBef>
              <a:spcAft>
                <a:spcPts val="0"/>
              </a:spcAft>
              <a:buSzPts val="1500"/>
              <a:buAutoNum type="arabicPeriod"/>
            </a:pPr>
            <a:r>
              <a:rPr lang="en" sz="1500"/>
              <a:t>Sort images into different directories based on image set and label using Python’s system utilities</a:t>
            </a:r>
            <a:endParaRPr sz="1500"/>
          </a:p>
          <a:p>
            <a:pPr indent="-323850" lvl="0" marL="457200" rtl="0" algn="l">
              <a:spcBef>
                <a:spcPts val="0"/>
              </a:spcBef>
              <a:spcAft>
                <a:spcPts val="0"/>
              </a:spcAft>
              <a:buSzPts val="1500"/>
              <a:buAutoNum type="arabicPeriod"/>
            </a:pPr>
            <a:r>
              <a:rPr lang="en" sz="1500"/>
              <a:t>Construct Keras ImageDataGenerator and instruct it to perform real-time image augmentation for the training set (ImageDataGenerator performs batch-wise image normalization by default)</a:t>
            </a:r>
            <a:endParaRPr sz="1500"/>
          </a:p>
          <a:p>
            <a:pPr indent="-323850" lvl="0" marL="457200" rtl="0" algn="l">
              <a:spcBef>
                <a:spcPts val="0"/>
              </a:spcBef>
              <a:spcAft>
                <a:spcPts val="0"/>
              </a:spcAft>
              <a:buSzPts val="1500"/>
              <a:buAutoNum type="arabicPeriod"/>
            </a:pPr>
            <a:r>
              <a:rPr lang="en" sz="1500"/>
              <a:t>Use ImageDataGenerator’s .flow_from_directory method to produce a generator for each image set (i.e. train/val/test)</a:t>
            </a:r>
            <a:endParaRPr sz="1500"/>
          </a:p>
          <a:p>
            <a:pPr indent="-323850" lvl="0" marL="457200" rtl="0" algn="l">
              <a:spcBef>
                <a:spcPts val="0"/>
              </a:spcBef>
              <a:spcAft>
                <a:spcPts val="0"/>
              </a:spcAft>
              <a:buSzPts val="1500"/>
              <a:buAutoNum type="arabicPeriod"/>
            </a:pPr>
            <a:r>
              <a:rPr lang="en" sz="1500"/>
              <a:t>Fit Keras CNN model to the data by calling .fit_generator method and </a:t>
            </a:r>
            <a:r>
              <a:rPr lang="en" sz="1500"/>
              <a:t>passing training and validation generators</a:t>
            </a:r>
            <a:endParaRPr sz="1500"/>
          </a:p>
          <a:p>
            <a:pPr indent="-323850" lvl="0" marL="457200" rtl="0" algn="l">
              <a:spcBef>
                <a:spcPts val="0"/>
              </a:spcBef>
              <a:spcAft>
                <a:spcPts val="0"/>
              </a:spcAft>
              <a:buSzPts val="1500"/>
              <a:buAutoNum type="arabicPeriod"/>
            </a:pPr>
            <a:r>
              <a:rPr lang="en" sz="1500"/>
              <a:t>Evaluate accuracy and loss of model on val/test sets using .evaluate_generator method</a:t>
            </a:r>
            <a:endParaRPr sz="1500"/>
          </a:p>
          <a:p>
            <a:pPr indent="-323850" lvl="0" marL="457200" rtl="0" algn="l">
              <a:spcBef>
                <a:spcPts val="0"/>
              </a:spcBef>
              <a:spcAft>
                <a:spcPts val="0"/>
              </a:spcAft>
              <a:buSzPts val="1500"/>
              <a:buAutoNum type="arabicPeriod"/>
            </a:pPr>
            <a:r>
              <a:rPr lang="en" sz="1500"/>
              <a:t>Produce predicted probabilities of val/test sets using .predict_generator method</a:t>
            </a:r>
            <a:endParaRPr sz="1500"/>
          </a:p>
          <a:p>
            <a:pPr indent="-323850" lvl="0" marL="457200" rtl="0" algn="l">
              <a:spcBef>
                <a:spcPts val="0"/>
              </a:spcBef>
              <a:spcAft>
                <a:spcPts val="0"/>
              </a:spcAft>
              <a:buSzPts val="1500"/>
              <a:buAutoNum type="arabicPeriod"/>
            </a:pPr>
            <a:r>
              <a:rPr lang="en" sz="1500"/>
              <a:t>Produce </a:t>
            </a:r>
            <a:r>
              <a:rPr lang="en" sz="1500"/>
              <a:t>confusion matrix, </a:t>
            </a:r>
            <a:r>
              <a:rPr lang="en" sz="1500"/>
              <a:t>macro-recall, macro-F1, and macro-AUC from predicted probabilities using scikit-learn functions (confusion_matrix, f1_score, roc_auc_score)</a:t>
            </a:r>
            <a:endParaRPr sz="1500"/>
          </a:p>
        </p:txBody>
      </p:sp>
      <p:sp>
        <p:nvSpPr>
          <p:cNvPr id="142" name="Google Shape;142;p2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sets</a:t>
            </a:r>
            <a:endParaRPr/>
          </a:p>
        </p:txBody>
      </p:sp>
      <p:sp>
        <p:nvSpPr>
          <p:cNvPr id="148" name="Google Shape;148;p23"/>
          <p:cNvSpPr txBox="1"/>
          <p:nvPr>
            <p:ph idx="1" type="body"/>
          </p:nvPr>
        </p:nvSpPr>
        <p:spPr>
          <a:xfrm>
            <a:off x="311700" y="1152475"/>
            <a:ext cx="8520600" cy="1635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Images were randomly divided into training, validation, and test sets:</a:t>
            </a:r>
            <a:endParaRPr/>
          </a:p>
          <a:p>
            <a:pPr indent="-317500" lvl="1" marL="914400" rtl="0" algn="l">
              <a:spcBef>
                <a:spcPts val="0"/>
              </a:spcBef>
              <a:spcAft>
                <a:spcPts val="0"/>
              </a:spcAft>
              <a:buSzPts val="1400"/>
              <a:buChar char="○"/>
            </a:pPr>
            <a:r>
              <a:rPr lang="en"/>
              <a:t>Training: 230,992 images</a:t>
            </a:r>
            <a:endParaRPr/>
          </a:p>
          <a:p>
            <a:pPr indent="-317500" lvl="1" marL="914400" rtl="0" algn="l">
              <a:spcBef>
                <a:spcPts val="0"/>
              </a:spcBef>
              <a:spcAft>
                <a:spcPts val="0"/>
              </a:spcAft>
              <a:buSzPts val="1400"/>
              <a:buChar char="○"/>
            </a:pPr>
            <a:r>
              <a:rPr lang="en"/>
              <a:t>Validation: 20,000 images</a:t>
            </a:r>
            <a:endParaRPr/>
          </a:p>
          <a:p>
            <a:pPr indent="-317500" lvl="1" marL="914400" rtl="0" algn="l">
              <a:spcBef>
                <a:spcPts val="0"/>
              </a:spcBef>
              <a:spcAft>
                <a:spcPts val="0"/>
              </a:spcAft>
              <a:buSzPts val="1400"/>
              <a:buChar char="○"/>
            </a:pPr>
            <a:r>
              <a:rPr lang="en"/>
              <a:t>Test: 30,000 images</a:t>
            </a:r>
            <a:endParaRPr/>
          </a:p>
          <a:p>
            <a:pPr indent="-342900" lvl="0" marL="457200" rtl="0" algn="l">
              <a:spcBef>
                <a:spcPts val="0"/>
              </a:spcBef>
              <a:spcAft>
                <a:spcPts val="0"/>
              </a:spcAft>
              <a:buSzPts val="1800"/>
              <a:buChar char="●"/>
            </a:pPr>
            <a:r>
              <a:rPr lang="en"/>
              <a:t>These sets reflect the class imbalance of the full image set:</a:t>
            </a:r>
            <a:endParaRPr/>
          </a:p>
          <a:p>
            <a:pPr indent="0" lvl="0" marL="457200" rtl="0" algn="l">
              <a:spcBef>
                <a:spcPts val="1600"/>
              </a:spcBef>
              <a:spcAft>
                <a:spcPts val="1600"/>
              </a:spcAft>
              <a:buNone/>
            </a:pPr>
            <a:r>
              <a:t/>
            </a:r>
            <a:endParaRPr/>
          </a:p>
        </p:txBody>
      </p:sp>
      <p:pic>
        <p:nvPicPr>
          <p:cNvPr id="149" name="Google Shape;149;p23"/>
          <p:cNvPicPr preferRelativeResize="0"/>
          <p:nvPr/>
        </p:nvPicPr>
        <p:blipFill/>
        <p:spPr>
          <a:xfrm>
            <a:off x="3262313" y="2881350"/>
            <a:ext cx="2619375" cy="1304925"/>
          </a:xfrm>
          <a:prstGeom prst="rect">
            <a:avLst/>
          </a:prstGeom>
          <a:noFill/>
          <a:ln>
            <a:noFill/>
          </a:ln>
        </p:spPr>
      </p:pic>
      <p:sp>
        <p:nvSpPr>
          <p:cNvPr id="150" name="Google Shape;150;p23"/>
          <p:cNvSpPr txBox="1"/>
          <p:nvPr>
            <p:ph idx="1" type="body"/>
          </p:nvPr>
        </p:nvSpPr>
        <p:spPr>
          <a:xfrm>
            <a:off x="311700" y="4280150"/>
            <a:ext cx="8520600" cy="420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100"/>
              <a:t>Abundance of each class in each image set (%)</a:t>
            </a:r>
            <a:endParaRPr sz="1100"/>
          </a:p>
        </p:txBody>
      </p:sp>
      <p:sp>
        <p:nvSpPr>
          <p:cNvPr id="151" name="Google Shape;151;p2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 to Model Design</a:t>
            </a:r>
            <a:endParaRPr/>
          </a:p>
        </p:txBody>
      </p:sp>
      <p:sp>
        <p:nvSpPr>
          <p:cNvPr id="157" name="Google Shape;15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Transfer learning approach: fine-tuning a pre-built, pre-trained model on new data</a:t>
            </a:r>
            <a:endParaRPr sz="1600"/>
          </a:p>
          <a:p>
            <a:pPr indent="-330200" lvl="0" marL="457200" rtl="0" algn="l">
              <a:spcBef>
                <a:spcPts val="0"/>
              </a:spcBef>
              <a:spcAft>
                <a:spcPts val="0"/>
              </a:spcAft>
              <a:buSzPts val="1600"/>
              <a:buChar char="●"/>
            </a:pPr>
            <a:r>
              <a:rPr lang="en" sz="1600"/>
              <a:t>This approach avoids the time-consuming and difficult architecture design and weight initialization steps for CNNs while still producing good performance</a:t>
            </a:r>
            <a:endParaRPr sz="1600"/>
          </a:p>
          <a:p>
            <a:pPr indent="-330200" lvl="0" marL="457200" rtl="0" algn="l">
              <a:spcBef>
                <a:spcPts val="0"/>
              </a:spcBef>
              <a:spcAft>
                <a:spcPts val="0"/>
              </a:spcAft>
              <a:buSzPts val="1600"/>
              <a:buChar char="●"/>
            </a:pPr>
            <a:r>
              <a:rPr lang="en" sz="1600"/>
              <a:t>The VGG-16 CNN placed second in the 2014 ImageNet challenge and is available as a pre-loaded template in Keras</a:t>
            </a:r>
            <a:endParaRPr sz="1600"/>
          </a:p>
          <a:p>
            <a:pPr indent="-330200" lvl="0" marL="457200" rtl="0" algn="l">
              <a:spcBef>
                <a:spcPts val="0"/>
              </a:spcBef>
              <a:spcAft>
                <a:spcPts val="0"/>
              </a:spcAft>
              <a:buSzPts val="1600"/>
              <a:buChar char="●"/>
            </a:pPr>
            <a:r>
              <a:rPr lang="en" sz="1600"/>
              <a:t>Downsampling (also known as ‘undersampling’) was used to create a smaller, class-balanced image set to use for tuning hyperparameters of the CNN</a:t>
            </a:r>
            <a:endParaRPr sz="1600"/>
          </a:p>
          <a:p>
            <a:pPr indent="-330200" lvl="0" marL="457200" rtl="0" algn="l">
              <a:spcBef>
                <a:spcPts val="0"/>
              </a:spcBef>
              <a:spcAft>
                <a:spcPts val="0"/>
              </a:spcAft>
              <a:buSzPts val="1600"/>
              <a:buChar char="●"/>
            </a:pPr>
            <a:r>
              <a:rPr lang="en" sz="1600"/>
              <a:t>Evaluation metrics:</a:t>
            </a:r>
            <a:endParaRPr sz="1600"/>
          </a:p>
          <a:p>
            <a:pPr indent="-317500" lvl="1" marL="914400" rtl="0" algn="l">
              <a:spcBef>
                <a:spcPts val="0"/>
              </a:spcBef>
              <a:spcAft>
                <a:spcPts val="0"/>
              </a:spcAft>
              <a:buSzPts val="1400"/>
              <a:buChar char="○"/>
            </a:pPr>
            <a:r>
              <a:rPr lang="en"/>
              <a:t>Accuracy and loss are not good metrics for the full image set due to class imbalance, but will be fine for tuning on the downsampled image set</a:t>
            </a:r>
            <a:endParaRPr/>
          </a:p>
          <a:p>
            <a:pPr indent="-317500" lvl="1" marL="914400" rtl="0" algn="l">
              <a:spcBef>
                <a:spcPts val="0"/>
              </a:spcBef>
              <a:spcAft>
                <a:spcPts val="0"/>
              </a:spcAft>
              <a:buSzPts val="1400"/>
              <a:buChar char="○"/>
            </a:pPr>
            <a:r>
              <a:rPr lang="en"/>
              <a:t>Macro-averaged recall was included as a class-imbalance-insensitive measure of performance</a:t>
            </a:r>
            <a:endParaRPr/>
          </a:p>
          <a:p>
            <a:pPr indent="-317500" lvl="1" marL="914400" rtl="0" algn="l">
              <a:spcBef>
                <a:spcPts val="0"/>
              </a:spcBef>
              <a:spcAft>
                <a:spcPts val="0"/>
              </a:spcAft>
              <a:buSzPts val="1400"/>
              <a:buChar char="○"/>
            </a:pPr>
            <a:r>
              <a:rPr lang="en"/>
              <a:t>Macro-averaged F1 score and ROC-AUC were included to incorporate precision performance into evaluation</a:t>
            </a:r>
            <a:endParaRPr/>
          </a:p>
        </p:txBody>
      </p:sp>
      <p:sp>
        <p:nvSpPr>
          <p:cNvPr id="158" name="Google Shape;158;p2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Preliminary Model Architecture</a:t>
            </a:r>
            <a:endParaRPr/>
          </a:p>
        </p:txBody>
      </p:sp>
      <p:sp>
        <p:nvSpPr>
          <p:cNvPr id="164" name="Google Shape;164;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AutoNum type="arabicPeriod"/>
            </a:pPr>
            <a:r>
              <a:rPr lang="en"/>
              <a:t>VGG-16 convolutional layers </a:t>
            </a:r>
            <a:endParaRPr/>
          </a:p>
          <a:p>
            <a:pPr indent="-342900" lvl="0" marL="457200" rtl="0" algn="l">
              <a:lnSpc>
                <a:spcPct val="100000"/>
              </a:lnSpc>
              <a:spcBef>
                <a:spcPts val="800"/>
              </a:spcBef>
              <a:spcAft>
                <a:spcPts val="0"/>
              </a:spcAft>
              <a:buSzPts val="1800"/>
              <a:buAutoNum type="arabicPeriod"/>
            </a:pPr>
            <a:r>
              <a:rPr lang="en"/>
              <a:t>Two newly-initialized, fully-connected layers at the end, with ReLU activations</a:t>
            </a:r>
            <a:endParaRPr/>
          </a:p>
          <a:p>
            <a:pPr indent="-342900" lvl="0" marL="457200" rtl="0" algn="l">
              <a:lnSpc>
                <a:spcPct val="100000"/>
              </a:lnSpc>
              <a:spcBef>
                <a:spcPts val="800"/>
              </a:spcBef>
              <a:spcAft>
                <a:spcPts val="0"/>
              </a:spcAft>
              <a:buSzPts val="1800"/>
              <a:buAutoNum type="arabicPeriod"/>
            </a:pPr>
            <a:r>
              <a:rPr lang="en"/>
              <a:t>A dropout layer after each of the fully-connected layers</a:t>
            </a:r>
            <a:endParaRPr/>
          </a:p>
          <a:p>
            <a:pPr indent="-342900" lvl="0" marL="457200" rtl="0" algn="l">
              <a:lnSpc>
                <a:spcPct val="100000"/>
              </a:lnSpc>
              <a:spcBef>
                <a:spcPts val="800"/>
              </a:spcBef>
              <a:spcAft>
                <a:spcPts val="0"/>
              </a:spcAft>
              <a:buSzPts val="1800"/>
              <a:buAutoNum type="arabicPeriod"/>
            </a:pPr>
            <a:r>
              <a:rPr lang="en"/>
              <a:t>An output layer composed of 5 nodes, with softmax activation and categorical cross-entropy as the loss function</a:t>
            </a:r>
            <a:endParaRPr/>
          </a:p>
          <a:p>
            <a:pPr indent="-342900" lvl="0" marL="457200" rtl="0" algn="l">
              <a:lnSpc>
                <a:spcPct val="100000"/>
              </a:lnSpc>
              <a:spcBef>
                <a:spcPts val="800"/>
              </a:spcBef>
              <a:spcAft>
                <a:spcPts val="800"/>
              </a:spcAft>
              <a:buSzPts val="1800"/>
              <a:buAutoNum type="arabicPeriod"/>
            </a:pPr>
            <a:r>
              <a:rPr lang="en"/>
              <a:t>Adam optimizer for gradient descent</a:t>
            </a:r>
            <a:endParaRPr/>
          </a:p>
        </p:txBody>
      </p:sp>
      <p:sp>
        <p:nvSpPr>
          <p:cNvPr id="165" name="Google Shape;165;p2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311700" y="269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Preliminary Model Layers</a:t>
            </a:r>
            <a:endParaRPr/>
          </a:p>
        </p:txBody>
      </p:sp>
      <p:pic>
        <p:nvPicPr>
          <p:cNvPr id="171" name="Google Shape;171;p26"/>
          <p:cNvPicPr preferRelativeResize="0"/>
          <p:nvPr/>
        </p:nvPicPr>
        <p:blipFill/>
        <p:spPr>
          <a:xfrm>
            <a:off x="3186525" y="1060400"/>
            <a:ext cx="2770936" cy="3820975"/>
          </a:xfrm>
          <a:prstGeom prst="rect">
            <a:avLst/>
          </a:prstGeom>
          <a:noFill/>
          <a:ln>
            <a:noFill/>
          </a:ln>
        </p:spPr>
      </p:pic>
      <p:sp>
        <p:nvSpPr>
          <p:cNvPr id="172" name="Google Shape;172;p2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 to Hyperparameter Tuning</a:t>
            </a:r>
            <a:endParaRPr/>
          </a:p>
        </p:txBody>
      </p:sp>
      <p:sp>
        <p:nvSpPr>
          <p:cNvPr id="178" name="Google Shape;178;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Since neural network performance can depend heavily on the random initialization state of weights, each tuning condition was trained in triplicate</a:t>
            </a:r>
            <a:endParaRPr/>
          </a:p>
          <a:p>
            <a:pPr indent="-342900" lvl="0" marL="457200" rtl="0" algn="l">
              <a:spcBef>
                <a:spcPts val="0"/>
              </a:spcBef>
              <a:spcAft>
                <a:spcPts val="0"/>
              </a:spcAft>
              <a:buSzPts val="1800"/>
              <a:buChar char="●"/>
            </a:pPr>
            <a:r>
              <a:rPr lang="en"/>
              <a:t>Any replicate which did not converge to greater than 70% accuracy was discarded</a:t>
            </a:r>
            <a:endParaRPr/>
          </a:p>
          <a:p>
            <a:pPr indent="-342900" lvl="0" marL="457200" rtl="0" algn="l">
              <a:spcBef>
                <a:spcPts val="0"/>
              </a:spcBef>
              <a:spcAft>
                <a:spcPts val="0"/>
              </a:spcAft>
              <a:buSzPts val="1800"/>
              <a:buChar char="●"/>
            </a:pPr>
            <a:r>
              <a:rPr lang="en"/>
              <a:t>The metrics of the converging models were averaged within each condition</a:t>
            </a:r>
            <a:endParaRPr/>
          </a:p>
          <a:p>
            <a:pPr indent="-342900" lvl="0" marL="457200" rtl="0" algn="l">
              <a:spcBef>
                <a:spcPts val="0"/>
              </a:spcBef>
              <a:spcAft>
                <a:spcPts val="0"/>
              </a:spcAft>
              <a:buSzPts val="1800"/>
              <a:buChar char="●"/>
            </a:pPr>
            <a:r>
              <a:rPr lang="en"/>
              <a:t>More computing power would allow for more replicates, and therefore a more reliable picture of the best tuning conditions</a:t>
            </a:r>
            <a:endParaRPr/>
          </a:p>
          <a:p>
            <a:pPr indent="-342900" lvl="0" marL="457200" rtl="0" algn="l">
              <a:spcBef>
                <a:spcPts val="0"/>
              </a:spcBef>
              <a:spcAft>
                <a:spcPts val="0"/>
              </a:spcAft>
              <a:buSzPts val="1800"/>
              <a:buChar char="●"/>
            </a:pPr>
            <a:r>
              <a:rPr lang="en"/>
              <a:t>Macro recall was not reported for hyperparameter tuning on the downsampled image set due to its being equivalent to accuracy in the case of perfect class balance</a:t>
            </a:r>
            <a:endParaRPr/>
          </a:p>
        </p:txBody>
      </p:sp>
      <p:sp>
        <p:nvSpPr>
          <p:cNvPr id="179" name="Google Shape;179;p2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Tuning: Convolutional Weights and Augmentation</a:t>
            </a:r>
            <a:endParaRPr/>
          </a:p>
        </p:txBody>
      </p:sp>
      <p:sp>
        <p:nvSpPr>
          <p:cNvPr id="185" name="Google Shape;18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Using VGG-16’s pretrained ImageNet weights performed better than newly- initialized weights</a:t>
            </a:r>
            <a:endParaRPr/>
          </a:p>
          <a:p>
            <a:pPr indent="-342900" lvl="0" marL="457200" rtl="0" algn="l">
              <a:spcBef>
                <a:spcPts val="0"/>
              </a:spcBef>
              <a:spcAft>
                <a:spcPts val="0"/>
              </a:spcAft>
              <a:buSzPts val="1800"/>
              <a:buChar char="●"/>
            </a:pPr>
            <a:r>
              <a:rPr lang="en"/>
              <a:t>Allowing the ImageNet weights to be tuned further performed the best</a:t>
            </a:r>
            <a:endParaRPr/>
          </a:p>
          <a:p>
            <a:pPr indent="-342900" lvl="0" marL="457200" rtl="0" algn="l">
              <a:spcBef>
                <a:spcPts val="0"/>
              </a:spcBef>
              <a:spcAft>
                <a:spcPts val="0"/>
              </a:spcAft>
              <a:buSzPts val="1800"/>
              <a:buChar char="●"/>
            </a:pPr>
            <a:r>
              <a:rPr lang="en"/>
              <a:t>Adding image augmentation, including horizontal flipping, horizontal and vertical shifting, and varying zoom, performed similarly to trainable ImageNet weights</a:t>
            </a:r>
            <a:endParaRPr/>
          </a:p>
        </p:txBody>
      </p:sp>
      <p:pic>
        <p:nvPicPr>
          <p:cNvPr id="186" name="Google Shape;186;p28"/>
          <p:cNvPicPr preferRelativeResize="0"/>
          <p:nvPr/>
        </p:nvPicPr>
        <p:blipFill>
          <a:blip r:embed="rId3">
            <a:alphaModFix/>
          </a:blip>
          <a:stretch>
            <a:fillRect/>
          </a:stretch>
        </p:blipFill>
        <p:spPr>
          <a:xfrm>
            <a:off x="1857375" y="3225325"/>
            <a:ext cx="5429250" cy="1066800"/>
          </a:xfrm>
          <a:prstGeom prst="rect">
            <a:avLst/>
          </a:prstGeom>
          <a:noFill/>
          <a:ln>
            <a:noFill/>
          </a:ln>
        </p:spPr>
      </p:pic>
      <p:sp>
        <p:nvSpPr>
          <p:cNvPr id="187" name="Google Shape;187;p2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Tuning: Model Capacity</a:t>
            </a:r>
            <a:endParaRPr/>
          </a:p>
        </p:txBody>
      </p:sp>
      <p:sp>
        <p:nvSpPr>
          <p:cNvPr id="193" name="Google Shape;193;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The number of nodes in the fully connected layers will influence the model’s tendency to overfit vs generalize</a:t>
            </a:r>
            <a:endParaRPr/>
          </a:p>
          <a:p>
            <a:pPr indent="-342900" lvl="0" marL="457200" rtl="0" algn="l">
              <a:lnSpc>
                <a:spcPct val="100000"/>
              </a:lnSpc>
              <a:spcBef>
                <a:spcPts val="800"/>
              </a:spcBef>
              <a:spcAft>
                <a:spcPts val="0"/>
              </a:spcAft>
              <a:buSzPts val="1800"/>
              <a:buChar char="●"/>
            </a:pPr>
            <a:r>
              <a:rPr lang="en"/>
              <a:t>The model’s validation performance improved up to a node count of 800-1000 before leveling off</a:t>
            </a:r>
            <a:endParaRPr/>
          </a:p>
          <a:p>
            <a:pPr indent="-342900" lvl="0" marL="457200" rtl="0" algn="l">
              <a:lnSpc>
                <a:spcPct val="100000"/>
              </a:lnSpc>
              <a:spcBef>
                <a:spcPts val="800"/>
              </a:spcBef>
              <a:spcAft>
                <a:spcPts val="800"/>
              </a:spcAft>
              <a:buSzPts val="1800"/>
              <a:buChar char="●"/>
            </a:pPr>
            <a:r>
              <a:rPr lang="en"/>
              <a:t>1000 nodes per layer was selected as a safe minimum-size-required for the model</a:t>
            </a:r>
            <a:endParaRPr/>
          </a:p>
        </p:txBody>
      </p:sp>
      <p:pic>
        <p:nvPicPr>
          <p:cNvPr id="194" name="Google Shape;194;p29"/>
          <p:cNvPicPr preferRelativeResize="0"/>
          <p:nvPr/>
        </p:nvPicPr>
        <p:blipFill>
          <a:blip r:embed="rId3">
            <a:alphaModFix/>
          </a:blip>
          <a:stretch>
            <a:fillRect/>
          </a:stretch>
        </p:blipFill>
        <p:spPr>
          <a:xfrm>
            <a:off x="2524125" y="3042400"/>
            <a:ext cx="4095750" cy="1733550"/>
          </a:xfrm>
          <a:prstGeom prst="rect">
            <a:avLst/>
          </a:prstGeom>
          <a:noFill/>
          <a:ln>
            <a:noFill/>
          </a:ln>
        </p:spPr>
      </p:pic>
      <p:sp>
        <p:nvSpPr>
          <p:cNvPr id="195" name="Google Shape;195;p2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Tuning: Learning Rate</a:t>
            </a:r>
            <a:endParaRPr/>
          </a:p>
        </p:txBody>
      </p:sp>
      <p:sp>
        <p:nvSpPr>
          <p:cNvPr id="201" name="Google Shape;201;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A learning rate for the Adam optimizer that is too high or too low can lead to the model converging to a worse solution, or not converging at all</a:t>
            </a:r>
            <a:endParaRPr/>
          </a:p>
          <a:p>
            <a:pPr indent="-342900" lvl="0" marL="457200" rtl="0" algn="l">
              <a:lnSpc>
                <a:spcPct val="100000"/>
              </a:lnSpc>
              <a:spcBef>
                <a:spcPts val="0"/>
              </a:spcBef>
              <a:spcAft>
                <a:spcPts val="0"/>
              </a:spcAft>
              <a:buSzPts val="1800"/>
              <a:buChar char="●"/>
            </a:pPr>
            <a:r>
              <a:rPr lang="en"/>
              <a:t>A learning rate of 0.0001 was found to be optimal, with 0.00005 and 0.0002 performing slightly worse and 0.00002 producing a much worse solution</a:t>
            </a:r>
            <a:endParaRPr/>
          </a:p>
          <a:p>
            <a:pPr indent="-342900" lvl="0" marL="457200" rtl="0" algn="l">
              <a:lnSpc>
                <a:spcPct val="100000"/>
              </a:lnSpc>
              <a:spcBef>
                <a:spcPts val="0"/>
              </a:spcBef>
              <a:spcAft>
                <a:spcPts val="0"/>
              </a:spcAft>
              <a:buSzPts val="1800"/>
              <a:buChar char="●"/>
            </a:pPr>
            <a:r>
              <a:rPr lang="en"/>
              <a:t>A learning rate of 0.0005 did not converge to a solution.</a:t>
            </a:r>
            <a:endParaRPr/>
          </a:p>
        </p:txBody>
      </p:sp>
      <p:pic>
        <p:nvPicPr>
          <p:cNvPr id="202" name="Google Shape;202;p30"/>
          <p:cNvPicPr preferRelativeResize="0"/>
          <p:nvPr/>
        </p:nvPicPr>
        <p:blipFill>
          <a:blip r:embed="rId3">
            <a:alphaModFix/>
          </a:blip>
          <a:stretch>
            <a:fillRect/>
          </a:stretch>
        </p:blipFill>
        <p:spPr>
          <a:xfrm>
            <a:off x="2290763" y="3100950"/>
            <a:ext cx="4562475" cy="1295400"/>
          </a:xfrm>
          <a:prstGeom prst="rect">
            <a:avLst/>
          </a:prstGeom>
          <a:noFill/>
          <a:ln>
            <a:noFill/>
          </a:ln>
        </p:spPr>
      </p:pic>
      <p:sp>
        <p:nvSpPr>
          <p:cNvPr id="203" name="Google Shape;203;p3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Dropout</a:t>
            </a:r>
            <a:endParaRPr/>
          </a:p>
        </p:txBody>
      </p:sp>
      <p:sp>
        <p:nvSpPr>
          <p:cNvPr id="209" name="Google Shape;209;p31"/>
          <p:cNvSpPr txBox="1"/>
          <p:nvPr>
            <p:ph idx="1" type="body"/>
          </p:nvPr>
        </p:nvSpPr>
        <p:spPr>
          <a:xfrm>
            <a:off x="311700" y="1053575"/>
            <a:ext cx="4963500" cy="38412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Dropout is a powerful technique for preventing model overfitting and improving validation performance</a:t>
            </a:r>
            <a:endParaRPr sz="1500"/>
          </a:p>
          <a:p>
            <a:pPr indent="-323850" lvl="0" marL="457200" rtl="0" algn="l">
              <a:lnSpc>
                <a:spcPct val="100000"/>
              </a:lnSpc>
              <a:spcBef>
                <a:spcPts val="800"/>
              </a:spcBef>
              <a:spcAft>
                <a:spcPts val="0"/>
              </a:spcAft>
              <a:buSzPts val="1500"/>
              <a:buChar char="●"/>
            </a:pPr>
            <a:r>
              <a:rPr lang="en" sz="1500"/>
              <a:t>A random proportion of nodes in each layer are selected to be dropped for each training batch</a:t>
            </a:r>
            <a:endParaRPr sz="1500"/>
          </a:p>
          <a:p>
            <a:pPr indent="-323850" lvl="0" marL="457200" rtl="0" algn="l">
              <a:lnSpc>
                <a:spcPct val="100000"/>
              </a:lnSpc>
              <a:spcBef>
                <a:spcPts val="800"/>
              </a:spcBef>
              <a:spcAft>
                <a:spcPts val="0"/>
              </a:spcAft>
              <a:buSzPts val="1500"/>
              <a:buChar char="●"/>
            </a:pPr>
            <a:r>
              <a:rPr lang="en" sz="1500"/>
              <a:t>Dropout forces the model to store a more robust, redundant representation of the patterns in the image set</a:t>
            </a:r>
            <a:endParaRPr sz="1500"/>
          </a:p>
          <a:p>
            <a:pPr indent="-323850" lvl="0" marL="457200" rtl="0" algn="l">
              <a:lnSpc>
                <a:spcPct val="100000"/>
              </a:lnSpc>
              <a:spcBef>
                <a:spcPts val="800"/>
              </a:spcBef>
              <a:spcAft>
                <a:spcPts val="0"/>
              </a:spcAft>
              <a:buSzPts val="1500"/>
              <a:buChar char="●"/>
            </a:pPr>
            <a:r>
              <a:rPr lang="en" sz="1500"/>
              <a:t>Layer size was increased relative to dropout proportion</a:t>
            </a:r>
            <a:endParaRPr sz="1500"/>
          </a:p>
          <a:p>
            <a:pPr indent="-323850" lvl="0" marL="457200" rtl="0" algn="l">
              <a:lnSpc>
                <a:spcPct val="100000"/>
              </a:lnSpc>
              <a:spcBef>
                <a:spcPts val="800"/>
              </a:spcBef>
              <a:spcAft>
                <a:spcPts val="0"/>
              </a:spcAft>
              <a:buSzPts val="1500"/>
              <a:buChar char="●"/>
            </a:pPr>
            <a:r>
              <a:rPr lang="en" sz="1500"/>
              <a:t>For the first fully-connected layer, having no dropout performed best</a:t>
            </a:r>
            <a:endParaRPr sz="1500"/>
          </a:p>
          <a:p>
            <a:pPr indent="-323850" lvl="0" marL="457200" rtl="0" algn="l">
              <a:lnSpc>
                <a:spcPct val="100000"/>
              </a:lnSpc>
              <a:spcBef>
                <a:spcPts val="800"/>
              </a:spcBef>
              <a:spcAft>
                <a:spcPts val="800"/>
              </a:spcAft>
              <a:buSzPts val="1500"/>
              <a:buChar char="●"/>
            </a:pPr>
            <a:r>
              <a:rPr lang="en" sz="1500"/>
              <a:t>For the second fully-connected layer, a dropout of 0.2 performed best</a:t>
            </a:r>
            <a:endParaRPr sz="1500"/>
          </a:p>
        </p:txBody>
      </p:sp>
      <p:pic>
        <p:nvPicPr>
          <p:cNvPr id="210" name="Google Shape;210;p31"/>
          <p:cNvPicPr preferRelativeResize="0"/>
          <p:nvPr/>
        </p:nvPicPr>
        <p:blipFill>
          <a:blip r:embed="rId3">
            <a:alphaModFix/>
          </a:blip>
          <a:stretch>
            <a:fillRect/>
          </a:stretch>
        </p:blipFill>
        <p:spPr>
          <a:xfrm>
            <a:off x="5428775" y="1603725"/>
            <a:ext cx="3366925" cy="2091100"/>
          </a:xfrm>
          <a:prstGeom prst="rect">
            <a:avLst/>
          </a:prstGeom>
          <a:noFill/>
          <a:ln>
            <a:noFill/>
          </a:ln>
        </p:spPr>
      </p:pic>
      <p:sp>
        <p:nvSpPr>
          <p:cNvPr id="211" name="Google Shape;211;p3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 and Utility</a:t>
            </a:r>
            <a:endParaRPr/>
          </a:p>
        </p:txBody>
      </p:sp>
      <p:sp>
        <p:nvSpPr>
          <p:cNvPr id="66" name="Google Shape;66;p14"/>
          <p:cNvSpPr txBox="1"/>
          <p:nvPr>
            <p:ph idx="1" type="body"/>
          </p:nvPr>
        </p:nvSpPr>
        <p:spPr>
          <a:xfrm>
            <a:off x="311700" y="1152475"/>
            <a:ext cx="8520600" cy="3281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Users uploading images to Yelp do not always fill in all the information about the image</a:t>
            </a:r>
            <a:endParaRPr sz="1600"/>
          </a:p>
          <a:p>
            <a:pPr indent="-330200" lvl="0" marL="457200" rtl="0" algn="l">
              <a:spcBef>
                <a:spcPts val="0"/>
              </a:spcBef>
              <a:spcAft>
                <a:spcPts val="0"/>
              </a:spcAft>
              <a:buSzPts val="1600"/>
              <a:buChar char="●"/>
            </a:pPr>
            <a:r>
              <a:rPr lang="en" sz="1600"/>
              <a:t>There are motivations to fill missing information in Yelp’s database:</a:t>
            </a:r>
            <a:endParaRPr sz="1600"/>
          </a:p>
          <a:p>
            <a:pPr indent="-330200" lvl="1" marL="914400" rtl="0" algn="l">
              <a:spcBef>
                <a:spcPts val="0"/>
              </a:spcBef>
              <a:spcAft>
                <a:spcPts val="0"/>
              </a:spcAft>
              <a:buSzPts val="1600"/>
              <a:buChar char="○"/>
            </a:pPr>
            <a:r>
              <a:rPr lang="en" sz="1600"/>
              <a:t>Enables data analyses with more observations and fields</a:t>
            </a:r>
            <a:endParaRPr sz="1600"/>
          </a:p>
          <a:p>
            <a:pPr indent="-330200" lvl="1" marL="914400" rtl="0" algn="l">
              <a:spcBef>
                <a:spcPts val="0"/>
              </a:spcBef>
              <a:spcAft>
                <a:spcPts val="0"/>
              </a:spcAft>
              <a:buSzPts val="1600"/>
              <a:buChar char="○"/>
            </a:pPr>
            <a:r>
              <a:rPr lang="en" sz="1600"/>
              <a:t>Could allow sorting and filtering of images by type, for end-user or internal benefit</a:t>
            </a:r>
            <a:endParaRPr sz="1600"/>
          </a:p>
          <a:p>
            <a:pPr indent="-330200" lvl="0" marL="457200" rtl="0" algn="l">
              <a:spcBef>
                <a:spcPts val="0"/>
              </a:spcBef>
              <a:spcAft>
                <a:spcPts val="0"/>
              </a:spcAft>
              <a:buSzPts val="1600"/>
              <a:buChar char="●"/>
            </a:pPr>
            <a:r>
              <a:rPr lang="en" sz="1600"/>
              <a:t>It would not be financially feasible to hire people to categorize images</a:t>
            </a:r>
            <a:endParaRPr sz="1600"/>
          </a:p>
          <a:p>
            <a:pPr indent="-330200" lvl="0" marL="457200" rtl="0" algn="l">
              <a:spcBef>
                <a:spcPts val="0"/>
              </a:spcBef>
              <a:spcAft>
                <a:spcPts val="0"/>
              </a:spcAft>
              <a:buSzPts val="1600"/>
              <a:buChar char="●"/>
            </a:pPr>
            <a:r>
              <a:rPr lang="en" sz="1600"/>
              <a:t>Fortunately, modern machine learning algorithms, especially convolutional neural networks (CNN), are fast and accurate for image classification tasks</a:t>
            </a:r>
            <a:endParaRPr sz="1600"/>
          </a:p>
          <a:p>
            <a:pPr indent="-330200" lvl="0" marL="457200" rtl="0" algn="l">
              <a:spcBef>
                <a:spcPts val="0"/>
              </a:spcBef>
              <a:spcAft>
                <a:spcPts val="0"/>
              </a:spcAft>
              <a:buSzPts val="1600"/>
              <a:buChar char="●"/>
            </a:pPr>
            <a:r>
              <a:rPr lang="en" sz="1600"/>
              <a:t>The goal of this project was to classify images from Yelp’s database into broad categories using a CNN architecture</a:t>
            </a:r>
            <a:endParaRPr sz="1600"/>
          </a:p>
          <a:p>
            <a:pPr indent="0" lvl="0" marL="0" rtl="0" algn="l">
              <a:spcBef>
                <a:spcPts val="1600"/>
              </a:spcBef>
              <a:spcAft>
                <a:spcPts val="1600"/>
              </a:spcAft>
              <a:buNone/>
            </a:pPr>
            <a:r>
              <a:t/>
            </a:r>
            <a:endParaRPr sz="1600"/>
          </a:p>
        </p:txBody>
      </p:sp>
      <p:sp>
        <p:nvSpPr>
          <p:cNvPr id="67" name="Google Shape;67;p1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Model Design</a:t>
            </a:r>
            <a:endParaRPr/>
          </a:p>
        </p:txBody>
      </p:sp>
      <p:sp>
        <p:nvSpPr>
          <p:cNvPr id="217" name="Google Shape;217;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AutoNum type="arabicPeriod"/>
            </a:pPr>
            <a:r>
              <a:rPr lang="en" sz="1600"/>
              <a:t>VGG-16 convolutional layers with pretrained weights from the ImageNet competition, with the capability of further tuning these weights for this dataset</a:t>
            </a:r>
            <a:endParaRPr sz="1600"/>
          </a:p>
          <a:p>
            <a:pPr indent="-330200" lvl="0" marL="457200" rtl="0" algn="l">
              <a:lnSpc>
                <a:spcPct val="100000"/>
              </a:lnSpc>
              <a:spcBef>
                <a:spcPts val="800"/>
              </a:spcBef>
              <a:spcAft>
                <a:spcPts val="0"/>
              </a:spcAft>
              <a:buSzPts val="1600"/>
              <a:buAutoNum type="arabicPeriod"/>
            </a:pPr>
            <a:r>
              <a:rPr lang="en" sz="1600"/>
              <a:t>Two fully connected layers with ReLU activations. First layer is composed of 1000 nodes, while the second is composed of 1250 nodes (to account for dropout)</a:t>
            </a:r>
            <a:endParaRPr sz="1600"/>
          </a:p>
          <a:p>
            <a:pPr indent="-330200" lvl="0" marL="457200" rtl="0" algn="l">
              <a:lnSpc>
                <a:spcPct val="100000"/>
              </a:lnSpc>
              <a:spcBef>
                <a:spcPts val="800"/>
              </a:spcBef>
              <a:spcAft>
                <a:spcPts val="0"/>
              </a:spcAft>
              <a:buSzPts val="1600"/>
              <a:buAutoNum type="arabicPeriod"/>
            </a:pPr>
            <a:r>
              <a:rPr lang="en" sz="1600"/>
              <a:t>No dropout regularization in the first FC layer, and a dropout of 0.2 in the second FC layer</a:t>
            </a:r>
            <a:endParaRPr sz="1600"/>
          </a:p>
          <a:p>
            <a:pPr indent="-330200" lvl="0" marL="457200" rtl="0" algn="l">
              <a:lnSpc>
                <a:spcPct val="100000"/>
              </a:lnSpc>
              <a:spcBef>
                <a:spcPts val="800"/>
              </a:spcBef>
              <a:spcAft>
                <a:spcPts val="0"/>
              </a:spcAft>
              <a:buSzPts val="1600"/>
              <a:buAutoNum type="arabicPeriod"/>
            </a:pPr>
            <a:r>
              <a:rPr lang="en" sz="1600"/>
              <a:t>An output layer composed of 5 nodes, with softmax activation and categorical cross-entropy as the loss function</a:t>
            </a:r>
            <a:endParaRPr sz="1600"/>
          </a:p>
          <a:p>
            <a:pPr indent="-330200" lvl="0" marL="457200" rtl="0" algn="l">
              <a:lnSpc>
                <a:spcPct val="100000"/>
              </a:lnSpc>
              <a:spcBef>
                <a:spcPts val="800"/>
              </a:spcBef>
              <a:spcAft>
                <a:spcPts val="0"/>
              </a:spcAft>
              <a:buSzPts val="1600"/>
              <a:buAutoNum type="arabicPeriod"/>
            </a:pPr>
            <a:r>
              <a:rPr lang="en" sz="1600"/>
              <a:t>Image augmentation in the form of horizontal flip, horizontal and vertical shift, and zoom, with fill by reflection</a:t>
            </a:r>
            <a:endParaRPr sz="1600"/>
          </a:p>
          <a:p>
            <a:pPr indent="-330200" lvl="0" marL="457200" rtl="0" algn="l">
              <a:lnSpc>
                <a:spcPct val="100000"/>
              </a:lnSpc>
              <a:spcBef>
                <a:spcPts val="800"/>
              </a:spcBef>
              <a:spcAft>
                <a:spcPts val="800"/>
              </a:spcAft>
              <a:buSzPts val="1600"/>
              <a:buAutoNum type="arabicPeriod"/>
            </a:pPr>
            <a:r>
              <a:rPr lang="en" sz="1600"/>
              <a:t>A learning rate of 0.0001 for the Adam optimizer</a:t>
            </a:r>
            <a:endParaRPr sz="1600"/>
          </a:p>
        </p:txBody>
      </p:sp>
      <p:sp>
        <p:nvSpPr>
          <p:cNvPr id="218" name="Google Shape;218;p3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 of Class Imbalance</a:t>
            </a:r>
            <a:endParaRPr/>
          </a:p>
        </p:txBody>
      </p:sp>
      <p:sp>
        <p:nvSpPr>
          <p:cNvPr id="224" name="Google Shape;224;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model trained on the downsampled image set achieved an accuracy of 88.9%, macro recall of 89.2%, and macro F1 of 0.747 when predicting the full validation set</a:t>
            </a:r>
            <a:endParaRPr/>
          </a:p>
          <a:p>
            <a:pPr indent="-342900" lvl="0" marL="457200" rtl="0" algn="l">
              <a:spcBef>
                <a:spcPts val="0"/>
              </a:spcBef>
              <a:spcAft>
                <a:spcPts val="0"/>
              </a:spcAft>
              <a:buSzPts val="1800"/>
              <a:buChar char="●"/>
            </a:pPr>
            <a:r>
              <a:rPr lang="en"/>
              <a:t>In contrast, a model trained on the full, unbalanced image set achieved an accuracy of 93.1%, macro recall of 67.8%, and macro F1 of 0.721</a:t>
            </a:r>
            <a:endParaRPr/>
          </a:p>
          <a:p>
            <a:pPr indent="-342900" lvl="0" marL="457200" rtl="0" algn="l">
              <a:spcBef>
                <a:spcPts val="0"/>
              </a:spcBef>
              <a:spcAft>
                <a:spcPts val="0"/>
              </a:spcAft>
              <a:buSzPts val="1800"/>
              <a:buChar char="●"/>
            </a:pPr>
            <a:r>
              <a:rPr lang="en"/>
              <a:t>The poor macro recall of the latter model is the result of an abysmal 21% recall on the menu class, and a very poor 47% recall on the drink class</a:t>
            </a:r>
            <a:endParaRPr/>
          </a:p>
          <a:p>
            <a:pPr indent="-342900" lvl="0" marL="457200" rtl="0" algn="l">
              <a:spcBef>
                <a:spcPts val="0"/>
              </a:spcBef>
              <a:spcAft>
                <a:spcPts val="0"/>
              </a:spcAft>
              <a:buSzPts val="1800"/>
              <a:buChar char="●"/>
            </a:pPr>
            <a:r>
              <a:rPr lang="en"/>
              <a:t>Poor performance on the minor classes cannot be tolerated, as the model must be able to accurately classify all classes no matter how often each is uploaded</a:t>
            </a:r>
            <a:endParaRPr/>
          </a:p>
          <a:p>
            <a:pPr indent="-342900" lvl="0" marL="457200" rtl="0" algn="l">
              <a:spcBef>
                <a:spcPts val="0"/>
              </a:spcBef>
              <a:spcAft>
                <a:spcPts val="0"/>
              </a:spcAft>
              <a:buSzPts val="1800"/>
              <a:buChar char="●"/>
            </a:pPr>
            <a:r>
              <a:rPr lang="en"/>
              <a:t>The class imbalance must be addressed in some way</a:t>
            </a:r>
            <a:endParaRPr/>
          </a:p>
        </p:txBody>
      </p:sp>
      <p:sp>
        <p:nvSpPr>
          <p:cNvPr id="225" name="Google Shape;225;p3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Approaches to solving class imbalance</a:t>
            </a:r>
            <a:endParaRPr/>
          </a:p>
        </p:txBody>
      </p:sp>
      <p:sp>
        <p:nvSpPr>
          <p:cNvPr id="231" name="Google Shape;231;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Balanced class weights: Increase the relative impact of the minor classes on the loss function</a:t>
            </a:r>
            <a:endParaRPr/>
          </a:p>
          <a:p>
            <a:pPr indent="-342900" lvl="0" marL="457200" rtl="0" algn="l">
              <a:spcBef>
                <a:spcPts val="0"/>
              </a:spcBef>
              <a:spcAft>
                <a:spcPts val="0"/>
              </a:spcAft>
              <a:buSzPts val="1800"/>
              <a:buAutoNum type="arabicPeriod"/>
            </a:pPr>
            <a:r>
              <a:rPr lang="en"/>
              <a:t>Combined model: Combine the outputs of the downsampled model and the model trained on the full, unbalanced image set into one 10-node layer. Then, train a new 5-node layer on these outputs using the downsampled image set</a:t>
            </a:r>
            <a:endParaRPr/>
          </a:p>
          <a:p>
            <a:pPr indent="-342900" lvl="0" marL="457200" rtl="0" algn="l">
              <a:spcBef>
                <a:spcPts val="0"/>
              </a:spcBef>
              <a:spcAft>
                <a:spcPts val="0"/>
              </a:spcAft>
              <a:buSzPts val="1800"/>
              <a:buAutoNum type="arabicPeriod"/>
            </a:pPr>
            <a:r>
              <a:rPr lang="en"/>
              <a:t>Hybrid training: Train the model in two phases. During the first phase, train the model on the downsampled image set to establish good performance on all classes. Then in the second phase, train the model on the full image set to improve performance on the major classes</a:t>
            </a:r>
            <a:endParaRPr/>
          </a:p>
          <a:p>
            <a:pPr indent="-317500" lvl="1" marL="914400" rtl="0" algn="l">
              <a:spcBef>
                <a:spcPts val="0"/>
              </a:spcBef>
              <a:spcAft>
                <a:spcPts val="0"/>
              </a:spcAft>
              <a:buSzPts val="1400"/>
              <a:buAutoNum type="alphaLcPeriod"/>
            </a:pPr>
            <a:r>
              <a:rPr lang="en"/>
              <a:t>Balanced class weights: use balanced class weights in the second phase</a:t>
            </a:r>
            <a:endParaRPr/>
          </a:p>
          <a:p>
            <a:pPr indent="-317500" lvl="1" marL="914400" rtl="0" algn="l">
              <a:spcBef>
                <a:spcPts val="0"/>
              </a:spcBef>
              <a:spcAft>
                <a:spcPts val="0"/>
              </a:spcAft>
              <a:buSzPts val="1400"/>
              <a:buAutoNum type="alphaLcPeriod"/>
            </a:pPr>
            <a:r>
              <a:rPr lang="en"/>
              <a:t>Root class weights: use the square-root of the balanced class weights in the second phase</a:t>
            </a:r>
            <a:endParaRPr/>
          </a:p>
        </p:txBody>
      </p:sp>
      <p:sp>
        <p:nvSpPr>
          <p:cNvPr id="232" name="Google Shape;232;p3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Approaches to solving class imbalance: Results</a:t>
            </a:r>
            <a:endParaRPr/>
          </a:p>
        </p:txBody>
      </p:sp>
      <p:sp>
        <p:nvSpPr>
          <p:cNvPr id="238" name="Google Shape;238;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Two-phase training using the square-root of the balanced class weights in the second phase (Hybrid-root) produced the best performance by far</a:t>
            </a:r>
            <a:endParaRPr/>
          </a:p>
          <a:p>
            <a:pPr indent="-342900" lvl="0" marL="457200" rtl="0" algn="l">
              <a:spcBef>
                <a:spcPts val="0"/>
              </a:spcBef>
              <a:spcAft>
                <a:spcPts val="0"/>
              </a:spcAft>
              <a:buSzPts val="1800"/>
              <a:buChar char="●"/>
            </a:pPr>
            <a:r>
              <a:rPr lang="en"/>
              <a:t>Using balanced class weights only (Full-balanced) produced worse performance than downsampling (Downsampled)</a:t>
            </a:r>
            <a:endParaRPr/>
          </a:p>
          <a:p>
            <a:pPr indent="-342900" lvl="0" marL="457200" rtl="0" algn="l">
              <a:spcBef>
                <a:spcPts val="0"/>
              </a:spcBef>
              <a:spcAft>
                <a:spcPts val="0"/>
              </a:spcAft>
              <a:buSzPts val="1800"/>
              <a:buChar char="●"/>
            </a:pPr>
            <a:r>
              <a:rPr lang="en"/>
              <a:t>Two-phase training using the balanced class weights in the second phase (Hybrid-balanced) produced similar results to combining the outputs of the Downsampled and Full-unbalanced model and training a new 5-node output (Combined)</a:t>
            </a:r>
            <a:endParaRPr/>
          </a:p>
        </p:txBody>
      </p:sp>
      <p:sp>
        <p:nvSpPr>
          <p:cNvPr id="239" name="Google Shape;239;p3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Approaches to solving class imbalance: Results</a:t>
            </a:r>
            <a:endParaRPr/>
          </a:p>
        </p:txBody>
      </p:sp>
      <p:pic>
        <p:nvPicPr>
          <p:cNvPr id="245" name="Google Shape;245;p36"/>
          <p:cNvPicPr preferRelativeResize="0"/>
          <p:nvPr/>
        </p:nvPicPr>
        <p:blipFill>
          <a:blip r:embed="rId3">
            <a:alphaModFix/>
          </a:blip>
          <a:stretch>
            <a:fillRect/>
          </a:stretch>
        </p:blipFill>
        <p:spPr>
          <a:xfrm>
            <a:off x="2424100" y="1206700"/>
            <a:ext cx="4295775" cy="1685925"/>
          </a:xfrm>
          <a:prstGeom prst="rect">
            <a:avLst/>
          </a:prstGeom>
          <a:noFill/>
          <a:ln>
            <a:noFill/>
          </a:ln>
        </p:spPr>
      </p:pic>
      <p:pic>
        <p:nvPicPr>
          <p:cNvPr id="246" name="Google Shape;246;p36"/>
          <p:cNvPicPr preferRelativeResize="0"/>
          <p:nvPr/>
        </p:nvPicPr>
        <p:blipFill>
          <a:blip r:embed="rId4">
            <a:alphaModFix/>
          </a:blip>
          <a:stretch>
            <a:fillRect/>
          </a:stretch>
        </p:blipFill>
        <p:spPr>
          <a:xfrm>
            <a:off x="2062175" y="3081625"/>
            <a:ext cx="5019675" cy="1676400"/>
          </a:xfrm>
          <a:prstGeom prst="rect">
            <a:avLst/>
          </a:prstGeom>
          <a:noFill/>
          <a:ln>
            <a:noFill/>
          </a:ln>
        </p:spPr>
      </p:pic>
      <p:sp>
        <p:nvSpPr>
          <p:cNvPr id="247" name="Google Shape;247;p3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performance on test set</a:t>
            </a:r>
            <a:endParaRPr/>
          </a:p>
        </p:txBody>
      </p:sp>
      <p:sp>
        <p:nvSpPr>
          <p:cNvPr id="253" name="Google Shape;253;p37"/>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Evaluating the performance of the hybrid-root model on the test set of 30,000 images yielded an accuracy of 93.4%, macro-recall of 89.5%, and macro-F1 of 0.849</a:t>
            </a:r>
            <a:endParaRPr/>
          </a:p>
          <a:p>
            <a:pPr indent="-342900" lvl="0" marL="457200" rtl="0" algn="l">
              <a:lnSpc>
                <a:spcPct val="100000"/>
              </a:lnSpc>
              <a:spcBef>
                <a:spcPts val="800"/>
              </a:spcBef>
              <a:spcAft>
                <a:spcPts val="800"/>
              </a:spcAft>
              <a:buSzPts val="1800"/>
              <a:buChar char="●"/>
            </a:pPr>
            <a:r>
              <a:rPr lang="en"/>
              <a:t>This is similar to the validation set performance, and indicates that the model has learned a generalizable conception of the classes</a:t>
            </a:r>
            <a:endParaRPr/>
          </a:p>
        </p:txBody>
      </p:sp>
      <p:pic>
        <p:nvPicPr>
          <p:cNvPr id="254" name="Google Shape;254;p37"/>
          <p:cNvPicPr preferRelativeResize="0"/>
          <p:nvPr/>
        </p:nvPicPr>
        <p:blipFill>
          <a:blip r:embed="rId3">
            <a:alphaModFix/>
          </a:blip>
          <a:stretch>
            <a:fillRect/>
          </a:stretch>
        </p:blipFill>
        <p:spPr>
          <a:xfrm>
            <a:off x="5424400" y="621400"/>
            <a:ext cx="2890525" cy="2890525"/>
          </a:xfrm>
          <a:prstGeom prst="rect">
            <a:avLst/>
          </a:prstGeom>
          <a:noFill/>
          <a:ln>
            <a:noFill/>
          </a:ln>
        </p:spPr>
      </p:pic>
      <p:pic>
        <p:nvPicPr>
          <p:cNvPr id="255" name="Google Shape;255;p37"/>
          <p:cNvPicPr preferRelativeResize="0"/>
          <p:nvPr/>
        </p:nvPicPr>
        <p:blipFill>
          <a:blip r:embed="rId4">
            <a:alphaModFix/>
          </a:blip>
          <a:stretch>
            <a:fillRect/>
          </a:stretch>
        </p:blipFill>
        <p:spPr>
          <a:xfrm>
            <a:off x="5216385" y="3651362"/>
            <a:ext cx="3306565" cy="553665"/>
          </a:xfrm>
          <a:prstGeom prst="rect">
            <a:avLst/>
          </a:prstGeom>
          <a:noFill/>
          <a:ln>
            <a:noFill/>
          </a:ln>
        </p:spPr>
      </p:pic>
      <p:pic>
        <p:nvPicPr>
          <p:cNvPr id="256" name="Google Shape;256;p37"/>
          <p:cNvPicPr preferRelativeResize="0"/>
          <p:nvPr/>
        </p:nvPicPr>
        <p:blipFill>
          <a:blip r:embed="rId5">
            <a:alphaModFix/>
          </a:blip>
          <a:stretch>
            <a:fillRect/>
          </a:stretch>
        </p:blipFill>
        <p:spPr>
          <a:xfrm>
            <a:off x="4927888" y="4344460"/>
            <a:ext cx="3883550" cy="553665"/>
          </a:xfrm>
          <a:prstGeom prst="rect">
            <a:avLst/>
          </a:prstGeom>
          <a:noFill/>
          <a:ln>
            <a:noFill/>
          </a:ln>
        </p:spPr>
      </p:pic>
      <p:sp>
        <p:nvSpPr>
          <p:cNvPr id="257" name="Google Shape;257;p3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Possible Future Directions</a:t>
            </a:r>
            <a:endParaRPr/>
          </a:p>
        </p:txBody>
      </p:sp>
      <p:sp>
        <p:nvSpPr>
          <p:cNvPr id="263" name="Google Shape;263;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sz="1600"/>
              <a:t>With more time and computing power available, a CNN architecture could be built from scratch that is tailored for this task:</a:t>
            </a:r>
            <a:endParaRPr sz="1600"/>
          </a:p>
          <a:p>
            <a:pPr indent="-330200" lvl="1" marL="914400" rtl="0" algn="l">
              <a:lnSpc>
                <a:spcPct val="100000"/>
              </a:lnSpc>
              <a:spcBef>
                <a:spcPts val="0"/>
              </a:spcBef>
              <a:spcAft>
                <a:spcPts val="0"/>
              </a:spcAft>
              <a:buSzPts val="1600"/>
              <a:buChar char="○"/>
            </a:pPr>
            <a:r>
              <a:rPr lang="en" sz="1600"/>
              <a:t>ImageNet problem is more complex, so smaller architecture might be better for this task</a:t>
            </a:r>
            <a:endParaRPr sz="1600"/>
          </a:p>
          <a:p>
            <a:pPr indent="-330200" lvl="1" marL="914400" rtl="0" algn="l">
              <a:lnSpc>
                <a:spcPct val="100000"/>
              </a:lnSpc>
              <a:spcBef>
                <a:spcPts val="0"/>
              </a:spcBef>
              <a:spcAft>
                <a:spcPts val="0"/>
              </a:spcAft>
              <a:buSzPts val="1600"/>
              <a:buChar char="○"/>
            </a:pPr>
            <a:r>
              <a:rPr lang="en" sz="1600"/>
              <a:t>Easy implementation of more advanced techniques such as batch normalization and replacing pooling layers with learnable stride-2 layers</a:t>
            </a:r>
            <a:endParaRPr sz="1600"/>
          </a:p>
          <a:p>
            <a:pPr indent="-330200" lvl="0" marL="457200" rtl="0" algn="l">
              <a:lnSpc>
                <a:spcPct val="100000"/>
              </a:lnSpc>
              <a:spcBef>
                <a:spcPts val="0"/>
              </a:spcBef>
              <a:spcAft>
                <a:spcPts val="0"/>
              </a:spcAft>
              <a:buSzPts val="1600"/>
              <a:buChar char="●"/>
            </a:pPr>
            <a:r>
              <a:rPr lang="en" sz="1600"/>
              <a:t>Other approaches to class imbalance:</a:t>
            </a:r>
            <a:endParaRPr sz="1600"/>
          </a:p>
          <a:p>
            <a:pPr indent="-330200" lvl="1" marL="914400" rtl="0" algn="l">
              <a:lnSpc>
                <a:spcPct val="100000"/>
              </a:lnSpc>
              <a:spcBef>
                <a:spcPts val="0"/>
              </a:spcBef>
              <a:spcAft>
                <a:spcPts val="0"/>
              </a:spcAft>
              <a:buSzPts val="1600"/>
              <a:buChar char="○"/>
            </a:pPr>
            <a:r>
              <a:rPr lang="en" sz="1600"/>
              <a:t>Feed different randomly-downsampled image set for each training epoch</a:t>
            </a:r>
            <a:endParaRPr sz="1600"/>
          </a:p>
          <a:p>
            <a:pPr indent="-330200" lvl="1" marL="914400" rtl="0" algn="l">
              <a:lnSpc>
                <a:spcPct val="100000"/>
              </a:lnSpc>
              <a:spcBef>
                <a:spcPts val="0"/>
              </a:spcBef>
              <a:spcAft>
                <a:spcPts val="0"/>
              </a:spcAft>
              <a:buSzPts val="1600"/>
              <a:buChar char="○"/>
            </a:pPr>
            <a:r>
              <a:rPr lang="en" sz="1600"/>
              <a:t>Upsampling (also known as ‘oversampling’), where images in the minor classes are duplicated up to the count of the major class</a:t>
            </a:r>
            <a:endParaRPr sz="1600"/>
          </a:p>
          <a:p>
            <a:pPr indent="-330200" lvl="1" marL="914400" rtl="0" algn="l">
              <a:lnSpc>
                <a:spcPct val="100000"/>
              </a:lnSpc>
              <a:spcBef>
                <a:spcPts val="0"/>
              </a:spcBef>
              <a:spcAft>
                <a:spcPts val="0"/>
              </a:spcAft>
              <a:buSzPts val="1600"/>
              <a:buChar char="○"/>
            </a:pPr>
            <a:r>
              <a:rPr lang="en" sz="1600"/>
              <a:t>Split the task into 5 binary one-vs-other classifiers, with each classifier learning from a downsampled image set where its class comprises 50% of the images</a:t>
            </a:r>
            <a:endParaRPr sz="1600"/>
          </a:p>
        </p:txBody>
      </p:sp>
      <p:sp>
        <p:nvSpPr>
          <p:cNvPr id="264" name="Google Shape;264;p3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 Used</a:t>
            </a:r>
            <a:endParaRPr/>
          </a:p>
        </p:txBody>
      </p:sp>
      <p:sp>
        <p:nvSpPr>
          <p:cNvPr id="270" name="Google Shape;270;p3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u="sng"/>
              <a:t>Hardware:</a:t>
            </a:r>
            <a:endParaRPr sz="1800" u="sng"/>
          </a:p>
          <a:p>
            <a:pPr indent="0" lvl="0" marL="0" rtl="0" algn="l">
              <a:lnSpc>
                <a:spcPct val="100000"/>
              </a:lnSpc>
              <a:spcBef>
                <a:spcPts val="1600"/>
              </a:spcBef>
              <a:spcAft>
                <a:spcPts val="0"/>
              </a:spcAft>
              <a:buNone/>
            </a:pPr>
            <a:r>
              <a:rPr lang="en" sz="1600"/>
              <a:t>CPU: Intel i7-3770k</a:t>
            </a:r>
            <a:endParaRPr sz="1600"/>
          </a:p>
          <a:p>
            <a:pPr indent="0" lvl="0" marL="0" rtl="0" algn="l">
              <a:lnSpc>
                <a:spcPct val="100000"/>
              </a:lnSpc>
              <a:spcBef>
                <a:spcPts val="800"/>
              </a:spcBef>
              <a:spcAft>
                <a:spcPts val="0"/>
              </a:spcAft>
              <a:buNone/>
            </a:pPr>
            <a:r>
              <a:rPr lang="en" sz="1600"/>
              <a:t>Memory: 16GB DDR3 at 1600 MHz</a:t>
            </a:r>
            <a:endParaRPr sz="1600"/>
          </a:p>
          <a:p>
            <a:pPr indent="0" lvl="0" marL="0" rtl="0" algn="l">
              <a:lnSpc>
                <a:spcPct val="100000"/>
              </a:lnSpc>
              <a:spcBef>
                <a:spcPts val="800"/>
              </a:spcBef>
              <a:spcAft>
                <a:spcPts val="800"/>
              </a:spcAft>
              <a:buNone/>
            </a:pPr>
            <a:r>
              <a:rPr lang="en" sz="1600"/>
              <a:t>GPU: Nvidia GTX 1060 6GB</a:t>
            </a:r>
            <a:endParaRPr sz="1600"/>
          </a:p>
        </p:txBody>
      </p:sp>
      <p:sp>
        <p:nvSpPr>
          <p:cNvPr id="271" name="Google Shape;271;p3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u="sng"/>
              <a:t>Software:</a:t>
            </a:r>
            <a:endParaRPr sz="1800" u="sng"/>
          </a:p>
          <a:p>
            <a:pPr indent="0" lvl="0" marL="0" rtl="0" algn="l">
              <a:lnSpc>
                <a:spcPct val="100000"/>
              </a:lnSpc>
              <a:spcBef>
                <a:spcPts val="1600"/>
              </a:spcBef>
              <a:spcAft>
                <a:spcPts val="0"/>
              </a:spcAft>
              <a:buNone/>
            </a:pPr>
            <a:r>
              <a:rPr lang="en" sz="1600"/>
              <a:t>Python         		3.6.4</a:t>
            </a:r>
            <a:br>
              <a:rPr lang="en" sz="1600"/>
            </a:br>
            <a:r>
              <a:rPr lang="en" sz="1600"/>
              <a:t>Anaconda         		4.5.4</a:t>
            </a:r>
            <a:br>
              <a:rPr lang="en" sz="1600"/>
            </a:br>
            <a:r>
              <a:rPr lang="en" sz="1600"/>
              <a:t>Numpy         		1.15.1</a:t>
            </a:r>
            <a:br>
              <a:rPr lang="en" sz="1600"/>
            </a:br>
            <a:r>
              <a:rPr lang="en" sz="1600"/>
              <a:t>Pandas         		0.23.4</a:t>
            </a:r>
            <a:br>
              <a:rPr lang="en" sz="1600"/>
            </a:br>
            <a:r>
              <a:rPr lang="en" sz="1600"/>
              <a:t>Scikit-learn         	0.19.1</a:t>
            </a:r>
            <a:br>
              <a:rPr lang="en" sz="1600"/>
            </a:br>
            <a:r>
              <a:rPr lang="en" sz="1600"/>
              <a:t>Tensorflow-gpu    	1.10.0</a:t>
            </a:r>
            <a:br>
              <a:rPr lang="en" sz="1600"/>
            </a:br>
            <a:r>
              <a:rPr lang="en" sz="1600"/>
              <a:t>Keras            		2.2.2</a:t>
            </a:r>
            <a:br>
              <a:rPr lang="en" sz="1600"/>
            </a:br>
            <a:r>
              <a:rPr lang="en" sz="1600"/>
              <a:t>CUDA            		9.0.176</a:t>
            </a:r>
            <a:endParaRPr sz="1600"/>
          </a:p>
          <a:p>
            <a:pPr indent="0" lvl="0" marL="0" rtl="0" algn="l">
              <a:lnSpc>
                <a:spcPct val="100000"/>
              </a:lnSpc>
              <a:spcBef>
                <a:spcPts val="0"/>
              </a:spcBef>
              <a:spcAft>
                <a:spcPts val="0"/>
              </a:spcAft>
              <a:buNone/>
            </a:pPr>
            <a:r>
              <a:rPr lang="en" sz="1600"/>
              <a:t>Windows 7</a:t>
            </a:r>
            <a:br>
              <a:rPr lang="en" sz="1600"/>
            </a:br>
            <a:endParaRPr sz="1600"/>
          </a:p>
        </p:txBody>
      </p:sp>
      <p:sp>
        <p:nvSpPr>
          <p:cNvPr id="272" name="Google Shape;272;p3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78" name="Google Shape;278;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u="sng"/>
              <a:t>Yelp Dataset:</a:t>
            </a:r>
            <a:br>
              <a:rPr lang="en" sz="1200"/>
            </a:br>
            <a:r>
              <a:rPr lang="en" sz="1200"/>
              <a:t>https://www.yelp.com/dataset/challenge</a:t>
            </a:r>
            <a:br>
              <a:rPr lang="en" sz="1200"/>
            </a:br>
            <a:br>
              <a:rPr lang="en" sz="1200"/>
            </a:br>
            <a:r>
              <a:rPr lang="en" sz="1200" u="sng"/>
              <a:t>Keras VGG16 implementation:</a:t>
            </a:r>
            <a:br>
              <a:rPr lang="en" sz="1200"/>
            </a:br>
            <a:r>
              <a:rPr lang="en" sz="1200"/>
              <a:t>https://keras.io/applications/#vgg16</a:t>
            </a:r>
            <a:br>
              <a:rPr lang="en" sz="1200"/>
            </a:br>
            <a:br>
              <a:rPr lang="en" sz="1200"/>
            </a:br>
            <a:r>
              <a:rPr lang="en" sz="1200" u="sng"/>
              <a:t>VGG16 Architecture:</a:t>
            </a:r>
            <a:br>
              <a:rPr lang="en" sz="1200"/>
            </a:br>
            <a:r>
              <a:rPr lang="en" sz="1200"/>
              <a:t>Simonyan and Zisserman. (2015) ‘Very Deep Convolutional Networks for Large-Scale Image Recognition.’ arXiv:1409.1556. 10 Apr 2015.</a:t>
            </a:r>
            <a:br>
              <a:rPr lang="en" sz="1200"/>
            </a:br>
            <a:br>
              <a:rPr lang="en" sz="1200"/>
            </a:br>
            <a:r>
              <a:rPr lang="en" sz="1200" u="sng"/>
              <a:t>Addressing Class Imbalance in CNNs:</a:t>
            </a:r>
            <a:br>
              <a:rPr lang="en" sz="1200"/>
            </a:br>
            <a:r>
              <a:rPr lang="en" sz="1200"/>
              <a:t>Buda et al. (2017) ‘A systematic study of the class imbalance problem in convolutional neural networks.’ arXiv:1710.05381v1. 15 Oct 2017.</a:t>
            </a:r>
            <a:br>
              <a:rPr lang="en" sz="1200"/>
            </a:br>
            <a:br>
              <a:rPr lang="en" sz="1200"/>
            </a:br>
            <a:r>
              <a:rPr lang="en" sz="1200" u="sng"/>
              <a:t>Hybrid training (a.k.a. two-phase training):</a:t>
            </a:r>
            <a:br>
              <a:rPr lang="en" sz="1200" u="sng"/>
            </a:br>
            <a:r>
              <a:rPr lang="en" sz="1200"/>
              <a:t>Havaei et al. (2016) ‘Brain Tumor Segmentation with Deep Neural Networks.’ arXiv:1505.03540v3. 20 May 2016.</a:t>
            </a:r>
            <a:br>
              <a:rPr lang="en" sz="1200"/>
            </a:br>
            <a:endParaRPr sz="1200"/>
          </a:p>
        </p:txBody>
      </p:sp>
      <p:sp>
        <p:nvSpPr>
          <p:cNvPr id="279" name="Google Shape;279;p4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Convolutional Neural Networks</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CNNs are a modern variation of traditional neural networks, and gained popularity after AlexNet won the 2012 ImageNet Challenge in dramatic fashion (15% error vs 25% error of runner-up)</a:t>
            </a:r>
            <a:endParaRPr sz="1600"/>
          </a:p>
          <a:p>
            <a:pPr indent="-330200" lvl="0" marL="457200" rtl="0" algn="l">
              <a:spcBef>
                <a:spcPts val="0"/>
              </a:spcBef>
              <a:spcAft>
                <a:spcPts val="0"/>
              </a:spcAft>
              <a:buSzPts val="1600"/>
              <a:buChar char="●"/>
            </a:pPr>
            <a:r>
              <a:rPr lang="en" sz="1600"/>
              <a:t>CNNs expand on neural networks by incorporating automated feature extraction (convolutional layers) before fully-connected neural network layers</a:t>
            </a:r>
            <a:endParaRPr sz="1600"/>
          </a:p>
          <a:p>
            <a:pPr indent="-330200" lvl="0" marL="457200" rtl="0" algn="l">
              <a:spcBef>
                <a:spcPts val="0"/>
              </a:spcBef>
              <a:spcAft>
                <a:spcPts val="0"/>
              </a:spcAft>
              <a:buSzPts val="1600"/>
              <a:buChar char="●"/>
            </a:pPr>
            <a:r>
              <a:rPr lang="en" sz="1600"/>
              <a:t>Convolutional layers function by learning patterns that recur in small 2D windows (typically 3x3 or 5x5 pixels) throughout the image</a:t>
            </a:r>
            <a:endParaRPr sz="1600"/>
          </a:p>
          <a:p>
            <a:pPr indent="-330200" lvl="0" marL="457200" rtl="0" algn="l">
              <a:spcBef>
                <a:spcPts val="0"/>
              </a:spcBef>
              <a:spcAft>
                <a:spcPts val="0"/>
              </a:spcAft>
              <a:buSzPts val="1600"/>
              <a:buChar char="●"/>
            </a:pPr>
            <a:r>
              <a:rPr lang="en" sz="1600"/>
              <a:t>By keeping 2-dimensional structure of the image intact (vs flattening for dense neural networks), CNNs are able to detect more meaningful patterns</a:t>
            </a:r>
            <a:endParaRPr sz="1600"/>
          </a:p>
          <a:p>
            <a:pPr indent="-330200" lvl="0" marL="457200" rtl="0" algn="l">
              <a:spcBef>
                <a:spcPts val="0"/>
              </a:spcBef>
              <a:spcAft>
                <a:spcPts val="0"/>
              </a:spcAft>
              <a:buSzPts val="1600"/>
              <a:buChar char="●"/>
            </a:pPr>
            <a:r>
              <a:rPr lang="en" sz="1600"/>
              <a:t>Using multiple layers and pooling, CNNs can also identify larger and more abstract 2D patterns in images</a:t>
            </a:r>
            <a:endParaRPr sz="1600"/>
          </a:p>
        </p:txBody>
      </p:sp>
      <p:sp>
        <p:nvSpPr>
          <p:cNvPr id="74" name="Google Shape;74;p1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Convolutional Neural Networks</a:t>
            </a:r>
            <a:endParaRPr/>
          </a:p>
        </p:txBody>
      </p:sp>
      <p:sp>
        <p:nvSpPr>
          <p:cNvPr id="80" name="Google Shape;80;p16"/>
          <p:cNvSpPr txBox="1"/>
          <p:nvPr>
            <p:ph idx="1" type="body"/>
          </p:nvPr>
        </p:nvSpPr>
        <p:spPr>
          <a:xfrm>
            <a:off x="311713" y="4448450"/>
            <a:ext cx="8520600" cy="420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100"/>
              <a:t>Albelwi, Mamood. (2017) ‘A Framework for Designing the Architectures of Deep Convolutional Neural Networks’. Entropy 2017, 19(6), 242.</a:t>
            </a:r>
            <a:endParaRPr sz="1100"/>
          </a:p>
        </p:txBody>
      </p:sp>
      <p:pic>
        <p:nvPicPr>
          <p:cNvPr id="81" name="Google Shape;81;p16"/>
          <p:cNvPicPr preferRelativeResize="0"/>
          <p:nvPr/>
        </p:nvPicPr>
        <p:blipFill>
          <a:blip r:embed="rId3">
            <a:alphaModFix/>
          </a:blip>
          <a:stretch>
            <a:fillRect/>
          </a:stretch>
        </p:blipFill>
        <p:spPr>
          <a:xfrm>
            <a:off x="752313" y="1184775"/>
            <a:ext cx="7639387" cy="3096624"/>
          </a:xfrm>
          <a:prstGeom prst="rect">
            <a:avLst/>
          </a:prstGeom>
          <a:noFill/>
          <a:ln>
            <a:noFill/>
          </a:ln>
        </p:spPr>
      </p:pic>
      <p:sp>
        <p:nvSpPr>
          <p:cNvPr id="82" name="Google Shape;82;p1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Yelp has published a dataset for academic use:</a:t>
            </a:r>
            <a:endParaRPr/>
          </a:p>
          <a:p>
            <a:pPr indent="-317500" lvl="1" marL="914400" rtl="0" algn="l">
              <a:lnSpc>
                <a:spcPct val="100000"/>
              </a:lnSpc>
              <a:spcBef>
                <a:spcPts val="0"/>
              </a:spcBef>
              <a:spcAft>
                <a:spcPts val="0"/>
              </a:spcAft>
              <a:buSzPts val="1400"/>
              <a:buChar char="○"/>
            </a:pPr>
            <a:r>
              <a:rPr lang="en" sz="1600" u="sng">
                <a:solidFill>
                  <a:schemeClr val="hlink"/>
                </a:solidFill>
                <a:hlinkClick r:id="rId3"/>
              </a:rPr>
              <a:t>https://www.yelp.com/dataset/challenge</a:t>
            </a:r>
            <a:endParaRPr sz="1600"/>
          </a:p>
          <a:p>
            <a:pPr indent="-342900" lvl="0" marL="457200" rtl="0" algn="l">
              <a:spcBef>
                <a:spcPts val="0"/>
              </a:spcBef>
              <a:spcAft>
                <a:spcPts val="0"/>
              </a:spcAft>
              <a:buSzPts val="1800"/>
              <a:buChar char="●"/>
            </a:pPr>
            <a:r>
              <a:rPr lang="en"/>
              <a:t>Multiple fields for each business: </a:t>
            </a:r>
            <a:endParaRPr/>
          </a:p>
          <a:p>
            <a:pPr indent="-317500" lvl="1" marL="914400" rtl="0" algn="l">
              <a:spcBef>
                <a:spcPts val="0"/>
              </a:spcBef>
              <a:spcAft>
                <a:spcPts val="0"/>
              </a:spcAft>
              <a:buSzPts val="1400"/>
              <a:buChar char="○"/>
            </a:pPr>
            <a:r>
              <a:rPr lang="en"/>
              <a:t>Location, name, type, star rating, full-text reviews, etc.</a:t>
            </a:r>
            <a:endParaRPr/>
          </a:p>
          <a:p>
            <a:pPr indent="-342900" lvl="0" marL="457200" rtl="0" algn="l">
              <a:spcBef>
                <a:spcPts val="0"/>
              </a:spcBef>
              <a:spcAft>
                <a:spcPts val="0"/>
              </a:spcAft>
              <a:buSzPts val="1800"/>
              <a:buChar char="●"/>
            </a:pPr>
            <a:r>
              <a:rPr lang="en"/>
              <a:t>Multiple fields for each user: </a:t>
            </a:r>
            <a:endParaRPr/>
          </a:p>
          <a:p>
            <a:pPr indent="-317500" lvl="1" marL="914400" rtl="0" algn="l">
              <a:spcBef>
                <a:spcPts val="0"/>
              </a:spcBef>
              <a:spcAft>
                <a:spcPts val="0"/>
              </a:spcAft>
              <a:buSzPts val="1400"/>
              <a:buChar char="○"/>
            </a:pPr>
            <a:r>
              <a:rPr lang="en"/>
              <a:t>Join date, number of reviews written, number of compliments received, etc.</a:t>
            </a:r>
            <a:endParaRPr/>
          </a:p>
          <a:p>
            <a:pPr indent="-342900" lvl="0" marL="457200" rtl="0" algn="l">
              <a:spcBef>
                <a:spcPts val="0"/>
              </a:spcBef>
              <a:spcAft>
                <a:spcPts val="0"/>
              </a:spcAft>
              <a:buSzPts val="1800"/>
              <a:buChar char="●"/>
            </a:pPr>
            <a:r>
              <a:rPr lang="en"/>
              <a:t>Multiple fields for each image:</a:t>
            </a:r>
            <a:endParaRPr/>
          </a:p>
          <a:p>
            <a:pPr indent="-317500" lvl="1" marL="914400" rtl="0" algn="l">
              <a:spcBef>
                <a:spcPts val="0"/>
              </a:spcBef>
              <a:spcAft>
                <a:spcPts val="0"/>
              </a:spcAft>
              <a:buSzPts val="1400"/>
              <a:buChar char="○"/>
            </a:pPr>
            <a:r>
              <a:rPr lang="en"/>
              <a:t>Label, caption, associated business</a:t>
            </a:r>
            <a:endParaRPr/>
          </a:p>
        </p:txBody>
      </p:sp>
      <p:sp>
        <p:nvSpPr>
          <p:cNvPr id="89" name="Google Shape;89;p1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(cont.)</a:t>
            </a:r>
            <a:endParaRPr/>
          </a:p>
        </p:txBody>
      </p:sp>
      <p:sp>
        <p:nvSpPr>
          <p:cNvPr id="95" name="Google Shape;95;p18"/>
          <p:cNvSpPr txBox="1"/>
          <p:nvPr>
            <p:ph idx="1" type="body"/>
          </p:nvPr>
        </p:nvSpPr>
        <p:spPr>
          <a:xfrm>
            <a:off x="311700" y="1073800"/>
            <a:ext cx="8520600" cy="1585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This project focused on predicting the ‘label’ for each image, which is composed of five classes:</a:t>
            </a:r>
            <a:endParaRPr sz="1600"/>
          </a:p>
          <a:p>
            <a:pPr indent="-317500" lvl="1" marL="914400" rtl="0" algn="l">
              <a:spcBef>
                <a:spcPts val="0"/>
              </a:spcBef>
              <a:spcAft>
                <a:spcPts val="0"/>
              </a:spcAft>
              <a:buSzPts val="1400"/>
              <a:buChar char="○"/>
            </a:pPr>
            <a:r>
              <a:rPr lang="en"/>
              <a:t>Food, drink, menu, inside, outside</a:t>
            </a:r>
            <a:endParaRPr/>
          </a:p>
          <a:p>
            <a:pPr indent="-330200" lvl="0" marL="457200" rtl="0" algn="l">
              <a:spcBef>
                <a:spcPts val="0"/>
              </a:spcBef>
              <a:spcAft>
                <a:spcPts val="0"/>
              </a:spcAft>
              <a:buSzPts val="1600"/>
              <a:buChar char="●"/>
            </a:pPr>
            <a:r>
              <a:rPr lang="en" sz="1600"/>
              <a:t>Full-color RGB images, typically cellphone-quality or better</a:t>
            </a:r>
            <a:endParaRPr sz="1600"/>
          </a:p>
          <a:p>
            <a:pPr indent="-330200" lvl="0" marL="457200" rtl="0" algn="l">
              <a:spcBef>
                <a:spcPts val="0"/>
              </a:spcBef>
              <a:spcAft>
                <a:spcPts val="0"/>
              </a:spcAft>
              <a:buSzPts val="1600"/>
              <a:buChar char="●"/>
            </a:pPr>
            <a:r>
              <a:rPr lang="en" sz="1600"/>
              <a:t>There are a total of 280,992 images in the Yelp Dataset</a:t>
            </a:r>
            <a:endParaRPr sz="1600"/>
          </a:p>
        </p:txBody>
      </p:sp>
      <p:sp>
        <p:nvSpPr>
          <p:cNvPr id="96" name="Google Shape;96;p1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7" name="Google Shape;97;p18"/>
          <p:cNvPicPr preferRelativeResize="0"/>
          <p:nvPr/>
        </p:nvPicPr>
        <p:blipFill>
          <a:blip r:embed="rId3">
            <a:alphaModFix/>
          </a:blip>
          <a:stretch>
            <a:fillRect/>
          </a:stretch>
        </p:blipFill>
        <p:spPr>
          <a:xfrm>
            <a:off x="2512700" y="2811900"/>
            <a:ext cx="1315425" cy="1978075"/>
          </a:xfrm>
          <a:prstGeom prst="rect">
            <a:avLst/>
          </a:prstGeom>
          <a:noFill/>
          <a:ln>
            <a:noFill/>
          </a:ln>
        </p:spPr>
      </p:pic>
      <p:pic>
        <p:nvPicPr>
          <p:cNvPr id="98" name="Google Shape;98;p18"/>
          <p:cNvPicPr preferRelativeResize="0"/>
          <p:nvPr/>
        </p:nvPicPr>
        <p:blipFill/>
        <p:spPr>
          <a:xfrm>
            <a:off x="3979750" y="2945050"/>
            <a:ext cx="2166775" cy="1444517"/>
          </a:xfrm>
          <a:prstGeom prst="rect">
            <a:avLst/>
          </a:prstGeom>
          <a:noFill/>
          <a:ln>
            <a:noFill/>
          </a:ln>
        </p:spPr>
      </p:pic>
      <p:pic>
        <p:nvPicPr>
          <p:cNvPr id="99" name="Google Shape;99;p18"/>
          <p:cNvPicPr preferRelativeResize="0"/>
          <p:nvPr/>
        </p:nvPicPr>
        <p:blipFill>
          <a:blip r:embed="rId4">
            <a:alphaModFix/>
          </a:blip>
          <a:stretch>
            <a:fillRect/>
          </a:stretch>
        </p:blipFill>
        <p:spPr>
          <a:xfrm>
            <a:off x="158490" y="2945050"/>
            <a:ext cx="2166809" cy="1444525"/>
          </a:xfrm>
          <a:prstGeom prst="rect">
            <a:avLst/>
          </a:prstGeom>
          <a:noFill/>
          <a:ln>
            <a:noFill/>
          </a:ln>
        </p:spPr>
      </p:pic>
      <p:pic>
        <p:nvPicPr>
          <p:cNvPr id="100" name="Google Shape;100;p18"/>
          <p:cNvPicPr preferRelativeResize="0"/>
          <p:nvPr/>
        </p:nvPicPr>
        <p:blipFill>
          <a:blip r:embed="rId5">
            <a:alphaModFix/>
          </a:blip>
          <a:stretch>
            <a:fillRect/>
          </a:stretch>
        </p:blipFill>
        <p:spPr>
          <a:xfrm>
            <a:off x="6298150" y="1750750"/>
            <a:ext cx="2534149" cy="1520500"/>
          </a:xfrm>
          <a:prstGeom prst="rect">
            <a:avLst/>
          </a:prstGeom>
          <a:noFill/>
          <a:ln>
            <a:noFill/>
          </a:ln>
        </p:spPr>
      </p:pic>
      <p:pic>
        <p:nvPicPr>
          <p:cNvPr id="101" name="Google Shape;101;p18"/>
          <p:cNvPicPr preferRelativeResize="0"/>
          <p:nvPr/>
        </p:nvPicPr>
        <p:blipFill>
          <a:blip r:embed="rId6">
            <a:alphaModFix/>
          </a:blip>
          <a:stretch>
            <a:fillRect/>
          </a:stretch>
        </p:blipFill>
        <p:spPr>
          <a:xfrm>
            <a:off x="6402911" y="3435925"/>
            <a:ext cx="2087339" cy="1444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 and Handling</a:t>
            </a:r>
            <a:endParaRPr/>
          </a:p>
        </p:txBody>
      </p:sp>
      <p:sp>
        <p:nvSpPr>
          <p:cNvPr id="107" name="Google Shape;10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None/>
            </a:pPr>
            <a:r>
              <a:rPr lang="en" u="sng"/>
              <a:t>Data </a:t>
            </a:r>
            <a:r>
              <a:rPr lang="en" u="sng"/>
              <a:t>Cleaning and Image Inspection:</a:t>
            </a:r>
            <a:endParaRPr u="sng"/>
          </a:p>
          <a:p>
            <a:pPr indent="-330200" lvl="0" marL="457200" rtl="0" algn="l">
              <a:spcBef>
                <a:spcPts val="800"/>
              </a:spcBef>
              <a:spcAft>
                <a:spcPts val="0"/>
              </a:spcAft>
              <a:buSzPts val="1600"/>
              <a:buChar char="●"/>
            </a:pPr>
            <a:r>
              <a:rPr lang="en" sz="1600"/>
              <a:t>There are no missing values in the ‘label’ field, and all labels are in the set of 5 classes</a:t>
            </a:r>
            <a:endParaRPr sz="1600"/>
          </a:p>
          <a:p>
            <a:pPr indent="-330200" lvl="0" marL="457200" rtl="0" algn="l">
              <a:spcBef>
                <a:spcPts val="0"/>
              </a:spcBef>
              <a:spcAft>
                <a:spcPts val="0"/>
              </a:spcAft>
              <a:buSzPts val="1600"/>
              <a:buChar char="●"/>
            </a:pPr>
            <a:r>
              <a:rPr lang="en" sz="1600"/>
              <a:t>There are a relatively small number of duplicated images. These images are almost all stock/ promo images, and were not removed because they will likely show up again in the future</a:t>
            </a:r>
            <a:endParaRPr sz="1600"/>
          </a:p>
          <a:p>
            <a:pPr indent="-330200" lvl="0" marL="457200" rtl="0" algn="l">
              <a:spcBef>
                <a:spcPts val="0"/>
              </a:spcBef>
              <a:spcAft>
                <a:spcPts val="0"/>
              </a:spcAft>
              <a:buSzPts val="1600"/>
              <a:buChar char="●"/>
            </a:pPr>
            <a:r>
              <a:rPr lang="en" sz="1600"/>
              <a:t>There is some degree of ambiguity (i.e. more than one class present in the image) and misclassification in the image set, which will limit the maximum possible performance of the CNN</a:t>
            </a:r>
            <a:endParaRPr sz="1600"/>
          </a:p>
          <a:p>
            <a:pPr indent="457200" lvl="0" marL="0" rtl="0" algn="l">
              <a:lnSpc>
                <a:spcPct val="100000"/>
              </a:lnSpc>
              <a:spcBef>
                <a:spcPts val="1600"/>
              </a:spcBef>
              <a:spcAft>
                <a:spcPts val="0"/>
              </a:spcAft>
              <a:buNone/>
            </a:pPr>
            <a:r>
              <a:rPr lang="en" u="sng"/>
              <a:t>File Handling:</a:t>
            </a:r>
            <a:endParaRPr u="sng"/>
          </a:p>
          <a:p>
            <a:pPr indent="-330200" lvl="0" marL="457200" rtl="0" algn="l">
              <a:lnSpc>
                <a:spcPct val="100000"/>
              </a:lnSpc>
              <a:spcBef>
                <a:spcPts val="800"/>
              </a:spcBef>
              <a:spcAft>
                <a:spcPts val="0"/>
              </a:spcAft>
              <a:buSzPts val="1600"/>
              <a:buChar char="●"/>
            </a:pPr>
            <a:r>
              <a:rPr lang="en" sz="1600"/>
              <a:t>Image label data was converted from json to csv format using pandas</a:t>
            </a:r>
            <a:endParaRPr sz="1600"/>
          </a:p>
          <a:p>
            <a:pPr indent="-330200" lvl="0" marL="457200" rtl="0" algn="l">
              <a:lnSpc>
                <a:spcPct val="100000"/>
              </a:lnSpc>
              <a:spcBef>
                <a:spcPts val="0"/>
              </a:spcBef>
              <a:spcAft>
                <a:spcPts val="0"/>
              </a:spcAft>
              <a:buSzPts val="1600"/>
              <a:buChar char="●"/>
            </a:pPr>
            <a:r>
              <a:rPr lang="en" sz="1600"/>
              <a:t>Image files were sorted into directories using python’s build-in OS utilities</a:t>
            </a:r>
            <a:endParaRPr sz="1600"/>
          </a:p>
          <a:p>
            <a:pPr indent="0" lvl="0" marL="0" rtl="0" algn="l">
              <a:spcBef>
                <a:spcPts val="800"/>
              </a:spcBef>
              <a:spcAft>
                <a:spcPts val="1600"/>
              </a:spcAft>
              <a:buNone/>
            </a:pPr>
            <a:r>
              <a:t/>
            </a:r>
            <a:endParaRPr/>
          </a:p>
        </p:txBody>
      </p:sp>
      <p:sp>
        <p:nvSpPr>
          <p:cNvPr id="108" name="Google Shape;108;p1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340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Ambiguity and Misclassification Examples</a:t>
            </a:r>
            <a:endParaRPr/>
          </a:p>
        </p:txBody>
      </p:sp>
      <p:sp>
        <p:nvSpPr>
          <p:cNvPr id="114" name="Google Shape;114;p2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5" name="Google Shape;115;p20"/>
          <p:cNvPicPr preferRelativeResize="0"/>
          <p:nvPr/>
        </p:nvPicPr>
        <p:blipFill>
          <a:blip r:embed="rId3">
            <a:alphaModFix/>
          </a:blip>
          <a:stretch>
            <a:fillRect/>
          </a:stretch>
        </p:blipFill>
        <p:spPr>
          <a:xfrm>
            <a:off x="395225" y="1411325"/>
            <a:ext cx="1769375" cy="1769375"/>
          </a:xfrm>
          <a:prstGeom prst="rect">
            <a:avLst/>
          </a:prstGeom>
          <a:noFill/>
          <a:ln>
            <a:noFill/>
          </a:ln>
        </p:spPr>
      </p:pic>
      <p:sp>
        <p:nvSpPr>
          <p:cNvPr id="116" name="Google Shape;116;p20"/>
          <p:cNvSpPr txBox="1"/>
          <p:nvPr/>
        </p:nvSpPr>
        <p:spPr>
          <a:xfrm>
            <a:off x="702263" y="1017725"/>
            <a:ext cx="1155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Oswald"/>
                <a:ea typeface="Oswald"/>
                <a:cs typeface="Oswald"/>
                <a:sym typeface="Oswald"/>
              </a:rPr>
              <a:t>“Menu”</a:t>
            </a:r>
            <a:endParaRPr>
              <a:solidFill>
                <a:srgbClr val="FFFFFF"/>
              </a:solidFill>
              <a:latin typeface="Oswald"/>
              <a:ea typeface="Oswald"/>
              <a:cs typeface="Oswald"/>
              <a:sym typeface="Oswald"/>
            </a:endParaRPr>
          </a:p>
        </p:txBody>
      </p:sp>
      <p:pic>
        <p:nvPicPr>
          <p:cNvPr id="117" name="Google Shape;117;p20"/>
          <p:cNvPicPr preferRelativeResize="0"/>
          <p:nvPr/>
        </p:nvPicPr>
        <p:blipFill>
          <a:blip r:embed="rId4">
            <a:alphaModFix/>
          </a:blip>
          <a:stretch>
            <a:fillRect/>
          </a:stretch>
        </p:blipFill>
        <p:spPr>
          <a:xfrm>
            <a:off x="254524" y="3355313"/>
            <a:ext cx="2050800" cy="1151875"/>
          </a:xfrm>
          <a:prstGeom prst="rect">
            <a:avLst/>
          </a:prstGeom>
          <a:noFill/>
          <a:ln>
            <a:noFill/>
          </a:ln>
        </p:spPr>
      </p:pic>
      <p:pic>
        <p:nvPicPr>
          <p:cNvPr id="118" name="Google Shape;118;p20"/>
          <p:cNvPicPr preferRelativeResize="0"/>
          <p:nvPr/>
        </p:nvPicPr>
        <p:blipFill>
          <a:blip r:embed="rId5">
            <a:alphaModFix/>
          </a:blip>
          <a:stretch>
            <a:fillRect/>
          </a:stretch>
        </p:blipFill>
        <p:spPr>
          <a:xfrm>
            <a:off x="2457338" y="1552250"/>
            <a:ext cx="1863701" cy="1239350"/>
          </a:xfrm>
          <a:prstGeom prst="rect">
            <a:avLst/>
          </a:prstGeom>
          <a:noFill/>
          <a:ln>
            <a:noFill/>
          </a:ln>
        </p:spPr>
      </p:pic>
      <p:sp>
        <p:nvSpPr>
          <p:cNvPr id="119" name="Google Shape;119;p20"/>
          <p:cNvSpPr txBox="1"/>
          <p:nvPr/>
        </p:nvSpPr>
        <p:spPr>
          <a:xfrm>
            <a:off x="2811525" y="1017725"/>
            <a:ext cx="1155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Oswald"/>
                <a:ea typeface="Oswald"/>
                <a:cs typeface="Oswald"/>
                <a:sym typeface="Oswald"/>
              </a:rPr>
              <a:t>“Drink”</a:t>
            </a:r>
            <a:endParaRPr>
              <a:solidFill>
                <a:srgbClr val="FFFFFF"/>
              </a:solidFill>
              <a:latin typeface="Oswald"/>
              <a:ea typeface="Oswald"/>
              <a:cs typeface="Oswald"/>
              <a:sym typeface="Oswald"/>
            </a:endParaRPr>
          </a:p>
        </p:txBody>
      </p:sp>
      <p:pic>
        <p:nvPicPr>
          <p:cNvPr id="120" name="Google Shape;120;p20"/>
          <p:cNvPicPr preferRelativeResize="0"/>
          <p:nvPr/>
        </p:nvPicPr>
        <p:blipFill>
          <a:blip r:embed="rId6">
            <a:alphaModFix/>
          </a:blip>
          <a:stretch>
            <a:fillRect/>
          </a:stretch>
        </p:blipFill>
        <p:spPr>
          <a:xfrm>
            <a:off x="2457338" y="3116688"/>
            <a:ext cx="1863701" cy="1239363"/>
          </a:xfrm>
          <a:prstGeom prst="rect">
            <a:avLst/>
          </a:prstGeom>
          <a:noFill/>
          <a:ln>
            <a:noFill/>
          </a:ln>
        </p:spPr>
      </p:pic>
      <p:pic>
        <p:nvPicPr>
          <p:cNvPr id="121" name="Google Shape;121;p20"/>
          <p:cNvPicPr preferRelativeResize="0"/>
          <p:nvPr/>
        </p:nvPicPr>
        <p:blipFill>
          <a:blip r:embed="rId7">
            <a:alphaModFix/>
          </a:blip>
          <a:stretch>
            <a:fillRect/>
          </a:stretch>
        </p:blipFill>
        <p:spPr>
          <a:xfrm>
            <a:off x="4467625" y="1620200"/>
            <a:ext cx="1970450" cy="1103450"/>
          </a:xfrm>
          <a:prstGeom prst="rect">
            <a:avLst/>
          </a:prstGeom>
          <a:noFill/>
          <a:ln>
            <a:noFill/>
          </a:ln>
        </p:spPr>
      </p:pic>
      <p:sp>
        <p:nvSpPr>
          <p:cNvPr id="122" name="Google Shape;122;p20"/>
          <p:cNvSpPr txBox="1"/>
          <p:nvPr/>
        </p:nvSpPr>
        <p:spPr>
          <a:xfrm>
            <a:off x="4875188" y="1017725"/>
            <a:ext cx="1155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Oswald"/>
                <a:ea typeface="Oswald"/>
                <a:cs typeface="Oswald"/>
                <a:sym typeface="Oswald"/>
              </a:rPr>
              <a:t>“Food”</a:t>
            </a:r>
            <a:endParaRPr>
              <a:solidFill>
                <a:srgbClr val="FFFFFF"/>
              </a:solidFill>
              <a:latin typeface="Oswald"/>
              <a:ea typeface="Oswald"/>
              <a:cs typeface="Oswald"/>
              <a:sym typeface="Oswald"/>
            </a:endParaRPr>
          </a:p>
        </p:txBody>
      </p:sp>
      <p:pic>
        <p:nvPicPr>
          <p:cNvPr id="123" name="Google Shape;123;p20"/>
          <p:cNvPicPr preferRelativeResize="0"/>
          <p:nvPr/>
        </p:nvPicPr>
        <p:blipFill>
          <a:blip r:embed="rId8">
            <a:alphaModFix/>
          </a:blip>
          <a:stretch>
            <a:fillRect/>
          </a:stretch>
        </p:blipFill>
        <p:spPr>
          <a:xfrm>
            <a:off x="4473071" y="3026196"/>
            <a:ext cx="1970450" cy="1478760"/>
          </a:xfrm>
          <a:prstGeom prst="rect">
            <a:avLst/>
          </a:prstGeom>
          <a:noFill/>
          <a:ln>
            <a:noFill/>
          </a:ln>
        </p:spPr>
      </p:pic>
      <p:sp>
        <p:nvSpPr>
          <p:cNvPr id="124" name="Google Shape;124;p20"/>
          <p:cNvSpPr txBox="1"/>
          <p:nvPr/>
        </p:nvSpPr>
        <p:spPr>
          <a:xfrm>
            <a:off x="7052963" y="614050"/>
            <a:ext cx="1155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Oswald"/>
                <a:ea typeface="Oswald"/>
                <a:cs typeface="Oswald"/>
                <a:sym typeface="Oswald"/>
              </a:rPr>
              <a:t>“Inside”</a:t>
            </a:r>
            <a:endParaRPr>
              <a:solidFill>
                <a:srgbClr val="FFFFFF"/>
              </a:solidFill>
              <a:latin typeface="Oswald"/>
              <a:ea typeface="Oswald"/>
              <a:cs typeface="Oswald"/>
              <a:sym typeface="Oswald"/>
            </a:endParaRPr>
          </a:p>
        </p:txBody>
      </p:sp>
      <p:sp>
        <p:nvSpPr>
          <p:cNvPr id="125" name="Google Shape;125;p20"/>
          <p:cNvSpPr txBox="1"/>
          <p:nvPr/>
        </p:nvSpPr>
        <p:spPr>
          <a:xfrm>
            <a:off x="7052975" y="2623163"/>
            <a:ext cx="1155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Oswald"/>
                <a:ea typeface="Oswald"/>
                <a:cs typeface="Oswald"/>
                <a:sym typeface="Oswald"/>
              </a:rPr>
              <a:t>“Outside”</a:t>
            </a:r>
            <a:endParaRPr>
              <a:solidFill>
                <a:srgbClr val="FFFFFF"/>
              </a:solidFill>
              <a:latin typeface="Oswald"/>
              <a:ea typeface="Oswald"/>
              <a:cs typeface="Oswald"/>
              <a:sym typeface="Oswald"/>
            </a:endParaRPr>
          </a:p>
        </p:txBody>
      </p:sp>
      <p:pic>
        <p:nvPicPr>
          <p:cNvPr id="126" name="Google Shape;126;p20"/>
          <p:cNvPicPr preferRelativeResize="0"/>
          <p:nvPr/>
        </p:nvPicPr>
        <p:blipFill>
          <a:blip r:embed="rId9">
            <a:alphaModFix/>
          </a:blip>
          <a:stretch>
            <a:fillRect/>
          </a:stretch>
        </p:blipFill>
        <p:spPr>
          <a:xfrm>
            <a:off x="6967119" y="3076300"/>
            <a:ext cx="1327043" cy="1769375"/>
          </a:xfrm>
          <a:prstGeom prst="rect">
            <a:avLst/>
          </a:prstGeom>
          <a:noFill/>
          <a:ln>
            <a:noFill/>
          </a:ln>
        </p:spPr>
      </p:pic>
      <p:pic>
        <p:nvPicPr>
          <p:cNvPr id="127" name="Google Shape;127;p20"/>
          <p:cNvPicPr preferRelativeResize="0"/>
          <p:nvPr/>
        </p:nvPicPr>
        <p:blipFill>
          <a:blip r:embed="rId10">
            <a:alphaModFix/>
          </a:blip>
          <a:stretch>
            <a:fillRect/>
          </a:stretch>
        </p:blipFill>
        <p:spPr>
          <a:xfrm>
            <a:off x="6698776" y="1018272"/>
            <a:ext cx="1863700" cy="149995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Challenges</a:t>
            </a:r>
            <a:endParaRPr/>
          </a:p>
        </p:txBody>
      </p:sp>
      <p:sp>
        <p:nvSpPr>
          <p:cNvPr id="133" name="Google Shape;133;p21"/>
          <p:cNvSpPr txBox="1"/>
          <p:nvPr>
            <p:ph idx="1" type="body"/>
          </p:nvPr>
        </p:nvSpPr>
        <p:spPr>
          <a:xfrm>
            <a:off x="311700" y="1017725"/>
            <a:ext cx="8520600" cy="35790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sz="1600"/>
              <a:t>There is a dramatic degree of class imbalance in the dataset, which will prevent the model performing well on the minor classes if not addressed adequately:</a:t>
            </a:r>
            <a:endParaRPr sz="1600"/>
          </a:p>
          <a:p>
            <a:pPr indent="0" lvl="0" marL="457200" rtl="0" algn="l">
              <a:spcBef>
                <a:spcPts val="800"/>
              </a:spcBef>
              <a:spcAft>
                <a:spcPts val="0"/>
              </a:spcAft>
              <a:buNone/>
            </a:pPr>
            <a:r>
              <a:t/>
            </a:r>
            <a:endParaRPr sz="1600"/>
          </a:p>
          <a:p>
            <a:pPr indent="0" lvl="0" marL="457200" rtl="0" algn="l">
              <a:spcBef>
                <a:spcPts val="1600"/>
              </a:spcBef>
              <a:spcAft>
                <a:spcPts val="0"/>
              </a:spcAft>
              <a:buNone/>
            </a:pPr>
            <a:r>
              <a:t/>
            </a:r>
            <a:endParaRPr sz="1600"/>
          </a:p>
          <a:p>
            <a:pPr indent="0" lvl="0" marL="457200" rtl="0" algn="l">
              <a:spcBef>
                <a:spcPts val="1600"/>
              </a:spcBef>
              <a:spcAft>
                <a:spcPts val="0"/>
              </a:spcAft>
              <a:buNone/>
            </a:pPr>
            <a:r>
              <a:t/>
            </a:r>
            <a:endParaRPr sz="1600"/>
          </a:p>
          <a:p>
            <a:pPr indent="-330200" lvl="0" marL="457200" rtl="0" algn="l">
              <a:spcBef>
                <a:spcPts val="1600"/>
              </a:spcBef>
              <a:spcAft>
                <a:spcPts val="0"/>
              </a:spcAft>
              <a:buSzPts val="1600"/>
              <a:buChar char="●"/>
            </a:pPr>
            <a:r>
              <a:rPr lang="en" sz="1600"/>
              <a:t>CNN architectures are time consuming to design, and ultimate performance is heavily dependant on weight initialization and training set size</a:t>
            </a:r>
            <a:endParaRPr sz="1600"/>
          </a:p>
          <a:p>
            <a:pPr indent="-330200" lvl="0" marL="457200" rtl="0" algn="l">
              <a:spcBef>
                <a:spcPts val="0"/>
              </a:spcBef>
              <a:spcAft>
                <a:spcPts val="0"/>
              </a:spcAft>
              <a:buSzPts val="1600"/>
              <a:buChar char="●"/>
            </a:pPr>
            <a:r>
              <a:rPr lang="en" sz="1600"/>
              <a:t>CNNs require a large amount of computing time and power to train, and I have limited hardware (nVidia 1060 6GB GPU)</a:t>
            </a:r>
            <a:endParaRPr sz="1600"/>
          </a:p>
          <a:p>
            <a:pPr indent="-330200" lvl="0" marL="457200" rtl="0" algn="l">
              <a:spcBef>
                <a:spcPts val="0"/>
              </a:spcBef>
              <a:spcAft>
                <a:spcPts val="0"/>
              </a:spcAft>
              <a:buSzPts val="1600"/>
              <a:buChar char="●"/>
            </a:pPr>
            <a:r>
              <a:rPr lang="en" sz="1600"/>
              <a:t>Long training times become especially problematic during hyperparameter tuning (days of training for each hyperparameter if using full image set)</a:t>
            </a:r>
            <a:endParaRPr sz="1600"/>
          </a:p>
        </p:txBody>
      </p:sp>
      <p:sp>
        <p:nvSpPr>
          <p:cNvPr id="134" name="Google Shape;134;p2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5" name="Google Shape;135;p21"/>
          <p:cNvPicPr preferRelativeResize="0"/>
          <p:nvPr/>
        </p:nvPicPr>
        <p:blipFill>
          <a:blip r:embed="rId3">
            <a:alphaModFix/>
          </a:blip>
          <a:stretch>
            <a:fillRect/>
          </a:stretch>
        </p:blipFill>
        <p:spPr>
          <a:xfrm>
            <a:off x="3133725" y="1717938"/>
            <a:ext cx="2876550" cy="1304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