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9" r:id="rId2"/>
    <p:sldId id="256" r:id="rId3"/>
    <p:sldId id="263" r:id="rId4"/>
    <p:sldId id="264" r:id="rId5"/>
    <p:sldId id="257" r:id="rId6"/>
    <p:sldId id="265" r:id="rId7"/>
    <p:sldId id="258"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Mads\test.transactions_Amado%20B.%20Sombreno%20J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Mads\test.transactions_Amado%20B.%20Sombreno%20J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4410949587805E-2"/>
          <c:y val="2.7777707222081109E-2"/>
          <c:w val="0.90838242964729154"/>
          <c:h val="0.92005181151480619"/>
        </c:manualLayout>
      </c:layout>
      <c:lineChart>
        <c:grouping val="standard"/>
        <c:varyColors val="0"/>
        <c:ser>
          <c:idx val="2"/>
          <c:order val="0"/>
          <c:tx>
            <c:strRef>
              <c:f>'Summary #1'!$B$39</c:f>
              <c:strCache>
                <c:ptCount val="1"/>
                <c:pt idx="0">
                  <c:v>Grand Total</c:v>
                </c:pt>
              </c:strCache>
            </c:strRef>
          </c:tx>
          <c:spPr>
            <a:ln w="28575" cap="rnd">
              <a:solidFill>
                <a:srgbClr val="002060"/>
              </a:solidFill>
              <a:round/>
            </a:ln>
            <a:effectLst/>
          </c:spPr>
          <c:marker>
            <c:symbol val="circle"/>
            <c:size val="11"/>
            <c:spPr>
              <a:solidFill>
                <a:schemeClr val="bg1"/>
              </a:solidFill>
              <a:ln w="38100">
                <a:solidFill>
                  <a:srgbClr val="2F4D5E"/>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#1'!$C$28:$N$28</c:f>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f>'Summary #1'!$C$39:$N$39</c:f>
              <c:numCache>
                <c:formatCode>"$"#,##0.00</c:formatCode>
                <c:ptCount val="12"/>
                <c:pt idx="0">
                  <c:v>373383.57999999996</c:v>
                </c:pt>
                <c:pt idx="1">
                  <c:v>353809.96000000008</c:v>
                </c:pt>
                <c:pt idx="2">
                  <c:v>376667.95999999996</c:v>
                </c:pt>
                <c:pt idx="3">
                  <c:v>397618.76</c:v>
                </c:pt>
                <c:pt idx="4">
                  <c:v>370917.19</c:v>
                </c:pt>
                <c:pt idx="5">
                  <c:v>419251.82999999967</c:v>
                </c:pt>
                <c:pt idx="6">
                  <c:v>417167.28999999992</c:v>
                </c:pt>
                <c:pt idx="7">
                  <c:v>404201.16000000003</c:v>
                </c:pt>
                <c:pt idx="8">
                  <c:v>413564.75999999995</c:v>
                </c:pt>
                <c:pt idx="9">
                  <c:v>404831.21000000014</c:v>
                </c:pt>
                <c:pt idx="10">
                  <c:v>436040.35000000003</c:v>
                </c:pt>
                <c:pt idx="11">
                  <c:v>218933.08999999997</c:v>
                </c:pt>
              </c:numCache>
            </c:numRef>
          </c:val>
          <c:smooth val="1"/>
          <c:extLst xmlns:c15="http://schemas.microsoft.com/office/drawing/2012/chart">
            <c:ext xmlns:c16="http://schemas.microsoft.com/office/drawing/2014/chart" uri="{C3380CC4-5D6E-409C-BE32-E72D297353CC}">
              <c16:uniqueId val="{00000000-49BA-4C60-8399-250C63D403E4}"/>
            </c:ext>
          </c:extLst>
        </c:ser>
        <c:dLbls>
          <c:showLegendKey val="0"/>
          <c:showVal val="0"/>
          <c:showCatName val="0"/>
          <c:showSerName val="0"/>
          <c:showPercent val="0"/>
          <c:showBubbleSize val="0"/>
        </c:dLbls>
        <c:marker val="1"/>
        <c:smooth val="0"/>
        <c:axId val="157544320"/>
        <c:axId val="157544712"/>
        <c:extLst>
          <c:ext xmlns:c15="http://schemas.microsoft.com/office/drawing/2012/chart" uri="{02D57815-91ED-43cb-92C2-25804820EDAC}">
            <c15:filteredLineSeries>
              <c15:ser>
                <c:idx val="0"/>
                <c:order val="1"/>
                <c:tx>
                  <c:strRef>
                    <c:extLst>
                      <c:ext uri="{02D57815-91ED-43cb-92C2-25804820EDAC}">
                        <c15:formulaRef>
                          <c15:sqref>'Summary #1'!$B$33</c15:sqref>
                        </c15:formulaRef>
                      </c:ext>
                    </c:extLst>
                    <c:strCache>
                      <c:ptCount val="1"/>
                      <c:pt idx="0">
                        <c:v>Restaurants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c:ext uri="{02D57815-91ED-43cb-92C2-25804820EDAC}">
                        <c15:formulaRef>
                          <c15:sqref>'Summary #1'!$C$33:$N$33</c15:sqref>
                        </c15:formulaRef>
                      </c:ext>
                    </c:extLst>
                    <c:numCache>
                      <c:formatCode>"$"#,##0.00</c:formatCode>
                      <c:ptCount val="12"/>
                      <c:pt idx="0">
                        <c:v>143109.05999999991</c:v>
                      </c:pt>
                      <c:pt idx="1">
                        <c:v>136736.93000000008</c:v>
                      </c:pt>
                      <c:pt idx="2">
                        <c:v>150722.76000000007</c:v>
                      </c:pt>
                      <c:pt idx="3">
                        <c:v>151783.79999999999</c:v>
                      </c:pt>
                      <c:pt idx="4">
                        <c:v>129674.44999999995</c:v>
                      </c:pt>
                      <c:pt idx="5">
                        <c:v>164717.39999999982</c:v>
                      </c:pt>
                      <c:pt idx="6">
                        <c:v>171825.61999999994</c:v>
                      </c:pt>
                      <c:pt idx="7">
                        <c:v>161579.01999999996</c:v>
                      </c:pt>
                      <c:pt idx="8">
                        <c:v>171479.83999999988</c:v>
                      </c:pt>
                      <c:pt idx="9">
                        <c:v>164206.46000000014</c:v>
                      </c:pt>
                      <c:pt idx="10">
                        <c:v>159615.57999999993</c:v>
                      </c:pt>
                      <c:pt idx="11">
                        <c:v>77942.070000000007</c:v>
                      </c:pt>
                    </c:numCache>
                  </c:numRef>
                </c:val>
                <c:smooth val="0"/>
                <c:extLst>
                  <c:ext xmlns:c16="http://schemas.microsoft.com/office/drawing/2014/chart" uri="{C3380CC4-5D6E-409C-BE32-E72D297353CC}">
                    <c16:uniqueId val="{00000001-49BA-4C60-8399-250C63D403E4}"/>
                  </c:ext>
                </c:extLst>
              </c15:ser>
            </c15:filteredLineSeries>
            <c15:filteredLineSeries>
              <c15:ser>
                <c:idx val="1"/>
                <c:order val="2"/>
                <c:tx>
                  <c:strRef>
                    <c:extLst xmlns:c15="http://schemas.microsoft.com/office/drawing/2012/chart">
                      <c:ext xmlns:c15="http://schemas.microsoft.com/office/drawing/2012/chart" uri="{02D57815-91ED-43cb-92C2-25804820EDAC}">
                        <c15:formulaRef>
                          <c15:sqref>'Summary #1'!$B$34</c15:sqref>
                        </c15:formulaRef>
                      </c:ext>
                    </c:extLst>
                    <c:strCache>
                      <c:ptCount val="1"/>
                      <c:pt idx="0">
                        <c:v>Retail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#1'!$C$34:$N$34</c15:sqref>
                        </c15:formulaRef>
                      </c:ext>
                    </c:extLst>
                    <c:numCache>
                      <c:formatCode>"$"#,##0.00</c:formatCode>
                      <c:ptCount val="12"/>
                      <c:pt idx="0">
                        <c:v>89851.68</c:v>
                      </c:pt>
                      <c:pt idx="1">
                        <c:v>89425.65</c:v>
                      </c:pt>
                      <c:pt idx="2">
                        <c:v>102702.62999999989</c:v>
                      </c:pt>
                      <c:pt idx="3">
                        <c:v>98450.95</c:v>
                      </c:pt>
                      <c:pt idx="4">
                        <c:v>107943.36000000002</c:v>
                      </c:pt>
                      <c:pt idx="5">
                        <c:v>111899.38999999985</c:v>
                      </c:pt>
                      <c:pt idx="6">
                        <c:v>94754.35000000002</c:v>
                      </c:pt>
                      <c:pt idx="7">
                        <c:v>93023.670000000027</c:v>
                      </c:pt>
                      <c:pt idx="8">
                        <c:v>93005.56000000007</c:v>
                      </c:pt>
                      <c:pt idx="9">
                        <c:v>95241.14</c:v>
                      </c:pt>
                      <c:pt idx="10">
                        <c:v>114879.8100000001</c:v>
                      </c:pt>
                      <c:pt idx="11">
                        <c:v>63256.749999999964</c:v>
                      </c:pt>
                    </c:numCache>
                  </c:numRef>
                </c:val>
                <c:smooth val="0"/>
                <c:extLst xmlns:c15="http://schemas.microsoft.com/office/drawing/2012/chart">
                  <c:ext xmlns:c16="http://schemas.microsoft.com/office/drawing/2014/chart" uri="{C3380CC4-5D6E-409C-BE32-E72D297353CC}">
                    <c16:uniqueId val="{00000002-49BA-4C60-8399-250C63D403E4}"/>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'Summary #1'!$B$35</c15:sqref>
                        </c15:formulaRef>
                      </c:ext>
                    </c:extLst>
                    <c:strCache>
                      <c:ptCount val="1"/>
                      <c:pt idx="0">
                        <c:v>Services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#1'!$C$35:$N$35</c15:sqref>
                        </c15:formulaRef>
                      </c:ext>
                    </c:extLst>
                    <c:numCache>
                      <c:formatCode>"$"#,##0.00</c:formatCode>
                      <c:ptCount val="12"/>
                      <c:pt idx="0">
                        <c:v>67375.650000000052</c:v>
                      </c:pt>
                      <c:pt idx="1">
                        <c:v>64320.250000000022</c:v>
                      </c:pt>
                      <c:pt idx="2">
                        <c:v>57476.570000000022</c:v>
                      </c:pt>
                      <c:pt idx="3">
                        <c:v>70911.589999999982</c:v>
                      </c:pt>
                      <c:pt idx="4">
                        <c:v>71066.299999999974</c:v>
                      </c:pt>
                      <c:pt idx="5">
                        <c:v>75669.100000000049</c:v>
                      </c:pt>
                      <c:pt idx="6">
                        <c:v>83565.789999999994</c:v>
                      </c:pt>
                      <c:pt idx="7">
                        <c:v>78455.180000000022</c:v>
                      </c:pt>
                      <c:pt idx="8">
                        <c:v>74416.179999999978</c:v>
                      </c:pt>
                      <c:pt idx="9">
                        <c:v>73266.290000000037</c:v>
                      </c:pt>
                      <c:pt idx="10">
                        <c:v>75193.999999999956</c:v>
                      </c:pt>
                      <c:pt idx="11">
                        <c:v>42621.14999999998</c:v>
                      </c:pt>
                    </c:numCache>
                  </c:numRef>
                </c:val>
                <c:smooth val="0"/>
                <c:extLst xmlns:c15="http://schemas.microsoft.com/office/drawing/2012/chart">
                  <c:ext xmlns:c16="http://schemas.microsoft.com/office/drawing/2014/chart" uri="{C3380CC4-5D6E-409C-BE32-E72D297353CC}">
                    <c16:uniqueId val="{00000003-49BA-4C60-8399-250C63D403E4}"/>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'Summary #1'!$B$36</c15:sqref>
                        </c15:formulaRef>
                      </c:ext>
                    </c:extLst>
                    <c:strCache>
                      <c:ptCount val="1"/>
                      <c:pt idx="0">
                        <c:v>Health Care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#1'!$C$36:$N$36</c15:sqref>
                        </c15:formulaRef>
                      </c:ext>
                    </c:extLst>
                    <c:numCache>
                      <c:formatCode>"$"#,##0.00</c:formatCode>
                      <c:ptCount val="12"/>
                      <c:pt idx="0">
                        <c:v>50923.260000000024</c:v>
                      </c:pt>
                      <c:pt idx="1">
                        <c:v>41497.100000000006</c:v>
                      </c:pt>
                      <c:pt idx="2">
                        <c:v>34031.849999999991</c:v>
                      </c:pt>
                      <c:pt idx="3">
                        <c:v>45547.650000000016</c:v>
                      </c:pt>
                      <c:pt idx="4">
                        <c:v>35541.110000000015</c:v>
                      </c:pt>
                      <c:pt idx="5">
                        <c:v>43214.51999999999</c:v>
                      </c:pt>
                      <c:pt idx="6">
                        <c:v>39045.640000000014</c:v>
                      </c:pt>
                      <c:pt idx="7">
                        <c:v>46841.94</c:v>
                      </c:pt>
                      <c:pt idx="8">
                        <c:v>43264.810000000027</c:v>
                      </c:pt>
                      <c:pt idx="9">
                        <c:v>40194.359999999986</c:v>
                      </c:pt>
                      <c:pt idx="10">
                        <c:v>50999.780000000013</c:v>
                      </c:pt>
                      <c:pt idx="11">
                        <c:v>18498.160000000003</c:v>
                      </c:pt>
                    </c:numCache>
                  </c:numRef>
                </c:val>
                <c:smooth val="0"/>
                <c:extLst xmlns:c15="http://schemas.microsoft.com/office/drawing/2012/chart">
                  <c:ext xmlns:c16="http://schemas.microsoft.com/office/drawing/2014/chart" uri="{C3380CC4-5D6E-409C-BE32-E72D297353CC}">
                    <c16:uniqueId val="{00000004-49BA-4C60-8399-250C63D403E4}"/>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'Summary #1'!$B$36</c15:sqref>
                        </c15:formulaRef>
                      </c:ext>
                    </c:extLst>
                    <c:strCache>
                      <c:ptCount val="1"/>
                      <c:pt idx="0">
                        <c:v>Health Care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#1'!$C$36:$N$36</c15:sqref>
                        </c15:formulaRef>
                      </c:ext>
                    </c:extLst>
                    <c:numCache>
                      <c:formatCode>"$"#,##0.00</c:formatCode>
                      <c:ptCount val="12"/>
                      <c:pt idx="0">
                        <c:v>50923.260000000024</c:v>
                      </c:pt>
                      <c:pt idx="1">
                        <c:v>41497.100000000006</c:v>
                      </c:pt>
                      <c:pt idx="2">
                        <c:v>34031.849999999991</c:v>
                      </c:pt>
                      <c:pt idx="3">
                        <c:v>45547.650000000016</c:v>
                      </c:pt>
                      <c:pt idx="4">
                        <c:v>35541.110000000015</c:v>
                      </c:pt>
                      <c:pt idx="5">
                        <c:v>43214.51999999999</c:v>
                      </c:pt>
                      <c:pt idx="6">
                        <c:v>39045.640000000014</c:v>
                      </c:pt>
                      <c:pt idx="7">
                        <c:v>46841.94</c:v>
                      </c:pt>
                      <c:pt idx="8">
                        <c:v>43264.810000000027</c:v>
                      </c:pt>
                      <c:pt idx="9">
                        <c:v>40194.359999999986</c:v>
                      </c:pt>
                      <c:pt idx="10">
                        <c:v>50999.780000000013</c:v>
                      </c:pt>
                      <c:pt idx="11">
                        <c:v>18498.160000000003</c:v>
                      </c:pt>
                    </c:numCache>
                  </c:numRef>
                </c:val>
                <c:smooth val="0"/>
                <c:extLst xmlns:c15="http://schemas.microsoft.com/office/drawing/2012/chart">
                  <c:ext xmlns:c16="http://schemas.microsoft.com/office/drawing/2014/chart" uri="{C3380CC4-5D6E-409C-BE32-E72D297353CC}">
                    <c16:uniqueId val="{00000005-49BA-4C60-8399-250C63D403E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'Summary #1'!$B$37</c15:sqref>
                        </c15:formulaRef>
                      </c:ext>
                    </c:extLst>
                    <c:strCache>
                      <c:ptCount val="1"/>
                      <c:pt idx="0">
                        <c:v>Entertainment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#1'!$C$37:$N$37</c15:sqref>
                        </c15:formulaRef>
                      </c:ext>
                    </c:extLst>
                    <c:numCache>
                      <c:formatCode>"$"#,##0.00</c:formatCode>
                      <c:ptCount val="12"/>
                      <c:pt idx="0">
                        <c:v>13706.560000000001</c:v>
                      </c:pt>
                      <c:pt idx="1">
                        <c:v>15700.800000000005</c:v>
                      </c:pt>
                      <c:pt idx="2">
                        <c:v>11841.730000000001</c:v>
                      </c:pt>
                      <c:pt idx="3">
                        <c:v>25467.560000000009</c:v>
                      </c:pt>
                      <c:pt idx="4">
                        <c:v>21050.230000000007</c:v>
                      </c:pt>
                      <c:pt idx="5">
                        <c:v>16741.689999999999</c:v>
                      </c:pt>
                      <c:pt idx="6">
                        <c:v>20923.479999999996</c:v>
                      </c:pt>
                      <c:pt idx="7">
                        <c:v>11778.719999999998</c:v>
                      </c:pt>
                      <c:pt idx="8">
                        <c:v>18481.880000000008</c:v>
                      </c:pt>
                      <c:pt idx="9">
                        <c:v>20124.96</c:v>
                      </c:pt>
                      <c:pt idx="10">
                        <c:v>21062.650000000012</c:v>
                      </c:pt>
                      <c:pt idx="11">
                        <c:v>11714.200000000003</c:v>
                      </c:pt>
                    </c:numCache>
                  </c:numRef>
                </c:val>
                <c:smooth val="0"/>
                <c:extLst xmlns:c15="http://schemas.microsoft.com/office/drawing/2012/chart">
                  <c:ext xmlns:c16="http://schemas.microsoft.com/office/drawing/2014/chart" uri="{C3380CC4-5D6E-409C-BE32-E72D297353CC}">
                    <c16:uniqueId val="{00000006-49BA-4C60-8399-250C63D403E4}"/>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'Summary #1'!$B$38</c15:sqref>
                        </c15:formulaRef>
                      </c:ext>
                    </c:extLst>
                    <c:strCache>
                      <c:ptCount val="1"/>
                      <c:pt idx="0">
                        <c:v>Transportation</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'Summary #1'!$C$28:$N$28</c15:sqref>
                        </c15:formulaRef>
                      </c:ext>
                    </c:extLst>
                    <c:numCache>
                      <c:formatCode>m/d/yyyy</c:formatCode>
                      <c:ptCount val="12"/>
                      <c:pt idx="0">
                        <c:v>44836</c:v>
                      </c:pt>
                      <c:pt idx="1">
                        <c:v>44843</c:v>
                      </c:pt>
                      <c:pt idx="2">
                        <c:v>44850</c:v>
                      </c:pt>
                      <c:pt idx="3">
                        <c:v>44857</c:v>
                      </c:pt>
                      <c:pt idx="4">
                        <c:v>44864</c:v>
                      </c:pt>
                      <c:pt idx="5">
                        <c:v>44871</c:v>
                      </c:pt>
                      <c:pt idx="6">
                        <c:v>44878</c:v>
                      </c:pt>
                      <c:pt idx="7">
                        <c:v>44885</c:v>
                      </c:pt>
                      <c:pt idx="8">
                        <c:v>44892</c:v>
                      </c:pt>
                      <c:pt idx="9">
                        <c:v>44899</c:v>
                      </c:pt>
                      <c:pt idx="10">
                        <c:v>44906</c:v>
                      </c:pt>
                      <c:pt idx="11">
                        <c:v>44913</c:v>
                      </c:pt>
                    </c:numCache>
                  </c:numRef>
                </c:cat>
                <c:val>
                  <c:numRef>
                    <c:extLst xmlns:c15="http://schemas.microsoft.com/office/drawing/2012/chart">
                      <c:ext xmlns:c15="http://schemas.microsoft.com/office/drawing/2012/chart" uri="{02D57815-91ED-43cb-92C2-25804820EDAC}">
                        <c15:formulaRef>
                          <c15:sqref>'Summary #1'!$C$38:$N$38</c15:sqref>
                        </c15:formulaRef>
                      </c:ext>
                    </c:extLst>
                    <c:numCache>
                      <c:formatCode>"$"#,##0.00</c:formatCode>
                      <c:ptCount val="12"/>
                      <c:pt idx="0">
                        <c:v>8417.3700000000008</c:v>
                      </c:pt>
                      <c:pt idx="1">
                        <c:v>6129.2300000000005</c:v>
                      </c:pt>
                      <c:pt idx="2">
                        <c:v>19892.419999999995</c:v>
                      </c:pt>
                      <c:pt idx="3">
                        <c:v>5457.2100000000009</c:v>
                      </c:pt>
                      <c:pt idx="4">
                        <c:v>5641.74</c:v>
                      </c:pt>
                      <c:pt idx="5">
                        <c:v>7009.73</c:v>
                      </c:pt>
                      <c:pt idx="6">
                        <c:v>7052.41</c:v>
                      </c:pt>
                      <c:pt idx="7">
                        <c:v>12522.63</c:v>
                      </c:pt>
                      <c:pt idx="8">
                        <c:v>12916.489999999998</c:v>
                      </c:pt>
                      <c:pt idx="9">
                        <c:v>11798.000000000004</c:v>
                      </c:pt>
                      <c:pt idx="10">
                        <c:v>14288.530000000006</c:v>
                      </c:pt>
                      <c:pt idx="11">
                        <c:v>4900.76</c:v>
                      </c:pt>
                    </c:numCache>
                  </c:numRef>
                </c:val>
                <c:smooth val="0"/>
                <c:extLst xmlns:c15="http://schemas.microsoft.com/office/drawing/2012/chart">
                  <c:ext xmlns:c16="http://schemas.microsoft.com/office/drawing/2014/chart" uri="{C3380CC4-5D6E-409C-BE32-E72D297353CC}">
                    <c16:uniqueId val="{00000007-49BA-4C60-8399-250C63D403E4}"/>
                  </c:ext>
                </c:extLst>
              </c15:ser>
            </c15:filteredLineSeries>
          </c:ext>
        </c:extLst>
      </c:lineChart>
      <c:catAx>
        <c:axId val="157544320"/>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544712"/>
        <c:crosses val="autoZero"/>
        <c:auto val="0"/>
        <c:lblAlgn val="ctr"/>
        <c:lblOffset val="100"/>
        <c:noMultiLvlLbl val="0"/>
      </c:catAx>
      <c:valAx>
        <c:axId val="157544712"/>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544320"/>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sz="9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04410949587805E-2"/>
          <c:y val="2.7777707222081109E-2"/>
          <c:w val="0.92036858122795995"/>
          <c:h val="0.92657713148759635"/>
        </c:manualLayout>
      </c:layout>
      <c:lineChart>
        <c:grouping val="standard"/>
        <c:varyColors val="0"/>
        <c:ser>
          <c:idx val="2"/>
          <c:order val="0"/>
          <c:tx>
            <c:strRef>
              <c:f>'Summary #2'!$C$38</c:f>
              <c:strCache>
                <c:ptCount val="1"/>
                <c:pt idx="0">
                  <c:v>Grand Total</c:v>
                </c:pt>
              </c:strCache>
            </c:strRef>
          </c:tx>
          <c:spPr>
            <a:ln w="28575" cap="rnd">
              <a:solidFill>
                <a:srgbClr val="002060"/>
              </a:solidFill>
              <a:round/>
            </a:ln>
            <a:effectLst/>
          </c:spPr>
          <c:marker>
            <c:symbol val="circle"/>
            <c:size val="11"/>
            <c:spPr>
              <a:solidFill>
                <a:schemeClr val="bg1"/>
              </a:solidFill>
              <a:ln w="38100">
                <a:solidFill>
                  <a:srgbClr val="00206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#2'!$D$31:$O$31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'Summary #2'!$D$38:$O$38</c:f>
              <c:numCache>
                <c:formatCode>"$"#,##0.00</c:formatCode>
                <c:ptCount val="12"/>
                <c:pt idx="0">
                  <c:v>737586.99</c:v>
                </c:pt>
                <c:pt idx="1">
                  <c:v>769396.36000000022</c:v>
                </c:pt>
                <c:pt idx="2">
                  <c:v>881552.44000000053</c:v>
                </c:pt>
                <c:pt idx="3">
                  <c:v>968623.79999999888</c:v>
                </c:pt>
                <c:pt idx="4">
                  <c:v>1117925.4700000004</c:v>
                </c:pt>
                <c:pt idx="5">
                  <c:v>1171609.4399999997</c:v>
                </c:pt>
                <c:pt idx="6">
                  <c:v>1218821.5300000003</c:v>
                </c:pt>
                <c:pt idx="7">
                  <c:v>1231114.9599999997</c:v>
                </c:pt>
                <c:pt idx="8">
                  <c:v>1435105.2500000002</c:v>
                </c:pt>
                <c:pt idx="9">
                  <c:v>1689875.9199999981</c:v>
                </c:pt>
                <c:pt idx="10">
                  <c:v>1741460.5100000028</c:v>
                </c:pt>
                <c:pt idx="11">
                  <c:v>911999.14</c:v>
                </c:pt>
              </c:numCache>
            </c:numRef>
          </c:val>
          <c:smooth val="1"/>
          <c:extLst xmlns:c15="http://schemas.microsoft.com/office/drawing/2012/chart">
            <c:ext xmlns:c16="http://schemas.microsoft.com/office/drawing/2014/chart" uri="{C3380CC4-5D6E-409C-BE32-E72D297353CC}">
              <c16:uniqueId val="{00000000-4EE1-4A95-86EE-1FFD3A3995DF}"/>
            </c:ext>
          </c:extLst>
        </c:ser>
        <c:dLbls>
          <c:showLegendKey val="0"/>
          <c:showVal val="0"/>
          <c:showCatName val="0"/>
          <c:showSerName val="0"/>
          <c:showPercent val="0"/>
          <c:showBubbleSize val="0"/>
        </c:dLbls>
        <c:marker val="1"/>
        <c:smooth val="0"/>
        <c:axId val="157544320"/>
        <c:axId val="157544712"/>
        <c:extLst>
          <c:ext xmlns:c15="http://schemas.microsoft.com/office/drawing/2012/chart" uri="{02D57815-91ED-43cb-92C2-25804820EDAC}">
            <c15:filteredLineSeries>
              <c15:ser>
                <c:idx val="0"/>
                <c:order val="1"/>
                <c:tx>
                  <c:strRef>
                    <c:extLst>
                      <c:ext uri="{02D57815-91ED-43cb-92C2-25804820EDAC}">
                        <c15:formulaRef>
                          <c15:sqref>'Summary #1'!$B$33</c15:sqref>
                        </c15:formulaRef>
                      </c:ext>
                    </c:extLst>
                    <c:strCache>
                      <c:ptCount val="1"/>
                      <c:pt idx="0">
                        <c:v>Restaurants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uri="{02D57815-91ED-43cb-92C2-25804820EDAC}">
                        <c15:formulaRef>
                          <c15:sqref>'Summary #1'!$C$33:$N$33</c15:sqref>
                        </c15:formulaRef>
                      </c:ext>
                    </c:extLst>
                    <c:numCache>
                      <c:formatCode>"$"#,##0.00</c:formatCode>
                      <c:ptCount val="12"/>
                      <c:pt idx="0">
                        <c:v>143109.05999999991</c:v>
                      </c:pt>
                      <c:pt idx="1">
                        <c:v>136736.93000000008</c:v>
                      </c:pt>
                      <c:pt idx="2">
                        <c:v>150722.76000000007</c:v>
                      </c:pt>
                      <c:pt idx="3">
                        <c:v>151783.79999999999</c:v>
                      </c:pt>
                      <c:pt idx="4">
                        <c:v>129674.44999999995</c:v>
                      </c:pt>
                      <c:pt idx="5">
                        <c:v>164717.39999999982</c:v>
                      </c:pt>
                      <c:pt idx="6">
                        <c:v>171825.61999999994</c:v>
                      </c:pt>
                      <c:pt idx="7">
                        <c:v>161579.01999999996</c:v>
                      </c:pt>
                      <c:pt idx="8">
                        <c:v>171479.83999999988</c:v>
                      </c:pt>
                      <c:pt idx="9">
                        <c:v>164206.46000000014</c:v>
                      </c:pt>
                      <c:pt idx="10">
                        <c:v>159615.57999999993</c:v>
                      </c:pt>
                      <c:pt idx="11">
                        <c:v>77942.070000000007</c:v>
                      </c:pt>
                    </c:numCache>
                  </c:numRef>
                </c:val>
                <c:smooth val="0"/>
                <c:extLst>
                  <c:ext xmlns:c16="http://schemas.microsoft.com/office/drawing/2014/chart" uri="{C3380CC4-5D6E-409C-BE32-E72D297353CC}">
                    <c16:uniqueId val="{00000001-4EE1-4A95-86EE-1FFD3A3995DF}"/>
                  </c:ext>
                </c:extLst>
              </c15:ser>
            </c15:filteredLineSeries>
            <c15:filteredLineSeries>
              <c15:ser>
                <c:idx val="1"/>
                <c:order val="2"/>
                <c:tx>
                  <c:strRef>
                    <c:extLst xmlns:c15="http://schemas.microsoft.com/office/drawing/2012/chart">
                      <c:ext xmlns:c15="http://schemas.microsoft.com/office/drawing/2012/chart" uri="{02D57815-91ED-43cb-92C2-25804820EDAC}">
                        <c15:formulaRef>
                          <c15:sqref>'Summary #1'!$B$34</c15:sqref>
                        </c15:formulaRef>
                      </c:ext>
                    </c:extLst>
                    <c:strCache>
                      <c:ptCount val="1"/>
                      <c:pt idx="0">
                        <c:v>Retail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#1'!$C$34:$N$34</c15:sqref>
                        </c15:formulaRef>
                      </c:ext>
                    </c:extLst>
                    <c:numCache>
                      <c:formatCode>"$"#,##0.00</c:formatCode>
                      <c:ptCount val="12"/>
                      <c:pt idx="0">
                        <c:v>89851.68</c:v>
                      </c:pt>
                      <c:pt idx="1">
                        <c:v>89425.65</c:v>
                      </c:pt>
                      <c:pt idx="2">
                        <c:v>102702.62999999989</c:v>
                      </c:pt>
                      <c:pt idx="3">
                        <c:v>98450.95</c:v>
                      </c:pt>
                      <c:pt idx="4">
                        <c:v>107943.36000000002</c:v>
                      </c:pt>
                      <c:pt idx="5">
                        <c:v>111899.38999999985</c:v>
                      </c:pt>
                      <c:pt idx="6">
                        <c:v>94754.35000000002</c:v>
                      </c:pt>
                      <c:pt idx="7">
                        <c:v>93023.670000000027</c:v>
                      </c:pt>
                      <c:pt idx="8">
                        <c:v>93005.56000000007</c:v>
                      </c:pt>
                      <c:pt idx="9">
                        <c:v>95241.14</c:v>
                      </c:pt>
                      <c:pt idx="10">
                        <c:v>114879.8100000001</c:v>
                      </c:pt>
                      <c:pt idx="11">
                        <c:v>63256.749999999964</c:v>
                      </c:pt>
                    </c:numCache>
                  </c:numRef>
                </c:val>
                <c:smooth val="0"/>
                <c:extLst xmlns:c15="http://schemas.microsoft.com/office/drawing/2012/chart">
                  <c:ext xmlns:c16="http://schemas.microsoft.com/office/drawing/2014/chart" uri="{C3380CC4-5D6E-409C-BE32-E72D297353CC}">
                    <c16:uniqueId val="{00000002-4EE1-4A95-86EE-1FFD3A3995DF}"/>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'Summary #1'!$B$35</c15:sqref>
                        </c15:formulaRef>
                      </c:ext>
                    </c:extLst>
                    <c:strCache>
                      <c:ptCount val="1"/>
                      <c:pt idx="0">
                        <c:v>Services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#1'!$C$35:$N$35</c15:sqref>
                        </c15:formulaRef>
                      </c:ext>
                    </c:extLst>
                    <c:numCache>
                      <c:formatCode>"$"#,##0.00</c:formatCode>
                      <c:ptCount val="12"/>
                      <c:pt idx="0">
                        <c:v>67375.650000000052</c:v>
                      </c:pt>
                      <c:pt idx="1">
                        <c:v>64320.250000000022</c:v>
                      </c:pt>
                      <c:pt idx="2">
                        <c:v>57476.570000000022</c:v>
                      </c:pt>
                      <c:pt idx="3">
                        <c:v>70911.589999999982</c:v>
                      </c:pt>
                      <c:pt idx="4">
                        <c:v>71066.299999999974</c:v>
                      </c:pt>
                      <c:pt idx="5">
                        <c:v>75669.100000000049</c:v>
                      </c:pt>
                      <c:pt idx="6">
                        <c:v>83565.789999999994</c:v>
                      </c:pt>
                      <c:pt idx="7">
                        <c:v>78455.180000000022</c:v>
                      </c:pt>
                      <c:pt idx="8">
                        <c:v>74416.179999999978</c:v>
                      </c:pt>
                      <c:pt idx="9">
                        <c:v>73266.290000000037</c:v>
                      </c:pt>
                      <c:pt idx="10">
                        <c:v>75193.999999999956</c:v>
                      </c:pt>
                      <c:pt idx="11">
                        <c:v>42621.14999999998</c:v>
                      </c:pt>
                    </c:numCache>
                  </c:numRef>
                </c:val>
                <c:smooth val="0"/>
                <c:extLst xmlns:c15="http://schemas.microsoft.com/office/drawing/2012/chart">
                  <c:ext xmlns:c16="http://schemas.microsoft.com/office/drawing/2014/chart" uri="{C3380CC4-5D6E-409C-BE32-E72D297353CC}">
                    <c16:uniqueId val="{00000003-4EE1-4A95-86EE-1FFD3A3995D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'Summary #1'!$B$36</c15:sqref>
                        </c15:formulaRef>
                      </c:ext>
                    </c:extLst>
                    <c:strCache>
                      <c:ptCount val="1"/>
                      <c:pt idx="0">
                        <c:v>Health Care</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#1'!$C$36:$N$36</c15:sqref>
                        </c15:formulaRef>
                      </c:ext>
                    </c:extLst>
                    <c:numCache>
                      <c:formatCode>"$"#,##0.00</c:formatCode>
                      <c:ptCount val="12"/>
                      <c:pt idx="0">
                        <c:v>50923.260000000024</c:v>
                      </c:pt>
                      <c:pt idx="1">
                        <c:v>41497.100000000006</c:v>
                      </c:pt>
                      <c:pt idx="2">
                        <c:v>34031.849999999991</c:v>
                      </c:pt>
                      <c:pt idx="3">
                        <c:v>45547.650000000016</c:v>
                      </c:pt>
                      <c:pt idx="4">
                        <c:v>35541.110000000015</c:v>
                      </c:pt>
                      <c:pt idx="5">
                        <c:v>43214.51999999999</c:v>
                      </c:pt>
                      <c:pt idx="6">
                        <c:v>39045.640000000014</c:v>
                      </c:pt>
                      <c:pt idx="7">
                        <c:v>46841.94</c:v>
                      </c:pt>
                      <c:pt idx="8">
                        <c:v>43264.810000000027</c:v>
                      </c:pt>
                      <c:pt idx="9">
                        <c:v>40194.359999999986</c:v>
                      </c:pt>
                      <c:pt idx="10">
                        <c:v>50999.780000000013</c:v>
                      </c:pt>
                      <c:pt idx="11">
                        <c:v>18498.160000000003</c:v>
                      </c:pt>
                    </c:numCache>
                  </c:numRef>
                </c:val>
                <c:smooth val="0"/>
                <c:extLst xmlns:c15="http://schemas.microsoft.com/office/drawing/2012/chart">
                  <c:ext xmlns:c16="http://schemas.microsoft.com/office/drawing/2014/chart" uri="{C3380CC4-5D6E-409C-BE32-E72D297353CC}">
                    <c16:uniqueId val="{00000004-4EE1-4A95-86EE-1FFD3A3995D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'Summary #1'!$B$36</c15:sqref>
                        </c15:formulaRef>
                      </c:ext>
                    </c:extLst>
                    <c:strCache>
                      <c:ptCount val="1"/>
                      <c:pt idx="0">
                        <c:v>Health Care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#1'!$C$36:$N$36</c15:sqref>
                        </c15:formulaRef>
                      </c:ext>
                    </c:extLst>
                    <c:numCache>
                      <c:formatCode>"$"#,##0.00</c:formatCode>
                      <c:ptCount val="12"/>
                      <c:pt idx="0">
                        <c:v>50923.260000000024</c:v>
                      </c:pt>
                      <c:pt idx="1">
                        <c:v>41497.100000000006</c:v>
                      </c:pt>
                      <c:pt idx="2">
                        <c:v>34031.849999999991</c:v>
                      </c:pt>
                      <c:pt idx="3">
                        <c:v>45547.650000000016</c:v>
                      </c:pt>
                      <c:pt idx="4">
                        <c:v>35541.110000000015</c:v>
                      </c:pt>
                      <c:pt idx="5">
                        <c:v>43214.51999999999</c:v>
                      </c:pt>
                      <c:pt idx="6">
                        <c:v>39045.640000000014</c:v>
                      </c:pt>
                      <c:pt idx="7">
                        <c:v>46841.94</c:v>
                      </c:pt>
                      <c:pt idx="8">
                        <c:v>43264.810000000027</c:v>
                      </c:pt>
                      <c:pt idx="9">
                        <c:v>40194.359999999986</c:v>
                      </c:pt>
                      <c:pt idx="10">
                        <c:v>50999.780000000013</c:v>
                      </c:pt>
                      <c:pt idx="11">
                        <c:v>18498.160000000003</c:v>
                      </c:pt>
                    </c:numCache>
                  </c:numRef>
                </c:val>
                <c:smooth val="0"/>
                <c:extLst xmlns:c15="http://schemas.microsoft.com/office/drawing/2012/chart">
                  <c:ext xmlns:c16="http://schemas.microsoft.com/office/drawing/2014/chart" uri="{C3380CC4-5D6E-409C-BE32-E72D297353CC}">
                    <c16:uniqueId val="{00000005-4EE1-4A95-86EE-1FFD3A3995DF}"/>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'Summary #1'!$B$37</c15:sqref>
                        </c15:formulaRef>
                      </c:ext>
                    </c:extLst>
                    <c:strCache>
                      <c:ptCount val="1"/>
                      <c:pt idx="0">
                        <c:v>Entertainment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#1'!$C$37:$N$37</c15:sqref>
                        </c15:formulaRef>
                      </c:ext>
                    </c:extLst>
                    <c:numCache>
                      <c:formatCode>"$"#,##0.00</c:formatCode>
                      <c:ptCount val="12"/>
                      <c:pt idx="0">
                        <c:v>13706.560000000001</c:v>
                      </c:pt>
                      <c:pt idx="1">
                        <c:v>15700.800000000005</c:v>
                      </c:pt>
                      <c:pt idx="2">
                        <c:v>11841.730000000001</c:v>
                      </c:pt>
                      <c:pt idx="3">
                        <c:v>25467.560000000009</c:v>
                      </c:pt>
                      <c:pt idx="4">
                        <c:v>21050.230000000007</c:v>
                      </c:pt>
                      <c:pt idx="5">
                        <c:v>16741.689999999999</c:v>
                      </c:pt>
                      <c:pt idx="6">
                        <c:v>20923.479999999996</c:v>
                      </c:pt>
                      <c:pt idx="7">
                        <c:v>11778.719999999998</c:v>
                      </c:pt>
                      <c:pt idx="8">
                        <c:v>18481.880000000008</c:v>
                      </c:pt>
                      <c:pt idx="9">
                        <c:v>20124.96</c:v>
                      </c:pt>
                      <c:pt idx="10">
                        <c:v>21062.650000000012</c:v>
                      </c:pt>
                      <c:pt idx="11">
                        <c:v>11714.200000000003</c:v>
                      </c:pt>
                    </c:numCache>
                  </c:numRef>
                </c:val>
                <c:smooth val="0"/>
                <c:extLst xmlns:c15="http://schemas.microsoft.com/office/drawing/2012/chart">
                  <c:ext xmlns:c16="http://schemas.microsoft.com/office/drawing/2014/chart" uri="{C3380CC4-5D6E-409C-BE32-E72D297353CC}">
                    <c16:uniqueId val="{00000006-4EE1-4A95-86EE-1FFD3A3995DF}"/>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'Summary #1'!$B$38</c15:sqref>
                        </c15:formulaRef>
                      </c:ext>
                    </c:extLst>
                    <c:strCache>
                      <c:ptCount val="1"/>
                      <c:pt idx="0">
                        <c:v>Transportation</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 #2'!$D$31:$O$31</c15:sqref>
                        </c15:formulaRef>
                      </c:ext>
                    </c:extLst>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xmlns:c15="http://schemas.microsoft.com/office/drawing/2012/chart">
                      <c:ext xmlns:c15="http://schemas.microsoft.com/office/drawing/2012/chart" uri="{02D57815-91ED-43cb-92C2-25804820EDAC}">
                        <c15:formulaRef>
                          <c15:sqref>'Summary #1'!$C$38:$N$38</c15:sqref>
                        </c15:formulaRef>
                      </c:ext>
                    </c:extLst>
                    <c:numCache>
                      <c:formatCode>"$"#,##0.00</c:formatCode>
                      <c:ptCount val="12"/>
                      <c:pt idx="0">
                        <c:v>8417.3700000000008</c:v>
                      </c:pt>
                      <c:pt idx="1">
                        <c:v>6129.2300000000005</c:v>
                      </c:pt>
                      <c:pt idx="2">
                        <c:v>19892.419999999995</c:v>
                      </c:pt>
                      <c:pt idx="3">
                        <c:v>5457.2100000000009</c:v>
                      </c:pt>
                      <c:pt idx="4">
                        <c:v>5641.74</c:v>
                      </c:pt>
                      <c:pt idx="5">
                        <c:v>7009.73</c:v>
                      </c:pt>
                      <c:pt idx="6">
                        <c:v>7052.41</c:v>
                      </c:pt>
                      <c:pt idx="7">
                        <c:v>12522.63</c:v>
                      </c:pt>
                      <c:pt idx="8">
                        <c:v>12916.489999999998</c:v>
                      </c:pt>
                      <c:pt idx="9">
                        <c:v>11798.000000000004</c:v>
                      </c:pt>
                      <c:pt idx="10">
                        <c:v>14288.530000000006</c:v>
                      </c:pt>
                      <c:pt idx="11">
                        <c:v>4900.76</c:v>
                      </c:pt>
                    </c:numCache>
                  </c:numRef>
                </c:val>
                <c:smooth val="0"/>
                <c:extLst xmlns:c15="http://schemas.microsoft.com/office/drawing/2012/chart">
                  <c:ext xmlns:c16="http://schemas.microsoft.com/office/drawing/2014/chart" uri="{C3380CC4-5D6E-409C-BE32-E72D297353CC}">
                    <c16:uniqueId val="{00000007-4EE1-4A95-86EE-1FFD3A3995DF}"/>
                  </c:ext>
                </c:extLst>
              </c15:ser>
            </c15:filteredLineSeries>
          </c:ext>
        </c:extLst>
      </c:lineChart>
      <c:catAx>
        <c:axId val="15754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544712"/>
        <c:crosses val="autoZero"/>
        <c:auto val="0"/>
        <c:lblAlgn val="ctr"/>
        <c:lblOffset val="100"/>
        <c:noMultiLvlLbl val="0"/>
      </c:catAx>
      <c:valAx>
        <c:axId val="157544712"/>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7544320"/>
        <c:crosses val="autoZero"/>
        <c:crossBetween val="between"/>
      </c:valAx>
      <c:spPr>
        <a:noFill/>
        <a:ln w="25400">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sz="9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468E9C-C838-4018-A72F-F5EC26E1E4A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C17BC-6A21-4461-A912-352AE1C406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90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68E9C-C838-4018-A72F-F5EC26E1E4A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143064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68E9C-C838-4018-A72F-F5EC26E1E4A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236243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68E9C-C838-4018-A72F-F5EC26E1E4A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127397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68E9C-C838-4018-A72F-F5EC26E1E4A7}"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C17BC-6A21-4461-A912-352AE1C406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1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468E9C-C838-4018-A72F-F5EC26E1E4A7}"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203748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468E9C-C838-4018-A72F-F5EC26E1E4A7}"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285890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468E9C-C838-4018-A72F-F5EC26E1E4A7}"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52331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468E9C-C838-4018-A72F-F5EC26E1E4A7}" type="datetimeFigureOut">
              <a:rPr lang="en-US" smtClean="0"/>
              <a:t>11/22/2023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31493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468E9C-C838-4018-A72F-F5EC26E1E4A7}" type="datetimeFigureOut">
              <a:rPr lang="en-US" smtClean="0"/>
              <a:t>11/22/2023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4C17BC-6A21-4461-A912-352AE1C40615}" type="slidenum">
              <a:rPr lang="en-US" smtClean="0"/>
              <a:t>‹#›</a:t>
            </a:fld>
            <a:endParaRPr lang="en-US"/>
          </a:p>
        </p:txBody>
      </p:sp>
    </p:spTree>
    <p:extLst>
      <p:ext uri="{BB962C8B-B14F-4D97-AF65-F5344CB8AC3E}">
        <p14:creationId xmlns:p14="http://schemas.microsoft.com/office/powerpoint/2010/main" val="298452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68E9C-C838-4018-A72F-F5EC26E1E4A7}"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C17BC-6A21-4461-A912-352AE1C40615}" type="slidenum">
              <a:rPr lang="en-US" smtClean="0"/>
              <a:t>‹#›</a:t>
            </a:fld>
            <a:endParaRPr lang="en-US"/>
          </a:p>
        </p:txBody>
      </p:sp>
    </p:spTree>
    <p:extLst>
      <p:ext uri="{BB962C8B-B14F-4D97-AF65-F5344CB8AC3E}">
        <p14:creationId xmlns:p14="http://schemas.microsoft.com/office/powerpoint/2010/main" val="312185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468E9C-C838-4018-A72F-F5EC26E1E4A7}" type="datetimeFigureOut">
              <a:rPr lang="en-US" smtClean="0"/>
              <a:t>11/22/2023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4C17BC-6A21-4461-A912-352AE1C406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48271"/>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file:///C:\Users\user\Desktop\Mads\test.transactions_Amado%20B.%20Sombreno%20Jr.xlsx!Summary%20%231!R27C2:R39C17"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file:///C:\Users\user\Desktop\Q1%20analysis%20not.docx!OLE_LINK1"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https://d.docs.live.net/02d2289523a6c552/Documents/churn.xlsx!Sheet3!R1C1:R7C4" TargetMode="Externa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file:///C:\Users\user\Desktop\Mads\test.transactions_Amado%20B.%20Sombreno%20Jr.xlsx!Summary%20%232!R27C2:R38C16"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file:///C:\Users\user\Downloads\Adidas-Dashboard-START.xlsx!Sheet2!R17C6:R20C8"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oleObject" Target="file:///C:\Users\user\Desktop\Mads\test.transactions_Amado%20B.%20Sombreno%20Jr.xlsx!Summary%20%232!R40C2:R60C20" TargetMode="Externa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oleObject" Target="file:///C:\Users\user\Downloads\Adidas-Dashboard-START.xlsx!Sheet3!R1C1:R6C4"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2F33-B02B-4CF4-B1AD-2620D9BDC03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1914AD6-5332-4CFC-91B2-482F6A9911D9}"/>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04DF68C-6CC0-449C-B72F-76613ADB8D40}"/>
              </a:ext>
            </a:extLst>
          </p:cNvPr>
          <p:cNvSpPr/>
          <p:nvPr/>
        </p:nvSpPr>
        <p:spPr>
          <a:xfrm>
            <a:off x="0" y="0"/>
            <a:ext cx="12192000" cy="6857998"/>
          </a:xfrm>
          <a:prstGeom prst="rect">
            <a:avLst/>
          </a:prstGeom>
          <a:gradFill>
            <a:gsLst>
              <a:gs pos="0">
                <a:srgbClr val="F06E1A"/>
              </a:gs>
              <a:gs pos="100000">
                <a:srgbClr val="DC642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j-lt"/>
            </a:endParaRPr>
          </a:p>
        </p:txBody>
      </p:sp>
      <p:sp>
        <p:nvSpPr>
          <p:cNvPr id="5" name="Title 2">
            <a:extLst>
              <a:ext uri="{FF2B5EF4-FFF2-40B4-BE49-F238E27FC236}">
                <a16:creationId xmlns:a16="http://schemas.microsoft.com/office/drawing/2014/main" id="{F00BAE1E-B4AD-4FEC-B498-8EF72595EC6A}"/>
              </a:ext>
            </a:extLst>
          </p:cNvPr>
          <p:cNvSpPr txBox="1">
            <a:spLocks/>
          </p:cNvSpPr>
          <p:nvPr/>
        </p:nvSpPr>
        <p:spPr>
          <a:xfrm>
            <a:off x="1726185" y="534193"/>
            <a:ext cx="8589014" cy="1651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r>
              <a:rPr lang="en-US" sz="2800" dirty="0">
                <a:solidFill>
                  <a:schemeClr val="bg1"/>
                </a:solidFill>
              </a:rPr>
              <a:t>Gross Processing Volume (GPV) Analysis Deck</a:t>
            </a:r>
            <a:endParaRPr lang="en-US" sz="8000" dirty="0">
              <a:solidFill>
                <a:schemeClr val="bg1"/>
              </a:solidFill>
            </a:endParaRPr>
          </a:p>
        </p:txBody>
      </p:sp>
      <p:pic>
        <p:nvPicPr>
          <p:cNvPr id="6" name="Graphic 8">
            <a:extLst>
              <a:ext uri="{FF2B5EF4-FFF2-40B4-BE49-F238E27FC236}">
                <a16:creationId xmlns:a16="http://schemas.microsoft.com/office/drawing/2014/main" id="{D8FCA02C-0CB9-4837-A7ED-1A4BD0C253D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8891"/>
          <a:stretch/>
        </p:blipFill>
        <p:spPr>
          <a:xfrm>
            <a:off x="1957144" y="3248629"/>
            <a:ext cx="8270971" cy="3632515"/>
          </a:xfrm>
          <a:prstGeom prst="rect">
            <a:avLst/>
          </a:prstGeom>
        </p:spPr>
      </p:pic>
      <p:sp>
        <p:nvSpPr>
          <p:cNvPr id="7" name="Rounded Rectangle 3">
            <a:extLst>
              <a:ext uri="{FF2B5EF4-FFF2-40B4-BE49-F238E27FC236}">
                <a16:creationId xmlns:a16="http://schemas.microsoft.com/office/drawing/2014/main" id="{7E55829C-E33E-402D-A4C7-736BD5158817}"/>
              </a:ext>
            </a:extLst>
          </p:cNvPr>
          <p:cNvSpPr/>
          <p:nvPr/>
        </p:nvSpPr>
        <p:spPr>
          <a:xfrm>
            <a:off x="1447229" y="545028"/>
            <a:ext cx="63839" cy="15159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28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C1074D-31B4-4829-A839-B03A75CBA4B7}"/>
              </a:ext>
            </a:extLst>
          </p:cNvPr>
          <p:cNvSpPr txBox="1">
            <a:spLocks/>
          </p:cNvSpPr>
          <p:nvPr/>
        </p:nvSpPr>
        <p:spPr>
          <a:xfrm>
            <a:off x="1117281" y="183803"/>
            <a:ext cx="9603850" cy="487237"/>
          </a:xfrm>
          <a:prstGeom prst="rect">
            <a:avLst/>
          </a:prstGeom>
          <a:effectLst/>
        </p:spPr>
        <p:txBody>
          <a:bodyPr vert="horz" lIns="91440" tIns="45720" rIns="91440" bIns="45720" rtlCol="0" anchor="b">
            <a:normAutofit fontScale="900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200" b="1" dirty="0">
                <a:solidFill>
                  <a:srgbClr val="FF6D10"/>
                </a:solidFill>
                <a:latin typeface="Segoe UI" panose="020B0502040204020203" pitchFamily="34" charset="0"/>
                <a:cs typeface="Segoe UI" panose="020B0502040204020203" pitchFamily="34" charset="0"/>
              </a:rPr>
              <a:t>2022 Gross Processing Volume Summary </a:t>
            </a:r>
          </a:p>
        </p:txBody>
      </p:sp>
      <p:graphicFrame>
        <p:nvGraphicFramePr>
          <p:cNvPr id="6" name="Chart 5">
            <a:extLst>
              <a:ext uri="{FF2B5EF4-FFF2-40B4-BE49-F238E27FC236}">
                <a16:creationId xmlns:a16="http://schemas.microsoft.com/office/drawing/2014/main" id="{14D52F17-2EEC-40A3-98C6-871A530FF4EF}"/>
              </a:ext>
            </a:extLst>
          </p:cNvPr>
          <p:cNvGraphicFramePr>
            <a:graphicFrameLocks/>
          </p:cNvGraphicFramePr>
          <p:nvPr>
            <p:extLst>
              <p:ext uri="{D42A27DB-BD31-4B8C-83A1-F6EECF244321}">
                <p14:modId xmlns:p14="http://schemas.microsoft.com/office/powerpoint/2010/main" val="62339101"/>
              </p:ext>
            </p:extLst>
          </p:nvPr>
        </p:nvGraphicFramePr>
        <p:xfrm>
          <a:off x="852385" y="671040"/>
          <a:ext cx="10487230" cy="38925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Object 6">
            <a:extLst>
              <a:ext uri="{FF2B5EF4-FFF2-40B4-BE49-F238E27FC236}">
                <a16:creationId xmlns:a16="http://schemas.microsoft.com/office/drawing/2014/main" id="{B1A197A2-C63C-4AE7-BD99-8AEACF517033}"/>
              </a:ext>
            </a:extLst>
          </p:cNvPr>
          <p:cNvGraphicFramePr>
            <a:graphicFrameLocks noChangeAspect="1"/>
          </p:cNvGraphicFramePr>
          <p:nvPr>
            <p:extLst>
              <p:ext uri="{D42A27DB-BD31-4B8C-83A1-F6EECF244321}">
                <p14:modId xmlns:p14="http://schemas.microsoft.com/office/powerpoint/2010/main" val="1369044391"/>
              </p:ext>
            </p:extLst>
          </p:nvPr>
        </p:nvGraphicFramePr>
        <p:xfrm>
          <a:off x="852385" y="4627490"/>
          <a:ext cx="10487230" cy="1559470"/>
        </p:xfrm>
        <a:graphic>
          <a:graphicData uri="http://schemas.openxmlformats.org/presentationml/2006/ole">
            <mc:AlternateContent xmlns:mc="http://schemas.openxmlformats.org/markup-compatibility/2006">
              <mc:Choice xmlns:v="urn:schemas-microsoft-com:vml" Requires="v">
                <p:oleObj spid="_x0000_s1036" name="Worksheet" r:id="rId4" imgW="12106304" imgH="1800225" progId="Excel.Sheet.12">
                  <p:link updateAutomatic="1"/>
                </p:oleObj>
              </mc:Choice>
              <mc:Fallback>
                <p:oleObj name="Worksheet" r:id="rId4" imgW="12106304" imgH="1800225" progId="Excel.Sheet.12">
                  <p:link updateAutomatic="1"/>
                  <p:pic>
                    <p:nvPicPr>
                      <p:cNvPr id="25" name="Object 24">
                        <a:extLst>
                          <a:ext uri="{FF2B5EF4-FFF2-40B4-BE49-F238E27FC236}">
                            <a16:creationId xmlns:a16="http://schemas.microsoft.com/office/drawing/2014/main" id="{A8F65D4B-A95B-45E8-B7C7-8EB048B69BA4}"/>
                          </a:ext>
                        </a:extLst>
                      </p:cNvPr>
                      <p:cNvPicPr/>
                      <p:nvPr/>
                    </p:nvPicPr>
                    <p:blipFill>
                      <a:blip r:embed="rId5"/>
                      <a:stretch>
                        <a:fillRect/>
                      </a:stretch>
                    </p:blipFill>
                    <p:spPr>
                      <a:xfrm>
                        <a:off x="852385" y="4627490"/>
                        <a:ext cx="10487230" cy="1559470"/>
                      </a:xfrm>
                      <a:prstGeom prst="rect">
                        <a:avLst/>
                      </a:prstGeom>
                    </p:spPr>
                  </p:pic>
                </p:oleObj>
              </mc:Fallback>
            </mc:AlternateContent>
          </a:graphicData>
        </a:graphic>
      </p:graphicFrame>
    </p:spTree>
    <p:extLst>
      <p:ext uri="{BB962C8B-B14F-4D97-AF65-F5344CB8AC3E}">
        <p14:creationId xmlns:p14="http://schemas.microsoft.com/office/powerpoint/2010/main" val="297116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A49-A528-4ACC-8B3F-2746DA23B1B8}"/>
              </a:ext>
            </a:extLst>
          </p:cNvPr>
          <p:cNvSpPr>
            <a:spLocks noGrp="1"/>
          </p:cNvSpPr>
          <p:nvPr>
            <p:ph type="title"/>
          </p:nvPr>
        </p:nvSpPr>
        <p:spPr>
          <a:xfrm>
            <a:off x="1013391" y="458695"/>
            <a:ext cx="10058400" cy="764532"/>
          </a:xfrm>
        </p:spPr>
        <p:txBody>
          <a:bodyPr>
            <a:normAutofit/>
          </a:bodyPr>
          <a:lstStyle/>
          <a:p>
            <a:pPr>
              <a:spcBef>
                <a:spcPts val="0"/>
              </a:spcBef>
            </a:pPr>
            <a:r>
              <a:rPr lang="en-US" sz="1400" dirty="0">
                <a:effectLst/>
                <a:latin typeface="Calibri" panose="020F0502020204030204" pitchFamily="34" charset="0"/>
                <a:ea typeface="Calibri" panose="020F0502020204030204" pitchFamily="34" charset="0"/>
                <a:cs typeface="Calibri" panose="020F0502020204030204" pitchFamily="34" charset="0"/>
              </a:rPr>
              <a:t>1. Did we perform better the previous week commencing the 5th of December, 2022 compared to the week prior? Are there any particular industries or states that have been performing better or worse compared to the previous week?</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endParaRPr lang="en-US" sz="1400" dirty="0"/>
          </a:p>
        </p:txBody>
      </p:sp>
      <p:sp>
        <p:nvSpPr>
          <p:cNvPr id="3" name="Content Placeholder 2">
            <a:extLst>
              <a:ext uri="{FF2B5EF4-FFF2-40B4-BE49-F238E27FC236}">
                <a16:creationId xmlns:a16="http://schemas.microsoft.com/office/drawing/2014/main" id="{5EF9F2D5-8AEB-437F-BB53-DE246A3DFB46}"/>
              </a:ext>
            </a:extLst>
          </p:cNvPr>
          <p:cNvSpPr>
            <a:spLocks noGrp="1"/>
          </p:cNvSpPr>
          <p:nvPr>
            <p:ph idx="1"/>
          </p:nvPr>
        </p:nvSpPr>
        <p:spPr>
          <a:xfrm>
            <a:off x="1120209" y="1044506"/>
            <a:ext cx="10697642" cy="5163347"/>
          </a:xfrm>
        </p:spPr>
        <p:txBody>
          <a:bodyPr>
            <a:normAutofit/>
          </a:bodyPr>
          <a:lstStyle/>
          <a:p>
            <a:pPr marL="0" marR="0" indent="0">
              <a:spcBef>
                <a:spcPts val="0"/>
              </a:spcBef>
              <a:spcAft>
                <a:spcPts val="0"/>
              </a:spcAft>
              <a:buNone/>
            </a:pPr>
            <a:r>
              <a:rPr lang="en-US" sz="1100" dirty="0">
                <a:solidFill>
                  <a:srgbClr val="1F1F1F"/>
                </a:solidFill>
                <a:effectLst/>
                <a:ea typeface="Calibri" panose="020F0502020204030204" pitchFamily="34" charset="0"/>
                <a:cs typeface="Times New Roman" panose="02020603050405020304" pitchFamily="18" charset="0"/>
              </a:rPr>
              <a:t>-Yes, we performed better the previous week commencing the 5th of December, 2022 compared to the week prior.</a:t>
            </a:r>
            <a:endParaRPr lang="en-US" sz="1100" dirty="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100" dirty="0">
              <a:solidFill>
                <a:srgbClr val="1F1F1F"/>
              </a:solidFill>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100" b="1" dirty="0">
                <a:solidFill>
                  <a:srgbClr val="1F1F1F"/>
                </a:solidFill>
                <a:effectLst/>
                <a:ea typeface="Times New Roman" panose="02020603050405020304" pitchFamily="18" charset="0"/>
              </a:rPr>
              <a:t>Total Gross Process Volume:</a:t>
            </a:r>
          </a:p>
          <a:p>
            <a:pPr marL="228600" marR="0">
              <a:spcBef>
                <a:spcPts val="1800"/>
              </a:spcBef>
              <a:spcAft>
                <a:spcPts val="1800"/>
              </a:spcAft>
            </a:pPr>
            <a:endParaRPr lang="en-US" sz="1100" b="1" dirty="0">
              <a:effectLst/>
              <a:ea typeface="Times New Roman" panose="02020603050405020304" pitchFamily="18" charset="0"/>
            </a:endParaRPr>
          </a:p>
          <a:p>
            <a:pPr marL="0" indent="0">
              <a:buNone/>
            </a:pPr>
            <a:endParaRPr lang="en-US" sz="1100" dirty="0">
              <a:ea typeface="Calibri" panose="020F0502020204030204" pitchFamily="34" charset="0"/>
              <a:cs typeface="Times New Roman" panose="02020603050405020304" pitchFamily="18" charset="0"/>
            </a:endParaRPr>
          </a:p>
          <a:p>
            <a:pPr marL="0" indent="0">
              <a:buNone/>
            </a:pPr>
            <a:r>
              <a:rPr lang="en-US" sz="1100" dirty="0">
                <a:effectLst/>
                <a:ea typeface="Calibri" panose="020F0502020204030204" pitchFamily="34" charset="0"/>
                <a:cs typeface="Times New Roman" panose="02020603050405020304" pitchFamily="18" charset="0"/>
              </a:rPr>
              <a:t>As you can see, the total Gross Process Volume increased by 8% from the week of December 4th to the week of December 11th.</a:t>
            </a:r>
          </a:p>
          <a:p>
            <a:pPr marL="0" indent="0">
              <a:buNone/>
            </a:pPr>
            <a:r>
              <a:rPr lang="en-US" sz="1100" b="1" dirty="0">
                <a:solidFill>
                  <a:srgbClr val="1F1F1F"/>
                </a:solidFill>
                <a:effectLst/>
                <a:ea typeface="Calibri" panose="020F0502020204030204" pitchFamily="34" charset="0"/>
                <a:cs typeface="Times New Roman" panose="02020603050405020304" pitchFamily="18" charset="0"/>
              </a:rPr>
              <a:t>Industry Performance:</a:t>
            </a: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r>
              <a:rPr lang="en-US" sz="1100" dirty="0">
                <a:solidFill>
                  <a:srgbClr val="1F1F1F"/>
                </a:solidFill>
                <a:ea typeface="Calibri" panose="020F0502020204030204" pitchFamily="34" charset="0"/>
                <a:cs typeface="Times New Roman" panose="02020603050405020304" pitchFamily="18" charset="0"/>
              </a:rPr>
              <a:t>As you can see, the Retail and Transportation industries performed the best compared to the previous week, with increases of 20% and 140%, respectively. The Restaurants and Health Care Services industries performed slightly worse, with decreases of 3% and 2%, respectively. The Technology industry performed the worst, with a decrease of 7%.</a:t>
            </a:r>
          </a:p>
          <a:p>
            <a:pPr marL="0" indent="0">
              <a:buNone/>
            </a:pPr>
            <a:r>
              <a:rPr lang="en-US" sz="1100" dirty="0">
                <a:solidFill>
                  <a:srgbClr val="1F1F1F"/>
                </a:solidFill>
                <a:ea typeface="Calibri" panose="020F0502020204030204" pitchFamily="34" charset="0"/>
                <a:cs typeface="Times New Roman" panose="02020603050405020304" pitchFamily="18" charset="0"/>
              </a:rPr>
              <a:t>The percentage change was calculated using the following formula:</a:t>
            </a:r>
          </a:p>
          <a:p>
            <a:pPr marL="0" marR="0" indent="0">
              <a:spcBef>
                <a:spcPts val="0"/>
              </a:spcBef>
              <a:spcAft>
                <a:spcPts val="0"/>
              </a:spcAft>
              <a:buNone/>
            </a:pPr>
            <a:r>
              <a:rPr lang="en-US" sz="1100" dirty="0">
                <a:effectLst/>
                <a:ea typeface="Calibri" panose="020F0502020204030204" pitchFamily="34" charset="0"/>
                <a:cs typeface="Times New Roman" panose="02020603050405020304" pitchFamily="18" charset="0"/>
              </a:rPr>
              <a:t>((Current Week Gross Process Volume - Previous Week Gross Process Volume) / Previous Week Gross Process Volume) * 100</a:t>
            </a:r>
          </a:p>
          <a:p>
            <a:pPr marL="0" marR="0">
              <a:spcBef>
                <a:spcPts val="0"/>
              </a:spcBef>
              <a:spcAft>
                <a:spcPts val="0"/>
              </a:spcAft>
            </a:pPr>
            <a:r>
              <a:rPr lang="en-US" sz="1100" dirty="0">
                <a:effectLst/>
                <a:ea typeface="Calibri" panose="020F0502020204030204" pitchFamily="34" charset="0"/>
                <a:cs typeface="Times New Roman" panose="02020603050405020304" pitchFamily="18" charset="0"/>
              </a:rPr>
              <a:t> </a:t>
            </a: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1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200" dirty="0"/>
          </a:p>
        </p:txBody>
      </p:sp>
      <p:graphicFrame>
        <p:nvGraphicFramePr>
          <p:cNvPr id="8" name="Object 7">
            <a:extLst>
              <a:ext uri="{FF2B5EF4-FFF2-40B4-BE49-F238E27FC236}">
                <a16:creationId xmlns:a16="http://schemas.microsoft.com/office/drawing/2014/main" id="{F4008F74-58F2-468E-BF4F-7EDC0531658C}"/>
              </a:ext>
            </a:extLst>
          </p:cNvPr>
          <p:cNvGraphicFramePr>
            <a:graphicFrameLocks noChangeAspect="1"/>
          </p:cNvGraphicFramePr>
          <p:nvPr>
            <p:extLst>
              <p:ext uri="{D42A27DB-BD31-4B8C-83A1-F6EECF244321}">
                <p14:modId xmlns:p14="http://schemas.microsoft.com/office/powerpoint/2010/main" val="1885417829"/>
              </p:ext>
            </p:extLst>
          </p:nvPr>
        </p:nvGraphicFramePr>
        <p:xfrm>
          <a:off x="1189559" y="1763577"/>
          <a:ext cx="6854825" cy="1039813"/>
        </p:xfrm>
        <a:graphic>
          <a:graphicData uri="http://schemas.openxmlformats.org/presentationml/2006/ole">
            <mc:AlternateContent xmlns:mc="http://schemas.openxmlformats.org/markup-compatibility/2006">
              <mc:Choice xmlns:v="urn:schemas-microsoft-com:vml" Requires="v">
                <p:oleObj spid="_x0000_s7188" name="Document" r:id="rId3" imgW="6854825" imgH="1039729" progId="Word.Document.12">
                  <p:link updateAutomatic="1"/>
                </p:oleObj>
              </mc:Choice>
              <mc:Fallback>
                <p:oleObj name="Document" r:id="rId3" imgW="6854825" imgH="1039729" progId="Word.Document.12">
                  <p:link updateAutomatic="1"/>
                  <p:pic>
                    <p:nvPicPr>
                      <p:cNvPr id="0" name=""/>
                      <p:cNvPicPr/>
                      <p:nvPr/>
                    </p:nvPicPr>
                    <p:blipFill>
                      <a:blip r:embed="rId4"/>
                      <a:stretch>
                        <a:fillRect/>
                      </a:stretch>
                    </p:blipFill>
                    <p:spPr>
                      <a:xfrm>
                        <a:off x="1189559" y="1763577"/>
                        <a:ext cx="6854825" cy="10398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78F7593-BB18-4D7A-9C57-7E450FC2410D}"/>
              </a:ext>
            </a:extLst>
          </p:cNvPr>
          <p:cNvGraphicFramePr>
            <a:graphicFrameLocks noChangeAspect="1"/>
          </p:cNvGraphicFramePr>
          <p:nvPr>
            <p:extLst>
              <p:ext uri="{D42A27DB-BD31-4B8C-83A1-F6EECF244321}">
                <p14:modId xmlns:p14="http://schemas.microsoft.com/office/powerpoint/2010/main" val="2303781304"/>
              </p:ext>
            </p:extLst>
          </p:nvPr>
        </p:nvGraphicFramePr>
        <p:xfrm>
          <a:off x="1120209" y="3162596"/>
          <a:ext cx="4810125" cy="1343025"/>
        </p:xfrm>
        <a:graphic>
          <a:graphicData uri="http://schemas.openxmlformats.org/presentationml/2006/ole">
            <mc:AlternateContent xmlns:mc="http://schemas.openxmlformats.org/markup-compatibility/2006">
              <mc:Choice xmlns:v="urn:schemas-microsoft-com:vml" Requires="v">
                <p:oleObj spid="_x0000_s7189" name="Worksheet" r:id="rId5" imgW="4810096" imgH="1343096" progId="Excel.Sheet.12">
                  <p:link updateAutomatic="1"/>
                </p:oleObj>
              </mc:Choice>
              <mc:Fallback>
                <p:oleObj name="Worksheet" r:id="rId5" imgW="4810096" imgH="1343096" progId="Excel.Sheet.12">
                  <p:link updateAutomatic="1"/>
                  <p:pic>
                    <p:nvPicPr>
                      <p:cNvPr id="0" name=""/>
                      <p:cNvPicPr/>
                      <p:nvPr/>
                    </p:nvPicPr>
                    <p:blipFill>
                      <a:blip r:embed="rId6"/>
                      <a:stretch>
                        <a:fillRect/>
                      </a:stretch>
                    </p:blipFill>
                    <p:spPr>
                      <a:xfrm>
                        <a:off x="1120209" y="3162596"/>
                        <a:ext cx="4810125" cy="1343025"/>
                      </a:xfrm>
                      <a:prstGeom prst="rect">
                        <a:avLst/>
                      </a:prstGeom>
                    </p:spPr>
                  </p:pic>
                </p:oleObj>
              </mc:Fallback>
            </mc:AlternateContent>
          </a:graphicData>
        </a:graphic>
      </p:graphicFrame>
    </p:spTree>
    <p:extLst>
      <p:ext uri="{BB962C8B-B14F-4D97-AF65-F5344CB8AC3E}">
        <p14:creationId xmlns:p14="http://schemas.microsoft.com/office/powerpoint/2010/main" val="2443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A49-A528-4ACC-8B3F-2746DA23B1B8}"/>
              </a:ext>
            </a:extLst>
          </p:cNvPr>
          <p:cNvSpPr>
            <a:spLocks noGrp="1"/>
          </p:cNvSpPr>
          <p:nvPr>
            <p:ph type="title"/>
          </p:nvPr>
        </p:nvSpPr>
        <p:spPr>
          <a:xfrm>
            <a:off x="1013391" y="458695"/>
            <a:ext cx="10058400" cy="764532"/>
          </a:xfrm>
        </p:spPr>
        <p:txBody>
          <a:bodyPr>
            <a:normAutofit/>
          </a:bodyPr>
          <a:lstStyle/>
          <a:p>
            <a:pPr>
              <a:spcBef>
                <a:spcPts val="0"/>
              </a:spcBef>
            </a:pPr>
            <a:r>
              <a:rPr lang="en-US" sz="1400" dirty="0">
                <a:effectLst/>
                <a:latin typeface="Calibri" panose="020F0502020204030204" pitchFamily="34" charset="0"/>
                <a:ea typeface="Calibri" panose="020F0502020204030204" pitchFamily="34" charset="0"/>
                <a:cs typeface="Calibri" panose="020F0502020204030204" pitchFamily="34" charset="0"/>
              </a:rPr>
              <a:t>2. For the current week, how are we performing in comparison to the previous week?</a:t>
            </a:r>
            <a:br>
              <a:rPr lang="en-US" sz="1400" dirty="0">
                <a:effectLst/>
                <a:latin typeface="Calibri" panose="020F0502020204030204" pitchFamily="34" charset="0"/>
                <a:ea typeface="Calibri" panose="020F0502020204030204" pitchFamily="34" charset="0"/>
                <a:cs typeface="Times New Roman" panose="02020603050405020304" pitchFamily="18" charset="0"/>
              </a:rPr>
            </a:br>
            <a:endParaRPr lang="en-US" sz="1400" dirty="0"/>
          </a:p>
        </p:txBody>
      </p:sp>
      <p:sp>
        <p:nvSpPr>
          <p:cNvPr id="3" name="Content Placeholder 2">
            <a:extLst>
              <a:ext uri="{FF2B5EF4-FFF2-40B4-BE49-F238E27FC236}">
                <a16:creationId xmlns:a16="http://schemas.microsoft.com/office/drawing/2014/main" id="{5EF9F2D5-8AEB-437F-BB53-DE246A3DFB46}"/>
              </a:ext>
            </a:extLst>
          </p:cNvPr>
          <p:cNvSpPr>
            <a:spLocks noGrp="1"/>
          </p:cNvSpPr>
          <p:nvPr>
            <p:ph idx="1"/>
          </p:nvPr>
        </p:nvSpPr>
        <p:spPr>
          <a:xfrm>
            <a:off x="1120209" y="1044506"/>
            <a:ext cx="10697642" cy="5163347"/>
          </a:xfrm>
        </p:spPr>
        <p:txBody>
          <a:bodyPr>
            <a:normAutofit/>
          </a:bodyPr>
          <a:lstStyle/>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r>
              <a:rPr lang="en-US" sz="1100" dirty="0">
                <a:solidFill>
                  <a:srgbClr val="1F1F1F"/>
                </a:solidFill>
                <a:effectLst/>
                <a:ea typeface="Calibri" panose="020F0502020204030204" pitchFamily="34" charset="0"/>
                <a:cs typeface="Times New Roman" panose="02020603050405020304" pitchFamily="18" charset="0"/>
              </a:rPr>
              <a:t>The total gross process volume for the current week, 12/18/2022, is $218,933.09. This is lower than the total gross process volume for the previous week, 12/11/2022, which is $436,040.35. Therefore, we are performing worse in comparison to the previous week</a:t>
            </a: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396392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A43B5D-306C-46F8-B4B3-3A1D47055120}"/>
              </a:ext>
            </a:extLst>
          </p:cNvPr>
          <p:cNvSpPr txBox="1">
            <a:spLocks/>
          </p:cNvSpPr>
          <p:nvPr/>
        </p:nvSpPr>
        <p:spPr>
          <a:xfrm>
            <a:off x="788228" y="183803"/>
            <a:ext cx="10188337" cy="48723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l"/>
            <a:r>
              <a:rPr lang="en-GB" sz="3200" b="1" dirty="0">
                <a:solidFill>
                  <a:srgbClr val="FF6D10"/>
                </a:solidFill>
                <a:latin typeface="Segoe UI" panose="020B0502040204020203" pitchFamily="34" charset="0"/>
                <a:cs typeface="Segoe UI" panose="020B0502040204020203" pitchFamily="34" charset="0"/>
              </a:rPr>
              <a:t>2022 Gross Processing Volume Summary </a:t>
            </a:r>
          </a:p>
        </p:txBody>
      </p:sp>
      <p:graphicFrame>
        <p:nvGraphicFramePr>
          <p:cNvPr id="6" name="Chart 5">
            <a:extLst>
              <a:ext uri="{FF2B5EF4-FFF2-40B4-BE49-F238E27FC236}">
                <a16:creationId xmlns:a16="http://schemas.microsoft.com/office/drawing/2014/main" id="{F9177D09-4FC7-49D7-8C2C-01F4E2C2155D}"/>
              </a:ext>
            </a:extLst>
          </p:cNvPr>
          <p:cNvGraphicFramePr>
            <a:graphicFrameLocks/>
          </p:cNvGraphicFramePr>
          <p:nvPr>
            <p:extLst>
              <p:ext uri="{D42A27DB-BD31-4B8C-83A1-F6EECF244321}">
                <p14:modId xmlns:p14="http://schemas.microsoft.com/office/powerpoint/2010/main" val="1169964439"/>
              </p:ext>
            </p:extLst>
          </p:nvPr>
        </p:nvGraphicFramePr>
        <p:xfrm>
          <a:off x="1154657" y="671040"/>
          <a:ext cx="10188337" cy="3598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Object 6">
            <a:extLst>
              <a:ext uri="{FF2B5EF4-FFF2-40B4-BE49-F238E27FC236}">
                <a16:creationId xmlns:a16="http://schemas.microsoft.com/office/drawing/2014/main" id="{F4D02E3E-8951-469D-9306-5FDD156E720E}"/>
              </a:ext>
            </a:extLst>
          </p:cNvPr>
          <p:cNvGraphicFramePr>
            <a:graphicFrameLocks noChangeAspect="1"/>
          </p:cNvGraphicFramePr>
          <p:nvPr>
            <p:extLst>
              <p:ext uri="{D42A27DB-BD31-4B8C-83A1-F6EECF244321}">
                <p14:modId xmlns:p14="http://schemas.microsoft.com/office/powerpoint/2010/main" val="2769576672"/>
              </p:ext>
            </p:extLst>
          </p:nvPr>
        </p:nvGraphicFramePr>
        <p:xfrm>
          <a:off x="1203731" y="4357429"/>
          <a:ext cx="10090187" cy="1829531"/>
        </p:xfrm>
        <a:graphic>
          <a:graphicData uri="http://schemas.openxmlformats.org/presentationml/2006/ole">
            <mc:AlternateContent xmlns:mc="http://schemas.openxmlformats.org/markup-compatibility/2006">
              <mc:Choice xmlns:v="urn:schemas-microsoft-com:vml" Requires="v">
                <p:oleObj spid="_x0000_s2060" name="Worksheet" r:id="rId4" imgW="12773113" imgH="2314575" progId="Excel.Sheet.12">
                  <p:link updateAutomatic="1"/>
                </p:oleObj>
              </mc:Choice>
              <mc:Fallback>
                <p:oleObj name="Worksheet" r:id="rId4" imgW="12773113" imgH="2314575" progId="Excel.Sheet.12">
                  <p:link updateAutomatic="1"/>
                  <p:pic>
                    <p:nvPicPr>
                      <p:cNvPr id="5" name="Object 4">
                        <a:extLst>
                          <a:ext uri="{FF2B5EF4-FFF2-40B4-BE49-F238E27FC236}">
                            <a16:creationId xmlns:a16="http://schemas.microsoft.com/office/drawing/2014/main" id="{646AD744-5ADF-420E-9178-6506BFDF5A78}"/>
                          </a:ext>
                        </a:extLst>
                      </p:cNvPr>
                      <p:cNvPicPr/>
                      <p:nvPr/>
                    </p:nvPicPr>
                    <p:blipFill>
                      <a:blip r:embed="rId5"/>
                      <a:stretch>
                        <a:fillRect/>
                      </a:stretch>
                    </p:blipFill>
                    <p:spPr>
                      <a:xfrm>
                        <a:off x="1203731" y="4357429"/>
                        <a:ext cx="10090187" cy="1829531"/>
                      </a:xfrm>
                      <a:prstGeom prst="rect">
                        <a:avLst/>
                      </a:prstGeom>
                    </p:spPr>
                  </p:pic>
                </p:oleObj>
              </mc:Fallback>
            </mc:AlternateContent>
          </a:graphicData>
        </a:graphic>
      </p:graphicFrame>
    </p:spTree>
    <p:extLst>
      <p:ext uri="{BB962C8B-B14F-4D97-AF65-F5344CB8AC3E}">
        <p14:creationId xmlns:p14="http://schemas.microsoft.com/office/powerpoint/2010/main" val="83671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A49-A528-4ACC-8B3F-2746DA23B1B8}"/>
              </a:ext>
            </a:extLst>
          </p:cNvPr>
          <p:cNvSpPr>
            <a:spLocks noGrp="1"/>
          </p:cNvSpPr>
          <p:nvPr>
            <p:ph type="title"/>
          </p:nvPr>
        </p:nvSpPr>
        <p:spPr>
          <a:xfrm>
            <a:off x="1013391" y="458695"/>
            <a:ext cx="10058400" cy="764532"/>
          </a:xfrm>
        </p:spPr>
        <p:txBody>
          <a:bodyPr>
            <a:normAutofit/>
          </a:bodyPr>
          <a:lstStyle/>
          <a:p>
            <a:pPr>
              <a:spcBef>
                <a:spcPts val="0"/>
              </a:spcBef>
            </a:pPr>
            <a:r>
              <a:rPr lang="en-US" sz="1400" dirty="0">
                <a:effectLst/>
                <a:latin typeface="Calibri" panose="020F0502020204030204" pitchFamily="34" charset="0"/>
                <a:ea typeface="Calibri" panose="020F0502020204030204" pitchFamily="34" charset="0"/>
              </a:rPr>
              <a:t>3. The marketing team wants to target campaigns towards merchants in the bottom 3 performing industries for all time to diversify the merchant portfolio. What are the bottom 3 performing industries, and how much of the entire portfolio do they contribute? </a:t>
            </a:r>
            <a:endParaRPr lang="en-US" sz="1400" dirty="0"/>
          </a:p>
        </p:txBody>
      </p:sp>
      <p:sp>
        <p:nvSpPr>
          <p:cNvPr id="3" name="Content Placeholder 2">
            <a:extLst>
              <a:ext uri="{FF2B5EF4-FFF2-40B4-BE49-F238E27FC236}">
                <a16:creationId xmlns:a16="http://schemas.microsoft.com/office/drawing/2014/main" id="{5EF9F2D5-8AEB-437F-BB53-DE246A3DFB46}"/>
              </a:ext>
            </a:extLst>
          </p:cNvPr>
          <p:cNvSpPr>
            <a:spLocks noGrp="1"/>
          </p:cNvSpPr>
          <p:nvPr>
            <p:ph idx="1"/>
          </p:nvPr>
        </p:nvSpPr>
        <p:spPr>
          <a:xfrm>
            <a:off x="1120209" y="1044506"/>
            <a:ext cx="10697642" cy="5163347"/>
          </a:xfrm>
        </p:spPr>
        <p:txBody>
          <a:bodyPr>
            <a:normAutofit/>
          </a:bodyPr>
          <a:lstStyle/>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br>
              <a:rPr lang="en-US" sz="11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br>
            <a:r>
              <a:rPr lang="en-US" sz="11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Here are the bottom 3 performing industries for all time, based on the spreadsheet you sent me:</a:t>
            </a: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800" dirty="0">
              <a:solidFill>
                <a:srgbClr val="1F1F1F"/>
              </a:solidFill>
              <a:effectLst/>
              <a:latin typeface="Calibri" panose="020F0502020204030204" pitchFamily="34" charset="0"/>
              <a:ea typeface="Times New Roman" panose="02020603050405020304" pitchFamily="18" charset="0"/>
            </a:endParaRPr>
          </a:p>
          <a:p>
            <a:pPr marL="0" indent="0">
              <a:buNone/>
            </a:pPr>
            <a:r>
              <a:rPr lang="en-US" sz="1100" dirty="0">
                <a:solidFill>
                  <a:srgbClr val="1F1F1F"/>
                </a:solidFill>
                <a:effectLst/>
                <a:ea typeface="Times New Roman" panose="02020603050405020304" pitchFamily="18" charset="0"/>
              </a:rPr>
              <a:t>Combined, these three industries contribute 17.74% to the total portfolio.</a:t>
            </a:r>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200" b="1" dirty="0">
              <a:solidFill>
                <a:srgbClr val="1F1F1F"/>
              </a:solidFill>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200" dirty="0"/>
          </a:p>
        </p:txBody>
      </p:sp>
      <p:graphicFrame>
        <p:nvGraphicFramePr>
          <p:cNvPr id="4" name="Object 3">
            <a:extLst>
              <a:ext uri="{FF2B5EF4-FFF2-40B4-BE49-F238E27FC236}">
                <a16:creationId xmlns:a16="http://schemas.microsoft.com/office/drawing/2014/main" id="{4B35CECB-14D0-4A57-80EA-99475276590E}"/>
              </a:ext>
            </a:extLst>
          </p:cNvPr>
          <p:cNvGraphicFramePr>
            <a:graphicFrameLocks noChangeAspect="1"/>
          </p:cNvGraphicFramePr>
          <p:nvPr>
            <p:extLst>
              <p:ext uri="{D42A27DB-BD31-4B8C-83A1-F6EECF244321}">
                <p14:modId xmlns:p14="http://schemas.microsoft.com/office/powerpoint/2010/main" val="1000205900"/>
              </p:ext>
            </p:extLst>
          </p:nvPr>
        </p:nvGraphicFramePr>
        <p:xfrm>
          <a:off x="1120209" y="2211140"/>
          <a:ext cx="4816641" cy="892787"/>
        </p:xfrm>
        <a:graphic>
          <a:graphicData uri="http://schemas.openxmlformats.org/presentationml/2006/ole">
            <mc:AlternateContent xmlns:mc="http://schemas.openxmlformats.org/markup-compatibility/2006">
              <mc:Choice xmlns:v="urn:schemas-microsoft-com:vml" Requires="v">
                <p:oleObj spid="_x0000_s13321" name="Worksheet" r:id="rId3" imgW="4162278" imgH="771525" progId="Excel.Sheet.12">
                  <p:link updateAutomatic="1"/>
                </p:oleObj>
              </mc:Choice>
              <mc:Fallback>
                <p:oleObj name="Worksheet" r:id="rId3" imgW="4162278" imgH="771525" progId="Excel.Sheet.12">
                  <p:link updateAutomatic="1"/>
                  <p:pic>
                    <p:nvPicPr>
                      <p:cNvPr id="0" name=""/>
                      <p:cNvPicPr/>
                      <p:nvPr/>
                    </p:nvPicPr>
                    <p:blipFill>
                      <a:blip r:embed="rId4"/>
                      <a:stretch>
                        <a:fillRect/>
                      </a:stretch>
                    </p:blipFill>
                    <p:spPr>
                      <a:xfrm>
                        <a:off x="1120209" y="2211140"/>
                        <a:ext cx="4816641" cy="892787"/>
                      </a:xfrm>
                      <a:prstGeom prst="rect">
                        <a:avLst/>
                      </a:prstGeom>
                    </p:spPr>
                  </p:pic>
                </p:oleObj>
              </mc:Fallback>
            </mc:AlternateContent>
          </a:graphicData>
        </a:graphic>
      </p:graphicFrame>
    </p:spTree>
    <p:extLst>
      <p:ext uri="{BB962C8B-B14F-4D97-AF65-F5344CB8AC3E}">
        <p14:creationId xmlns:p14="http://schemas.microsoft.com/office/powerpoint/2010/main" val="137214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C5B03B-A58B-4767-8C59-512C39F0C420}"/>
              </a:ext>
            </a:extLst>
          </p:cNvPr>
          <p:cNvSpPr txBox="1">
            <a:spLocks/>
          </p:cNvSpPr>
          <p:nvPr/>
        </p:nvSpPr>
        <p:spPr>
          <a:xfrm>
            <a:off x="520700" y="591995"/>
            <a:ext cx="11150600" cy="487237"/>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l"/>
            <a:r>
              <a:rPr lang="en-GB" sz="8000" b="1" dirty="0">
                <a:solidFill>
                  <a:srgbClr val="FF6D10"/>
                </a:solidFill>
                <a:latin typeface="Segoe UI" panose="020B0502040204020203" pitchFamily="34" charset="0"/>
                <a:cs typeface="Segoe UI" panose="020B0502040204020203" pitchFamily="34" charset="0"/>
              </a:rPr>
              <a:t>2022 Gross Process Volume Summary </a:t>
            </a:r>
          </a:p>
        </p:txBody>
      </p:sp>
      <p:graphicFrame>
        <p:nvGraphicFramePr>
          <p:cNvPr id="6" name="Object 5">
            <a:extLst>
              <a:ext uri="{FF2B5EF4-FFF2-40B4-BE49-F238E27FC236}">
                <a16:creationId xmlns:a16="http://schemas.microsoft.com/office/drawing/2014/main" id="{91C2478E-EE7D-449B-BFEF-CD6A3F49E88E}"/>
              </a:ext>
            </a:extLst>
          </p:cNvPr>
          <p:cNvGraphicFramePr>
            <a:graphicFrameLocks noChangeAspect="1"/>
          </p:cNvGraphicFramePr>
          <p:nvPr>
            <p:extLst>
              <p:ext uri="{D42A27DB-BD31-4B8C-83A1-F6EECF244321}">
                <p14:modId xmlns:p14="http://schemas.microsoft.com/office/powerpoint/2010/main" val="2420907623"/>
              </p:ext>
            </p:extLst>
          </p:nvPr>
        </p:nvGraphicFramePr>
        <p:xfrm>
          <a:off x="387141" y="1660031"/>
          <a:ext cx="11284159" cy="2836468"/>
        </p:xfrm>
        <a:graphic>
          <a:graphicData uri="http://schemas.openxmlformats.org/presentationml/2006/ole">
            <mc:AlternateContent xmlns:mc="http://schemas.openxmlformats.org/markup-compatibility/2006">
              <mc:Choice xmlns:v="urn:schemas-microsoft-com:vml" Requires="v">
                <p:oleObj spid="_x0000_s3084" name="Worksheet" r:id="rId3" imgW="15687587" imgH="3943457" progId="Excel.Sheet.12">
                  <p:link updateAutomatic="1"/>
                </p:oleObj>
              </mc:Choice>
              <mc:Fallback>
                <p:oleObj name="Worksheet" r:id="rId3" imgW="15687587" imgH="3943457" progId="Excel.Sheet.12">
                  <p:link updateAutomatic="1"/>
                  <p:pic>
                    <p:nvPicPr>
                      <p:cNvPr id="18" name="Object 17">
                        <a:extLst>
                          <a:ext uri="{FF2B5EF4-FFF2-40B4-BE49-F238E27FC236}">
                            <a16:creationId xmlns:a16="http://schemas.microsoft.com/office/drawing/2014/main" id="{046190B6-DBCC-471F-A382-67D3A9F3B545}"/>
                          </a:ext>
                        </a:extLst>
                      </p:cNvPr>
                      <p:cNvPicPr/>
                      <p:nvPr/>
                    </p:nvPicPr>
                    <p:blipFill>
                      <a:blip r:embed="rId4"/>
                      <a:stretch>
                        <a:fillRect/>
                      </a:stretch>
                    </p:blipFill>
                    <p:spPr>
                      <a:xfrm>
                        <a:off x="387141" y="1660031"/>
                        <a:ext cx="11284159" cy="2836468"/>
                      </a:xfrm>
                      <a:prstGeom prst="rect">
                        <a:avLst/>
                      </a:prstGeom>
                    </p:spPr>
                  </p:pic>
                </p:oleObj>
              </mc:Fallback>
            </mc:AlternateContent>
          </a:graphicData>
        </a:graphic>
      </p:graphicFrame>
    </p:spTree>
    <p:extLst>
      <p:ext uri="{BB962C8B-B14F-4D97-AF65-F5344CB8AC3E}">
        <p14:creationId xmlns:p14="http://schemas.microsoft.com/office/powerpoint/2010/main" val="371546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A49-A528-4ACC-8B3F-2746DA23B1B8}"/>
              </a:ext>
            </a:extLst>
          </p:cNvPr>
          <p:cNvSpPr>
            <a:spLocks noGrp="1"/>
          </p:cNvSpPr>
          <p:nvPr>
            <p:ph type="title"/>
          </p:nvPr>
        </p:nvSpPr>
        <p:spPr>
          <a:xfrm>
            <a:off x="1045269" y="176169"/>
            <a:ext cx="10101462" cy="2155971"/>
          </a:xfrm>
        </p:spPr>
        <p:txBody>
          <a:bodyPr>
            <a:normAutofit/>
          </a:bodyPr>
          <a:lstStyle/>
          <a:p>
            <a:pPr>
              <a:spcBef>
                <a:spcPts val="0"/>
              </a:spcBef>
            </a:pPr>
            <a:r>
              <a:rPr lang="en-US" sz="1400" dirty="0">
                <a:effectLst/>
                <a:latin typeface="Calibri" panose="020F0502020204030204" pitchFamily="34" charset="0"/>
                <a:ea typeface="Calibri" panose="020F0502020204030204" pitchFamily="34" charset="0"/>
              </a:rPr>
              <a:t>4. They also want to outreach a few merchants to provide dedicated support personnel for</a:t>
            </a: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their ongoing needs.</a:t>
            </a:r>
            <a:br>
              <a:rPr lang="en-US" sz="1400" dirty="0">
                <a:effectLst/>
                <a:latin typeface="Calibri" panose="020F0502020204030204" pitchFamily="34" charset="0"/>
                <a:ea typeface="Calibri" panose="020F0502020204030204" pitchFamily="34" charset="0"/>
              </a:rPr>
            </a:b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There are two types of merchants that they want to contact:</a:t>
            </a: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a. Top performing merchants: merchants who are high earners, based on their total</a:t>
            </a: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GPV. Who are the top 5 performing merchants in December, 2022, and are there</a:t>
            </a: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any trends that you can identify between them?</a:t>
            </a:r>
            <a:br>
              <a:rPr lang="en-US" sz="1400" dirty="0">
                <a:effectLst/>
                <a:latin typeface="Calibri" panose="020F0502020204030204" pitchFamily="34" charset="0"/>
                <a:ea typeface="Calibri" panose="020F0502020204030204" pitchFamily="34" charset="0"/>
              </a:rPr>
            </a:b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b. Potentially churned merchants: merchants who have not made a transaction for</a:t>
            </a:r>
            <a:br>
              <a:rPr lang="en-US" sz="1400" dirty="0">
                <a:effectLst/>
                <a:latin typeface="Calibri" panose="020F0502020204030204" pitchFamily="34" charset="0"/>
                <a:ea typeface="Calibri" panose="020F0502020204030204" pitchFamily="34" charset="0"/>
              </a:rPr>
            </a:br>
            <a:r>
              <a:rPr lang="en-US" sz="1400" dirty="0">
                <a:effectLst/>
                <a:latin typeface="Calibri" panose="020F0502020204030204" pitchFamily="34" charset="0"/>
                <a:ea typeface="Calibri" panose="020F0502020204030204" pitchFamily="34" charset="0"/>
              </a:rPr>
              <a:t>over 6 months. Who are the merchants that have stopped transacting?</a:t>
            </a:r>
            <a:endParaRPr lang="en-US" sz="1400" dirty="0"/>
          </a:p>
        </p:txBody>
      </p:sp>
      <p:sp>
        <p:nvSpPr>
          <p:cNvPr id="3" name="Content Placeholder 2">
            <a:extLst>
              <a:ext uri="{FF2B5EF4-FFF2-40B4-BE49-F238E27FC236}">
                <a16:creationId xmlns:a16="http://schemas.microsoft.com/office/drawing/2014/main" id="{5EF9F2D5-8AEB-437F-BB53-DE246A3DFB46}"/>
              </a:ext>
            </a:extLst>
          </p:cNvPr>
          <p:cNvSpPr>
            <a:spLocks noGrp="1"/>
          </p:cNvSpPr>
          <p:nvPr>
            <p:ph idx="1"/>
          </p:nvPr>
        </p:nvSpPr>
        <p:spPr>
          <a:xfrm>
            <a:off x="1145375" y="2428689"/>
            <a:ext cx="10582434" cy="3837887"/>
          </a:xfrm>
        </p:spPr>
        <p:txBody>
          <a:bodyPr>
            <a:normAutofit/>
          </a:bodyPr>
          <a:lstStyle/>
          <a:p>
            <a:pPr marL="0" indent="0">
              <a:buNone/>
            </a:pPr>
            <a:r>
              <a:rPr lang="en-US" sz="1100" b="1" dirty="0">
                <a:solidFill>
                  <a:srgbClr val="1F1F1F"/>
                </a:solidFill>
                <a:effectLst/>
                <a:ea typeface="Calibri" panose="020F0502020204030204" pitchFamily="34" charset="0"/>
                <a:cs typeface="Times New Roman" panose="02020603050405020304" pitchFamily="18" charset="0"/>
              </a:rPr>
              <a:t>a.) The Top 5 performing merchants in December, 2022 based on Grand Total of Amount:</a:t>
            </a:r>
          </a:p>
          <a:p>
            <a:pPr marL="0" indent="0">
              <a:buNone/>
            </a:pPr>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endParaRPr lang="en-US" sz="1100" dirty="0">
              <a:effectLst/>
              <a:ea typeface="Calibri" panose="020F0502020204030204" pitchFamily="34" charset="0"/>
              <a:cs typeface="Times New Roman" panose="02020603050405020304" pitchFamily="18" charset="0"/>
            </a:endParaRPr>
          </a:p>
          <a:p>
            <a:endParaRPr lang="en-US" sz="1100" dirty="0"/>
          </a:p>
          <a:p>
            <a:endParaRPr lang="en-US" sz="1100" dirty="0"/>
          </a:p>
          <a:p>
            <a:pPr marL="0" indent="0">
              <a:buNone/>
            </a:pPr>
            <a:r>
              <a:rPr lang="en-US" sz="1100" dirty="0"/>
              <a:t>over $6,000 in GPV in December, 2022. They are all relatively large merchants, as evidenced by the fact that they all have multiple transactions listed in the spreadsheet. The top 4 merchants are all in the retail industry, while the 5th merchant is in the restaurant industry.</a:t>
            </a:r>
          </a:p>
          <a:p>
            <a:r>
              <a:rPr lang="en-US" sz="1100" dirty="0"/>
              <a:t>One trend that can be identified among these merchants is that they all have a high average transaction value. The average transaction value for the top 5 merchants is $3,240.13. This suggests that these merchants are selling high-value products or services, or that they are able to bundle multiple products or services together to create high-value sales.</a:t>
            </a:r>
          </a:p>
          <a:p>
            <a:r>
              <a:rPr lang="en-US" sz="1100" b="1" dirty="0">
                <a:solidFill>
                  <a:srgbClr val="1F1F1F"/>
                </a:solidFill>
                <a:effectLst/>
                <a:ea typeface="Calibri" panose="020F0502020204030204" pitchFamily="34" charset="0"/>
                <a:cs typeface="Times New Roman" panose="02020603050405020304" pitchFamily="18" charset="0"/>
              </a:rPr>
              <a:t>b.) The merchant that has stopped transacting is:</a:t>
            </a:r>
            <a:br>
              <a:rPr lang="en-US" sz="1100" b="1" dirty="0">
                <a:solidFill>
                  <a:srgbClr val="1F1F1F"/>
                </a:solidFill>
                <a:effectLst/>
                <a:ea typeface="Calibri" panose="020F0502020204030204" pitchFamily="34" charset="0"/>
                <a:cs typeface="Times New Roman" panose="02020603050405020304" pitchFamily="18" charset="0"/>
              </a:rPr>
            </a:br>
            <a:r>
              <a:rPr lang="en-US" sz="1100" b="1" dirty="0">
                <a:solidFill>
                  <a:srgbClr val="1F1F1F"/>
                </a:solidFill>
                <a:effectLst/>
                <a:ea typeface="Calibri" panose="020F0502020204030204" pitchFamily="34" charset="0"/>
                <a:cs typeface="Times New Roman" panose="02020603050405020304" pitchFamily="18" charset="0"/>
              </a:rPr>
              <a:t>       </a:t>
            </a:r>
            <a:r>
              <a:rPr lang="en-US" sz="1100" dirty="0">
                <a:solidFill>
                  <a:srgbClr val="1F1F1F"/>
                </a:solidFill>
                <a:effectLst/>
                <a:ea typeface="Calibri" panose="020F0502020204030204" pitchFamily="34" charset="0"/>
                <a:cs typeface="Times New Roman" panose="02020603050405020304" pitchFamily="18" charset="0"/>
              </a:rPr>
              <a:t>Moss-Sandoval (Restaurants)</a:t>
            </a:r>
          </a:p>
          <a:p>
            <a:r>
              <a:rPr lang="en-US" sz="1100" dirty="0">
                <a:solidFill>
                  <a:srgbClr val="1F1F1F"/>
                </a:solidFill>
                <a:ea typeface="Calibri" panose="020F0502020204030204" pitchFamily="34" charset="0"/>
                <a:cs typeface="Times New Roman" panose="02020603050405020304" pitchFamily="18" charset="0"/>
              </a:rPr>
              <a:t>       </a:t>
            </a:r>
            <a:r>
              <a:rPr lang="en-US" sz="1100" dirty="0">
                <a:solidFill>
                  <a:srgbClr val="1F1F1F"/>
                </a:solidFill>
                <a:effectLst/>
                <a:ea typeface="Calibri" panose="020F0502020204030204" pitchFamily="34" charset="0"/>
                <a:cs typeface="Times New Roman" panose="02020603050405020304" pitchFamily="18" charset="0"/>
              </a:rPr>
              <a:t>He has not made a transaction since June 2023, which is more than 6 months ago.</a:t>
            </a:r>
          </a:p>
          <a:p>
            <a:endParaRPr lang="en-US" sz="1100" b="1" dirty="0">
              <a:solidFill>
                <a:srgbClr val="1F1F1F"/>
              </a:solidFill>
              <a:effectLst/>
              <a:ea typeface="Calibri" panose="020F0502020204030204" pitchFamily="34" charset="0"/>
              <a:cs typeface="Times New Roman" panose="02020603050405020304" pitchFamily="18" charset="0"/>
            </a:endParaRPr>
          </a:p>
          <a:p>
            <a:endParaRPr lang="en-US" sz="1100" dirty="0"/>
          </a:p>
        </p:txBody>
      </p:sp>
      <p:graphicFrame>
        <p:nvGraphicFramePr>
          <p:cNvPr id="5" name="Object 4">
            <a:extLst>
              <a:ext uri="{FF2B5EF4-FFF2-40B4-BE49-F238E27FC236}">
                <a16:creationId xmlns:a16="http://schemas.microsoft.com/office/drawing/2014/main" id="{9069BE5B-B41F-4738-9C3A-5BB83A66BBBC}"/>
              </a:ext>
            </a:extLst>
          </p:cNvPr>
          <p:cNvGraphicFramePr>
            <a:graphicFrameLocks noChangeAspect="1"/>
          </p:cNvGraphicFramePr>
          <p:nvPr>
            <p:extLst>
              <p:ext uri="{D42A27DB-BD31-4B8C-83A1-F6EECF244321}">
                <p14:modId xmlns:p14="http://schemas.microsoft.com/office/powerpoint/2010/main" val="1681340253"/>
              </p:ext>
            </p:extLst>
          </p:nvPr>
        </p:nvGraphicFramePr>
        <p:xfrm>
          <a:off x="1145375" y="2700586"/>
          <a:ext cx="2800350" cy="1285875"/>
        </p:xfrm>
        <a:graphic>
          <a:graphicData uri="http://schemas.openxmlformats.org/presentationml/2006/ole">
            <mc:AlternateContent xmlns:mc="http://schemas.openxmlformats.org/markup-compatibility/2006">
              <mc:Choice xmlns:v="urn:schemas-microsoft-com:vml" Requires="v">
                <p:oleObj spid="_x0000_s12298" name="Worksheet" r:id="rId3" imgW="2800526" imgH="1285875" progId="Excel.Sheet.12">
                  <p:link updateAutomatic="1"/>
                </p:oleObj>
              </mc:Choice>
              <mc:Fallback>
                <p:oleObj name="Worksheet" r:id="rId3" imgW="2800526" imgH="1285875" progId="Excel.Sheet.12">
                  <p:link updateAutomatic="1"/>
                  <p:pic>
                    <p:nvPicPr>
                      <p:cNvPr id="0" name=""/>
                      <p:cNvPicPr/>
                      <p:nvPr/>
                    </p:nvPicPr>
                    <p:blipFill>
                      <a:blip r:embed="rId4"/>
                      <a:stretch>
                        <a:fillRect/>
                      </a:stretch>
                    </p:blipFill>
                    <p:spPr>
                      <a:xfrm>
                        <a:off x="1145375" y="2700586"/>
                        <a:ext cx="2800350" cy="1285875"/>
                      </a:xfrm>
                      <a:prstGeom prst="rect">
                        <a:avLst/>
                      </a:prstGeom>
                    </p:spPr>
                  </p:pic>
                </p:oleObj>
              </mc:Fallback>
            </mc:AlternateContent>
          </a:graphicData>
        </a:graphic>
      </p:graphicFrame>
    </p:spTree>
    <p:extLst>
      <p:ext uri="{BB962C8B-B14F-4D97-AF65-F5344CB8AC3E}">
        <p14:creationId xmlns:p14="http://schemas.microsoft.com/office/powerpoint/2010/main" val="263265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A49-A528-4ACC-8B3F-2746DA23B1B8}"/>
              </a:ext>
            </a:extLst>
          </p:cNvPr>
          <p:cNvSpPr>
            <a:spLocks noGrp="1"/>
          </p:cNvSpPr>
          <p:nvPr>
            <p:ph type="title"/>
          </p:nvPr>
        </p:nvSpPr>
        <p:spPr>
          <a:xfrm>
            <a:off x="1045269" y="176170"/>
            <a:ext cx="10101462" cy="1166070"/>
          </a:xfrm>
        </p:spPr>
        <p:txBody>
          <a:bodyPr>
            <a:normAutofit/>
          </a:bodyPr>
          <a:lstStyle/>
          <a:p>
            <a:pPr>
              <a:spcBef>
                <a:spcPts val="0"/>
              </a:spcBef>
            </a:pPr>
            <a:r>
              <a:rPr lang="en-US" sz="1400" dirty="0"/>
              <a:t>5. What other interesting trends do you see in the data?</a:t>
            </a:r>
          </a:p>
        </p:txBody>
      </p:sp>
      <p:sp>
        <p:nvSpPr>
          <p:cNvPr id="3" name="Content Placeholder 2">
            <a:extLst>
              <a:ext uri="{FF2B5EF4-FFF2-40B4-BE49-F238E27FC236}">
                <a16:creationId xmlns:a16="http://schemas.microsoft.com/office/drawing/2014/main" id="{5EF9F2D5-8AEB-437F-BB53-DE246A3DFB46}"/>
              </a:ext>
            </a:extLst>
          </p:cNvPr>
          <p:cNvSpPr>
            <a:spLocks noGrp="1"/>
          </p:cNvSpPr>
          <p:nvPr>
            <p:ph idx="1"/>
          </p:nvPr>
        </p:nvSpPr>
        <p:spPr>
          <a:xfrm>
            <a:off x="1045269" y="1782738"/>
            <a:ext cx="10582434" cy="2034253"/>
          </a:xfrm>
        </p:spPr>
        <p:txBody>
          <a:bodyPr>
            <a:normAutofit/>
          </a:bodyPr>
          <a:lstStyle/>
          <a:p>
            <a:endParaRPr lang="en-US" sz="1100" b="1" dirty="0">
              <a:solidFill>
                <a:srgbClr val="1F1F1F"/>
              </a:solidFill>
              <a:effectLst/>
              <a:ea typeface="Calibri" panose="020F0502020204030204" pitchFamily="34" charset="0"/>
              <a:cs typeface="Times New Roman" panose="02020603050405020304" pitchFamily="18" charset="0"/>
            </a:endParaRPr>
          </a:p>
          <a:p>
            <a:pPr marL="0" indent="0">
              <a:buNone/>
            </a:pPr>
            <a:r>
              <a:rPr lang="en-US" sz="1100" b="1" dirty="0">
                <a:solidFill>
                  <a:srgbClr val="1F1F1F"/>
                </a:solidFill>
                <a:effectLst/>
                <a:ea typeface="Calibri" panose="020F0502020204030204" pitchFamily="34" charset="0"/>
                <a:cs typeface="Times New Roman" panose="02020603050405020304" pitchFamily="18" charset="0"/>
              </a:rPr>
              <a:t>Here are some other interesting trends that I see in the data:</a:t>
            </a:r>
          </a:p>
          <a:p>
            <a:pPr marL="0" indent="0">
              <a:buNone/>
            </a:pPr>
            <a:r>
              <a:rPr lang="en-US" sz="1100" dirty="0">
                <a:solidFill>
                  <a:srgbClr val="1F1F1F"/>
                </a:solidFill>
                <a:effectLst/>
                <a:ea typeface="Calibri" panose="020F0502020204030204" pitchFamily="34" charset="0"/>
                <a:cs typeface="Times New Roman" panose="02020603050405020304" pitchFamily="18" charset="0"/>
              </a:rPr>
              <a:t>The week-over-week gross process volume for all industries has been increasing since the beginning of November.</a:t>
            </a:r>
          </a:p>
          <a:p>
            <a:pPr marL="0" indent="0">
              <a:buNone/>
            </a:pPr>
            <a:r>
              <a:rPr lang="en-US" sz="1100" dirty="0">
                <a:solidFill>
                  <a:srgbClr val="1F1F1F"/>
                </a:solidFill>
                <a:effectLst/>
                <a:ea typeface="Calibri" panose="020F0502020204030204" pitchFamily="34" charset="0"/>
                <a:cs typeface="Times New Roman" panose="02020603050405020304" pitchFamily="18" charset="0"/>
              </a:rPr>
              <a:t>The restaurants industry has the highest week-over-week growth rate, at 9.4%.</a:t>
            </a:r>
          </a:p>
          <a:p>
            <a:pPr marL="0" indent="0">
              <a:buNone/>
            </a:pPr>
            <a:r>
              <a:rPr lang="en-US" sz="1100" dirty="0">
                <a:solidFill>
                  <a:srgbClr val="1F1F1F"/>
                </a:solidFill>
                <a:effectLst/>
                <a:ea typeface="Calibri" panose="020F0502020204030204" pitchFamily="34" charset="0"/>
                <a:cs typeface="Times New Roman" panose="02020603050405020304" pitchFamily="18" charset="0"/>
              </a:rPr>
              <a:t>The transportation industry has the lowest average weekly gross process volume, at $11,798.00.</a:t>
            </a:r>
          </a:p>
          <a:p>
            <a:endParaRPr lang="en-US" sz="1100" dirty="0"/>
          </a:p>
        </p:txBody>
      </p:sp>
    </p:spTree>
    <p:extLst>
      <p:ext uri="{BB962C8B-B14F-4D97-AF65-F5344CB8AC3E}">
        <p14:creationId xmlns:p14="http://schemas.microsoft.com/office/powerpoint/2010/main" val="3392497404"/>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TotalTime>
  <Words>716</Words>
  <Application>Microsoft Office PowerPoint</Application>
  <PresentationFormat>Widescreen</PresentationFormat>
  <Paragraphs>83</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7</vt:i4>
      </vt:variant>
      <vt:variant>
        <vt:lpstr>Slide Titles</vt:lpstr>
      </vt:variant>
      <vt:variant>
        <vt:i4>9</vt:i4>
      </vt:variant>
    </vt:vector>
  </HeadingPairs>
  <TitlesOfParts>
    <vt:vector size="22" baseType="lpstr">
      <vt:lpstr>Arial</vt:lpstr>
      <vt:lpstr>Calibri</vt:lpstr>
      <vt:lpstr>Calibri Light</vt:lpstr>
      <vt:lpstr>Segoe UI</vt:lpstr>
      <vt:lpstr>Tahoma</vt:lpstr>
      <vt:lpstr>Retrospect</vt:lpstr>
      <vt:lpstr>C:\Users\user\Desktop\Mads\test.transactions_Amado B. Sombreno Jr.xlsx!Summary #1!R27C2:R39C17</vt:lpstr>
      <vt:lpstr>C:\Users\user\Desktop\Mads\test.transactions_Amado B. Sombreno Jr.xlsx!Summary #2!R27C2:R38C16</vt:lpstr>
      <vt:lpstr>C:\Users\user\Desktop\Mads\test.transactions_Amado B. Sombreno Jr.xlsx!Summary #2!R40C2:R60C20</vt:lpstr>
      <vt:lpstr>C:\Users\user\Desktop\Q1 analysis not.docx!OLE_LINK1</vt:lpstr>
      <vt:lpstr>https://d.docs.live.net/02d2289523a6c552/Documents/churn.xlsx!Sheet3!R1C1:R7C4</vt:lpstr>
      <vt:lpstr>C:\Users\user\Downloads\Adidas-Dashboard-START.xlsx!Sheet2!R17C6:R20C8</vt:lpstr>
      <vt:lpstr>C:\Users\user\Downloads\Adidas-Dashboard-START.xlsx!Sheet3!R1C1:R6C4</vt:lpstr>
      <vt:lpstr>PowerPoint Presentation</vt:lpstr>
      <vt:lpstr>PowerPoint Presentation</vt:lpstr>
      <vt:lpstr>1. Did we perform better the previous week commencing the 5th of December, 2022 compared to the week prior? Are there any particular industries or states that have been performing better or worse compared to the previous week? </vt:lpstr>
      <vt:lpstr>2. For the current week, how are we performing in comparison to the previous week? </vt:lpstr>
      <vt:lpstr>PowerPoint Presentation</vt:lpstr>
      <vt:lpstr>3. The marketing team wants to target campaigns towards merchants in the bottom 3 performing industries for all time to diversify the merchant portfolio. What are the bottom 3 performing industries, and how much of the entire portfolio do they contribute? </vt:lpstr>
      <vt:lpstr>PowerPoint Presentation</vt:lpstr>
      <vt:lpstr>4. They also want to outreach a few merchants to provide dedicated support personnel for their ongoing needs.  There are two types of merchants that they want to contact: a. Top performing merchants: merchants who are high earners, based on their total GPV. Who are the top 5 performing merchants in December, 2022, and are there any trends that you can identify between them?  b. Potentially churned merchants: merchants who have not made a transaction for over 6 months. Who are the merchants that have stopped transacting?</vt:lpstr>
      <vt:lpstr>5. What other interesting trends do you see in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Amado Jr Sombreno</dc:creator>
  <cp:lastModifiedBy>Amado Jr Sombreno</cp:lastModifiedBy>
  <cp:revision>12</cp:revision>
  <dcterms:created xsi:type="dcterms:W3CDTF">2023-11-21T21:09:24Z</dcterms:created>
  <dcterms:modified xsi:type="dcterms:W3CDTF">2023-11-21T22:38:08Z</dcterms:modified>
</cp:coreProperties>
</file>