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9" r:id="rId3"/>
    <p:sldId id="290" r:id="rId4"/>
    <p:sldId id="283" r:id="rId5"/>
    <p:sldId id="272" r:id="rId6"/>
    <p:sldId id="274" r:id="rId7"/>
    <p:sldId id="292" r:id="rId8"/>
    <p:sldId id="287" r:id="rId9"/>
    <p:sldId id="288" r:id="rId10"/>
    <p:sldId id="273" r:id="rId11"/>
    <p:sldId id="277" r:id="rId12"/>
    <p:sldId id="279" r:id="rId13"/>
    <p:sldId id="280" r:id="rId14"/>
    <p:sldId id="282" r:id="rId15"/>
    <p:sldId id="284" r:id="rId16"/>
    <p:sldId id="285" r:id="rId17"/>
    <p:sldId id="28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8D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754" autoAdjust="0"/>
    <p:restoredTop sz="94660"/>
  </p:normalViewPr>
  <p:slideViewPr>
    <p:cSldViewPr snapToGrid="0">
      <p:cViewPr varScale="1">
        <p:scale>
          <a:sx n="106" d="100"/>
          <a:sy n="106" d="100"/>
        </p:scale>
        <p:origin x="264" y="8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3/10/2025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3/10/2025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3/10/2025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t>3/10/2025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t>3/10/2025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t>3/10/2025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3/10/2025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3/10/2025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3/10/2025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3/10/2025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t>3/10/2025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t>3/10/2025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t>3/10/2025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t>3/10/2025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t>3/10/2025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t>3/10/2025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t>3/10/2025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20315" y="1071880"/>
            <a:ext cx="8915400" cy="2730500"/>
          </a:xfrm>
        </p:spPr>
        <p:txBody>
          <a:bodyPr>
            <a:normAutofit fontScale="90000"/>
          </a:bodyPr>
          <a:lstStyle/>
          <a:p>
            <a:pPr algn="r">
              <a:spcBef>
                <a:spcPts val="1000"/>
              </a:spcBef>
              <a:buClr>
                <a:schemeClr val="accent1"/>
              </a:buClr>
            </a:pPr>
            <a:r>
              <a:rPr lang="en-US" sz="4000" dirty="0">
                <a:latin typeface="Tahoma" panose="020B0604030504040204" pitchFamily="34" charset="0"/>
                <a:ea typeface="Tahoma" panose="020B0604030504040204" pitchFamily="34" charset="0"/>
                <a:cs typeface="Tahoma" panose="020B0604030504040204" pitchFamily="34" charset="0"/>
              </a:rPr>
              <a:t>DEVELOPMENT OF A PREDICTIVE MAINTENANCE SYSTEM FOR TURBOFAN JET ENGINES USING REAL-TIME ANOMALY DETECTION AND PERFORMANCE MONITORING</a:t>
            </a:r>
            <a:endParaRPr lang="en-US" sz="1800"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3" name="Subtitle 2"/>
          <p:cNvSpPr>
            <a:spLocks noGrp="1"/>
          </p:cNvSpPr>
          <p:nvPr>
            <p:ph type="subTitle" idx="1"/>
          </p:nvPr>
        </p:nvSpPr>
        <p:spPr>
          <a:xfrm>
            <a:off x="2520199" y="4156277"/>
            <a:ext cx="8915399" cy="1126283"/>
          </a:xfrm>
        </p:spPr>
        <p:txBody>
          <a:bodyPr>
            <a:noAutofit/>
          </a:bodyPr>
          <a:lstStyle/>
          <a:p>
            <a:endParaRPr lang="en-US" sz="1600" dirty="0">
              <a:latin typeface="Tahoma" panose="020B0604030504040204" pitchFamily="34" charset="0"/>
              <a:ea typeface="Tahoma" panose="020B0604030504040204" pitchFamily="34" charset="0"/>
              <a:cs typeface="Tahoma" panose="020B0604030504040204" pitchFamily="34" charset="0"/>
            </a:endParaRPr>
          </a:p>
          <a:p>
            <a:r>
              <a:rPr lang="en-US" sz="1600" b="1" dirty="0">
                <a:latin typeface="Tahoma" panose="020B0604030504040204" pitchFamily="34" charset="0"/>
                <a:ea typeface="Tahoma" panose="020B0604030504040204" pitchFamily="34" charset="0"/>
                <a:cs typeface="Tahoma" panose="020B0604030504040204" pitchFamily="34" charset="0"/>
              </a:rPr>
              <a:t>DANIEL MADUIKE</a:t>
            </a:r>
          </a:p>
          <a:p>
            <a:r>
              <a:rPr lang="en-US" sz="1600" b="1" dirty="0">
                <a:latin typeface="Tahoma" panose="020B0604030504040204" pitchFamily="34" charset="0"/>
                <a:ea typeface="Tahoma" panose="020B0604030504040204" pitchFamily="34" charset="0"/>
                <a:cs typeface="Tahoma" panose="020B0604030504040204" pitchFamily="34" charset="0"/>
              </a:rPr>
              <a:t>10TH OF MARCH 2025</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705" y="624205"/>
            <a:ext cx="8911590" cy="1194547"/>
          </a:xfrm>
        </p:spPr>
        <p:txBody>
          <a:bodyPr/>
          <a:lstStyle/>
          <a:p>
            <a:r>
              <a:rPr lang="en-US" dirty="0"/>
              <a:t>METHODOLOGY (MODELS)	</a:t>
            </a:r>
          </a:p>
        </p:txBody>
      </p:sp>
      <p:sp>
        <p:nvSpPr>
          <p:cNvPr id="3" name="Content Placeholder 2"/>
          <p:cNvSpPr>
            <a:spLocks noGrp="1"/>
          </p:cNvSpPr>
          <p:nvPr>
            <p:ph idx="1"/>
          </p:nvPr>
        </p:nvSpPr>
        <p:spPr>
          <a:xfrm>
            <a:off x="2592705" y="2037366"/>
            <a:ext cx="8915400" cy="4476750"/>
          </a:xfrm>
        </p:spPr>
        <p:txBody>
          <a:bodyPr/>
          <a:lstStyle/>
          <a:p>
            <a:pPr marL="0" indent="0" algn="just">
              <a:buNone/>
            </a:pPr>
            <a:r>
              <a:rPr lang="en-US" dirty="0"/>
              <a:t>The following machine learning and deep learning models were employed in this research -</a:t>
            </a:r>
          </a:p>
          <a:p>
            <a:pPr algn="just"/>
            <a:r>
              <a:rPr lang="en-US" dirty="0"/>
              <a:t>Linear regression</a:t>
            </a:r>
          </a:p>
          <a:p>
            <a:pPr algn="just"/>
            <a:r>
              <a:rPr lang="en-US" dirty="0">
                <a:highlight>
                  <a:srgbClr val="00FF00"/>
                </a:highlight>
              </a:rPr>
              <a:t>Random forest</a:t>
            </a:r>
          </a:p>
          <a:p>
            <a:pPr algn="just"/>
            <a:r>
              <a:rPr lang="en-US" dirty="0">
                <a:highlight>
                  <a:srgbClr val="00FF00"/>
                </a:highlight>
              </a:rPr>
              <a:t>Extreme gradient boost (XGBoost)</a:t>
            </a:r>
          </a:p>
          <a:p>
            <a:pPr algn="just"/>
            <a:r>
              <a:rPr lang="en-US" dirty="0"/>
              <a:t>Artificial neural network (ANN)</a:t>
            </a:r>
          </a:p>
          <a:p>
            <a:pPr algn="just"/>
            <a:r>
              <a:rPr lang="en-US" dirty="0"/>
              <a:t>Convolutional neural network (CNN)</a:t>
            </a:r>
          </a:p>
          <a:p>
            <a:pPr algn="just"/>
            <a:r>
              <a:rPr lang="en-US" dirty="0">
                <a:highlight>
                  <a:srgbClr val="FF0000"/>
                </a:highlight>
              </a:rPr>
              <a:t>Long short-term memory (LSTM)</a:t>
            </a:r>
          </a:p>
          <a:p>
            <a:pPr algn="just"/>
            <a:r>
              <a:rPr lang="en-US" dirty="0"/>
              <a:t>Hybrid model (ANN and CNN)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METRICS OF EVALUATION</a:t>
            </a:r>
          </a:p>
        </p:txBody>
      </p:sp>
      <p:sp>
        <p:nvSpPr>
          <p:cNvPr id="3" name="Content Placeholder 2"/>
          <p:cNvSpPr>
            <a:spLocks noGrp="1"/>
          </p:cNvSpPr>
          <p:nvPr>
            <p:ph idx="1"/>
          </p:nvPr>
        </p:nvSpPr>
        <p:spPr/>
        <p:txBody>
          <a:bodyPr/>
          <a:lstStyle/>
          <a:p>
            <a:pPr marL="0" indent="0">
              <a:buNone/>
            </a:pPr>
            <a:r>
              <a:rPr lang="en-US" dirty="0"/>
              <a:t>The metrics used to evaluate the performance of the models in this research are -</a:t>
            </a:r>
          </a:p>
          <a:p>
            <a:pPr algn="just"/>
            <a:r>
              <a:rPr lang="en-US" dirty="0"/>
              <a:t>Mean square error (MSE)</a:t>
            </a:r>
          </a:p>
          <a:p>
            <a:pPr algn="just"/>
            <a:r>
              <a:rPr lang="en-US" dirty="0"/>
              <a:t>Root mean square error (RMSE)</a:t>
            </a:r>
          </a:p>
          <a:p>
            <a:pPr algn="just"/>
            <a:r>
              <a:rPr lang="en-US" dirty="0"/>
              <a:t>Mean absolute error (MAE)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705" y="624205"/>
            <a:ext cx="8911590" cy="831215"/>
          </a:xfrm>
        </p:spPr>
        <p:txBody>
          <a:bodyPr/>
          <a:lstStyle/>
          <a:p>
            <a:r>
              <a:rPr lang="en-US"/>
              <a:t>RESULTS FROM DATASET FD001</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70905116"/>
              </p:ext>
            </p:extLst>
          </p:nvPr>
        </p:nvGraphicFramePr>
        <p:xfrm>
          <a:off x="2589212" y="2397760"/>
          <a:ext cx="7132320" cy="3810000"/>
        </p:xfrm>
        <a:graphic>
          <a:graphicData uri="http://schemas.openxmlformats.org/drawingml/2006/table">
            <a:tbl>
              <a:tblPr firstRow="1" bandRow="1">
                <a:tableStyleId>{5C22544A-7EE6-4342-B048-85BDC9FD1C3A}</a:tableStyleId>
              </a:tblPr>
              <a:tblGrid>
                <a:gridCol w="1783080">
                  <a:extLst>
                    <a:ext uri="{9D8B030D-6E8A-4147-A177-3AD203B41FA5}">
                      <a16:colId xmlns:a16="http://schemas.microsoft.com/office/drawing/2014/main" val="20000"/>
                    </a:ext>
                  </a:extLst>
                </a:gridCol>
                <a:gridCol w="1783080">
                  <a:extLst>
                    <a:ext uri="{9D8B030D-6E8A-4147-A177-3AD203B41FA5}">
                      <a16:colId xmlns:a16="http://schemas.microsoft.com/office/drawing/2014/main" val="20001"/>
                    </a:ext>
                  </a:extLst>
                </a:gridCol>
                <a:gridCol w="1783080">
                  <a:extLst>
                    <a:ext uri="{9D8B030D-6E8A-4147-A177-3AD203B41FA5}">
                      <a16:colId xmlns:a16="http://schemas.microsoft.com/office/drawing/2014/main" val="20002"/>
                    </a:ext>
                  </a:extLst>
                </a:gridCol>
                <a:gridCol w="1783080">
                  <a:extLst>
                    <a:ext uri="{9D8B030D-6E8A-4147-A177-3AD203B41FA5}">
                      <a16:colId xmlns:a16="http://schemas.microsoft.com/office/drawing/2014/main" val="20003"/>
                    </a:ext>
                  </a:extLst>
                </a:gridCol>
              </a:tblGrid>
              <a:tr h="0">
                <a:tc>
                  <a:txBody>
                    <a:bodyPr/>
                    <a:lstStyle/>
                    <a:p>
                      <a:pPr>
                        <a:buNone/>
                      </a:pPr>
                      <a:r>
                        <a:rPr lang="en-US" dirty="0"/>
                        <a:t>MODEL</a:t>
                      </a:r>
                    </a:p>
                  </a:txBody>
                  <a:tcPr/>
                </a:tc>
                <a:tc>
                  <a:txBody>
                    <a:bodyPr/>
                    <a:lstStyle/>
                    <a:p>
                      <a:pPr>
                        <a:buNone/>
                      </a:pPr>
                      <a:r>
                        <a:rPr lang="en-US"/>
                        <a:t>MSE</a:t>
                      </a:r>
                    </a:p>
                  </a:txBody>
                  <a:tcPr/>
                </a:tc>
                <a:tc>
                  <a:txBody>
                    <a:bodyPr/>
                    <a:lstStyle/>
                    <a:p>
                      <a:pPr>
                        <a:buNone/>
                      </a:pPr>
                      <a:r>
                        <a:rPr lang="en-US"/>
                        <a:t>RMSE</a:t>
                      </a:r>
                    </a:p>
                  </a:txBody>
                  <a:tcPr/>
                </a:tc>
                <a:tc>
                  <a:txBody>
                    <a:bodyPr/>
                    <a:lstStyle/>
                    <a:p>
                      <a:pPr>
                        <a:buNone/>
                      </a:pPr>
                      <a:r>
                        <a:rPr lang="en-US"/>
                        <a:t>MAE</a:t>
                      </a:r>
                    </a:p>
                  </a:txBody>
                  <a:tcPr/>
                </a:tc>
                <a:extLst>
                  <a:ext uri="{0D108BD9-81ED-4DB2-BD59-A6C34878D82A}">
                    <a16:rowId xmlns:a16="http://schemas.microsoft.com/office/drawing/2014/main" val="10000"/>
                  </a:ext>
                </a:extLst>
              </a:tr>
              <a:tr h="381000">
                <a:tc>
                  <a:txBody>
                    <a:bodyPr/>
                    <a:lstStyle/>
                    <a:p>
                      <a:pPr>
                        <a:buNone/>
                      </a:pPr>
                      <a:r>
                        <a:rPr lang="en-US"/>
                        <a:t>LINEAR REGRESSION</a:t>
                      </a:r>
                    </a:p>
                  </a:txBody>
                  <a:tcPr/>
                </a:tc>
                <a:tc>
                  <a:txBody>
                    <a:bodyPr/>
                    <a:lstStyle/>
                    <a:p>
                      <a:pPr>
                        <a:buNone/>
                      </a:pPr>
                      <a:r>
                        <a:rPr lang="en-US"/>
                        <a:t>2.19</a:t>
                      </a:r>
                    </a:p>
                  </a:txBody>
                  <a:tcPr/>
                </a:tc>
                <a:tc>
                  <a:txBody>
                    <a:bodyPr/>
                    <a:lstStyle/>
                    <a:p>
                      <a:pPr>
                        <a:buNone/>
                      </a:pPr>
                      <a:r>
                        <a:rPr lang="en-US"/>
                        <a:t>1.48</a:t>
                      </a:r>
                    </a:p>
                  </a:txBody>
                  <a:tcPr/>
                </a:tc>
                <a:tc>
                  <a:txBody>
                    <a:bodyPr/>
                    <a:lstStyle/>
                    <a:p>
                      <a:pPr>
                        <a:buNone/>
                      </a:pPr>
                      <a:r>
                        <a:rPr lang="en-US"/>
                        <a:t>0.80</a:t>
                      </a:r>
                    </a:p>
                  </a:txBody>
                  <a:tcPr/>
                </a:tc>
                <a:extLst>
                  <a:ext uri="{0D108BD9-81ED-4DB2-BD59-A6C34878D82A}">
                    <a16:rowId xmlns:a16="http://schemas.microsoft.com/office/drawing/2014/main" val="10001"/>
                  </a:ext>
                </a:extLst>
              </a:tr>
              <a:tr h="381000">
                <a:tc>
                  <a:txBody>
                    <a:bodyPr/>
                    <a:lstStyle/>
                    <a:p>
                      <a:pPr>
                        <a:buNone/>
                      </a:pPr>
                      <a:r>
                        <a:rPr lang="en-US"/>
                        <a:t>RANDOM FOREST</a:t>
                      </a:r>
                    </a:p>
                  </a:txBody>
                  <a:tcPr/>
                </a:tc>
                <a:tc>
                  <a:txBody>
                    <a:bodyPr/>
                    <a:lstStyle/>
                    <a:p>
                      <a:pPr>
                        <a:buNone/>
                      </a:pPr>
                      <a:r>
                        <a:rPr lang="en-US"/>
                        <a:t>0.33</a:t>
                      </a:r>
                    </a:p>
                  </a:txBody>
                  <a:tcPr/>
                </a:tc>
                <a:tc>
                  <a:txBody>
                    <a:bodyPr/>
                    <a:lstStyle/>
                    <a:p>
                      <a:pPr>
                        <a:buNone/>
                      </a:pPr>
                      <a:r>
                        <a:rPr lang="en-US"/>
                        <a:t>0.57</a:t>
                      </a:r>
                    </a:p>
                  </a:txBody>
                  <a:tcPr/>
                </a:tc>
                <a:tc>
                  <a:txBody>
                    <a:bodyPr/>
                    <a:lstStyle/>
                    <a:p>
                      <a:pPr>
                        <a:buNone/>
                      </a:pPr>
                      <a:r>
                        <a:rPr lang="en-US"/>
                        <a:t>0.02</a:t>
                      </a:r>
                    </a:p>
                  </a:txBody>
                  <a:tcPr/>
                </a:tc>
                <a:extLst>
                  <a:ext uri="{0D108BD9-81ED-4DB2-BD59-A6C34878D82A}">
                    <a16:rowId xmlns:a16="http://schemas.microsoft.com/office/drawing/2014/main" val="10002"/>
                  </a:ext>
                </a:extLst>
              </a:tr>
              <a:tr h="381000">
                <a:tc>
                  <a:txBody>
                    <a:bodyPr/>
                    <a:lstStyle/>
                    <a:p>
                      <a:pPr>
                        <a:buNone/>
                      </a:pPr>
                      <a:r>
                        <a:rPr lang="en-US" dirty="0">
                          <a:solidFill>
                            <a:srgbClr val="002060"/>
                          </a:solidFill>
                        </a:rPr>
                        <a:t>XGBOOST</a:t>
                      </a:r>
                    </a:p>
                  </a:txBody>
                  <a:tcPr>
                    <a:solidFill>
                      <a:schemeClr val="accent2">
                        <a:lumMod val="60000"/>
                        <a:lumOff val="40000"/>
                      </a:schemeClr>
                    </a:solidFill>
                  </a:tcPr>
                </a:tc>
                <a:tc>
                  <a:txBody>
                    <a:bodyPr/>
                    <a:lstStyle/>
                    <a:p>
                      <a:pPr>
                        <a:buNone/>
                      </a:pPr>
                      <a:r>
                        <a:rPr lang="en-US">
                          <a:solidFill>
                            <a:srgbClr val="002060"/>
                          </a:solidFill>
                        </a:rPr>
                        <a:t>0.14</a:t>
                      </a:r>
                    </a:p>
                  </a:txBody>
                  <a:tcPr>
                    <a:solidFill>
                      <a:schemeClr val="accent2">
                        <a:lumMod val="60000"/>
                        <a:lumOff val="40000"/>
                      </a:schemeClr>
                    </a:solidFill>
                  </a:tcPr>
                </a:tc>
                <a:tc>
                  <a:txBody>
                    <a:bodyPr/>
                    <a:lstStyle/>
                    <a:p>
                      <a:pPr>
                        <a:buNone/>
                      </a:pPr>
                      <a:r>
                        <a:rPr lang="en-US">
                          <a:solidFill>
                            <a:srgbClr val="002060"/>
                          </a:solidFill>
                        </a:rPr>
                        <a:t>0.38</a:t>
                      </a:r>
                    </a:p>
                  </a:txBody>
                  <a:tcPr>
                    <a:solidFill>
                      <a:schemeClr val="accent2">
                        <a:lumMod val="60000"/>
                        <a:lumOff val="40000"/>
                      </a:schemeClr>
                    </a:solidFill>
                  </a:tcPr>
                </a:tc>
                <a:tc>
                  <a:txBody>
                    <a:bodyPr/>
                    <a:lstStyle/>
                    <a:p>
                      <a:pPr>
                        <a:buNone/>
                      </a:pPr>
                      <a:r>
                        <a:rPr lang="en-US" dirty="0">
                          <a:solidFill>
                            <a:srgbClr val="002060"/>
                          </a:solidFill>
                        </a:rPr>
                        <a:t>0.01</a:t>
                      </a:r>
                    </a:p>
                  </a:txBody>
                  <a:tcPr>
                    <a:solidFill>
                      <a:schemeClr val="accent2">
                        <a:lumMod val="60000"/>
                        <a:lumOff val="40000"/>
                      </a:schemeClr>
                    </a:solidFill>
                  </a:tcPr>
                </a:tc>
                <a:extLst>
                  <a:ext uri="{0D108BD9-81ED-4DB2-BD59-A6C34878D82A}">
                    <a16:rowId xmlns:a16="http://schemas.microsoft.com/office/drawing/2014/main" val="10003"/>
                  </a:ext>
                </a:extLst>
              </a:tr>
              <a:tr h="381000">
                <a:tc>
                  <a:txBody>
                    <a:bodyPr/>
                    <a:lstStyle/>
                    <a:p>
                      <a:pPr>
                        <a:buNone/>
                      </a:pPr>
                      <a:r>
                        <a:rPr lang="en-US"/>
                        <a:t>ANN</a:t>
                      </a:r>
                    </a:p>
                  </a:txBody>
                  <a:tcPr/>
                </a:tc>
                <a:tc>
                  <a:txBody>
                    <a:bodyPr/>
                    <a:lstStyle/>
                    <a:p>
                      <a:pPr>
                        <a:buNone/>
                      </a:pPr>
                      <a:r>
                        <a:rPr lang="en-US"/>
                        <a:t>2.65</a:t>
                      </a:r>
                    </a:p>
                  </a:txBody>
                  <a:tcPr/>
                </a:tc>
                <a:tc>
                  <a:txBody>
                    <a:bodyPr/>
                    <a:lstStyle/>
                    <a:p>
                      <a:pPr>
                        <a:buNone/>
                      </a:pPr>
                      <a:r>
                        <a:rPr lang="en-US"/>
                        <a:t>1.63</a:t>
                      </a:r>
                    </a:p>
                  </a:txBody>
                  <a:tcPr/>
                </a:tc>
                <a:tc>
                  <a:txBody>
                    <a:bodyPr/>
                    <a:lstStyle/>
                    <a:p>
                      <a:pPr>
                        <a:buNone/>
                      </a:pPr>
                      <a:r>
                        <a:rPr lang="en-US"/>
                        <a:t>0.99</a:t>
                      </a:r>
                    </a:p>
                  </a:txBody>
                  <a:tcPr/>
                </a:tc>
                <a:extLst>
                  <a:ext uri="{0D108BD9-81ED-4DB2-BD59-A6C34878D82A}">
                    <a16:rowId xmlns:a16="http://schemas.microsoft.com/office/drawing/2014/main" val="10004"/>
                  </a:ext>
                </a:extLst>
              </a:tr>
              <a:tr h="381000">
                <a:tc>
                  <a:txBody>
                    <a:bodyPr/>
                    <a:lstStyle/>
                    <a:p>
                      <a:pPr>
                        <a:buNone/>
                      </a:pPr>
                      <a:r>
                        <a:rPr lang="en-US"/>
                        <a:t>CNN</a:t>
                      </a:r>
                    </a:p>
                  </a:txBody>
                  <a:tcPr/>
                </a:tc>
                <a:tc>
                  <a:txBody>
                    <a:bodyPr/>
                    <a:lstStyle/>
                    <a:p>
                      <a:pPr>
                        <a:buNone/>
                      </a:pPr>
                      <a:r>
                        <a:rPr lang="en-US"/>
                        <a:t>13.96</a:t>
                      </a:r>
                    </a:p>
                  </a:txBody>
                  <a:tcPr/>
                </a:tc>
                <a:tc>
                  <a:txBody>
                    <a:bodyPr/>
                    <a:lstStyle/>
                    <a:p>
                      <a:pPr>
                        <a:buNone/>
                      </a:pPr>
                      <a:r>
                        <a:rPr lang="en-US"/>
                        <a:t>3.74</a:t>
                      </a:r>
                    </a:p>
                  </a:txBody>
                  <a:tcPr/>
                </a:tc>
                <a:tc>
                  <a:txBody>
                    <a:bodyPr/>
                    <a:lstStyle/>
                    <a:p>
                      <a:pPr>
                        <a:buNone/>
                      </a:pPr>
                      <a:r>
                        <a:rPr lang="en-US"/>
                        <a:t>2.50</a:t>
                      </a:r>
                    </a:p>
                  </a:txBody>
                  <a:tcPr/>
                </a:tc>
                <a:extLst>
                  <a:ext uri="{0D108BD9-81ED-4DB2-BD59-A6C34878D82A}">
                    <a16:rowId xmlns:a16="http://schemas.microsoft.com/office/drawing/2014/main" val="10005"/>
                  </a:ext>
                </a:extLst>
              </a:tr>
              <a:tr h="381000">
                <a:tc>
                  <a:txBody>
                    <a:bodyPr/>
                    <a:lstStyle/>
                    <a:p>
                      <a:pPr>
                        <a:buNone/>
                      </a:pPr>
                      <a:r>
                        <a:rPr lang="en-US">
                          <a:solidFill>
                            <a:srgbClr val="C00000"/>
                          </a:solidFill>
                        </a:rPr>
                        <a:t>LSTM</a:t>
                      </a:r>
                    </a:p>
                  </a:txBody>
                  <a:tcPr>
                    <a:solidFill>
                      <a:schemeClr val="accent6">
                        <a:lumMod val="20000"/>
                        <a:lumOff val="80000"/>
                      </a:schemeClr>
                    </a:solidFill>
                  </a:tcPr>
                </a:tc>
                <a:tc>
                  <a:txBody>
                    <a:bodyPr/>
                    <a:lstStyle/>
                    <a:p>
                      <a:pPr>
                        <a:buNone/>
                      </a:pPr>
                      <a:r>
                        <a:rPr lang="en-US" dirty="0">
                          <a:solidFill>
                            <a:srgbClr val="C00000"/>
                          </a:solidFill>
                        </a:rPr>
                        <a:t>25.52</a:t>
                      </a:r>
                    </a:p>
                  </a:txBody>
                  <a:tcPr>
                    <a:solidFill>
                      <a:schemeClr val="accent6">
                        <a:lumMod val="20000"/>
                        <a:lumOff val="80000"/>
                      </a:schemeClr>
                    </a:solidFill>
                  </a:tcPr>
                </a:tc>
                <a:tc>
                  <a:txBody>
                    <a:bodyPr/>
                    <a:lstStyle/>
                    <a:p>
                      <a:pPr>
                        <a:buNone/>
                      </a:pPr>
                      <a:r>
                        <a:rPr lang="en-US">
                          <a:solidFill>
                            <a:srgbClr val="C00000"/>
                          </a:solidFill>
                        </a:rPr>
                        <a:t>5.05</a:t>
                      </a:r>
                    </a:p>
                  </a:txBody>
                  <a:tcPr>
                    <a:solidFill>
                      <a:schemeClr val="accent6">
                        <a:lumMod val="20000"/>
                        <a:lumOff val="80000"/>
                      </a:schemeClr>
                    </a:solidFill>
                  </a:tcPr>
                </a:tc>
                <a:tc>
                  <a:txBody>
                    <a:bodyPr/>
                    <a:lstStyle/>
                    <a:p>
                      <a:pPr>
                        <a:buNone/>
                      </a:pPr>
                      <a:r>
                        <a:rPr lang="en-US" dirty="0">
                          <a:solidFill>
                            <a:srgbClr val="C00000"/>
                          </a:solidFill>
                        </a:rPr>
                        <a:t>4.02</a:t>
                      </a:r>
                    </a:p>
                  </a:txBody>
                  <a:tcPr>
                    <a:solidFill>
                      <a:schemeClr val="accent6">
                        <a:lumMod val="20000"/>
                        <a:lumOff val="80000"/>
                      </a:schemeClr>
                    </a:solidFill>
                  </a:tcPr>
                </a:tc>
                <a:extLst>
                  <a:ext uri="{0D108BD9-81ED-4DB2-BD59-A6C34878D82A}">
                    <a16:rowId xmlns:a16="http://schemas.microsoft.com/office/drawing/2014/main" val="10006"/>
                  </a:ext>
                </a:extLst>
              </a:tr>
              <a:tr h="381000">
                <a:tc>
                  <a:txBody>
                    <a:bodyPr/>
                    <a:lstStyle/>
                    <a:p>
                      <a:pPr>
                        <a:buNone/>
                      </a:pPr>
                      <a:r>
                        <a:rPr lang="en-US"/>
                        <a:t>HYBRID MODEL</a:t>
                      </a:r>
                    </a:p>
                  </a:txBody>
                  <a:tcPr/>
                </a:tc>
                <a:tc>
                  <a:txBody>
                    <a:bodyPr/>
                    <a:lstStyle/>
                    <a:p>
                      <a:pPr>
                        <a:buNone/>
                      </a:pPr>
                      <a:r>
                        <a:rPr lang="en-US"/>
                        <a:t>2.59</a:t>
                      </a:r>
                    </a:p>
                  </a:txBody>
                  <a:tcPr/>
                </a:tc>
                <a:tc>
                  <a:txBody>
                    <a:bodyPr/>
                    <a:lstStyle/>
                    <a:p>
                      <a:pPr>
                        <a:buNone/>
                      </a:pPr>
                      <a:r>
                        <a:rPr lang="en-US"/>
                        <a:t>1.61</a:t>
                      </a:r>
                    </a:p>
                  </a:txBody>
                  <a:tcPr/>
                </a:tc>
                <a:tc>
                  <a:txBody>
                    <a:bodyPr/>
                    <a:lstStyle/>
                    <a:p>
                      <a:pPr>
                        <a:buNone/>
                      </a:pPr>
                      <a:r>
                        <a:rPr lang="en-US" dirty="0"/>
                        <a:t>1.11</a:t>
                      </a:r>
                    </a:p>
                  </a:txBody>
                  <a:tcP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705" y="624205"/>
            <a:ext cx="8911590" cy="841375"/>
          </a:xfrm>
        </p:spPr>
        <p:txBody>
          <a:bodyPr/>
          <a:lstStyle/>
          <a:p>
            <a:r>
              <a:rPr lang="en-US"/>
              <a:t>RESULTS FROM DATASET FD004</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75384172"/>
              </p:ext>
            </p:extLst>
          </p:nvPr>
        </p:nvGraphicFramePr>
        <p:xfrm>
          <a:off x="2589212" y="2133600"/>
          <a:ext cx="7132320" cy="3825240"/>
        </p:xfrm>
        <a:graphic>
          <a:graphicData uri="http://schemas.openxmlformats.org/drawingml/2006/table">
            <a:tbl>
              <a:tblPr firstRow="1" bandRow="1">
                <a:tableStyleId>{5C22544A-7EE6-4342-B048-85BDC9FD1C3A}</a:tableStyleId>
              </a:tblPr>
              <a:tblGrid>
                <a:gridCol w="1783080">
                  <a:extLst>
                    <a:ext uri="{9D8B030D-6E8A-4147-A177-3AD203B41FA5}">
                      <a16:colId xmlns:a16="http://schemas.microsoft.com/office/drawing/2014/main" val="20000"/>
                    </a:ext>
                  </a:extLst>
                </a:gridCol>
                <a:gridCol w="1783080">
                  <a:extLst>
                    <a:ext uri="{9D8B030D-6E8A-4147-A177-3AD203B41FA5}">
                      <a16:colId xmlns:a16="http://schemas.microsoft.com/office/drawing/2014/main" val="20001"/>
                    </a:ext>
                  </a:extLst>
                </a:gridCol>
                <a:gridCol w="1783080">
                  <a:extLst>
                    <a:ext uri="{9D8B030D-6E8A-4147-A177-3AD203B41FA5}">
                      <a16:colId xmlns:a16="http://schemas.microsoft.com/office/drawing/2014/main" val="20002"/>
                    </a:ext>
                  </a:extLst>
                </a:gridCol>
                <a:gridCol w="1783080">
                  <a:extLst>
                    <a:ext uri="{9D8B030D-6E8A-4147-A177-3AD203B41FA5}">
                      <a16:colId xmlns:a16="http://schemas.microsoft.com/office/drawing/2014/main" val="20003"/>
                    </a:ext>
                  </a:extLst>
                </a:gridCol>
              </a:tblGrid>
              <a:tr h="381000">
                <a:tc>
                  <a:txBody>
                    <a:bodyPr/>
                    <a:lstStyle/>
                    <a:p>
                      <a:pPr>
                        <a:buNone/>
                      </a:pPr>
                      <a:r>
                        <a:rPr lang="en-US" dirty="0"/>
                        <a:t>MODEL</a:t>
                      </a:r>
                    </a:p>
                  </a:txBody>
                  <a:tcPr/>
                </a:tc>
                <a:tc>
                  <a:txBody>
                    <a:bodyPr/>
                    <a:lstStyle/>
                    <a:p>
                      <a:pPr>
                        <a:buNone/>
                      </a:pPr>
                      <a:r>
                        <a:rPr lang="en-US"/>
                        <a:t>MSE</a:t>
                      </a:r>
                    </a:p>
                  </a:txBody>
                  <a:tcPr/>
                </a:tc>
                <a:tc>
                  <a:txBody>
                    <a:bodyPr/>
                    <a:lstStyle/>
                    <a:p>
                      <a:pPr>
                        <a:buNone/>
                      </a:pPr>
                      <a:r>
                        <a:rPr lang="en-US"/>
                        <a:t>RMSE</a:t>
                      </a:r>
                    </a:p>
                  </a:txBody>
                  <a:tcPr/>
                </a:tc>
                <a:tc>
                  <a:txBody>
                    <a:bodyPr/>
                    <a:lstStyle/>
                    <a:p>
                      <a:pPr>
                        <a:buNone/>
                      </a:pPr>
                      <a:r>
                        <a:rPr lang="en-US"/>
                        <a:t>MAE</a:t>
                      </a:r>
                    </a:p>
                  </a:txBody>
                  <a:tcPr/>
                </a:tc>
                <a:extLst>
                  <a:ext uri="{0D108BD9-81ED-4DB2-BD59-A6C34878D82A}">
                    <a16:rowId xmlns:a16="http://schemas.microsoft.com/office/drawing/2014/main" val="10000"/>
                  </a:ext>
                </a:extLst>
              </a:tr>
              <a:tr h="381000">
                <a:tc>
                  <a:txBody>
                    <a:bodyPr/>
                    <a:lstStyle/>
                    <a:p>
                      <a:pPr>
                        <a:buNone/>
                      </a:pPr>
                      <a:r>
                        <a:rPr lang="en-US"/>
                        <a:t>LINEAR REGRESSION</a:t>
                      </a:r>
                    </a:p>
                  </a:txBody>
                  <a:tcPr/>
                </a:tc>
                <a:tc>
                  <a:txBody>
                    <a:bodyPr/>
                    <a:lstStyle/>
                    <a:p>
                      <a:pPr>
                        <a:buNone/>
                      </a:pPr>
                      <a:r>
                        <a:rPr lang="en-US"/>
                        <a:t>3.71</a:t>
                      </a:r>
                    </a:p>
                  </a:txBody>
                  <a:tcPr/>
                </a:tc>
                <a:tc>
                  <a:txBody>
                    <a:bodyPr/>
                    <a:lstStyle/>
                    <a:p>
                      <a:pPr>
                        <a:buNone/>
                      </a:pPr>
                      <a:r>
                        <a:rPr lang="en-US"/>
                        <a:t>1.93</a:t>
                      </a:r>
                    </a:p>
                  </a:txBody>
                  <a:tcPr/>
                </a:tc>
                <a:tc>
                  <a:txBody>
                    <a:bodyPr/>
                    <a:lstStyle/>
                    <a:p>
                      <a:pPr>
                        <a:buNone/>
                      </a:pPr>
                      <a:r>
                        <a:rPr lang="en-US"/>
                        <a:t>0.87</a:t>
                      </a:r>
                    </a:p>
                  </a:txBody>
                  <a:tcPr/>
                </a:tc>
                <a:extLst>
                  <a:ext uri="{0D108BD9-81ED-4DB2-BD59-A6C34878D82A}">
                    <a16:rowId xmlns:a16="http://schemas.microsoft.com/office/drawing/2014/main" val="10001"/>
                  </a:ext>
                </a:extLst>
              </a:tr>
              <a:tr h="381000">
                <a:tc>
                  <a:txBody>
                    <a:bodyPr/>
                    <a:lstStyle/>
                    <a:p>
                      <a:pPr>
                        <a:buNone/>
                      </a:pPr>
                      <a:r>
                        <a:rPr lang="en-US">
                          <a:solidFill>
                            <a:srgbClr val="002060"/>
                          </a:solidFill>
                        </a:rPr>
                        <a:t>RANDOM FOREST</a:t>
                      </a:r>
                    </a:p>
                  </a:txBody>
                  <a:tcPr>
                    <a:solidFill>
                      <a:schemeClr val="accent2">
                        <a:lumMod val="60000"/>
                        <a:lumOff val="40000"/>
                      </a:schemeClr>
                    </a:solidFill>
                  </a:tcPr>
                </a:tc>
                <a:tc>
                  <a:txBody>
                    <a:bodyPr/>
                    <a:lstStyle/>
                    <a:p>
                      <a:pPr>
                        <a:buNone/>
                      </a:pPr>
                      <a:r>
                        <a:rPr lang="en-US">
                          <a:solidFill>
                            <a:srgbClr val="002060"/>
                          </a:solidFill>
                        </a:rPr>
                        <a:t>0.10</a:t>
                      </a:r>
                    </a:p>
                  </a:txBody>
                  <a:tcPr>
                    <a:solidFill>
                      <a:schemeClr val="accent2">
                        <a:lumMod val="60000"/>
                        <a:lumOff val="40000"/>
                      </a:schemeClr>
                    </a:solidFill>
                  </a:tcPr>
                </a:tc>
                <a:tc>
                  <a:txBody>
                    <a:bodyPr/>
                    <a:lstStyle/>
                    <a:p>
                      <a:pPr>
                        <a:buNone/>
                      </a:pPr>
                      <a:r>
                        <a:rPr lang="en-US">
                          <a:solidFill>
                            <a:srgbClr val="002060"/>
                          </a:solidFill>
                        </a:rPr>
                        <a:t>0.31</a:t>
                      </a:r>
                    </a:p>
                  </a:txBody>
                  <a:tcPr>
                    <a:solidFill>
                      <a:schemeClr val="accent2">
                        <a:lumMod val="60000"/>
                        <a:lumOff val="40000"/>
                      </a:schemeClr>
                    </a:solidFill>
                  </a:tcPr>
                </a:tc>
                <a:tc>
                  <a:txBody>
                    <a:bodyPr/>
                    <a:lstStyle/>
                    <a:p>
                      <a:pPr>
                        <a:buNone/>
                      </a:pPr>
                      <a:r>
                        <a:rPr lang="en-US" dirty="0">
                          <a:solidFill>
                            <a:srgbClr val="002060"/>
                          </a:solidFill>
                        </a:rPr>
                        <a:t>0.01</a:t>
                      </a:r>
                    </a:p>
                  </a:txBody>
                  <a:tcPr>
                    <a:solidFill>
                      <a:schemeClr val="accent2">
                        <a:lumMod val="60000"/>
                        <a:lumOff val="40000"/>
                      </a:schemeClr>
                    </a:solidFill>
                  </a:tcPr>
                </a:tc>
                <a:extLst>
                  <a:ext uri="{0D108BD9-81ED-4DB2-BD59-A6C34878D82A}">
                    <a16:rowId xmlns:a16="http://schemas.microsoft.com/office/drawing/2014/main" val="10002"/>
                  </a:ext>
                </a:extLst>
              </a:tr>
              <a:tr h="381000">
                <a:tc>
                  <a:txBody>
                    <a:bodyPr/>
                    <a:lstStyle/>
                    <a:p>
                      <a:pPr>
                        <a:buNone/>
                      </a:pPr>
                      <a:r>
                        <a:rPr lang="en-US" dirty="0"/>
                        <a:t>XGBOOST</a:t>
                      </a:r>
                    </a:p>
                  </a:txBody>
                  <a:tcPr/>
                </a:tc>
                <a:tc>
                  <a:txBody>
                    <a:bodyPr/>
                    <a:lstStyle/>
                    <a:p>
                      <a:pPr>
                        <a:buNone/>
                      </a:pPr>
                      <a:r>
                        <a:rPr lang="en-US"/>
                        <a:t>1.05</a:t>
                      </a:r>
                    </a:p>
                  </a:txBody>
                  <a:tcPr/>
                </a:tc>
                <a:tc>
                  <a:txBody>
                    <a:bodyPr/>
                    <a:lstStyle/>
                    <a:p>
                      <a:pPr>
                        <a:buNone/>
                      </a:pPr>
                      <a:r>
                        <a:rPr lang="en-US"/>
                        <a:t>1.03</a:t>
                      </a:r>
                    </a:p>
                  </a:txBody>
                  <a:tcPr/>
                </a:tc>
                <a:tc>
                  <a:txBody>
                    <a:bodyPr/>
                    <a:lstStyle/>
                    <a:p>
                      <a:pPr>
                        <a:buNone/>
                      </a:pPr>
                      <a:r>
                        <a:rPr lang="en-US" dirty="0"/>
                        <a:t>0.08</a:t>
                      </a:r>
                    </a:p>
                  </a:txBody>
                  <a:tcPr/>
                </a:tc>
                <a:extLst>
                  <a:ext uri="{0D108BD9-81ED-4DB2-BD59-A6C34878D82A}">
                    <a16:rowId xmlns:a16="http://schemas.microsoft.com/office/drawing/2014/main" val="10003"/>
                  </a:ext>
                </a:extLst>
              </a:tr>
              <a:tr h="381000">
                <a:tc>
                  <a:txBody>
                    <a:bodyPr/>
                    <a:lstStyle/>
                    <a:p>
                      <a:pPr>
                        <a:buNone/>
                      </a:pPr>
                      <a:r>
                        <a:rPr lang="en-US"/>
                        <a:t>ANN</a:t>
                      </a:r>
                    </a:p>
                  </a:txBody>
                  <a:tcPr/>
                </a:tc>
                <a:tc>
                  <a:txBody>
                    <a:bodyPr/>
                    <a:lstStyle/>
                    <a:p>
                      <a:pPr>
                        <a:buNone/>
                      </a:pPr>
                      <a:r>
                        <a:rPr lang="en-US"/>
                        <a:t>2.77</a:t>
                      </a:r>
                    </a:p>
                  </a:txBody>
                  <a:tcPr/>
                </a:tc>
                <a:tc>
                  <a:txBody>
                    <a:bodyPr/>
                    <a:lstStyle/>
                    <a:p>
                      <a:pPr>
                        <a:buNone/>
                      </a:pPr>
                      <a:r>
                        <a:rPr lang="en-US"/>
                        <a:t>1.66</a:t>
                      </a:r>
                    </a:p>
                  </a:txBody>
                  <a:tcPr/>
                </a:tc>
                <a:tc>
                  <a:txBody>
                    <a:bodyPr/>
                    <a:lstStyle/>
                    <a:p>
                      <a:pPr>
                        <a:buNone/>
                      </a:pPr>
                      <a:r>
                        <a:rPr lang="en-US"/>
                        <a:t>0.84</a:t>
                      </a:r>
                    </a:p>
                  </a:txBody>
                  <a:tcPr/>
                </a:tc>
                <a:extLst>
                  <a:ext uri="{0D108BD9-81ED-4DB2-BD59-A6C34878D82A}">
                    <a16:rowId xmlns:a16="http://schemas.microsoft.com/office/drawing/2014/main" val="10004"/>
                  </a:ext>
                </a:extLst>
              </a:tr>
              <a:tr h="381000">
                <a:tc>
                  <a:txBody>
                    <a:bodyPr/>
                    <a:lstStyle/>
                    <a:p>
                      <a:pPr>
                        <a:buNone/>
                      </a:pPr>
                      <a:r>
                        <a:rPr lang="en-US"/>
                        <a:t>CNN</a:t>
                      </a:r>
                    </a:p>
                  </a:txBody>
                  <a:tcPr/>
                </a:tc>
                <a:tc>
                  <a:txBody>
                    <a:bodyPr/>
                    <a:lstStyle/>
                    <a:p>
                      <a:pPr>
                        <a:buNone/>
                      </a:pPr>
                      <a:r>
                        <a:rPr lang="en-US"/>
                        <a:t>4.50</a:t>
                      </a:r>
                    </a:p>
                  </a:txBody>
                  <a:tcPr/>
                </a:tc>
                <a:tc>
                  <a:txBody>
                    <a:bodyPr/>
                    <a:lstStyle/>
                    <a:p>
                      <a:pPr>
                        <a:buNone/>
                      </a:pPr>
                      <a:r>
                        <a:rPr lang="en-US"/>
                        <a:t>2.12</a:t>
                      </a:r>
                    </a:p>
                  </a:txBody>
                  <a:tcPr/>
                </a:tc>
                <a:tc>
                  <a:txBody>
                    <a:bodyPr/>
                    <a:lstStyle/>
                    <a:p>
                      <a:pPr>
                        <a:buNone/>
                      </a:pPr>
                      <a:r>
                        <a:rPr lang="en-US"/>
                        <a:t>1.37</a:t>
                      </a:r>
                    </a:p>
                  </a:txBody>
                  <a:tcPr/>
                </a:tc>
                <a:extLst>
                  <a:ext uri="{0D108BD9-81ED-4DB2-BD59-A6C34878D82A}">
                    <a16:rowId xmlns:a16="http://schemas.microsoft.com/office/drawing/2014/main" val="10005"/>
                  </a:ext>
                </a:extLst>
              </a:tr>
              <a:tr h="381000">
                <a:tc>
                  <a:txBody>
                    <a:bodyPr/>
                    <a:lstStyle/>
                    <a:p>
                      <a:pPr>
                        <a:buNone/>
                      </a:pPr>
                      <a:r>
                        <a:rPr lang="en-US">
                          <a:solidFill>
                            <a:srgbClr val="C00000"/>
                          </a:solidFill>
                        </a:rPr>
                        <a:t>LSTM</a:t>
                      </a:r>
                    </a:p>
                  </a:txBody>
                  <a:tcPr>
                    <a:solidFill>
                      <a:schemeClr val="accent6">
                        <a:lumMod val="20000"/>
                        <a:lumOff val="80000"/>
                      </a:schemeClr>
                    </a:solidFill>
                  </a:tcPr>
                </a:tc>
                <a:tc>
                  <a:txBody>
                    <a:bodyPr/>
                    <a:lstStyle/>
                    <a:p>
                      <a:pPr>
                        <a:buNone/>
                      </a:pPr>
                      <a:r>
                        <a:rPr lang="en-US">
                          <a:solidFill>
                            <a:srgbClr val="C00000"/>
                          </a:solidFill>
                        </a:rPr>
                        <a:t>29.54</a:t>
                      </a:r>
                    </a:p>
                  </a:txBody>
                  <a:tcPr>
                    <a:solidFill>
                      <a:schemeClr val="accent6">
                        <a:lumMod val="20000"/>
                        <a:lumOff val="80000"/>
                      </a:schemeClr>
                    </a:solidFill>
                  </a:tcPr>
                </a:tc>
                <a:tc>
                  <a:txBody>
                    <a:bodyPr/>
                    <a:lstStyle/>
                    <a:p>
                      <a:pPr>
                        <a:buNone/>
                      </a:pPr>
                      <a:r>
                        <a:rPr lang="en-US">
                          <a:solidFill>
                            <a:srgbClr val="C00000"/>
                          </a:solidFill>
                        </a:rPr>
                        <a:t>5.43</a:t>
                      </a:r>
                    </a:p>
                  </a:txBody>
                  <a:tcPr>
                    <a:solidFill>
                      <a:schemeClr val="accent6">
                        <a:lumMod val="20000"/>
                        <a:lumOff val="80000"/>
                      </a:schemeClr>
                    </a:solidFill>
                  </a:tcPr>
                </a:tc>
                <a:tc>
                  <a:txBody>
                    <a:bodyPr/>
                    <a:lstStyle/>
                    <a:p>
                      <a:pPr>
                        <a:buNone/>
                      </a:pPr>
                      <a:r>
                        <a:rPr lang="en-US" dirty="0">
                          <a:solidFill>
                            <a:srgbClr val="C00000"/>
                          </a:solidFill>
                        </a:rPr>
                        <a:t>4.63</a:t>
                      </a:r>
                    </a:p>
                  </a:txBody>
                  <a:tcPr>
                    <a:solidFill>
                      <a:schemeClr val="accent6">
                        <a:lumMod val="20000"/>
                        <a:lumOff val="80000"/>
                      </a:schemeClr>
                    </a:solidFill>
                  </a:tcPr>
                </a:tc>
                <a:extLst>
                  <a:ext uri="{0D108BD9-81ED-4DB2-BD59-A6C34878D82A}">
                    <a16:rowId xmlns:a16="http://schemas.microsoft.com/office/drawing/2014/main" val="10006"/>
                  </a:ext>
                </a:extLst>
              </a:tr>
              <a:tr h="381000">
                <a:tc>
                  <a:txBody>
                    <a:bodyPr/>
                    <a:lstStyle/>
                    <a:p>
                      <a:pPr>
                        <a:buNone/>
                      </a:pPr>
                      <a:r>
                        <a:rPr lang="en-US"/>
                        <a:t>HYBRID MODEL</a:t>
                      </a:r>
                    </a:p>
                  </a:txBody>
                  <a:tcPr/>
                </a:tc>
                <a:tc>
                  <a:txBody>
                    <a:bodyPr/>
                    <a:lstStyle/>
                    <a:p>
                      <a:pPr>
                        <a:buNone/>
                      </a:pPr>
                      <a:r>
                        <a:rPr lang="en-US"/>
                        <a:t>3.45</a:t>
                      </a:r>
                    </a:p>
                  </a:txBody>
                  <a:tcPr/>
                </a:tc>
                <a:tc>
                  <a:txBody>
                    <a:bodyPr/>
                    <a:lstStyle/>
                    <a:p>
                      <a:pPr>
                        <a:buNone/>
                      </a:pPr>
                      <a:r>
                        <a:rPr lang="en-US"/>
                        <a:t>1.86</a:t>
                      </a:r>
                    </a:p>
                  </a:txBody>
                  <a:tcPr/>
                </a:tc>
                <a:tc>
                  <a:txBody>
                    <a:bodyPr/>
                    <a:lstStyle/>
                    <a:p>
                      <a:pPr>
                        <a:buNone/>
                      </a:pPr>
                      <a:r>
                        <a:rPr lang="en-US" dirty="0"/>
                        <a:t>1.09</a:t>
                      </a:r>
                    </a:p>
                  </a:txBody>
                  <a:tcP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705" y="624205"/>
            <a:ext cx="8911590" cy="709295"/>
          </a:xfrm>
        </p:spPr>
        <p:txBody>
          <a:bodyPr/>
          <a:lstStyle/>
          <a:p>
            <a:r>
              <a:rPr lang="en-US"/>
              <a:t>RESULTS DISCUSSION</a:t>
            </a:r>
          </a:p>
        </p:txBody>
      </p:sp>
      <p:sp>
        <p:nvSpPr>
          <p:cNvPr id="3" name="Content Placeholder 2"/>
          <p:cNvSpPr>
            <a:spLocks noGrp="1"/>
          </p:cNvSpPr>
          <p:nvPr>
            <p:ph idx="1"/>
          </p:nvPr>
        </p:nvSpPr>
        <p:spPr>
          <a:xfrm>
            <a:off x="2588895" y="1428115"/>
            <a:ext cx="8915400" cy="4483100"/>
          </a:xfrm>
        </p:spPr>
        <p:txBody>
          <a:bodyPr/>
          <a:lstStyle/>
          <a:p>
            <a:pPr algn="just"/>
            <a:r>
              <a:rPr lang="en-US" altLang="en-US" dirty="0"/>
              <a:t>For the machine learning and deep learning models developed for the first dataset FD001 of the turbofan jet engine remaining useful life, the general models performed well on training and evaluation, with the machine learning model XGBoost regressor being the best-performing model with 0.38 RMSE.</a:t>
            </a:r>
          </a:p>
          <a:p>
            <a:pPr algn="just"/>
            <a:r>
              <a:rPr lang="en-US" altLang="en-US" dirty="0"/>
              <a:t>After the XGBoost regressor, the random forest regressor was the next best performing model with a RMSE of 0.57.</a:t>
            </a:r>
          </a:p>
          <a:p>
            <a:pPr algn="just"/>
            <a:r>
              <a:rPr lang="en-US" altLang="en-US" dirty="0"/>
              <a:t>For the modeling of the second dataset FD004, the random forest regressor was the best performing model with a RMSE score of 0.31 followed by XGBoost as the second-best model with a score of 1.03.</a:t>
            </a:r>
          </a:p>
          <a:p>
            <a:pPr algn="just"/>
            <a:r>
              <a:rPr lang="en-US" altLang="en-US" dirty="0"/>
              <a:t>From this research, the classical machine learning models were better suited for the prediction of the remaining useful life (RUL) than the deep learning models.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705" y="624205"/>
            <a:ext cx="8911590" cy="790575"/>
          </a:xfrm>
        </p:spPr>
        <p:txBody>
          <a:bodyPr/>
          <a:lstStyle/>
          <a:p>
            <a:r>
              <a:rPr lang="en-US"/>
              <a:t>LIMITATIONS ENCOUNTERED</a:t>
            </a:r>
          </a:p>
        </p:txBody>
      </p:sp>
      <p:sp>
        <p:nvSpPr>
          <p:cNvPr id="3" name="Content Placeholder 2"/>
          <p:cNvSpPr>
            <a:spLocks noGrp="1"/>
          </p:cNvSpPr>
          <p:nvPr>
            <p:ph idx="1"/>
          </p:nvPr>
        </p:nvSpPr>
        <p:spPr>
          <a:xfrm>
            <a:off x="2588895" y="2059200"/>
            <a:ext cx="8915400" cy="3852015"/>
          </a:xfrm>
        </p:spPr>
        <p:txBody>
          <a:bodyPr/>
          <a:lstStyle/>
          <a:p>
            <a:pPr algn="just"/>
            <a:r>
              <a:rPr lang="en-US" dirty="0"/>
              <a:t>Lack of a large dataset for training, which made the deep learning models struggle.</a:t>
            </a:r>
          </a:p>
          <a:p>
            <a:pPr algn="just"/>
            <a:r>
              <a:rPr lang="en-US" dirty="0"/>
              <a:t>Computational expenses when training deep learning models</a:t>
            </a:r>
          </a:p>
          <a:p>
            <a:pPr algn="just"/>
            <a:r>
              <a:rPr lang="en-US" dirty="0"/>
              <a:t>The need for domain knowledge for data preprocessing.</a:t>
            </a:r>
          </a:p>
          <a:p>
            <a:pPr algn="just"/>
            <a:r>
              <a:rPr lang="en-US" dirty="0"/>
              <a:t>Noise in the sensor data.</a:t>
            </a:r>
          </a:p>
          <a:p>
            <a:pPr algn="just"/>
            <a:r>
              <a:rPr lang="en-US" dirty="0"/>
              <a:t>Lack of a real-world practical dataset due to privacy guidelines, as the CMAPPS was a simulated dataset.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RECOMMENDATION</a:t>
            </a:r>
          </a:p>
        </p:txBody>
      </p:sp>
      <p:sp>
        <p:nvSpPr>
          <p:cNvPr id="3" name="Content Placeholder 2"/>
          <p:cNvSpPr>
            <a:spLocks noGrp="1"/>
          </p:cNvSpPr>
          <p:nvPr>
            <p:ph idx="1"/>
          </p:nvPr>
        </p:nvSpPr>
        <p:spPr>
          <a:xfrm>
            <a:off x="2588895" y="1838325"/>
            <a:ext cx="8915400" cy="4072890"/>
          </a:xfrm>
        </p:spPr>
        <p:txBody>
          <a:bodyPr/>
          <a:lstStyle/>
          <a:p>
            <a:pPr algn="just"/>
            <a:endParaRPr lang="en-US" altLang="en-US" dirty="0"/>
          </a:p>
          <a:p>
            <a:pPr algn="just"/>
            <a:r>
              <a:rPr lang="en-GB" altLang="en-US" dirty="0"/>
              <a:t> It would be beneficial to use Graphics Processing Unit (GPU) computational training resources such as the NVIDIA RTX compute system in future studies</a:t>
            </a:r>
            <a:r>
              <a:rPr lang="en-US" altLang="en-US" dirty="0"/>
              <a:t>.</a:t>
            </a:r>
          </a:p>
          <a:p>
            <a:pPr algn="just"/>
            <a:r>
              <a:rPr lang="en-GB" altLang="en-US" dirty="0"/>
              <a:t>Extend the study to real-world aircraft maintenance datasets beyond CMAPSS (simulated).</a:t>
            </a:r>
          </a:p>
          <a:p>
            <a:pPr algn="just"/>
            <a:r>
              <a:rPr lang="en-GB" altLang="en-US" dirty="0"/>
              <a:t>Explore advanced hybrid models, integrating LSTM and Transformer architectures for time-series forecasting.</a:t>
            </a:r>
            <a:endParaRPr lang="en-US"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FF89D-FDE4-35F0-D007-2B308BE80FB0}"/>
              </a:ext>
            </a:extLst>
          </p:cNvPr>
          <p:cNvSpPr>
            <a:spLocks noGrp="1"/>
          </p:cNvSpPr>
          <p:nvPr>
            <p:ph type="ctrTitle"/>
          </p:nvPr>
        </p:nvSpPr>
        <p:spPr>
          <a:xfrm>
            <a:off x="2589213" y="2514600"/>
            <a:ext cx="8915399" cy="2262781"/>
          </a:xfrm>
        </p:spPr>
        <p:txBody>
          <a:bodyPr anchor="b">
            <a:normAutofit/>
          </a:bodyPr>
          <a:lstStyle/>
          <a:p>
            <a:r>
              <a:rPr lang="en-GB" dirty="0"/>
              <a:t>         THANK YOU</a:t>
            </a:r>
          </a:p>
        </p:txBody>
      </p:sp>
    </p:spTree>
    <p:extLst>
      <p:ext uri="{BB962C8B-B14F-4D97-AF65-F5344CB8AC3E}">
        <p14:creationId xmlns:p14="http://schemas.microsoft.com/office/powerpoint/2010/main" val="969607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47490"/>
          </a:xfrm>
        </p:spPr>
        <p:txBody>
          <a:bodyPr/>
          <a:lstStyle/>
          <a:p>
            <a:r>
              <a:rPr lang="en-US" dirty="0"/>
              <a:t>INTRODUCTION</a:t>
            </a:r>
          </a:p>
        </p:txBody>
      </p:sp>
      <p:sp>
        <p:nvSpPr>
          <p:cNvPr id="3" name="Content Placeholder 2"/>
          <p:cNvSpPr>
            <a:spLocks noGrp="1"/>
          </p:cNvSpPr>
          <p:nvPr>
            <p:ph idx="1"/>
          </p:nvPr>
        </p:nvSpPr>
        <p:spPr>
          <a:xfrm>
            <a:off x="2589212" y="1754155"/>
            <a:ext cx="8915400" cy="4479735"/>
          </a:xfrm>
        </p:spPr>
        <p:txBody>
          <a:bodyPr>
            <a:normAutofit/>
          </a:bodyPr>
          <a:lstStyle/>
          <a:p>
            <a:pPr algn="just">
              <a:lnSpc>
                <a:spcPct val="150000"/>
              </a:lnSpc>
              <a:spcAft>
                <a:spcPts val="800"/>
              </a:spcAft>
            </a:pPr>
            <a:r>
              <a:rPr lang="en-GB" kern="100" dirty="0">
                <a:ea typeface="Aptos" panose="020B0004020202020204" pitchFamily="34" charset="0"/>
                <a:cs typeface="Times New Roman" panose="02020603050405020304" pitchFamily="18" charset="0"/>
              </a:rPr>
              <a:t>Turbofan j</a:t>
            </a:r>
            <a:r>
              <a:rPr lang="en-GB" sz="1800" kern="100" dirty="0">
                <a:effectLst/>
                <a:ea typeface="Aptos" panose="020B0004020202020204" pitchFamily="34" charset="0"/>
                <a:cs typeface="Times New Roman" panose="02020603050405020304" pitchFamily="18" charset="0"/>
              </a:rPr>
              <a:t>et engines are very valuable in aviation because they are the core power source of modern aircraft and generate the thrust needed for flight. These engines operate at extreme conditions like high temperature, high pressure, and constant mechanical stress. Therefore, they require frequent maintenance to ensure reliability and safety of the aircraft and its passengers.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F492F-8658-0B95-9B03-F78099756932}"/>
              </a:ext>
            </a:extLst>
          </p:cNvPr>
          <p:cNvSpPr>
            <a:spLocks noGrp="1"/>
          </p:cNvSpPr>
          <p:nvPr>
            <p:ph type="title"/>
          </p:nvPr>
        </p:nvSpPr>
        <p:spPr/>
        <p:txBody>
          <a:bodyPr/>
          <a:lstStyle/>
          <a:p>
            <a:r>
              <a:rPr lang="en-US" dirty="0"/>
              <a:t>PROBLEM STATEMENT</a:t>
            </a:r>
            <a:endParaRPr lang="en-GB" dirty="0"/>
          </a:p>
        </p:txBody>
      </p:sp>
      <p:sp>
        <p:nvSpPr>
          <p:cNvPr id="3" name="Content Placeholder 2">
            <a:extLst>
              <a:ext uri="{FF2B5EF4-FFF2-40B4-BE49-F238E27FC236}">
                <a16:creationId xmlns:a16="http://schemas.microsoft.com/office/drawing/2014/main" id="{3B566F5F-C6A4-0D7E-092B-0C24B47B1612}"/>
              </a:ext>
            </a:extLst>
          </p:cNvPr>
          <p:cNvSpPr>
            <a:spLocks noGrp="1"/>
          </p:cNvSpPr>
          <p:nvPr>
            <p:ph idx="1"/>
          </p:nvPr>
        </p:nvSpPr>
        <p:spPr/>
        <p:txBody>
          <a:bodyPr/>
          <a:lstStyle/>
          <a:p>
            <a:pPr marL="0" indent="0" algn="just">
              <a:lnSpc>
                <a:spcPct val="150000"/>
              </a:lnSpc>
              <a:buNone/>
            </a:pPr>
            <a:r>
              <a:rPr lang="en-GB" sz="1800" dirty="0">
                <a:effectLst/>
                <a:ea typeface="Aptos" panose="020B0004020202020204" pitchFamily="34" charset="0"/>
                <a:cs typeface="Times New Roman" panose="02020603050405020304" pitchFamily="18" charset="0"/>
              </a:rPr>
              <a:t>Engine breakdowns result in costly emergency repairs, flight delays, flight cancellations, and potential safety risk to passengers and the flight crew. Aviation companies formerly relied on reactive and scheduled maintenance strategies to prevent this. However, these strategies are not optimal because in reactive maintenance, repairs only occur after a breakdown, and in scheduled maintenance, repairs occur at fixed schedules whether necessary or not, incurring more cost of operations.</a:t>
            </a:r>
            <a:endParaRPr lang="en-US" dirty="0"/>
          </a:p>
          <a:p>
            <a:endParaRPr lang="en-GB" dirty="0"/>
          </a:p>
        </p:txBody>
      </p:sp>
    </p:spTree>
    <p:extLst>
      <p:ext uri="{BB962C8B-B14F-4D97-AF65-F5344CB8AC3E}">
        <p14:creationId xmlns:p14="http://schemas.microsoft.com/office/powerpoint/2010/main" val="943879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72845"/>
          </a:xfrm>
        </p:spPr>
        <p:txBody>
          <a:bodyPr/>
          <a:lstStyle/>
          <a:p>
            <a:r>
              <a:rPr lang="en-US" dirty="0"/>
              <a:t>PREDICTIVE MAINTENANCE</a:t>
            </a:r>
          </a:p>
        </p:txBody>
      </p:sp>
      <p:sp>
        <p:nvSpPr>
          <p:cNvPr id="3" name="Content Placeholder 2"/>
          <p:cNvSpPr>
            <a:spLocks noGrp="1"/>
          </p:cNvSpPr>
          <p:nvPr>
            <p:ph idx="1"/>
          </p:nvPr>
        </p:nvSpPr>
        <p:spPr/>
        <p:txBody>
          <a:bodyPr>
            <a:normAutofit/>
          </a:bodyPr>
          <a:lstStyle/>
          <a:p>
            <a:pPr marL="0" indent="0" algn="just">
              <a:lnSpc>
                <a:spcPct val="150000"/>
              </a:lnSpc>
              <a:buNone/>
            </a:pPr>
            <a:r>
              <a:rPr lang="en-GB" kern="100" dirty="0">
                <a:ea typeface="Aptos" panose="020B0004020202020204" pitchFamily="34" charset="0"/>
                <a:cs typeface="Times New Roman" panose="02020603050405020304" pitchFamily="18" charset="0"/>
              </a:rPr>
              <a:t>P</a:t>
            </a:r>
            <a:r>
              <a:rPr lang="en-GB" sz="1800" kern="100" dirty="0">
                <a:effectLst/>
                <a:ea typeface="Aptos" panose="020B0004020202020204" pitchFamily="34" charset="0"/>
                <a:cs typeface="Times New Roman" panose="02020603050405020304" pitchFamily="18" charset="0"/>
              </a:rPr>
              <a:t>redictive maintenance is a maintenance strategy where AI/Machine Learning models are employed to analyse engine sensor data to predict when a failure will occur</a:t>
            </a:r>
            <a:r>
              <a:rPr lang="en-GB" kern="100" dirty="0">
                <a:ea typeface="Aptos" panose="020B0004020202020204" pitchFamily="34" charset="0"/>
                <a:cs typeface="Times New Roman" panose="02020603050405020304" pitchFamily="18" charset="0"/>
              </a:rPr>
              <a:t>.</a:t>
            </a:r>
            <a:r>
              <a:rPr lang="en-GB" sz="1800" kern="100" dirty="0">
                <a:effectLst/>
                <a:ea typeface="Aptos" panose="020B0004020202020204" pitchFamily="34" charset="0"/>
                <a:cs typeface="Times New Roman" panose="02020603050405020304" pitchFamily="18" charset="0"/>
              </a:rPr>
              <a:t> </a:t>
            </a:r>
            <a:r>
              <a:rPr lang="en-GB" kern="100" dirty="0">
                <a:ea typeface="Aptos" panose="020B0004020202020204" pitchFamily="34" charset="0"/>
                <a:cs typeface="Times New Roman" panose="02020603050405020304" pitchFamily="18" charset="0"/>
              </a:rPr>
              <a:t>T</a:t>
            </a:r>
            <a:r>
              <a:rPr lang="en-GB" sz="1800" kern="100" dirty="0">
                <a:effectLst/>
                <a:ea typeface="Aptos" panose="020B0004020202020204" pitchFamily="34" charset="0"/>
                <a:cs typeface="Times New Roman" panose="02020603050405020304" pitchFamily="18" charset="0"/>
              </a:rPr>
              <a:t>his ensures that maintenance occurs only when it is needed. This approach is better because -</a:t>
            </a:r>
          </a:p>
          <a:p>
            <a:pPr algn="just"/>
            <a:r>
              <a:rPr lang="en-US" dirty="0"/>
              <a:t>Reduces maintenance costs.</a:t>
            </a:r>
          </a:p>
          <a:p>
            <a:pPr algn="just"/>
            <a:r>
              <a:rPr lang="en-GB" kern="100" dirty="0">
                <a:ea typeface="Aptos" panose="020B0004020202020204" pitchFamily="34" charset="0"/>
                <a:cs typeface="Times New Roman" panose="02020603050405020304" pitchFamily="18" charset="0"/>
              </a:rPr>
              <a:t>P</a:t>
            </a:r>
            <a:r>
              <a:rPr lang="en-GB" sz="1800" kern="100" dirty="0">
                <a:effectLst/>
                <a:ea typeface="Aptos" panose="020B0004020202020204" pitchFamily="34" charset="0"/>
                <a:cs typeface="Times New Roman" panose="02020603050405020304" pitchFamily="18" charset="0"/>
              </a:rPr>
              <a:t>revents operational downtime</a:t>
            </a:r>
            <a:endParaRPr lang="en-US" dirty="0"/>
          </a:p>
          <a:p>
            <a:pPr algn="just"/>
            <a:r>
              <a:rPr lang="en-US" dirty="0"/>
              <a:t>Improves flight safety.</a:t>
            </a:r>
          </a:p>
          <a:p>
            <a:pPr algn="just"/>
            <a:r>
              <a:rPr lang="en-US" dirty="0"/>
              <a:t>Systems developed using a particular industry can be scaled to other industries.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705" y="624205"/>
            <a:ext cx="8911590" cy="861695"/>
          </a:xfrm>
        </p:spPr>
        <p:txBody>
          <a:bodyPr/>
          <a:lstStyle/>
          <a:p>
            <a:r>
              <a:rPr lang="en-US"/>
              <a:t>RESEARCH OBJECTIVES</a:t>
            </a:r>
          </a:p>
        </p:txBody>
      </p:sp>
      <p:sp>
        <p:nvSpPr>
          <p:cNvPr id="3" name="Content Placeholder 2"/>
          <p:cNvSpPr>
            <a:spLocks noGrp="1"/>
          </p:cNvSpPr>
          <p:nvPr>
            <p:ph idx="1"/>
          </p:nvPr>
        </p:nvSpPr>
        <p:spPr>
          <a:xfrm>
            <a:off x="2588895" y="1485900"/>
            <a:ext cx="8915400" cy="4425315"/>
          </a:xfrm>
        </p:spPr>
        <p:txBody>
          <a:bodyPr>
            <a:normAutofit/>
          </a:bodyPr>
          <a:lstStyle/>
          <a:p>
            <a:pPr algn="just"/>
            <a:r>
              <a:rPr lang="en-US" dirty="0"/>
              <a:t>Design and implement machine learning and deep learning algorithms to predict the remaining useful life (RUL) for the turbofan jet engines using the CMAPSS dataset.</a:t>
            </a:r>
          </a:p>
          <a:p>
            <a:pPr algn="just"/>
            <a:r>
              <a:rPr lang="en-US" dirty="0"/>
              <a:t>To effectively handle sensor noise, which was a major limitation from the previous literature, to improve the performance of the machine learning and deep learning models.</a:t>
            </a:r>
          </a:p>
          <a:p>
            <a:pPr algn="just"/>
            <a:r>
              <a:rPr lang="en-US" dirty="0"/>
              <a:t>Determine the most effective model for the RUL prediction and anomaly detection.</a:t>
            </a:r>
          </a:p>
          <a:p>
            <a:pPr algn="just"/>
            <a:r>
              <a:rPr lang="en-US" dirty="0"/>
              <a:t>Validate the model performances by comparing the results across two sets of the dataset (FD001 and FD004) from the CMAPSS dataset.</a:t>
            </a:r>
          </a:p>
          <a:p>
            <a:pPr algn="just"/>
            <a:r>
              <a:rPr lang="en-US" dirty="0"/>
              <a:t>Evaluate the performance of the machine learning models using statistical methods, which include r2 score, root mean square error and mean absolute error.</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nchor="t">
            <a:normAutofit/>
          </a:bodyPr>
          <a:lstStyle/>
          <a:p>
            <a:r>
              <a:rPr lang="en-US" dirty="0"/>
              <a:t>THE DATASET</a:t>
            </a:r>
          </a:p>
        </p:txBody>
      </p:sp>
      <p:sp>
        <p:nvSpPr>
          <p:cNvPr id="3" name="Content Placeholder 2"/>
          <p:cNvSpPr>
            <a:spLocks noGrp="1"/>
          </p:cNvSpPr>
          <p:nvPr>
            <p:ph idx="1"/>
          </p:nvPr>
        </p:nvSpPr>
        <p:spPr>
          <a:xfrm>
            <a:off x="2589212" y="1632857"/>
            <a:ext cx="8915400" cy="4601033"/>
          </a:xfrm>
        </p:spPr>
        <p:txBody>
          <a:bodyPr>
            <a:normAutofit fontScale="92500" lnSpcReduction="10000"/>
          </a:bodyPr>
          <a:lstStyle/>
          <a:p>
            <a:pPr marL="0" indent="0" algn="just">
              <a:lnSpc>
                <a:spcPct val="115000"/>
              </a:lnSpc>
              <a:spcAft>
                <a:spcPts val="800"/>
              </a:spcAft>
              <a:buNone/>
            </a:pPr>
            <a:r>
              <a:rPr lang="en-GB" sz="1800" kern="100" dirty="0">
                <a:effectLst/>
                <a:latin typeface="+mj-lt"/>
                <a:ea typeface="Aptos" panose="020B0004020202020204" pitchFamily="34" charset="0"/>
                <a:cs typeface="Times New Roman" panose="02020603050405020304" pitchFamily="18" charset="0"/>
              </a:rPr>
              <a:t>The CMAPSS dataset (Commercial Modular Aero-Propulsion System Simulation) is a widely used benchmark for predictive maintenance, developed by NASA. It contains time-series sensor data (FD001 – FD004) collected from jet engines operating under different conditions, tracking their degradation over time until failure. </a:t>
            </a:r>
            <a:r>
              <a:rPr lang="en-GB" sz="1800" kern="100" dirty="0">
                <a:effectLst/>
                <a:latin typeface="+mj-lt"/>
                <a:ea typeface="Times New Roman" panose="02020603050405020304" pitchFamily="18" charset="0"/>
                <a:cs typeface="Times New Roman" panose="02020603050405020304" pitchFamily="18" charset="0"/>
              </a:rPr>
              <a:t>Each row in the dataset represents one operational cycle of an engine.</a:t>
            </a:r>
          </a:p>
          <a:p>
            <a:pPr marL="0" indent="0" algn="just">
              <a:lnSpc>
                <a:spcPct val="115000"/>
              </a:lnSpc>
              <a:spcAft>
                <a:spcPts val="800"/>
              </a:spcAft>
              <a:buNone/>
            </a:pPr>
            <a:r>
              <a:rPr lang="en-GB" b="1" kern="100" dirty="0">
                <a:latin typeface="+mj-lt"/>
                <a:ea typeface="Aptos" panose="020B0004020202020204" pitchFamily="34" charset="0"/>
                <a:cs typeface="Times New Roman" panose="02020603050405020304" pitchFamily="18" charset="0"/>
              </a:rPr>
              <a:t>FEATURES </a:t>
            </a:r>
          </a:p>
          <a:p>
            <a:pPr>
              <a:lnSpc>
                <a:spcPct val="115000"/>
              </a:lnSpc>
              <a:spcAft>
                <a:spcPts val="800"/>
              </a:spcAft>
            </a:pPr>
            <a:r>
              <a:rPr lang="en-GB" kern="100" dirty="0">
                <a:latin typeface="+mj-lt"/>
                <a:ea typeface="Aptos" panose="020B0004020202020204" pitchFamily="34" charset="0"/>
                <a:cs typeface="Times New Roman" panose="02020603050405020304" pitchFamily="18" charset="0"/>
              </a:rPr>
              <a:t>Cycle index</a:t>
            </a:r>
          </a:p>
          <a:p>
            <a:pPr>
              <a:lnSpc>
                <a:spcPct val="115000"/>
              </a:lnSpc>
              <a:spcAft>
                <a:spcPts val="800"/>
              </a:spcAft>
            </a:pPr>
            <a:r>
              <a:rPr lang="en-GB" kern="100" dirty="0">
                <a:latin typeface="+mj-lt"/>
                <a:ea typeface="Aptos" panose="020B0004020202020204" pitchFamily="34" charset="0"/>
                <a:cs typeface="Times New Roman" panose="02020603050405020304" pitchFamily="18" charset="0"/>
              </a:rPr>
              <a:t>Time (cycles) </a:t>
            </a:r>
          </a:p>
          <a:p>
            <a:pPr>
              <a:lnSpc>
                <a:spcPct val="115000"/>
              </a:lnSpc>
              <a:spcAft>
                <a:spcPts val="800"/>
              </a:spcAft>
            </a:pPr>
            <a:r>
              <a:rPr lang="en-GB" kern="100" dirty="0">
                <a:latin typeface="+mj-lt"/>
                <a:ea typeface="Aptos" panose="020B0004020202020204" pitchFamily="34" charset="0"/>
                <a:cs typeface="Times New Roman" panose="02020603050405020304" pitchFamily="18" charset="0"/>
              </a:rPr>
              <a:t>3 operational settings</a:t>
            </a:r>
          </a:p>
          <a:p>
            <a:pPr>
              <a:lnSpc>
                <a:spcPct val="115000"/>
              </a:lnSpc>
              <a:spcAft>
                <a:spcPts val="800"/>
              </a:spcAft>
            </a:pPr>
            <a:r>
              <a:rPr lang="en-GB" kern="100" dirty="0">
                <a:latin typeface="+mj-lt"/>
                <a:ea typeface="Aptos" panose="020B0004020202020204" pitchFamily="34" charset="0"/>
                <a:cs typeface="Times New Roman" panose="02020603050405020304" pitchFamily="18" charset="0"/>
              </a:rPr>
              <a:t>21 sensor readings</a:t>
            </a:r>
          </a:p>
          <a:p>
            <a:pPr>
              <a:lnSpc>
                <a:spcPct val="115000"/>
              </a:lnSpc>
              <a:spcAft>
                <a:spcPts val="800"/>
              </a:spcAft>
            </a:pPr>
            <a:r>
              <a:rPr lang="en-GB" sz="1800" kern="100" dirty="0">
                <a:effectLst/>
                <a:latin typeface="+mj-lt"/>
                <a:ea typeface="Aptos" panose="020B0004020202020204" pitchFamily="34" charset="0"/>
                <a:cs typeface="Times New Roman" panose="02020603050405020304" pitchFamily="18" charset="0"/>
              </a:rPr>
              <a:t>RUL</a:t>
            </a:r>
          </a:p>
          <a:p>
            <a:pPr marL="0" indent="0">
              <a:buNone/>
            </a:pP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76045-19D2-1AE3-8CD1-E97B666A1DE8}"/>
              </a:ext>
            </a:extLst>
          </p:cNvPr>
          <p:cNvSpPr>
            <a:spLocks noGrp="1"/>
          </p:cNvSpPr>
          <p:nvPr>
            <p:ph type="title"/>
          </p:nvPr>
        </p:nvSpPr>
        <p:spPr>
          <a:xfrm>
            <a:off x="2592925" y="624110"/>
            <a:ext cx="8911687" cy="598200"/>
          </a:xfrm>
        </p:spPr>
        <p:txBody>
          <a:bodyPr>
            <a:normAutofit fontScale="90000"/>
          </a:bodyPr>
          <a:lstStyle/>
          <a:p>
            <a:r>
              <a:rPr lang="en-GB" dirty="0"/>
              <a:t>DATA SUMMARY</a:t>
            </a:r>
          </a:p>
        </p:txBody>
      </p:sp>
      <p:graphicFrame>
        <p:nvGraphicFramePr>
          <p:cNvPr id="4" name="Content Placeholder 3">
            <a:extLst>
              <a:ext uri="{FF2B5EF4-FFF2-40B4-BE49-F238E27FC236}">
                <a16:creationId xmlns:a16="http://schemas.microsoft.com/office/drawing/2014/main" id="{35137060-EBC7-0560-1D93-FF18C015F864}"/>
              </a:ext>
            </a:extLst>
          </p:cNvPr>
          <p:cNvGraphicFramePr>
            <a:graphicFrameLocks noGrp="1"/>
          </p:cNvGraphicFramePr>
          <p:nvPr>
            <p:ph idx="1"/>
            <p:extLst>
              <p:ext uri="{D42A27DB-BD31-4B8C-83A1-F6EECF244321}">
                <p14:modId xmlns:p14="http://schemas.microsoft.com/office/powerpoint/2010/main" val="1948604495"/>
              </p:ext>
            </p:extLst>
          </p:nvPr>
        </p:nvGraphicFramePr>
        <p:xfrm>
          <a:off x="2589212" y="1370338"/>
          <a:ext cx="8915400" cy="3870960"/>
        </p:xfrm>
        <a:graphic>
          <a:graphicData uri="http://schemas.openxmlformats.org/drawingml/2006/table">
            <a:tbl>
              <a:tblPr/>
              <a:tblGrid>
                <a:gridCol w="1485900">
                  <a:extLst>
                    <a:ext uri="{9D8B030D-6E8A-4147-A177-3AD203B41FA5}">
                      <a16:colId xmlns:a16="http://schemas.microsoft.com/office/drawing/2014/main" val="2519500497"/>
                    </a:ext>
                  </a:extLst>
                </a:gridCol>
                <a:gridCol w="1485900">
                  <a:extLst>
                    <a:ext uri="{9D8B030D-6E8A-4147-A177-3AD203B41FA5}">
                      <a16:colId xmlns:a16="http://schemas.microsoft.com/office/drawing/2014/main" val="2758328808"/>
                    </a:ext>
                  </a:extLst>
                </a:gridCol>
                <a:gridCol w="1485900">
                  <a:extLst>
                    <a:ext uri="{9D8B030D-6E8A-4147-A177-3AD203B41FA5}">
                      <a16:colId xmlns:a16="http://schemas.microsoft.com/office/drawing/2014/main" val="224896254"/>
                    </a:ext>
                  </a:extLst>
                </a:gridCol>
                <a:gridCol w="1485900">
                  <a:extLst>
                    <a:ext uri="{9D8B030D-6E8A-4147-A177-3AD203B41FA5}">
                      <a16:colId xmlns:a16="http://schemas.microsoft.com/office/drawing/2014/main" val="58209764"/>
                    </a:ext>
                  </a:extLst>
                </a:gridCol>
                <a:gridCol w="1485900">
                  <a:extLst>
                    <a:ext uri="{9D8B030D-6E8A-4147-A177-3AD203B41FA5}">
                      <a16:colId xmlns:a16="http://schemas.microsoft.com/office/drawing/2014/main" val="750424186"/>
                    </a:ext>
                  </a:extLst>
                </a:gridCol>
                <a:gridCol w="1485900">
                  <a:extLst>
                    <a:ext uri="{9D8B030D-6E8A-4147-A177-3AD203B41FA5}">
                      <a16:colId xmlns:a16="http://schemas.microsoft.com/office/drawing/2014/main" val="2566404895"/>
                    </a:ext>
                  </a:extLst>
                </a:gridCol>
              </a:tblGrid>
              <a:tr h="520216">
                <a:tc>
                  <a:txBody>
                    <a:bodyPr/>
                    <a:lstStyle/>
                    <a:p>
                      <a:r>
                        <a:rPr lang="en-GB" sz="1600" b="1" dirty="0"/>
                        <a:t>Dataset</a:t>
                      </a:r>
                      <a:endParaRPr lang="en-GB" sz="1600" dirty="0"/>
                    </a:p>
                  </a:txBody>
                  <a:tcPr anchor="ctr">
                    <a:lnL>
                      <a:noFill/>
                    </a:lnL>
                    <a:lnR>
                      <a:noFill/>
                    </a:lnR>
                    <a:lnT>
                      <a:noFill/>
                    </a:lnT>
                    <a:lnB>
                      <a:noFill/>
                    </a:lnB>
                    <a:noFill/>
                  </a:tcPr>
                </a:tc>
                <a:tc>
                  <a:txBody>
                    <a:bodyPr/>
                    <a:lstStyle/>
                    <a:p>
                      <a:r>
                        <a:rPr lang="en-GB" sz="1600" b="1"/>
                        <a:t>Number of Engines</a:t>
                      </a:r>
                      <a:endParaRPr lang="en-GB" sz="1600"/>
                    </a:p>
                  </a:txBody>
                  <a:tcPr anchor="ctr">
                    <a:lnL>
                      <a:noFill/>
                    </a:lnL>
                    <a:lnR>
                      <a:noFill/>
                    </a:lnR>
                    <a:lnT>
                      <a:noFill/>
                    </a:lnT>
                    <a:lnB>
                      <a:noFill/>
                    </a:lnB>
                    <a:noFill/>
                  </a:tcPr>
                </a:tc>
                <a:tc>
                  <a:txBody>
                    <a:bodyPr/>
                    <a:lstStyle/>
                    <a:p>
                      <a:r>
                        <a:rPr lang="en-GB" sz="1600" b="1"/>
                        <a:t>Operating Conditions</a:t>
                      </a:r>
                      <a:endParaRPr lang="en-GB" sz="1600"/>
                    </a:p>
                  </a:txBody>
                  <a:tcPr anchor="ctr">
                    <a:lnL>
                      <a:noFill/>
                    </a:lnL>
                    <a:lnR>
                      <a:noFill/>
                    </a:lnR>
                    <a:lnT>
                      <a:noFill/>
                    </a:lnT>
                    <a:lnB>
                      <a:noFill/>
                    </a:lnB>
                    <a:noFill/>
                  </a:tcPr>
                </a:tc>
                <a:tc>
                  <a:txBody>
                    <a:bodyPr/>
                    <a:lstStyle/>
                    <a:p>
                      <a:r>
                        <a:rPr lang="en-GB" sz="1600" b="1"/>
                        <a:t>Failure Modes</a:t>
                      </a:r>
                      <a:endParaRPr lang="en-GB" sz="1600"/>
                    </a:p>
                  </a:txBody>
                  <a:tcPr anchor="ctr">
                    <a:lnL>
                      <a:noFill/>
                    </a:lnL>
                    <a:lnR>
                      <a:noFill/>
                    </a:lnR>
                    <a:lnT>
                      <a:noFill/>
                    </a:lnT>
                    <a:lnB>
                      <a:noFill/>
                    </a:lnB>
                    <a:noFill/>
                  </a:tcPr>
                </a:tc>
                <a:tc>
                  <a:txBody>
                    <a:bodyPr/>
                    <a:lstStyle/>
                    <a:p>
                      <a:r>
                        <a:rPr lang="en-GB" sz="1600" b="1"/>
                        <a:t>Rows</a:t>
                      </a:r>
                      <a:endParaRPr lang="en-GB" sz="1600"/>
                    </a:p>
                  </a:txBody>
                  <a:tcPr anchor="ctr">
                    <a:lnL>
                      <a:noFill/>
                    </a:lnL>
                    <a:lnR>
                      <a:noFill/>
                    </a:lnR>
                    <a:lnT>
                      <a:noFill/>
                    </a:lnT>
                    <a:lnB>
                      <a:noFill/>
                    </a:lnB>
                    <a:noFill/>
                  </a:tcPr>
                </a:tc>
                <a:tc>
                  <a:txBody>
                    <a:bodyPr/>
                    <a:lstStyle/>
                    <a:p>
                      <a:r>
                        <a:rPr lang="en-GB" sz="1600" b="1"/>
                        <a:t>Columns</a:t>
                      </a:r>
                      <a:endParaRPr lang="en-GB" sz="1600"/>
                    </a:p>
                  </a:txBody>
                  <a:tcPr anchor="ctr">
                    <a:lnL>
                      <a:noFill/>
                    </a:lnL>
                    <a:lnR>
                      <a:noFill/>
                    </a:lnR>
                    <a:lnT>
                      <a:noFill/>
                    </a:lnT>
                    <a:lnB>
                      <a:noFill/>
                    </a:lnB>
                    <a:noFill/>
                  </a:tcPr>
                </a:tc>
                <a:extLst>
                  <a:ext uri="{0D108BD9-81ED-4DB2-BD59-A6C34878D82A}">
                    <a16:rowId xmlns:a16="http://schemas.microsoft.com/office/drawing/2014/main" val="894925533"/>
                  </a:ext>
                </a:extLst>
              </a:tr>
              <a:tr h="739255">
                <a:tc>
                  <a:txBody>
                    <a:bodyPr/>
                    <a:lstStyle/>
                    <a:p>
                      <a:r>
                        <a:rPr lang="en-GB" sz="1600" b="1"/>
                        <a:t>FD001</a:t>
                      </a:r>
                      <a:endParaRPr lang="en-GB" sz="1600"/>
                    </a:p>
                  </a:txBody>
                  <a:tcPr anchor="ctr">
                    <a:lnL>
                      <a:noFill/>
                    </a:lnL>
                    <a:lnR>
                      <a:noFill/>
                    </a:lnR>
                    <a:lnT>
                      <a:noFill/>
                    </a:lnT>
                    <a:lnB>
                      <a:noFill/>
                    </a:lnB>
                    <a:noFill/>
                  </a:tcPr>
                </a:tc>
                <a:tc>
                  <a:txBody>
                    <a:bodyPr/>
                    <a:lstStyle/>
                    <a:p>
                      <a:r>
                        <a:rPr lang="en-GB" sz="1600"/>
                        <a:t>100</a:t>
                      </a:r>
                    </a:p>
                  </a:txBody>
                  <a:tcPr anchor="ctr">
                    <a:lnL>
                      <a:noFill/>
                    </a:lnL>
                    <a:lnR>
                      <a:noFill/>
                    </a:lnR>
                    <a:lnT>
                      <a:noFill/>
                    </a:lnT>
                    <a:lnB>
                      <a:noFill/>
                    </a:lnB>
                    <a:noFill/>
                  </a:tcPr>
                </a:tc>
                <a:tc>
                  <a:txBody>
                    <a:bodyPr/>
                    <a:lstStyle/>
                    <a:p>
                      <a:r>
                        <a:rPr lang="en-GB" sz="1600"/>
                        <a:t>1</a:t>
                      </a:r>
                    </a:p>
                  </a:txBody>
                  <a:tcPr anchor="ctr">
                    <a:lnL>
                      <a:noFill/>
                    </a:lnL>
                    <a:lnR>
                      <a:noFill/>
                    </a:lnR>
                    <a:lnT>
                      <a:noFill/>
                    </a:lnT>
                    <a:lnB>
                      <a:noFill/>
                    </a:lnB>
                    <a:noFill/>
                  </a:tcPr>
                </a:tc>
                <a:tc>
                  <a:txBody>
                    <a:bodyPr/>
                    <a:lstStyle/>
                    <a:p>
                      <a:r>
                        <a:rPr lang="en-GB" sz="1600"/>
                        <a:t>1 (HPC Degradation)</a:t>
                      </a:r>
                    </a:p>
                  </a:txBody>
                  <a:tcPr anchor="ctr">
                    <a:lnL>
                      <a:noFill/>
                    </a:lnL>
                    <a:lnR>
                      <a:noFill/>
                    </a:lnR>
                    <a:lnT>
                      <a:noFill/>
                    </a:lnT>
                    <a:lnB>
                      <a:noFill/>
                    </a:lnB>
                    <a:noFill/>
                  </a:tcPr>
                </a:tc>
                <a:tc>
                  <a:txBody>
                    <a:bodyPr/>
                    <a:lstStyle/>
                    <a:p>
                      <a:r>
                        <a:rPr lang="en-GB" sz="1600"/>
                        <a:t>20,631</a:t>
                      </a:r>
                    </a:p>
                  </a:txBody>
                  <a:tcPr anchor="ctr">
                    <a:lnL>
                      <a:noFill/>
                    </a:lnL>
                    <a:lnR>
                      <a:noFill/>
                    </a:lnR>
                    <a:lnT>
                      <a:noFill/>
                    </a:lnT>
                    <a:lnB>
                      <a:noFill/>
                    </a:lnB>
                    <a:noFill/>
                  </a:tcPr>
                </a:tc>
                <a:tc>
                  <a:txBody>
                    <a:bodyPr/>
                    <a:lstStyle/>
                    <a:p>
                      <a:r>
                        <a:rPr lang="en-GB" sz="1600"/>
                        <a:t>26</a:t>
                      </a:r>
                    </a:p>
                  </a:txBody>
                  <a:tcPr anchor="ctr">
                    <a:lnL>
                      <a:noFill/>
                    </a:lnL>
                    <a:lnR>
                      <a:noFill/>
                    </a:lnR>
                    <a:lnT>
                      <a:noFill/>
                    </a:lnT>
                    <a:lnB>
                      <a:noFill/>
                    </a:lnB>
                    <a:noFill/>
                  </a:tcPr>
                </a:tc>
                <a:extLst>
                  <a:ext uri="{0D108BD9-81ED-4DB2-BD59-A6C34878D82A}">
                    <a16:rowId xmlns:a16="http://schemas.microsoft.com/office/drawing/2014/main" val="2624669334"/>
                  </a:ext>
                </a:extLst>
              </a:tr>
              <a:tr h="739255">
                <a:tc>
                  <a:txBody>
                    <a:bodyPr/>
                    <a:lstStyle/>
                    <a:p>
                      <a:r>
                        <a:rPr lang="en-GB" sz="1600" b="1"/>
                        <a:t>FD002</a:t>
                      </a:r>
                      <a:endParaRPr lang="en-GB" sz="1600"/>
                    </a:p>
                  </a:txBody>
                  <a:tcPr anchor="ctr">
                    <a:lnL>
                      <a:noFill/>
                    </a:lnL>
                    <a:lnR>
                      <a:noFill/>
                    </a:lnR>
                    <a:lnT>
                      <a:noFill/>
                    </a:lnT>
                    <a:lnB>
                      <a:noFill/>
                    </a:lnB>
                    <a:noFill/>
                  </a:tcPr>
                </a:tc>
                <a:tc>
                  <a:txBody>
                    <a:bodyPr/>
                    <a:lstStyle/>
                    <a:p>
                      <a:r>
                        <a:rPr lang="en-GB" sz="1600"/>
                        <a:t>259</a:t>
                      </a:r>
                    </a:p>
                  </a:txBody>
                  <a:tcPr anchor="ctr">
                    <a:lnL>
                      <a:noFill/>
                    </a:lnL>
                    <a:lnR>
                      <a:noFill/>
                    </a:lnR>
                    <a:lnT>
                      <a:noFill/>
                    </a:lnT>
                    <a:lnB>
                      <a:noFill/>
                    </a:lnB>
                    <a:noFill/>
                  </a:tcPr>
                </a:tc>
                <a:tc>
                  <a:txBody>
                    <a:bodyPr/>
                    <a:lstStyle/>
                    <a:p>
                      <a:r>
                        <a:rPr lang="en-GB" sz="1600" dirty="0"/>
                        <a:t>6</a:t>
                      </a:r>
                    </a:p>
                  </a:txBody>
                  <a:tcPr anchor="ctr">
                    <a:lnL>
                      <a:noFill/>
                    </a:lnL>
                    <a:lnR>
                      <a:noFill/>
                    </a:lnR>
                    <a:lnT>
                      <a:noFill/>
                    </a:lnT>
                    <a:lnB>
                      <a:noFill/>
                    </a:lnB>
                    <a:noFill/>
                  </a:tcPr>
                </a:tc>
                <a:tc>
                  <a:txBody>
                    <a:bodyPr/>
                    <a:lstStyle/>
                    <a:p>
                      <a:r>
                        <a:rPr lang="en-GB" sz="1600" dirty="0"/>
                        <a:t>2 (HPC &amp; Fan Degradation)</a:t>
                      </a:r>
                    </a:p>
                  </a:txBody>
                  <a:tcPr anchor="ctr">
                    <a:lnL>
                      <a:noFill/>
                    </a:lnL>
                    <a:lnR>
                      <a:noFill/>
                    </a:lnR>
                    <a:lnT>
                      <a:noFill/>
                    </a:lnT>
                    <a:lnB>
                      <a:noFill/>
                    </a:lnB>
                    <a:noFill/>
                  </a:tcPr>
                </a:tc>
                <a:tc>
                  <a:txBody>
                    <a:bodyPr/>
                    <a:lstStyle/>
                    <a:p>
                      <a:r>
                        <a:rPr lang="en-GB" sz="1600"/>
                        <a:t>53,075</a:t>
                      </a:r>
                    </a:p>
                  </a:txBody>
                  <a:tcPr anchor="ctr">
                    <a:lnL>
                      <a:noFill/>
                    </a:lnL>
                    <a:lnR>
                      <a:noFill/>
                    </a:lnR>
                    <a:lnT>
                      <a:noFill/>
                    </a:lnT>
                    <a:lnB>
                      <a:noFill/>
                    </a:lnB>
                    <a:noFill/>
                  </a:tcPr>
                </a:tc>
                <a:tc>
                  <a:txBody>
                    <a:bodyPr/>
                    <a:lstStyle/>
                    <a:p>
                      <a:r>
                        <a:rPr lang="en-GB" sz="1600"/>
                        <a:t>26</a:t>
                      </a:r>
                    </a:p>
                  </a:txBody>
                  <a:tcPr anchor="ctr">
                    <a:lnL>
                      <a:noFill/>
                    </a:lnL>
                    <a:lnR>
                      <a:noFill/>
                    </a:lnR>
                    <a:lnT>
                      <a:noFill/>
                    </a:lnT>
                    <a:lnB>
                      <a:noFill/>
                    </a:lnB>
                    <a:noFill/>
                  </a:tcPr>
                </a:tc>
                <a:extLst>
                  <a:ext uri="{0D108BD9-81ED-4DB2-BD59-A6C34878D82A}">
                    <a16:rowId xmlns:a16="http://schemas.microsoft.com/office/drawing/2014/main" val="2556856778"/>
                  </a:ext>
                </a:extLst>
              </a:tr>
              <a:tr h="739255">
                <a:tc>
                  <a:txBody>
                    <a:bodyPr/>
                    <a:lstStyle/>
                    <a:p>
                      <a:r>
                        <a:rPr lang="en-GB" sz="1600" b="1"/>
                        <a:t>FD003</a:t>
                      </a:r>
                      <a:endParaRPr lang="en-GB" sz="1600"/>
                    </a:p>
                  </a:txBody>
                  <a:tcPr anchor="ctr">
                    <a:lnL>
                      <a:noFill/>
                    </a:lnL>
                    <a:lnR>
                      <a:noFill/>
                    </a:lnR>
                    <a:lnT>
                      <a:noFill/>
                    </a:lnT>
                    <a:lnB>
                      <a:noFill/>
                    </a:lnB>
                    <a:noFill/>
                  </a:tcPr>
                </a:tc>
                <a:tc>
                  <a:txBody>
                    <a:bodyPr/>
                    <a:lstStyle/>
                    <a:p>
                      <a:r>
                        <a:rPr lang="en-GB" sz="1600"/>
                        <a:t>100</a:t>
                      </a:r>
                    </a:p>
                  </a:txBody>
                  <a:tcPr anchor="ctr">
                    <a:lnL>
                      <a:noFill/>
                    </a:lnL>
                    <a:lnR>
                      <a:noFill/>
                    </a:lnR>
                    <a:lnT>
                      <a:noFill/>
                    </a:lnT>
                    <a:lnB>
                      <a:noFill/>
                    </a:lnB>
                    <a:noFill/>
                  </a:tcPr>
                </a:tc>
                <a:tc>
                  <a:txBody>
                    <a:bodyPr/>
                    <a:lstStyle/>
                    <a:p>
                      <a:r>
                        <a:rPr lang="en-GB" sz="1600"/>
                        <a:t>1</a:t>
                      </a:r>
                    </a:p>
                  </a:txBody>
                  <a:tcPr anchor="ctr">
                    <a:lnL>
                      <a:noFill/>
                    </a:lnL>
                    <a:lnR>
                      <a:noFill/>
                    </a:lnR>
                    <a:lnT>
                      <a:noFill/>
                    </a:lnT>
                    <a:lnB>
                      <a:noFill/>
                    </a:lnB>
                    <a:noFill/>
                  </a:tcPr>
                </a:tc>
                <a:tc>
                  <a:txBody>
                    <a:bodyPr/>
                    <a:lstStyle/>
                    <a:p>
                      <a:r>
                        <a:rPr lang="en-GB" sz="1600"/>
                        <a:t>1 (HPT Degradation)</a:t>
                      </a:r>
                    </a:p>
                  </a:txBody>
                  <a:tcPr anchor="ctr">
                    <a:lnL>
                      <a:noFill/>
                    </a:lnL>
                    <a:lnR>
                      <a:noFill/>
                    </a:lnR>
                    <a:lnT>
                      <a:noFill/>
                    </a:lnT>
                    <a:lnB>
                      <a:noFill/>
                    </a:lnB>
                    <a:noFill/>
                  </a:tcPr>
                </a:tc>
                <a:tc>
                  <a:txBody>
                    <a:bodyPr/>
                    <a:lstStyle/>
                    <a:p>
                      <a:r>
                        <a:rPr lang="en-GB" sz="1600"/>
                        <a:t>24,198</a:t>
                      </a:r>
                    </a:p>
                  </a:txBody>
                  <a:tcPr anchor="ctr">
                    <a:lnL>
                      <a:noFill/>
                    </a:lnL>
                    <a:lnR>
                      <a:noFill/>
                    </a:lnR>
                    <a:lnT>
                      <a:noFill/>
                    </a:lnT>
                    <a:lnB>
                      <a:noFill/>
                    </a:lnB>
                    <a:noFill/>
                  </a:tcPr>
                </a:tc>
                <a:tc>
                  <a:txBody>
                    <a:bodyPr/>
                    <a:lstStyle/>
                    <a:p>
                      <a:r>
                        <a:rPr lang="en-GB" sz="1600"/>
                        <a:t>26</a:t>
                      </a:r>
                    </a:p>
                  </a:txBody>
                  <a:tcPr anchor="ctr">
                    <a:lnL>
                      <a:noFill/>
                    </a:lnL>
                    <a:lnR>
                      <a:noFill/>
                    </a:lnR>
                    <a:lnT>
                      <a:noFill/>
                    </a:lnT>
                    <a:lnB>
                      <a:noFill/>
                    </a:lnB>
                    <a:noFill/>
                  </a:tcPr>
                </a:tc>
                <a:extLst>
                  <a:ext uri="{0D108BD9-81ED-4DB2-BD59-A6C34878D82A}">
                    <a16:rowId xmlns:a16="http://schemas.microsoft.com/office/drawing/2014/main" val="3472154396"/>
                  </a:ext>
                </a:extLst>
              </a:tr>
              <a:tr h="739255">
                <a:tc>
                  <a:txBody>
                    <a:bodyPr/>
                    <a:lstStyle/>
                    <a:p>
                      <a:r>
                        <a:rPr lang="en-GB" sz="1600" b="1"/>
                        <a:t>FD004</a:t>
                      </a:r>
                      <a:endParaRPr lang="en-GB" sz="1600"/>
                    </a:p>
                  </a:txBody>
                  <a:tcPr anchor="ctr">
                    <a:lnL>
                      <a:noFill/>
                    </a:lnL>
                    <a:lnR>
                      <a:noFill/>
                    </a:lnR>
                    <a:lnT>
                      <a:noFill/>
                    </a:lnT>
                    <a:lnB>
                      <a:noFill/>
                    </a:lnB>
                    <a:noFill/>
                  </a:tcPr>
                </a:tc>
                <a:tc>
                  <a:txBody>
                    <a:bodyPr/>
                    <a:lstStyle/>
                    <a:p>
                      <a:r>
                        <a:rPr lang="en-GB" sz="1600"/>
                        <a:t>248</a:t>
                      </a:r>
                    </a:p>
                  </a:txBody>
                  <a:tcPr anchor="ctr">
                    <a:lnL>
                      <a:noFill/>
                    </a:lnL>
                    <a:lnR>
                      <a:noFill/>
                    </a:lnR>
                    <a:lnT>
                      <a:noFill/>
                    </a:lnT>
                    <a:lnB>
                      <a:noFill/>
                    </a:lnB>
                    <a:noFill/>
                  </a:tcPr>
                </a:tc>
                <a:tc>
                  <a:txBody>
                    <a:bodyPr/>
                    <a:lstStyle/>
                    <a:p>
                      <a:r>
                        <a:rPr lang="en-GB" sz="1600" dirty="0"/>
                        <a:t>6</a:t>
                      </a:r>
                    </a:p>
                  </a:txBody>
                  <a:tcPr anchor="ctr">
                    <a:lnL>
                      <a:noFill/>
                    </a:lnL>
                    <a:lnR>
                      <a:noFill/>
                    </a:lnR>
                    <a:lnT>
                      <a:noFill/>
                    </a:lnT>
                    <a:lnB>
                      <a:noFill/>
                    </a:lnB>
                    <a:noFill/>
                  </a:tcPr>
                </a:tc>
                <a:tc>
                  <a:txBody>
                    <a:bodyPr/>
                    <a:lstStyle/>
                    <a:p>
                      <a:r>
                        <a:rPr lang="en-GB" sz="1600"/>
                        <a:t>2 (HPT &amp; Fan Degradation)</a:t>
                      </a:r>
                    </a:p>
                  </a:txBody>
                  <a:tcPr anchor="ctr">
                    <a:lnL>
                      <a:noFill/>
                    </a:lnL>
                    <a:lnR>
                      <a:noFill/>
                    </a:lnR>
                    <a:lnT>
                      <a:noFill/>
                    </a:lnT>
                    <a:lnB>
                      <a:noFill/>
                    </a:lnB>
                    <a:noFill/>
                  </a:tcPr>
                </a:tc>
                <a:tc>
                  <a:txBody>
                    <a:bodyPr/>
                    <a:lstStyle/>
                    <a:p>
                      <a:r>
                        <a:rPr lang="en-GB" sz="1600" dirty="0"/>
                        <a:t>61,249</a:t>
                      </a:r>
                    </a:p>
                  </a:txBody>
                  <a:tcPr anchor="ctr">
                    <a:lnL>
                      <a:noFill/>
                    </a:lnL>
                    <a:lnR>
                      <a:noFill/>
                    </a:lnR>
                    <a:lnT>
                      <a:noFill/>
                    </a:lnT>
                    <a:lnB>
                      <a:noFill/>
                    </a:lnB>
                    <a:noFill/>
                  </a:tcPr>
                </a:tc>
                <a:tc>
                  <a:txBody>
                    <a:bodyPr/>
                    <a:lstStyle/>
                    <a:p>
                      <a:r>
                        <a:rPr lang="en-GB" sz="1600" dirty="0"/>
                        <a:t>26</a:t>
                      </a:r>
                    </a:p>
                  </a:txBody>
                  <a:tcPr anchor="ctr">
                    <a:lnL>
                      <a:noFill/>
                    </a:lnL>
                    <a:lnR>
                      <a:noFill/>
                    </a:lnR>
                    <a:lnT>
                      <a:noFill/>
                    </a:lnT>
                    <a:lnB>
                      <a:noFill/>
                    </a:lnB>
                    <a:noFill/>
                  </a:tcPr>
                </a:tc>
                <a:extLst>
                  <a:ext uri="{0D108BD9-81ED-4DB2-BD59-A6C34878D82A}">
                    <a16:rowId xmlns:a16="http://schemas.microsoft.com/office/drawing/2014/main" val="116334137"/>
                  </a:ext>
                </a:extLst>
              </a:tr>
            </a:tbl>
          </a:graphicData>
        </a:graphic>
      </p:graphicFrame>
      <p:sp>
        <p:nvSpPr>
          <p:cNvPr id="5" name="TextBox 4">
            <a:extLst>
              <a:ext uri="{FF2B5EF4-FFF2-40B4-BE49-F238E27FC236}">
                <a16:creationId xmlns:a16="http://schemas.microsoft.com/office/drawing/2014/main" id="{41F62ED4-7F91-7065-C18C-CCC5A09BD1C8}"/>
              </a:ext>
            </a:extLst>
          </p:cNvPr>
          <p:cNvSpPr txBox="1"/>
          <p:nvPr/>
        </p:nvSpPr>
        <p:spPr>
          <a:xfrm>
            <a:off x="2589212" y="5674290"/>
            <a:ext cx="8915400" cy="646331"/>
          </a:xfrm>
          <a:prstGeom prst="rect">
            <a:avLst/>
          </a:prstGeom>
          <a:noFill/>
        </p:spPr>
        <p:txBody>
          <a:bodyPr wrap="square" rtlCol="0">
            <a:spAutoFit/>
          </a:bodyPr>
          <a:lstStyle/>
          <a:p>
            <a:r>
              <a:rPr lang="en-GB" b="1" dirty="0"/>
              <a:t>Operating conditions: </a:t>
            </a:r>
            <a:r>
              <a:rPr lang="en-GB" dirty="0"/>
              <a:t>Altitude, Mach number, Temperature, Throttle Setting, Fuel Flow Rate, and Operational Profile.</a:t>
            </a:r>
          </a:p>
        </p:txBody>
      </p:sp>
    </p:spTree>
    <p:extLst>
      <p:ext uri="{BB962C8B-B14F-4D97-AF65-F5344CB8AC3E}">
        <p14:creationId xmlns:p14="http://schemas.microsoft.com/office/powerpoint/2010/main" val="2717469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EB39D-F829-5475-074D-71FE13F7172D}"/>
              </a:ext>
            </a:extLst>
          </p:cNvPr>
          <p:cNvSpPr>
            <a:spLocks noGrp="1"/>
          </p:cNvSpPr>
          <p:nvPr>
            <p:ph type="title"/>
          </p:nvPr>
        </p:nvSpPr>
        <p:spPr>
          <a:xfrm>
            <a:off x="2592925" y="624110"/>
            <a:ext cx="8911687" cy="842949"/>
          </a:xfrm>
        </p:spPr>
        <p:txBody>
          <a:bodyPr/>
          <a:lstStyle/>
          <a:p>
            <a:r>
              <a:rPr lang="en-GB" dirty="0"/>
              <a:t>DATASET STATISTICAL SUMMARY</a:t>
            </a:r>
          </a:p>
        </p:txBody>
      </p:sp>
      <p:pic>
        <p:nvPicPr>
          <p:cNvPr id="4" name="image22.png">
            <a:extLst>
              <a:ext uri="{FF2B5EF4-FFF2-40B4-BE49-F238E27FC236}">
                <a16:creationId xmlns:a16="http://schemas.microsoft.com/office/drawing/2014/main" id="{A8B76D6C-A907-D406-0416-D15CC41D6A17}"/>
              </a:ext>
            </a:extLst>
          </p:cNvPr>
          <p:cNvPicPr>
            <a:picLocks noGrp="1"/>
          </p:cNvPicPr>
          <p:nvPr>
            <p:ph idx="1"/>
          </p:nvPr>
        </p:nvPicPr>
        <p:blipFill rotWithShape="1">
          <a:blip r:embed="rId2"/>
          <a:srcRect l="9872" r="20256"/>
          <a:stretch/>
        </p:blipFill>
        <p:spPr bwMode="auto">
          <a:xfrm>
            <a:off x="2592925" y="1467059"/>
            <a:ext cx="8911687" cy="476683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51097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263D7-304A-A502-BBBC-17C79E866CC4}"/>
              </a:ext>
            </a:extLst>
          </p:cNvPr>
          <p:cNvSpPr>
            <a:spLocks noGrp="1"/>
          </p:cNvSpPr>
          <p:nvPr>
            <p:ph type="title"/>
          </p:nvPr>
        </p:nvSpPr>
        <p:spPr>
          <a:xfrm>
            <a:off x="2592925" y="624110"/>
            <a:ext cx="8911687" cy="782659"/>
          </a:xfrm>
        </p:spPr>
        <p:txBody>
          <a:bodyPr/>
          <a:lstStyle/>
          <a:p>
            <a:r>
              <a:rPr lang="en-GB" dirty="0"/>
              <a:t>METHODOLOGY (PROCESSES)</a:t>
            </a:r>
          </a:p>
        </p:txBody>
      </p:sp>
      <p:sp>
        <p:nvSpPr>
          <p:cNvPr id="3" name="Content Placeholder 2">
            <a:extLst>
              <a:ext uri="{FF2B5EF4-FFF2-40B4-BE49-F238E27FC236}">
                <a16:creationId xmlns:a16="http://schemas.microsoft.com/office/drawing/2014/main" id="{21BD6D14-4830-07D4-25CC-04C6685C4F80}"/>
              </a:ext>
            </a:extLst>
          </p:cNvPr>
          <p:cNvSpPr>
            <a:spLocks noGrp="1"/>
          </p:cNvSpPr>
          <p:nvPr>
            <p:ph idx="1"/>
          </p:nvPr>
        </p:nvSpPr>
        <p:spPr>
          <a:xfrm>
            <a:off x="2589212" y="2133600"/>
            <a:ext cx="8915400" cy="4100290"/>
          </a:xfrm>
        </p:spPr>
        <p:txBody>
          <a:bodyPr>
            <a:normAutofit/>
          </a:bodyPr>
          <a:lstStyle/>
          <a:p>
            <a:pPr marL="0" indent="0">
              <a:buNone/>
            </a:pPr>
            <a:r>
              <a:rPr lang="en-GB" dirty="0"/>
              <a:t>The processes employed in achieving the objectives of this research include – </a:t>
            </a:r>
          </a:p>
          <a:p>
            <a:r>
              <a:rPr lang="en-GB" b="1" dirty="0"/>
              <a:t>Data Preprocessing</a:t>
            </a:r>
          </a:p>
          <a:p>
            <a:pPr lvl="1" algn="just">
              <a:buFont typeface="Arial" panose="020B0604020202020204" pitchFamily="34" charset="0"/>
              <a:buChar char="•"/>
            </a:pPr>
            <a:r>
              <a:rPr lang="en-GB" dirty="0"/>
              <a:t>Feature selection </a:t>
            </a:r>
          </a:p>
          <a:p>
            <a:pPr lvl="1" algn="just">
              <a:buFont typeface="Arial" panose="020B0604020202020204" pitchFamily="34" charset="0"/>
              <a:buChar char="•"/>
            </a:pPr>
            <a:r>
              <a:rPr lang="en-GB" dirty="0"/>
              <a:t>Normalisation</a:t>
            </a:r>
          </a:p>
          <a:p>
            <a:pPr lvl="1" algn="just">
              <a:buFont typeface="Arial" panose="020B0604020202020204" pitchFamily="34" charset="0"/>
              <a:buChar char="•"/>
            </a:pPr>
            <a:r>
              <a:rPr lang="en-GB" dirty="0"/>
              <a:t>Noise Reduction (EMA Smoothing, EMA span = 5)</a:t>
            </a:r>
            <a:endParaRPr lang="en-GB" b="1" dirty="0"/>
          </a:p>
          <a:p>
            <a:r>
              <a:rPr lang="en-GB" b="1" dirty="0"/>
              <a:t>Model Training</a:t>
            </a:r>
          </a:p>
          <a:p>
            <a:pPr lvl="1">
              <a:buFont typeface="Arial" panose="020B0604020202020204" pitchFamily="34" charset="0"/>
              <a:buChar char="•"/>
            </a:pPr>
            <a:r>
              <a:rPr lang="en-GB" dirty="0"/>
              <a:t>Used train-test split (70-30%) to evaluate models.</a:t>
            </a:r>
          </a:p>
          <a:p>
            <a:pPr lvl="1">
              <a:buFont typeface="Arial" panose="020B0604020202020204" pitchFamily="34" charset="0"/>
              <a:buChar char="•"/>
            </a:pPr>
            <a:r>
              <a:rPr lang="en-GB" dirty="0"/>
              <a:t>Fine-tuned hyperparameters like learning rate, batch size, and dropout rate.</a:t>
            </a:r>
          </a:p>
          <a:p>
            <a:pPr lvl="1">
              <a:buFont typeface="Arial" panose="020B0604020202020204" pitchFamily="34" charset="0"/>
              <a:buChar char="•"/>
            </a:pPr>
            <a:r>
              <a:rPr lang="en-GB" dirty="0"/>
              <a:t>Used Adam optimiser &amp; Mean Squared Error (MSE) loss function for training.</a:t>
            </a:r>
            <a:endParaRPr lang="en-GB" b="1" dirty="0"/>
          </a:p>
          <a:p>
            <a:endParaRPr lang="en-GB" dirty="0"/>
          </a:p>
        </p:txBody>
      </p:sp>
    </p:spTree>
    <p:extLst>
      <p:ext uri="{BB962C8B-B14F-4D97-AF65-F5344CB8AC3E}">
        <p14:creationId xmlns:p14="http://schemas.microsoft.com/office/powerpoint/2010/main" val="226140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2217</TotalTime>
  <Words>1014</Words>
  <Application>Microsoft Office PowerPoint</Application>
  <PresentationFormat>Widescreen</PresentationFormat>
  <Paragraphs>168</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Aptos</vt:lpstr>
      <vt:lpstr>Arial</vt:lpstr>
      <vt:lpstr>Century Gothic</vt:lpstr>
      <vt:lpstr>Tahoma</vt:lpstr>
      <vt:lpstr>Wingdings 3</vt:lpstr>
      <vt:lpstr>Wisp</vt:lpstr>
      <vt:lpstr>DEVELOPMENT OF A PREDICTIVE MAINTENANCE SYSTEM FOR TURBOFAN JET ENGINES USING REAL-TIME ANOMALY DETECTION AND PERFORMANCE MONITORING</vt:lpstr>
      <vt:lpstr>INTRODUCTION</vt:lpstr>
      <vt:lpstr>PROBLEM STATEMENT</vt:lpstr>
      <vt:lpstr>PREDICTIVE MAINTENANCE</vt:lpstr>
      <vt:lpstr>RESEARCH OBJECTIVES</vt:lpstr>
      <vt:lpstr>THE DATASET</vt:lpstr>
      <vt:lpstr>DATA SUMMARY</vt:lpstr>
      <vt:lpstr>DATASET STATISTICAL SUMMARY</vt:lpstr>
      <vt:lpstr>METHODOLOGY (PROCESSES)</vt:lpstr>
      <vt:lpstr>METHODOLOGY (MODELS) </vt:lpstr>
      <vt:lpstr>METRICS OF EVALUATION</vt:lpstr>
      <vt:lpstr>RESULTS FROM DATASET FD001</vt:lpstr>
      <vt:lpstr>RESULTS FROM DATASET FD004</vt:lpstr>
      <vt:lpstr>RESULTS DISCUSSION</vt:lpstr>
      <vt:lpstr>LIMITATIONS ENCOUNTERED</vt:lpstr>
      <vt:lpstr>FUTURE RECOMMENDATION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INTRUSION DETECTION SYSTEMS (IDS) USING MACHINE LEARNING TECHNIQUES</dc:title>
  <dc:creator>Hp</dc:creator>
  <cp:lastModifiedBy>Patrick Kingsley</cp:lastModifiedBy>
  <cp:revision>46</cp:revision>
  <dcterms:created xsi:type="dcterms:W3CDTF">2024-12-09T23:09:00Z</dcterms:created>
  <dcterms:modified xsi:type="dcterms:W3CDTF">2025-03-10T10:08:42Z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F0D791DFA4254164B4DBE080D120CC02_12</vt:lpwstr>
  </property>
  <property fmtid="{D5CDD505-2E9C-101B-9397-08002B2CF9AE}" pid="3" name="KSOProductBuildVer">
    <vt:lpwstr>1033-12.2.0.20323</vt:lpwstr>
  </property>
</Properties>
</file>