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7" r:id="rId7"/>
    <p:sldId id="262" r:id="rId8"/>
    <p:sldId id="265" r:id="rId10"/>
    <p:sldId id="263" r:id="rId11"/>
    <p:sldId id="266" r:id="rId12"/>
    <p:sldId id="272"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4" autoAdjust="0"/>
  </p:normalViewPr>
  <p:slideViewPr>
    <p:cSldViewPr showGuides="1">
      <p:cViewPr varScale="1">
        <p:scale>
          <a:sx n="82" d="100"/>
          <a:sy n="82" d="100"/>
        </p:scale>
        <p:origin x="-1474" y="-91"/>
      </p:cViewPr>
      <p:guideLst>
        <p:guide orient="horz" pos="21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3FCD7F-112F-40DE-9FD8-83AB7712AB9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C6B58-C7C1-4C82-B474-9CD199BF4B8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93FCD7F-112F-40DE-9FD8-83AB7712AB9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C6B58-C7C1-4C82-B474-9CD199BF4B8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93FCD7F-112F-40DE-9FD8-83AB7712AB9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C6B58-C7C1-4C82-B474-9CD199BF4B80}" type="slidenum">
              <a:rPr lang="en-IN" smtClean="0"/>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93FCD7F-112F-40DE-9FD8-83AB7712AB9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C6B58-C7C1-4C82-B474-9CD199BF4B80}" type="slidenum">
              <a:rPr lang="en-IN" smtClean="0"/>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93FCD7F-112F-40DE-9FD8-83AB7712AB9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C6B58-C7C1-4C82-B474-9CD199BF4B8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93FCD7F-112F-40DE-9FD8-83AB7712AB9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C6B58-C7C1-4C82-B474-9CD199BF4B80}" type="slidenum">
              <a:rPr lang="en-IN" smtClean="0"/>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993FCD7F-112F-40DE-9FD8-83AB7712AB9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3C6B58-C7C1-4C82-B474-9CD199BF4B8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3FCD7F-112F-40DE-9FD8-83AB7712AB9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3C6B58-C7C1-4C82-B474-9CD199BF4B8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993FCD7F-112F-40DE-9FD8-83AB7712AB9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3C6B58-C7C1-4C82-B474-9CD199BF4B8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93FCD7F-112F-40DE-9FD8-83AB7712AB9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C6B58-C7C1-4C82-B474-9CD199BF4B80}" type="slidenum">
              <a:rPr lang="en-IN" smtClean="0"/>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93FCD7F-112F-40DE-9FD8-83AB7712AB9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C6B58-C7C1-4C82-B474-9CD199BF4B80}" type="slidenum">
              <a:rPr lang="en-IN" smtClean="0"/>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93FCD7F-112F-40DE-9FD8-83AB7712AB9A}" type="datetimeFigureOut">
              <a:rPr lang="en-IN" smtClean="0"/>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33C6B58-C7C1-4C82-B474-9CD199BF4B80}" type="slidenum">
              <a:rPr lang="en-IN" smtClean="0"/>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84784"/>
            <a:ext cx="9358808" cy="2260848"/>
          </a:xfrm>
        </p:spPr>
        <p:txBody>
          <a:bodyPr>
            <a:noAutofit/>
          </a:bodyPr>
          <a:lstStyle/>
          <a:p>
            <a:r>
              <a:rPr lang="en-GB" sz="8800" dirty="0" smtClean="0">
                <a:gradFill>
                  <a:gsLst>
                    <a:gs pos="0">
                      <a:srgbClr val="007BD3"/>
                    </a:gs>
                    <a:gs pos="100000">
                      <a:srgbClr val="034373"/>
                    </a:gs>
                  </a:gsLst>
                  <a:lin scaled="0"/>
                </a:gradFill>
                <a:latin typeface="Algerian" panose="04020705040A02060702" pitchFamily="82" charset="0"/>
              </a:rPr>
              <a:t>Analytics Project</a:t>
            </a:r>
            <a:endParaRPr lang="en-GB" sz="8800" dirty="0" smtClean="0">
              <a:gradFill>
                <a:gsLst>
                  <a:gs pos="0">
                    <a:srgbClr val="007BD3"/>
                  </a:gs>
                  <a:gs pos="100000">
                    <a:srgbClr val="034373"/>
                  </a:gs>
                </a:gsLst>
                <a:lin scaled="0"/>
              </a:gradFill>
              <a:latin typeface="Algerian" panose="04020705040A02060702" pitchFamily="82" charset="0"/>
            </a:endParaRPr>
          </a:p>
        </p:txBody>
      </p:sp>
      <p:sp>
        <p:nvSpPr>
          <p:cNvPr id="6" name="Rectangle 5"/>
          <p:cNvSpPr/>
          <p:nvPr/>
        </p:nvSpPr>
        <p:spPr>
          <a:xfrm>
            <a:off x="5417840" y="4653136"/>
            <a:ext cx="3726160" cy="706755"/>
          </a:xfrm>
          <a:prstGeom prst="rect">
            <a:avLst/>
          </a:prstGeom>
        </p:spPr>
        <p:txBody>
          <a:bodyPr wrap="square">
            <a:spAutoFit/>
          </a:bodyPr>
          <a:lstStyle/>
          <a:p>
            <a:pPr algn="ctr"/>
            <a:r>
              <a:rPr lang="en-GB" sz="2000" b="1" dirty="0" smtClean="0">
                <a:gradFill>
                  <a:gsLst>
                    <a:gs pos="0">
                      <a:srgbClr val="007BD3"/>
                    </a:gs>
                    <a:gs pos="100000">
                      <a:srgbClr val="034373"/>
                    </a:gs>
                  </a:gsLst>
                  <a:lin scaled="0"/>
                </a:gradFill>
              </a:rPr>
              <a:t>Agriculture Business Domain</a:t>
            </a:r>
            <a:br>
              <a:rPr lang="en-GB" sz="2000" b="1" dirty="0" smtClean="0">
                <a:gradFill>
                  <a:gsLst>
                    <a:gs pos="0">
                      <a:srgbClr val="007BD3"/>
                    </a:gs>
                    <a:gs pos="100000">
                      <a:srgbClr val="034373"/>
                    </a:gs>
                  </a:gsLst>
                  <a:lin scaled="0"/>
                </a:gradFill>
              </a:rPr>
            </a:br>
            <a:r>
              <a:rPr lang="en-IN" altLang="en-GB" sz="2000" b="1" dirty="0" smtClean="0">
                <a:gradFill>
                  <a:gsLst>
                    <a:gs pos="0">
                      <a:srgbClr val="007BD3"/>
                    </a:gs>
                    <a:gs pos="100000">
                      <a:srgbClr val="034373"/>
                    </a:gs>
                  </a:gsLst>
                  <a:lin scaled="0"/>
                </a:gradFill>
              </a:rPr>
              <a:t>20th</a:t>
            </a:r>
            <a:r>
              <a:rPr lang="en-GB" sz="2000" b="1" dirty="0" smtClean="0">
                <a:gradFill>
                  <a:gsLst>
                    <a:gs pos="0">
                      <a:srgbClr val="007BD3"/>
                    </a:gs>
                    <a:gs pos="100000">
                      <a:srgbClr val="034373"/>
                    </a:gs>
                  </a:gsLst>
                  <a:lin scaled="0"/>
                </a:gradFill>
              </a:rPr>
              <a:t> October 2024</a:t>
            </a:r>
            <a:endParaRPr lang="en-GB" sz="2000" b="1" dirty="0" smtClean="0">
              <a:gradFill>
                <a:gsLst>
                  <a:gs pos="0">
                    <a:srgbClr val="007BD3"/>
                  </a:gs>
                  <a:gs pos="100000">
                    <a:srgbClr val="034373"/>
                  </a:gs>
                </a:gsLst>
                <a:lin scaled="0"/>
              </a:gradFill>
            </a:endParaRPr>
          </a:p>
        </p:txBody>
      </p:sp>
      <p:sp>
        <p:nvSpPr>
          <p:cNvPr id="4" name="Text Box 3"/>
          <p:cNvSpPr txBox="1"/>
          <p:nvPr/>
        </p:nvSpPr>
        <p:spPr>
          <a:xfrm>
            <a:off x="1021715" y="3962400"/>
            <a:ext cx="3048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988840"/>
            <a:ext cx="8316416" cy="1684784"/>
          </a:xfrm>
        </p:spPr>
        <p:txBody>
          <a:bodyPr>
            <a:noAutofit/>
          </a:bodyPr>
          <a:lstStyle/>
          <a:p>
            <a:r>
              <a:rPr lang="en-US" sz="6600" b="1" dirty="0"/>
              <a:t>Crop Production and Yield Analysis</a:t>
            </a:r>
            <a:endParaRPr lang="en-IN" sz="6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chemeClr val="bg1"/>
                </a:solidFill>
                <a:sym typeface="+mn-ea"/>
              </a:rPr>
              <a:t>Objective :</a:t>
            </a:r>
            <a:endParaRPr lang="en-US" b="1" dirty="0" smtClean="0">
              <a:solidFill>
                <a:schemeClr val="bg1"/>
              </a:solidFill>
              <a:sym typeface="+mn-ea"/>
            </a:endParaRPr>
          </a:p>
        </p:txBody>
      </p:sp>
      <p:sp>
        <p:nvSpPr>
          <p:cNvPr id="4" name="TextBox 3"/>
          <p:cNvSpPr txBox="1"/>
          <p:nvPr/>
        </p:nvSpPr>
        <p:spPr>
          <a:xfrm>
            <a:off x="467360" y="2204720"/>
            <a:ext cx="8042275" cy="4846955"/>
          </a:xfrm>
          <a:prstGeom prst="rect">
            <a:avLst/>
          </a:prstGeom>
          <a:noFill/>
        </p:spPr>
        <p:txBody>
          <a:bodyPr wrap="square" rtlCol="0">
            <a:noAutofit/>
          </a:bodyPr>
          <a:lstStyle/>
          <a:p>
            <a:endParaRPr lang="en-US" dirty="0" smtClean="0"/>
          </a:p>
          <a:p>
            <a:pPr marL="342900" indent="-342900" algn="just">
              <a:buFont typeface="Arial" panose="020B0604020202020204" pitchFamily="34" charset="0"/>
              <a:buChar char="•"/>
            </a:pPr>
            <a:r>
              <a:rPr lang="en-US" sz="2400" dirty="0" smtClean="0">
                <a:latin typeface="Calibri" panose="020F0502020204030204" charset="0"/>
                <a:cs typeface="Calibri" panose="020F0502020204030204" charset="0"/>
              </a:rPr>
              <a:t>This project analyzes agricultural crop production data from various states and districts in India over multiple years. The objective is to predict the crop production and find important insights that influence the crop production.</a:t>
            </a:r>
            <a:endParaRPr lang="en-US" sz="2400" dirty="0" smtClean="0">
              <a:latin typeface="Calibri" panose="020F0502020204030204" charset="0"/>
              <a:cs typeface="Calibri" panose="020F0502020204030204" charset="0"/>
            </a:endParaRPr>
          </a:p>
          <a:p>
            <a:pPr marL="342900" indent="-342900" algn="just">
              <a:buFont typeface="Arial" panose="020B0604020202020204" pitchFamily="34" charset="0"/>
              <a:buChar char="•"/>
            </a:pPr>
            <a:endParaRPr lang="en-US" sz="2400" dirty="0" smtClean="0">
              <a:latin typeface="Calibri" panose="020F0502020204030204" charset="0"/>
              <a:cs typeface="Calibri" panose="020F0502020204030204" charset="0"/>
            </a:endParaRPr>
          </a:p>
          <a:p>
            <a:pPr marL="342900" indent="-342900" algn="just">
              <a:buFont typeface="Arial" panose="020B0604020202020204" pitchFamily="34" charset="0"/>
              <a:buChar char="•"/>
            </a:pPr>
            <a:endParaRPr lang="en-US" sz="2400" dirty="0" smtClean="0">
              <a:latin typeface="Calibri" panose="020F0502020204030204" charset="0"/>
              <a:cs typeface="Calibri" panose="020F0502020204030204" charset="0"/>
            </a:endParaRPr>
          </a:p>
          <a:p>
            <a:pPr marL="342900" indent="-342900" algn="just">
              <a:buFont typeface="Arial" panose="020B0604020202020204" pitchFamily="34" charset="0"/>
              <a:buChar char="•"/>
            </a:pPr>
            <a:r>
              <a:rPr lang="en-IN" altLang="en-US" sz="2400" dirty="0" smtClean="0">
                <a:latin typeface="Calibri" panose="020F0502020204030204" charset="0"/>
                <a:cs typeface="Calibri" panose="020F0502020204030204" charset="0"/>
              </a:rPr>
              <a:t>Analysing data using SQL and data visualization using powerbi</a:t>
            </a:r>
            <a:endParaRPr lang="en-US" sz="2400" dirty="0" smtClean="0">
              <a:latin typeface="Calibri" panose="020F0502020204030204" charset="0"/>
              <a:cs typeface="Calibri" panose="020F0502020204030204" charset="0"/>
            </a:endParaRPr>
          </a:p>
          <a:p>
            <a:pPr algn="just"/>
            <a:endParaRPr lang="en-US" dirty="0">
              <a:latin typeface="Calibri" panose="020F0502020204030204" charset="0"/>
              <a:cs typeface="Calibri" panose="020F0502020204030204" charset="0"/>
            </a:endParaRPr>
          </a:p>
          <a:p>
            <a:pPr algn="just"/>
            <a:endParaRPr lang="en-IN" dirty="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b="1" dirty="0" smtClean="0">
                <a:sym typeface="+mn-ea"/>
              </a:rPr>
              <a:t>Dataset Description :</a:t>
            </a:r>
            <a:endParaRPr lang="en-US" b="1"/>
          </a:p>
        </p:txBody>
      </p:sp>
      <p:sp>
        <p:nvSpPr>
          <p:cNvPr id="3" name="Text Box 2"/>
          <p:cNvSpPr txBox="1"/>
          <p:nvPr/>
        </p:nvSpPr>
        <p:spPr>
          <a:xfrm>
            <a:off x="251460" y="2492375"/>
            <a:ext cx="9283700" cy="4682490"/>
          </a:xfrm>
          <a:prstGeom prst="rect">
            <a:avLst/>
          </a:prstGeom>
          <a:noFill/>
        </p:spPr>
        <p:txBody>
          <a:bodyPr wrap="square" rtlCol="0" anchor="t">
            <a:noAutofit/>
            <a:scene3d>
              <a:camera prst="orthographicFront"/>
              <a:lightRig rig="threePt" dir="t"/>
            </a:scene3d>
          </a:bodyPr>
          <a:p>
            <a:pPr marL="285750" indent="-285750">
              <a:lnSpc>
                <a:spcPct val="200000"/>
              </a:lnSpc>
              <a:buFont typeface="Wingdings" panose="05000000000000000000" charset="0"/>
              <a:buChar char="Ø"/>
            </a:pPr>
            <a:r>
              <a:rPr lang="en-US" dirty="0">
                <a:sym typeface="+mn-ea"/>
              </a:rPr>
              <a:t> </a:t>
            </a:r>
            <a:r>
              <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dataset file name </a:t>
            </a:r>
            <a:r>
              <a:rPr lang="en-IN" alt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Crop_prod_study.csv</a:t>
            </a:r>
            <a:endPar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342900" indent="-342900">
              <a:lnSpc>
                <a:spcPct val="200000"/>
              </a:lnSpc>
              <a:buFont typeface="Wingdings" panose="05000000000000000000" charset="0"/>
              <a:buChar char="Ø"/>
            </a:pPr>
            <a:r>
              <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Number of columns </a:t>
            </a:r>
            <a:r>
              <a:rPr lang="en-IN" alt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7</a:t>
            </a:r>
            <a:endParaRPr lang="en-IN" alt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nSpc>
                <a:spcPct val="200000"/>
              </a:lnSpc>
              <a:buFont typeface="Wingdings" panose="05000000000000000000" charset="0"/>
              <a:buChar char="Ø"/>
            </a:pPr>
            <a:r>
              <a:rPr lang="en-GB" sz="2000"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Rows/records: 246091</a:t>
            </a:r>
            <a:endParaRPr lang="en-IN" sz="2000"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342900" indent="-342900">
              <a:lnSpc>
                <a:spcPct val="200000"/>
              </a:lnSpc>
              <a:buFont typeface="Wingdings" panose="05000000000000000000" charset="0"/>
              <a:buChar char="Ø"/>
            </a:pPr>
            <a:r>
              <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Column names and data types</a:t>
            </a:r>
            <a:endPar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342900" indent="-342900">
              <a:lnSpc>
                <a:spcPct val="200000"/>
              </a:lnSpc>
              <a:buFont typeface="Wingdings" panose="05000000000000000000" charset="0"/>
              <a:buChar char="Ø"/>
            </a:pPr>
            <a:r>
              <a:rPr lang="en-US" sz="2000" b="1" dirty="0" err="1"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State_Name</a:t>
            </a:r>
            <a:r>
              <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(text)Name of the state where the crop was grown.</a:t>
            </a:r>
            <a:endPar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342900" indent="-342900">
              <a:lnSpc>
                <a:spcPct val="200000"/>
              </a:lnSpc>
              <a:buFont typeface="Wingdings" panose="05000000000000000000" charset="0"/>
              <a:buChar char="Ø"/>
            </a:pPr>
            <a:r>
              <a:rPr lang="en-US" sz="2000" b="1" dirty="0" err="1"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District_Name</a:t>
            </a:r>
            <a:r>
              <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(text)District within the state.</a:t>
            </a:r>
            <a:endPar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indent="0">
              <a:lnSpc>
                <a:spcPct val="200000"/>
              </a:lnSpc>
              <a:buFont typeface="Wingdings" panose="05000000000000000000" charset="0"/>
              <a:buNone/>
            </a:pPr>
            <a:endPar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indent="0">
              <a:lnSpc>
                <a:spcPct val="200000"/>
              </a:lnSpc>
              <a:buFont typeface="Wingdings" panose="05000000000000000000" charset="0"/>
              <a:buNone/>
            </a:pPr>
            <a:endPar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38760" y="1767205"/>
            <a:ext cx="8761730" cy="4525010"/>
          </a:xfrm>
          <a:prstGeom prst="rect">
            <a:avLst/>
          </a:prstGeom>
          <a:noFill/>
        </p:spPr>
        <p:txBody>
          <a:bodyPr wrap="square" rtlCol="0" anchor="t">
            <a:noAutofit/>
          </a:bodyPr>
          <a:p>
            <a:pPr marL="342900" indent="-342900" algn="l">
              <a:lnSpc>
                <a:spcPct val="200000"/>
              </a:lnSpc>
              <a:buFont typeface="Wingdings" panose="05000000000000000000" charset="0"/>
              <a:buChar char="Ø"/>
            </a:pPr>
            <a:r>
              <a:rPr lang="en-US" sz="2000" b="1" dirty="0" err="1"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Crop_Year</a:t>
            </a:r>
            <a:r>
              <a:rPr lang="en-US" sz="2000"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(Whole Number)Year of crop production.</a:t>
            </a:r>
            <a:endPar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342900" indent="-342900" algn="l">
              <a:lnSpc>
                <a:spcPct val="200000"/>
              </a:lnSpc>
              <a:buFont typeface="Wingdings" panose="05000000000000000000" charset="0"/>
              <a:buChar char="Ø"/>
            </a:pPr>
            <a:r>
              <a:rPr lang="en-US" sz="2000" b="1"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Season</a:t>
            </a:r>
            <a:r>
              <a:rPr lang="en-US" sz="2000"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(text)Season in which the crop was grown (e.g., </a:t>
            </a:r>
            <a:r>
              <a:rPr lang="en-US" sz="2000" dirty="0" err="1"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Kharif)</a:t>
            </a:r>
            <a:endParaRPr lang="en-US" sz="2000" b="1"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l">
              <a:lnSpc>
                <a:spcPct val="200000"/>
              </a:lnSpc>
              <a:buFont typeface="Wingdings" panose="05000000000000000000" charset="0"/>
              <a:buChar char="Ø"/>
            </a:pPr>
            <a:r>
              <a:rPr lang="en-US" sz="2000" b="1"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Crop</a:t>
            </a:r>
            <a:r>
              <a:rPr lang="en-US" sz="2000"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(text)Type of crop produced.</a:t>
            </a:r>
            <a:endPar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342900" indent="-342900" algn="l">
              <a:lnSpc>
                <a:spcPct val="200000"/>
              </a:lnSpc>
              <a:buFont typeface="Wingdings" panose="05000000000000000000" charset="0"/>
              <a:buChar char="Ø"/>
            </a:pPr>
            <a:r>
              <a:rPr lang="en-US" sz="2000" b="1"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Area</a:t>
            </a:r>
            <a:r>
              <a:rPr lang="en-US" sz="2000"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(Decimal Number)The area (presumably in hectares) used for cultivation.</a:t>
            </a:r>
            <a:endParaRPr lang="en-US" sz="2000" dirty="0" smtClean="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342900" indent="-342900" algn="l">
              <a:lnSpc>
                <a:spcPct val="200000"/>
              </a:lnSpc>
              <a:buFont typeface="Wingdings" panose="05000000000000000000" charset="0"/>
              <a:buChar char="Ø"/>
            </a:pPr>
            <a:r>
              <a:rPr lang="en-US" sz="2000" b="1"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Production</a:t>
            </a:r>
            <a:r>
              <a:rPr lang="en-US" sz="2000"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(Decimal Number)The crop production output (presumably in metric tons).</a:t>
            </a:r>
            <a:endParaRPr lang="en-US" sz="2000"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b="1" dirty="0">
                <a:sym typeface="+mn-ea"/>
              </a:rPr>
              <a:t>Insights </a:t>
            </a:r>
            <a:r>
              <a:rPr lang="en-IN" altLang="en-GB" b="1" dirty="0">
                <a:sym typeface="+mn-ea"/>
              </a:rPr>
              <a:t>From</a:t>
            </a:r>
            <a:r>
              <a:rPr lang="en-GB" b="1" dirty="0">
                <a:sym typeface="+mn-ea"/>
              </a:rPr>
              <a:t> SQL</a:t>
            </a:r>
            <a:endParaRPr lang="en-US" b="1"/>
          </a:p>
        </p:txBody>
      </p:sp>
      <p:sp>
        <p:nvSpPr>
          <p:cNvPr id="3" name="Text Box 2"/>
          <p:cNvSpPr txBox="1"/>
          <p:nvPr/>
        </p:nvSpPr>
        <p:spPr>
          <a:xfrm>
            <a:off x="364490" y="2204720"/>
            <a:ext cx="8415655" cy="4460875"/>
          </a:xfrm>
          <a:prstGeom prst="rect">
            <a:avLst/>
          </a:prstGeom>
          <a:noFill/>
        </p:spPr>
        <p:txBody>
          <a:bodyPr wrap="square" rtlCol="0" anchor="t">
            <a:noAutofit/>
          </a:bodyPr>
          <a:p>
            <a:pPr marL="285750" indent="-285750" algn="just">
              <a:lnSpc>
                <a:spcPct val="150000"/>
              </a:lnSpc>
              <a:buFont typeface="Wingdings" panose="05000000000000000000" charset="0"/>
              <a:buChar char="q"/>
            </a:pPr>
            <a:r>
              <a:rPr lang="en-IN" sz="2000" b="1" dirty="0">
                <a:latin typeface="Calibri" panose="020F0502020204030204" charset="0"/>
                <a:cs typeface="Calibri" panose="020F0502020204030204" charset="0"/>
                <a:sym typeface="+mn-ea"/>
              </a:rPr>
              <a:t>Sugarcane </a:t>
            </a:r>
            <a:r>
              <a:rPr sz="2000" dirty="0">
                <a:latin typeface="Calibri" panose="020F0502020204030204" charset="0"/>
                <a:cs typeface="Calibri" panose="020F0502020204030204" charset="0"/>
                <a:sym typeface="+mn-ea"/>
              </a:rPr>
              <a:t>have the highest yield </a:t>
            </a:r>
            <a:r>
              <a:rPr lang="en-US" sz="2000" dirty="0">
                <a:latin typeface="Calibri" panose="020F0502020204030204" charset="0"/>
                <a:cs typeface="Calibri" panose="020F0502020204030204" charset="0"/>
                <a:sym typeface="+mn-ea"/>
              </a:rPr>
              <a:t>i.e.,</a:t>
            </a:r>
            <a:r>
              <a:rPr sz="2000" dirty="0">
                <a:latin typeface="Calibri" panose="020F0502020204030204" charset="0"/>
                <a:cs typeface="Calibri" panose="020F0502020204030204" charset="0"/>
                <a:sym typeface="+mn-ea"/>
              </a:rPr>
              <a:t> </a:t>
            </a:r>
            <a:r>
              <a:rPr lang="en-IN" sz="2000" dirty="0">
                <a:latin typeface="Calibri" panose="020F0502020204030204" charset="0"/>
                <a:cs typeface="Calibri" panose="020F0502020204030204" charset="0"/>
                <a:sym typeface="+mn-ea"/>
              </a:rPr>
              <a:t>40000</a:t>
            </a:r>
            <a:r>
              <a:rPr sz="2000" dirty="0">
                <a:latin typeface="Calibri" panose="020F0502020204030204" charset="0"/>
                <a:cs typeface="Calibri" panose="020F0502020204030204" charset="0"/>
                <a:sym typeface="+mn-ea"/>
              </a:rPr>
              <a:t> kg/h</a:t>
            </a:r>
            <a:r>
              <a:rPr lang="en-US" sz="2000" dirty="0">
                <a:latin typeface="Calibri" panose="020F0502020204030204" charset="0"/>
                <a:cs typeface="Calibri" panose="020F0502020204030204" charset="0"/>
                <a:sym typeface="+mn-ea"/>
              </a:rPr>
              <a:t>a </a:t>
            </a:r>
            <a:r>
              <a:rPr sz="2000" dirty="0">
                <a:latin typeface="Calibri" panose="020F0502020204030204" charset="0"/>
                <a:cs typeface="Calibri" panose="020F0502020204030204" charset="0"/>
                <a:sym typeface="+mn-ea"/>
              </a:rPr>
              <a:t>making </a:t>
            </a:r>
            <a:r>
              <a:rPr lang="en-US" sz="2000" dirty="0">
                <a:latin typeface="Calibri" panose="020F0502020204030204" charset="0"/>
                <a:cs typeface="Calibri" panose="020F0502020204030204" charset="0"/>
                <a:sym typeface="+mn-ea"/>
              </a:rPr>
              <a:t>it </a:t>
            </a:r>
            <a:r>
              <a:rPr sz="2000" dirty="0">
                <a:latin typeface="Calibri" panose="020F0502020204030204" charset="0"/>
                <a:cs typeface="Calibri" panose="020F0502020204030204" charset="0"/>
                <a:sym typeface="+mn-ea"/>
              </a:rPr>
              <a:t>the most efficient crop in terms of production per unit area.</a:t>
            </a:r>
            <a:r>
              <a:rPr lang="en-IN" sz="2000" dirty="0">
                <a:latin typeface="Calibri" panose="020F0502020204030204" charset="0"/>
                <a:cs typeface="Calibri" panose="020F0502020204030204" charset="0"/>
                <a:sym typeface="+mn-ea"/>
              </a:rPr>
              <a:t> </a:t>
            </a:r>
            <a:r>
              <a:rPr lang="en-IN" sz="2000" b="1" dirty="0">
                <a:latin typeface="Calibri" panose="020F0502020204030204" charset="0"/>
                <a:cs typeface="Calibri" panose="020F0502020204030204" charset="0"/>
                <a:sym typeface="+mn-ea"/>
              </a:rPr>
              <a:t>coconut,onion and maize </a:t>
            </a:r>
            <a:r>
              <a:rPr lang="en-IN" sz="2000" dirty="0">
                <a:latin typeface="Calibri" panose="020F0502020204030204" charset="0"/>
                <a:cs typeface="Calibri" panose="020F0502020204030204" charset="0"/>
                <a:sym typeface="+mn-ea"/>
              </a:rPr>
              <a:t>are few more crops efficient in production.</a:t>
            </a:r>
            <a:endParaRPr lang="en-IN" sz="2000" dirty="0">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q"/>
            </a:pPr>
            <a:r>
              <a:rPr lang="en-IN" sz="2000" b="1" dirty="0">
                <a:latin typeface="Calibri" panose="020F0502020204030204" charset="0"/>
                <a:cs typeface="Calibri" panose="020F0502020204030204" charset="0"/>
                <a:sym typeface="+mn-ea"/>
              </a:rPr>
              <a:t>Puducherry,Kerala,Punjab,Andaman and Nicobar Islands and Goa </a:t>
            </a:r>
            <a:r>
              <a:rPr lang="en-IN" sz="2000" dirty="0">
                <a:latin typeface="Calibri" panose="020F0502020204030204" charset="0"/>
                <a:cs typeface="Calibri" panose="020F0502020204030204" charset="0"/>
                <a:sym typeface="+mn-ea"/>
              </a:rPr>
              <a:t>are top 5 states with hishest average yield over multiple years.</a:t>
            </a:r>
            <a:endParaRPr lang="en-IN" sz="2000" dirty="0">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q"/>
            </a:pPr>
            <a:r>
              <a:rPr lang="en-IN" sz="2000" b="1" dirty="0">
                <a:latin typeface="Calibri" panose="020F0502020204030204" charset="0"/>
                <a:cs typeface="Calibri" panose="020F0502020204030204" charset="0"/>
                <a:sym typeface="+mn-ea"/>
              </a:rPr>
              <a:t>Arecanut,banana,Arhar/tur</a:t>
            </a:r>
            <a:r>
              <a:rPr lang="en-IN" sz="2000" dirty="0">
                <a:latin typeface="Calibri" panose="020F0502020204030204" charset="0"/>
                <a:cs typeface="Calibri" panose="020F0502020204030204" charset="0"/>
                <a:sym typeface="+mn-ea"/>
              </a:rPr>
              <a:t> etc are crops which shows high varience in production in the states like </a:t>
            </a:r>
            <a:r>
              <a:rPr lang="en-IN" sz="2000" b="1" dirty="0">
                <a:latin typeface="Calibri" panose="020F0502020204030204" charset="0"/>
                <a:cs typeface="Calibri" panose="020F0502020204030204" charset="0"/>
                <a:sym typeface="+mn-ea"/>
              </a:rPr>
              <a:t>Andaman and Nicobar Islands, Andhra Pradesh, Arunachal Pradesh.</a:t>
            </a:r>
            <a:endParaRPr sz="2000" b="1" dirty="0">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q"/>
            </a:pPr>
            <a:endParaRPr lang="en-US" sz="2000" dirty="0">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q"/>
            </a:pPr>
            <a:endParaRPr lang="en-GB" sz="2000" dirty="0">
              <a:latin typeface="Calibri" panose="020F0502020204030204" charset="0"/>
              <a:cs typeface="Calibri" panose="020F05020202040302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Screenshot (172)"/>
          <p:cNvPicPr>
            <a:picLocks noChangeAspect="1"/>
          </p:cNvPicPr>
          <p:nvPr>
            <p:ph idx="1"/>
          </p:nvPr>
        </p:nvPicPr>
        <p:blipFill>
          <a:blip r:embed="rId1"/>
          <a:srcRect l="2991" t="19742" r="37156" b="19742"/>
          <a:stretch>
            <a:fillRect/>
          </a:stretch>
        </p:blipFill>
        <p:spPr>
          <a:xfrm>
            <a:off x="394335" y="1844675"/>
            <a:ext cx="8355330" cy="4753610"/>
          </a:xfrm>
          <a:prstGeom prst="rect">
            <a:avLst/>
          </a:prstGeom>
        </p:spPr>
      </p:pic>
      <p:sp>
        <p:nvSpPr>
          <p:cNvPr id="6" name="Text Box 5"/>
          <p:cNvSpPr txBox="1"/>
          <p:nvPr/>
        </p:nvSpPr>
        <p:spPr>
          <a:xfrm>
            <a:off x="755650" y="548640"/>
            <a:ext cx="4572000" cy="768350"/>
          </a:xfrm>
          <a:prstGeom prst="rect">
            <a:avLst/>
          </a:prstGeom>
          <a:noFill/>
        </p:spPr>
        <p:txBody>
          <a:bodyPr wrap="square" rtlCol="0" anchor="t">
            <a:spAutoFit/>
          </a:bodyPr>
          <a:p>
            <a:r>
              <a:rPr lang="en-US" altLang="en-GB" sz="4400" b="1" dirty="0">
                <a:solidFill>
                  <a:schemeClr val="bg1"/>
                </a:solidFill>
                <a:sym typeface="+mn-ea"/>
              </a:rPr>
              <a:t>Power BI Report:</a:t>
            </a:r>
            <a:endParaRPr lang="en-US" altLang="en-GB" sz="4400" b="1" dirty="0">
              <a:solidFill>
                <a:schemeClr val="bg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l"/>
            <a:r>
              <a:rPr lang="en-US" altLang="en-GB" b="1" dirty="0">
                <a:sym typeface="+mn-ea"/>
              </a:rPr>
              <a:t>Insights from</a:t>
            </a:r>
            <a:r>
              <a:rPr lang="en-GB" b="1" dirty="0">
                <a:sym typeface="+mn-ea"/>
              </a:rPr>
              <a:t> Power BI</a:t>
            </a:r>
            <a:r>
              <a:rPr lang="en-US" altLang="en-GB" b="1" dirty="0">
                <a:sym typeface="+mn-ea"/>
              </a:rPr>
              <a:t>:</a:t>
            </a:r>
            <a:endParaRPr lang="en-US" altLang="en-GB" b="1" dirty="0">
              <a:sym typeface="+mn-ea"/>
            </a:endParaRPr>
          </a:p>
        </p:txBody>
      </p:sp>
      <p:sp>
        <p:nvSpPr>
          <p:cNvPr id="3" name="Text Box 2"/>
          <p:cNvSpPr txBox="1"/>
          <p:nvPr/>
        </p:nvSpPr>
        <p:spPr>
          <a:xfrm>
            <a:off x="323215" y="2062480"/>
            <a:ext cx="7840980" cy="4266565"/>
          </a:xfrm>
          <a:prstGeom prst="rect">
            <a:avLst/>
          </a:prstGeom>
          <a:noFill/>
        </p:spPr>
        <p:txBody>
          <a:bodyPr wrap="square" rtlCol="0" anchor="t">
            <a:noAutofit/>
          </a:bodyPr>
          <a:p>
            <a:pPr marL="285750" indent="-285750" algn="just">
              <a:lnSpc>
                <a:spcPct val="150000"/>
              </a:lnSpc>
              <a:buFont typeface="Wingdings" panose="05000000000000000000" charset="0"/>
              <a:buChar char="q"/>
            </a:pPr>
            <a:r>
              <a:rPr lang="en-US" sz="2000" dirty="0">
                <a:latin typeface="Calibri" panose="020F0502020204030204" charset="0"/>
                <a:cs typeface="Calibri" panose="020F0502020204030204" charset="0"/>
                <a:sym typeface="+mn-ea"/>
              </a:rPr>
              <a:t>Kerala,Andrapradesh,Tamil Nadu,Uttar Pradesh and Assam are the top 5 states with highest crop production.</a:t>
            </a:r>
            <a:endParaRPr lang="en-US" sz="2000" dirty="0">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q"/>
            </a:pPr>
            <a:r>
              <a:rPr lang="en-US" sz="2000" dirty="0">
                <a:latin typeface="Calibri" panose="020F0502020204030204" charset="0"/>
                <a:cs typeface="Calibri" panose="020F0502020204030204" charset="0"/>
                <a:sym typeface="+mn-ea"/>
              </a:rPr>
              <a:t>Kerala contributes 73.8 % in the production and Coconut is majorly grown.</a:t>
            </a:r>
            <a:endParaRPr lang="en-US" sz="2000" dirty="0">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q"/>
            </a:pPr>
            <a:r>
              <a:rPr lang="en-US" sz="2000" dirty="0">
                <a:latin typeface="Calibri" panose="020F0502020204030204" charset="0"/>
                <a:cs typeface="Calibri" panose="020F0502020204030204" charset="0"/>
                <a:sym typeface="+mn-ea"/>
              </a:rPr>
              <a:t>Coconut, Sugarcane, Potato,Wheat and Rice are the key crops majorly grown in the most of the states.</a:t>
            </a:r>
            <a:endParaRPr lang="en-US" sz="2000" dirty="0">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q"/>
            </a:pPr>
            <a:r>
              <a:rPr lang="en-US" sz="2000" dirty="0">
                <a:latin typeface="Calibri" panose="020F0502020204030204" charset="0"/>
                <a:cs typeface="Calibri" panose="020F0502020204030204" charset="0"/>
                <a:sym typeface="+mn-ea"/>
              </a:rPr>
              <a:t>2015 was the least production year. Odissa and  Sikkim contributes to the production </a:t>
            </a:r>
            <a:endParaRPr lang="en-US" sz="2000" b="1" dirty="0">
              <a:latin typeface="Calibri" panose="020F0502020204030204" charset="0"/>
              <a:cs typeface="Calibri" panose="020F0502020204030204" charset="0"/>
              <a:sym typeface="+mn-ea"/>
            </a:endParaRPr>
          </a:p>
          <a:p>
            <a:pPr indent="0" algn="just">
              <a:lnSpc>
                <a:spcPct val="150000"/>
              </a:lnSpc>
              <a:buFont typeface="Wingdings" panose="05000000000000000000" charset="0"/>
              <a:buNone/>
            </a:pPr>
            <a:endParaRPr lang="en-US" sz="2000" b="1" dirty="0">
              <a:latin typeface="Calibri" panose="020F0502020204030204" charset="0"/>
              <a:cs typeface="Calibri" panose="020F05020202040302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708930"/>
            <a:ext cx="8316416" cy="1684784"/>
          </a:xfrm>
        </p:spPr>
        <p:txBody>
          <a:bodyPr>
            <a:noAutofit/>
          </a:bodyPr>
          <a:lstStyle/>
          <a:p>
            <a:r>
              <a:rPr lang="en-US" altLang="en-IN" sz="6600" b="1" dirty="0">
                <a:solidFill>
                  <a:schemeClr val="tx1"/>
                </a:solidFill>
              </a:rPr>
              <a:t>Thank You</a:t>
            </a:r>
            <a:r>
              <a:rPr lang="en-US" altLang="en-IN" sz="6600" dirty="0">
                <a:solidFill>
                  <a:schemeClr val="tx1"/>
                </a:solidFill>
              </a:rPr>
              <a:t> </a:t>
            </a:r>
            <a:endParaRPr lang="en-US" altLang="en-IN" sz="6600"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1849</Words>
  <Application>WPS Presentation</Application>
  <PresentationFormat>On-screen Show (4:3)</PresentationFormat>
  <Paragraphs>52</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Symbol</vt:lpstr>
      <vt:lpstr>Algerian</vt:lpstr>
      <vt:lpstr>Calibri</vt:lpstr>
      <vt:lpstr>Wingdings</vt:lpstr>
      <vt:lpstr>Candara</vt:lpstr>
      <vt:lpstr>Microsoft YaHei</vt:lpstr>
      <vt:lpstr>Arial Unicode MS</vt:lpstr>
      <vt:lpstr>Waveform</vt:lpstr>
      <vt:lpstr>Analytics Project</vt:lpstr>
      <vt:lpstr>Crop Production and Yield Analysis</vt:lpstr>
      <vt:lpstr>Objective :</vt:lpstr>
      <vt:lpstr>Dataset Description :</vt:lpstr>
      <vt:lpstr>PowerPoint 演示文稿</vt:lpstr>
      <vt:lpstr>Insights From SQL</vt:lpstr>
      <vt:lpstr>PowerPoint 演示文稿</vt:lpstr>
      <vt:lpstr>Insights from Power BI:</vt:lpstr>
      <vt:lpstr>Thank You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Project</dc:title>
  <dc:creator>Windows</dc:creator>
  <cp:lastModifiedBy>Windows</cp:lastModifiedBy>
  <cp:revision>9</cp:revision>
  <dcterms:created xsi:type="dcterms:W3CDTF">2024-10-12T10:42:00Z</dcterms:created>
  <dcterms:modified xsi:type="dcterms:W3CDTF">2024-10-24T13:22:25Z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6368DC135E434FF48F4382D4C1F488BB_12</vt:lpwstr>
  </property>
  <property fmtid="{D5CDD505-2E9C-101B-9397-08002B2CF9AE}" pid="3" name="KSOProductBuildVer">
    <vt:lpwstr>1033-12.2.0.18545</vt:lpwstr>
  </property>
</Properties>
</file>