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99D-A4D1-3A37-3452-E98B6F5D5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CBF93-378F-EA98-01D5-6E550E5E4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6DBFB-0104-21A4-01D1-6870FC2B118A}"/>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F7C9224B-F800-0C80-B905-55E366171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3B50C-500E-019C-9F70-906A9ECB93C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6185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F0B1-918A-8107-4DDA-81D892B15A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CDB72-6D97-BFC3-04F1-F812A6180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95420-8E2D-CADF-DC08-8DAB055D711B}"/>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9D31F3FF-1333-D741-0B28-6CD6046B3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29E24-B2A2-369C-80AB-31C0E5172ACA}"/>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68840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64D61-CEE8-FEF5-7404-74A824366C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94AC2-D417-4C8C-F661-58289C06F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F873A-9578-FD5E-09AA-3470006AA22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CFD11482-3959-FD1E-C69A-4ECB1F1DE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4171F-431D-3A4C-CD00-69EDF5FF85B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6324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B5B5-ABB0-91BA-5334-26CD9E853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CC359-A6A1-CE6A-D4E1-D04EE10A8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ABBFB-28AA-5096-35B4-DB4CF66D1192}"/>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368D5216-FD9E-A5D1-3715-7659A45F0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28A1C-6B3F-9481-B61E-D86646F836E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48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8AFE-B30B-936F-5A32-A0C82B86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D630E-339B-3CD9-C763-9C43C7B1A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81142-20C9-411E-5386-0F8430FCDFD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8F6B9741-254F-CEDE-D163-0E5B432E8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7EB4-8AB8-F885-15E0-EFD0E7D7CAD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2544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8067-FFDE-9AB4-CCF0-9D30C6110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26592-6770-6F47-52A9-66830E222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CDB9-D9CD-B4EA-685B-21DB43AA7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5CB9C-A692-1576-3610-DB5B080828BC}"/>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7C63452E-0903-EF3D-9877-EEBCC4D5B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1631C-8041-D650-04B8-954300B90BE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790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CD8-AD4A-9DF6-191A-EFFBA36C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2D2C9-E7D0-E293-E5DA-31B0D53B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43EA4-F528-3A6A-D543-8E78A92C2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B6522-BF46-9066-FD5A-6FFBA6966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003C1-1FFE-082A-2A68-8FA851DE6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300C0-EB82-03C3-D511-6E5BD0DD1A69}"/>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8" name="Footer Placeholder 7">
            <a:extLst>
              <a:ext uri="{FF2B5EF4-FFF2-40B4-BE49-F238E27FC236}">
                <a16:creationId xmlns:a16="http://schemas.microsoft.com/office/drawing/2014/main" id="{8006BC1E-1D53-F5CE-944D-975AE9F7B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28CCA-503B-AD43-73AA-C1B9B80F3D29}"/>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55010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EE94-6D45-C29C-D608-D6D20E9BE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EA1F9-6E3F-3AAC-C14D-B1CC4969887D}"/>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4" name="Footer Placeholder 3">
            <a:extLst>
              <a:ext uri="{FF2B5EF4-FFF2-40B4-BE49-F238E27FC236}">
                <a16:creationId xmlns:a16="http://schemas.microsoft.com/office/drawing/2014/main" id="{A83CE86A-489C-E0AA-D2D1-89FC847E1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63211-AF25-64B8-83BE-01E29DA658FE}"/>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42942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77C9E-28D2-33E6-37B9-E08BE2AD8FF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3" name="Footer Placeholder 2">
            <a:extLst>
              <a:ext uri="{FF2B5EF4-FFF2-40B4-BE49-F238E27FC236}">
                <a16:creationId xmlns:a16="http://schemas.microsoft.com/office/drawing/2014/main" id="{3D1193DC-5CA4-C790-7E96-4F9F1FB65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1061D-2654-B7EB-C24D-4599BA95A9C4}"/>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350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288-7858-DC54-2ACA-88B1362C1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80A689-68C9-AF46-9D34-CFFFEBD04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00FEB8-5457-C43E-FC6D-E550EB955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5B7A6-87ED-719C-D3C8-DD84EB5E651E}"/>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0AFC56A0-CBF5-E13D-8780-7EA245529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E05C9-FA53-AD2A-94D2-01C2F89594D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82352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40F0-3A15-B10D-B87E-77EC75C7C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912FA2-7271-2193-1B49-04CCCAA7E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A5344-316B-FAE1-500C-BFD6359C6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03811-FCD5-128A-1F7B-FAE97205A48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1924C051-D1AD-2A38-C079-DE6FE4E5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6BA75-9145-E9F8-F137-89AB36042B50}"/>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66036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9B974-8985-BA0B-7142-2CEFEBFFA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6957E-4BCB-04E2-59C7-5222BB22E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857E-281D-8E10-CA60-E47F9072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E7CD763A-5E26-BDD0-78C5-36434BF4F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A6D35-C66B-75AE-184A-57E5A3D0E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B9537-A76B-2346-AB29-363DE01D0463}" type="slidenum">
              <a:rPr lang="en-US" smtClean="0"/>
              <a:t>‹#›</a:t>
            </a:fld>
            <a:endParaRPr lang="en-US"/>
          </a:p>
        </p:txBody>
      </p:sp>
    </p:spTree>
    <p:extLst>
      <p:ext uri="{BB962C8B-B14F-4D97-AF65-F5344CB8AC3E}">
        <p14:creationId xmlns:p14="http://schemas.microsoft.com/office/powerpoint/2010/main" val="120856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17BD7D-F513-3C09-611C-A4C26FC87A47}"/>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338907DD-81FD-5D23-7146-80370D483CD3}"/>
              </a:ext>
            </a:extLst>
          </p:cNvPr>
          <p:cNvSpPr>
            <a:spLocks noGrp="1"/>
          </p:cNvSpPr>
          <p:nvPr>
            <p:ph type="ctrTitle"/>
          </p:nvPr>
        </p:nvSpPr>
        <p:spPr/>
        <p:txBody>
          <a:bodyPr/>
          <a:lstStyle/>
          <a:p>
            <a:endParaRPr lang="en-US"/>
          </a:p>
        </p:txBody>
      </p:sp>
      <p:pic>
        <p:nvPicPr>
          <p:cNvPr id="6" name="Picture 6">
            <a:extLst>
              <a:ext uri="{FF2B5EF4-FFF2-40B4-BE49-F238E27FC236}">
                <a16:creationId xmlns:a16="http://schemas.microsoft.com/office/drawing/2014/main" id="{98E4196A-8EB7-B7E8-089B-BAD643223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57853" cy="6858000"/>
          </a:xfrm>
          <a:prstGeom prst="rect">
            <a:avLst/>
          </a:prstGeom>
        </p:spPr>
      </p:pic>
    </p:spTree>
    <p:extLst>
      <p:ext uri="{BB962C8B-B14F-4D97-AF65-F5344CB8AC3E}">
        <p14:creationId xmlns:p14="http://schemas.microsoft.com/office/powerpoint/2010/main" val="38440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2844-90A5-E983-DA95-CE2A717F66C8}"/>
              </a:ext>
            </a:extLst>
          </p:cNvPr>
          <p:cNvSpPr>
            <a:spLocks noGrp="1"/>
          </p:cNvSpPr>
          <p:nvPr>
            <p:ph type="title"/>
          </p:nvPr>
        </p:nvSpPr>
        <p:spPr/>
        <p:txBody>
          <a:bodyPr/>
          <a:lstStyle/>
          <a:p>
            <a:r>
              <a:rPr lang="en-US" dirty="0"/>
              <a:t>                   </a:t>
            </a:r>
            <a:r>
              <a:rPr lang="en-US" b="1" dirty="0"/>
              <a:t>POND’S THREATS</a:t>
            </a:r>
            <a:endParaRPr lang="en-US" dirty="0"/>
          </a:p>
        </p:txBody>
      </p:sp>
      <p:sp>
        <p:nvSpPr>
          <p:cNvPr id="4" name="Content Placeholder 3">
            <a:extLst>
              <a:ext uri="{FF2B5EF4-FFF2-40B4-BE49-F238E27FC236}">
                <a16:creationId xmlns:a16="http://schemas.microsoft.com/office/drawing/2014/main" id="{0F3EA471-20DA-4643-E721-2C2637814EC7}"/>
              </a:ext>
            </a:extLst>
          </p:cNvPr>
          <p:cNvSpPr>
            <a:spLocks noGrp="1"/>
          </p:cNvSpPr>
          <p:nvPr>
            <p:ph idx="1"/>
          </p:nvPr>
        </p:nvSpPr>
        <p:spPr/>
        <p:txBody>
          <a:bodyPr/>
          <a:lstStyle/>
          <a:p>
            <a:r>
              <a:rPr lang="en-US" dirty="0"/>
              <a:t>Competition – A Major threat for any Skin care brand currently is Competition which is so high that each of the brand has to defend its core strength and attack the others weaknesses. Ponds is no different and is vulnerable in its core strength which is Powder – where it is being attacked by Shower to Shower, </a:t>
            </a:r>
            <a:r>
              <a:rPr lang="en-US" dirty="0" err="1"/>
              <a:t>Cinthol</a:t>
            </a:r>
            <a:r>
              <a:rPr lang="en-US" dirty="0"/>
              <a:t>, Yardley, Nivea and several other brands.</a:t>
            </a:r>
          </a:p>
        </p:txBody>
      </p:sp>
    </p:spTree>
    <p:extLst>
      <p:ext uri="{BB962C8B-B14F-4D97-AF65-F5344CB8AC3E}">
        <p14:creationId xmlns:p14="http://schemas.microsoft.com/office/powerpoint/2010/main" val="107738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2D1B-C18E-5237-C6D3-4B77F50D18CA}"/>
              </a:ext>
            </a:extLst>
          </p:cNvPr>
          <p:cNvSpPr>
            <a:spLocks noGrp="1"/>
          </p:cNvSpPr>
          <p:nvPr>
            <p:ph type="title"/>
          </p:nvPr>
        </p:nvSpPr>
        <p:spPr/>
        <p:txBody>
          <a:bodyPr/>
          <a:lstStyle/>
          <a:p>
            <a:r>
              <a:rPr lang="en-US" dirty="0"/>
              <a:t>                     POND’S ADVERTISEMENT </a:t>
            </a:r>
          </a:p>
        </p:txBody>
      </p:sp>
      <p:pic>
        <p:nvPicPr>
          <p:cNvPr id="10" name="Picture 10">
            <a:extLst>
              <a:ext uri="{FF2B5EF4-FFF2-40B4-BE49-F238E27FC236}">
                <a16:creationId xmlns:a16="http://schemas.microsoft.com/office/drawing/2014/main" id="{1AB59208-AC51-C9B2-C9BC-20E6951A1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46" y="1825625"/>
            <a:ext cx="11128277" cy="5032375"/>
          </a:xfrm>
        </p:spPr>
      </p:pic>
    </p:spTree>
    <p:extLst>
      <p:ext uri="{BB962C8B-B14F-4D97-AF65-F5344CB8AC3E}">
        <p14:creationId xmlns:p14="http://schemas.microsoft.com/office/powerpoint/2010/main" val="126920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0C6A-EED2-5BFC-1CF1-F25026532E33}"/>
              </a:ext>
            </a:extLst>
          </p:cNvPr>
          <p:cNvSpPr>
            <a:spLocks noGrp="1"/>
          </p:cNvSpPr>
          <p:nvPr>
            <p:ph type="title"/>
          </p:nvPr>
        </p:nvSpPr>
        <p:spPr/>
        <p:txBody>
          <a:bodyPr/>
          <a:lstStyle/>
          <a:p>
            <a:r>
              <a:rPr lang="en-US" dirty="0"/>
              <a:t>                  MARKETING STRATEGY </a:t>
            </a:r>
          </a:p>
        </p:txBody>
      </p:sp>
      <p:sp>
        <p:nvSpPr>
          <p:cNvPr id="5" name="Content Placeholder 4">
            <a:extLst>
              <a:ext uri="{FF2B5EF4-FFF2-40B4-BE49-F238E27FC236}">
                <a16:creationId xmlns:a16="http://schemas.microsoft.com/office/drawing/2014/main" id="{10875F0A-0AD6-8AE0-E3BE-35B334E33C39}"/>
              </a:ext>
            </a:extLst>
          </p:cNvPr>
          <p:cNvSpPr>
            <a:spLocks noGrp="1"/>
          </p:cNvSpPr>
          <p:nvPr>
            <p:ph idx="1"/>
          </p:nvPr>
        </p:nvSpPr>
        <p:spPr/>
        <p:txBody>
          <a:bodyPr/>
          <a:lstStyle/>
          <a:p>
            <a:r>
              <a:rPr lang="en-US" dirty="0"/>
              <a:t>Market Development Strategy. …
Product Development Strategy. …
Diversification Strategy</a:t>
            </a:r>
          </a:p>
          <a:p>
            <a:r>
              <a:rPr lang="en-US" dirty="0"/>
              <a:t>Market Penetration Strategy. </a:t>
            </a:r>
          </a:p>
          <a:p>
            <a:endParaRPr lang="en-US" dirty="0"/>
          </a:p>
        </p:txBody>
      </p:sp>
    </p:spTree>
    <p:extLst>
      <p:ext uri="{BB962C8B-B14F-4D97-AF65-F5344CB8AC3E}">
        <p14:creationId xmlns:p14="http://schemas.microsoft.com/office/powerpoint/2010/main" val="232844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0752-6A5A-49FA-BD99-92F1D99B3A75}"/>
              </a:ext>
            </a:extLst>
          </p:cNvPr>
          <p:cNvSpPr>
            <a:spLocks noGrp="1"/>
          </p:cNvSpPr>
          <p:nvPr>
            <p:ph type="title"/>
          </p:nvPr>
        </p:nvSpPr>
        <p:spPr/>
        <p:txBody>
          <a:bodyPr/>
          <a:lstStyle/>
          <a:p>
            <a:r>
              <a:rPr lang="en-US" dirty="0"/>
              <a:t>                   </a:t>
            </a:r>
            <a:r>
              <a:rPr lang="en-US" b="1" dirty="0"/>
              <a:t>REASON FOR SUCCESS </a:t>
            </a:r>
            <a:endParaRPr lang="en-US" dirty="0"/>
          </a:p>
        </p:txBody>
      </p:sp>
      <p:sp>
        <p:nvSpPr>
          <p:cNvPr id="3" name="Content Placeholder 2">
            <a:extLst>
              <a:ext uri="{FF2B5EF4-FFF2-40B4-BE49-F238E27FC236}">
                <a16:creationId xmlns:a16="http://schemas.microsoft.com/office/drawing/2014/main" id="{3191417B-CC94-381F-6E77-770371400D0E}"/>
              </a:ext>
            </a:extLst>
          </p:cNvPr>
          <p:cNvSpPr>
            <a:spLocks noGrp="1"/>
          </p:cNvSpPr>
          <p:nvPr>
            <p:ph idx="1"/>
          </p:nvPr>
        </p:nvSpPr>
        <p:spPr/>
        <p:txBody>
          <a:bodyPr>
            <a:normAutofit/>
          </a:bodyPr>
          <a:lstStyle/>
          <a:p>
            <a:pPr marL="0" indent="0">
              <a:buNone/>
            </a:pPr>
            <a:r>
              <a:rPr lang="en-US" dirty="0"/>
              <a:t>
Consistent Quality.
Constantly Improving.
Changing with times.
Latest technologies
Unique fragrances.</a:t>
            </a:r>
          </a:p>
        </p:txBody>
      </p:sp>
    </p:spTree>
    <p:extLst>
      <p:ext uri="{BB962C8B-B14F-4D97-AF65-F5344CB8AC3E}">
        <p14:creationId xmlns:p14="http://schemas.microsoft.com/office/powerpoint/2010/main" val="381866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3AE9-AA53-CC4F-F770-D95BA645C6FA}"/>
              </a:ext>
            </a:extLst>
          </p:cNvPr>
          <p:cNvSpPr>
            <a:spLocks noGrp="1"/>
          </p:cNvSpPr>
          <p:nvPr>
            <p:ph type="title"/>
          </p:nvPr>
        </p:nvSpPr>
        <p:spPr/>
        <p:txBody>
          <a:bodyPr/>
          <a:lstStyle/>
          <a:p>
            <a:r>
              <a:rPr lang="en-US" dirty="0"/>
              <a:t>          </a:t>
            </a:r>
            <a:r>
              <a:rPr lang="en-US" b="1" dirty="0"/>
              <a:t>   POND’S PACKAGE STRATEGY </a:t>
            </a:r>
            <a:endParaRPr lang="en-US" dirty="0"/>
          </a:p>
        </p:txBody>
      </p:sp>
      <p:pic>
        <p:nvPicPr>
          <p:cNvPr id="9" name="Picture 9">
            <a:extLst>
              <a:ext uri="{FF2B5EF4-FFF2-40B4-BE49-F238E27FC236}">
                <a16:creationId xmlns:a16="http://schemas.microsoft.com/office/drawing/2014/main" id="{9C5E469B-6C3C-549B-B976-57F3F8555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7735712" cy="4351338"/>
          </a:xfrm>
        </p:spPr>
      </p:pic>
      <p:pic>
        <p:nvPicPr>
          <p:cNvPr id="10" name="Picture 10">
            <a:extLst>
              <a:ext uri="{FF2B5EF4-FFF2-40B4-BE49-F238E27FC236}">
                <a16:creationId xmlns:a16="http://schemas.microsoft.com/office/drawing/2014/main" id="{C2B11E42-C372-F140-54E3-6BA5DEB54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183" y="1702503"/>
            <a:ext cx="4278804" cy="5155497"/>
          </a:xfrm>
          <a:prstGeom prst="rect">
            <a:avLst/>
          </a:prstGeom>
        </p:spPr>
      </p:pic>
    </p:spTree>
    <p:extLst>
      <p:ext uri="{BB962C8B-B14F-4D97-AF65-F5344CB8AC3E}">
        <p14:creationId xmlns:p14="http://schemas.microsoft.com/office/powerpoint/2010/main" val="265676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064-99C6-17DA-449B-39C7F5B78116}"/>
              </a:ext>
            </a:extLst>
          </p:cNvPr>
          <p:cNvSpPr>
            <a:spLocks noGrp="1"/>
          </p:cNvSpPr>
          <p:nvPr>
            <p:ph type="title"/>
          </p:nvPr>
        </p:nvSpPr>
        <p:spPr/>
        <p:txBody>
          <a:bodyPr/>
          <a:lstStyle/>
          <a:p>
            <a:r>
              <a:rPr lang="en-US" dirty="0"/>
              <a:t>                </a:t>
            </a:r>
            <a:r>
              <a:rPr lang="en-US" b="1" dirty="0"/>
              <a:t>POND’S PRODUCTS </a:t>
            </a:r>
            <a:endParaRPr lang="en-US" dirty="0"/>
          </a:p>
        </p:txBody>
      </p:sp>
      <p:pic>
        <p:nvPicPr>
          <p:cNvPr id="4" name="Picture 4">
            <a:extLst>
              <a:ext uri="{FF2B5EF4-FFF2-40B4-BE49-F238E27FC236}">
                <a16:creationId xmlns:a16="http://schemas.microsoft.com/office/drawing/2014/main" id="{E426A73A-BF43-0010-BB49-F67FD7A24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50" y="1362484"/>
            <a:ext cx="10915295" cy="5495516"/>
          </a:xfrm>
        </p:spPr>
      </p:pic>
    </p:spTree>
    <p:extLst>
      <p:ext uri="{BB962C8B-B14F-4D97-AF65-F5344CB8AC3E}">
        <p14:creationId xmlns:p14="http://schemas.microsoft.com/office/powerpoint/2010/main" val="323281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A339-D8A1-8EB1-4C7A-D2C6D7F1D4A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7EA41D7-0B45-A2DF-A732-57F0C49D2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88" y="0"/>
            <a:ext cx="12333987" cy="7330109"/>
          </a:xfrm>
        </p:spPr>
      </p:pic>
    </p:spTree>
    <p:extLst>
      <p:ext uri="{BB962C8B-B14F-4D97-AF65-F5344CB8AC3E}">
        <p14:creationId xmlns:p14="http://schemas.microsoft.com/office/powerpoint/2010/main" val="79911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5EA-9B98-C3D1-0014-FCCAC4AB2C7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4BB24B-3C31-4D56-C266-1CD1E8603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Tree>
    <p:extLst>
      <p:ext uri="{BB962C8B-B14F-4D97-AF65-F5344CB8AC3E}">
        <p14:creationId xmlns:p14="http://schemas.microsoft.com/office/powerpoint/2010/main" val="39490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E6EA-092A-5A82-4F6F-FB4EE2A022A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0F24923-42B3-0C81-501D-D74DC0731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078" y="0"/>
            <a:ext cx="14446947" cy="6858000"/>
          </a:xfrm>
        </p:spPr>
      </p:pic>
    </p:spTree>
    <p:extLst>
      <p:ext uri="{BB962C8B-B14F-4D97-AF65-F5344CB8AC3E}">
        <p14:creationId xmlns:p14="http://schemas.microsoft.com/office/powerpoint/2010/main" val="282451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281A-71A0-977B-D066-19D8D5D6DED1}"/>
              </a:ext>
            </a:extLst>
          </p:cNvPr>
          <p:cNvSpPr>
            <a:spLocks noGrp="1"/>
          </p:cNvSpPr>
          <p:nvPr>
            <p:ph type="title"/>
          </p:nvPr>
        </p:nvSpPr>
        <p:spPr/>
        <p:txBody>
          <a:bodyPr/>
          <a:lstStyle/>
          <a:p>
            <a:r>
              <a:rPr lang="en-US" dirty="0"/>
              <a:t>POND’S FOUNDED </a:t>
            </a:r>
          </a:p>
        </p:txBody>
      </p:sp>
      <p:sp>
        <p:nvSpPr>
          <p:cNvPr id="3" name="Content Placeholder 2">
            <a:extLst>
              <a:ext uri="{FF2B5EF4-FFF2-40B4-BE49-F238E27FC236}">
                <a16:creationId xmlns:a16="http://schemas.microsoft.com/office/drawing/2014/main" id="{F9D5DCCD-25DF-31AB-5005-0A211B368CEC}"/>
              </a:ext>
            </a:extLst>
          </p:cNvPr>
          <p:cNvSpPr>
            <a:spLocks noGrp="1"/>
          </p:cNvSpPr>
          <p:nvPr>
            <p:ph idx="1"/>
          </p:nvPr>
        </p:nvSpPr>
        <p:spPr/>
        <p:txBody>
          <a:bodyPr/>
          <a:lstStyle/>
          <a:p>
            <a:r>
              <a:rPr lang="en-US" dirty="0"/>
              <a:t>The Pond’s skincare brand was founded in 1846 by American pharmacist Theron T. Pond in New York City. Pond’s is considered the oldest face care brand still in existence today. In 1886, Pond’s began to advertise nationally. They advertised under the name of Pond’s Healing until 1910.</a:t>
            </a:r>
          </a:p>
          <a:p>
            <a:r>
              <a:rPr lang="en-US" dirty="0"/>
              <a:t>Today Pond’s is sold around the world. Its largest markets are in Spain and in Asia, including India, Japan and Thailand.</a:t>
            </a:r>
          </a:p>
        </p:txBody>
      </p:sp>
    </p:spTree>
    <p:extLst>
      <p:ext uri="{BB962C8B-B14F-4D97-AF65-F5344CB8AC3E}">
        <p14:creationId xmlns:p14="http://schemas.microsoft.com/office/powerpoint/2010/main" val="33191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5CCD-6ED3-85A3-C832-F848550C255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8BAE991-4B85-C43F-3C11-590224F84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1" y="365125"/>
            <a:ext cx="5697252" cy="5811838"/>
          </a:xfrm>
        </p:spPr>
      </p:pic>
      <p:pic>
        <p:nvPicPr>
          <p:cNvPr id="5" name="Picture 5">
            <a:extLst>
              <a:ext uri="{FF2B5EF4-FFF2-40B4-BE49-F238E27FC236}">
                <a16:creationId xmlns:a16="http://schemas.microsoft.com/office/drawing/2014/main" id="{2E4D5263-B223-6FB2-AF7A-DA9B5D815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48" y="279932"/>
            <a:ext cx="5443567" cy="5418667"/>
          </a:xfrm>
          <a:prstGeom prst="rect">
            <a:avLst/>
          </a:prstGeom>
        </p:spPr>
      </p:pic>
    </p:spTree>
    <p:extLst>
      <p:ext uri="{BB962C8B-B14F-4D97-AF65-F5344CB8AC3E}">
        <p14:creationId xmlns:p14="http://schemas.microsoft.com/office/powerpoint/2010/main" val="211600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BFD4-3270-5ABB-1FB0-EEDA354F8DC4}"/>
              </a:ext>
            </a:extLst>
          </p:cNvPr>
          <p:cNvSpPr>
            <a:spLocks noGrp="1"/>
          </p:cNvSpPr>
          <p:nvPr>
            <p:ph type="title"/>
          </p:nvPr>
        </p:nvSpPr>
        <p:spPr/>
        <p:txBody>
          <a:bodyPr/>
          <a:lstStyle/>
          <a:p>
            <a:r>
              <a:rPr lang="en-US" b="1" dirty="0"/>
              <a:t>POND’S PRODUCTS LIST</a:t>
            </a:r>
          </a:p>
        </p:txBody>
      </p:sp>
      <p:sp>
        <p:nvSpPr>
          <p:cNvPr id="5" name="Content Placeholder 2">
            <a:extLst>
              <a:ext uri="{FF2B5EF4-FFF2-40B4-BE49-F238E27FC236}">
                <a16:creationId xmlns:a16="http://schemas.microsoft.com/office/drawing/2014/main" id="{CDB0F615-B0B2-FF52-3540-9B951B926C83}"/>
              </a:ext>
            </a:extLst>
          </p:cNvPr>
          <p:cNvSpPr>
            <a:spLocks noGrp="1"/>
          </p:cNvSpPr>
          <p:nvPr>
            <p:ph idx="1"/>
          </p:nvPr>
        </p:nvSpPr>
        <p:spPr>
          <a:xfrm>
            <a:off x="-4397591" y="1167837"/>
            <a:ext cx="11966121" cy="5325038"/>
          </a:xfrm>
        </p:spPr>
        <p:txBody>
          <a:bodyPr>
            <a:normAutofit fontScale="25000" lnSpcReduction="20000"/>
          </a:bodyPr>
          <a:lstStyle/>
          <a:p>
            <a:pPr marL="0" indent="0">
              <a:buNone/>
            </a:pPr>
            <a:r>
              <a:rPr lang="en-US" dirty="0"/>
              <a:t>
1. Dry Skin Cream
2. Moisturizing Cream
3. Nourishing Moisturizer
4. Age Miracle Cream
5. Flawless White Cream
6. Pimple Clear Face Cream
7. Soft &amp; Silky Body Lotion
8. Nourishing Body Lotion
9. Intensive Moisturizing Body Lotion
10. Pure White Face Wash
 11. Pimple Clear Face Wash
12. Gentle Exfoliating Face Wash
13. Pimple Clear Spotless Face Wash
14. Pimple Clear Spot Treatment
15. Age Miracle Day Cream
16. Age Miracle Night Cream
17. Sun Protect Non-Greasy Sunscreen
18. Sun Protect Lip Balm
19. Gentle Exfoliating Scrub
20. Intensive Exfoliating Scrub
21. Pure White Face Mask
22. Nourishing Face Mask
23. Men’s Shaving Cream
24. Men’s Aftershave Lotion
Please note that this list may not be exhaustive, and Ponds may have additional products or variations depending on the region or country.</a:t>
            </a:r>
          </a:p>
        </p:txBody>
      </p:sp>
      <p:pic>
        <p:nvPicPr>
          <p:cNvPr id="8" name="Picture 8">
            <a:extLst>
              <a:ext uri="{FF2B5EF4-FFF2-40B4-BE49-F238E27FC236}">
                <a16:creationId xmlns:a16="http://schemas.microsoft.com/office/drawing/2014/main" id="{4FAE2E45-39E1-4505-AD03-DC9F5806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1695449"/>
            <a:ext cx="6267450" cy="4359574"/>
          </a:xfrm>
          <a:prstGeom prst="rect">
            <a:avLst/>
          </a:prstGeom>
        </p:spPr>
      </p:pic>
    </p:spTree>
    <p:extLst>
      <p:ext uri="{BB962C8B-B14F-4D97-AF65-F5344CB8AC3E}">
        <p14:creationId xmlns:p14="http://schemas.microsoft.com/office/powerpoint/2010/main" val="394009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36BE-83B5-3034-B7C8-33F3D38BEB4C}"/>
              </a:ext>
            </a:extLst>
          </p:cNvPr>
          <p:cNvSpPr>
            <a:spLocks noGrp="1"/>
          </p:cNvSpPr>
          <p:nvPr>
            <p:ph type="title"/>
          </p:nvPr>
        </p:nvSpPr>
        <p:spPr/>
        <p:txBody>
          <a:bodyPr/>
          <a:lstStyle/>
          <a:p>
            <a:r>
              <a:rPr lang="en-US" b="1" dirty="0"/>
              <a:t>COMPETETION OF POND’S</a:t>
            </a:r>
          </a:p>
        </p:txBody>
      </p:sp>
      <p:sp>
        <p:nvSpPr>
          <p:cNvPr id="3" name="Content Placeholder 2">
            <a:extLst>
              <a:ext uri="{FF2B5EF4-FFF2-40B4-BE49-F238E27FC236}">
                <a16:creationId xmlns:a16="http://schemas.microsoft.com/office/drawing/2014/main" id="{D23B8124-CC31-61F6-BE52-2AA3FA64F3E4}"/>
              </a:ext>
            </a:extLst>
          </p:cNvPr>
          <p:cNvSpPr>
            <a:spLocks noGrp="1"/>
          </p:cNvSpPr>
          <p:nvPr>
            <p:ph idx="1"/>
          </p:nvPr>
        </p:nvSpPr>
        <p:spPr>
          <a:xfrm>
            <a:off x="500980" y="1435160"/>
            <a:ext cx="10515600" cy="4351338"/>
          </a:xfrm>
        </p:spPr>
        <p:txBody>
          <a:bodyPr/>
          <a:lstStyle/>
          <a:p>
            <a:r>
              <a:rPr lang="en-US" dirty="0"/>
              <a:t>J</a:t>
            </a:r>
            <a:r>
              <a:rPr lang="en-US" u="sng" dirty="0"/>
              <a:t>ohnson &amp; Johnson </a:t>
            </a:r>
          </a:p>
          <a:p>
            <a:r>
              <a:rPr lang="en-US" dirty="0" err="1"/>
              <a:t>Cavinkare</a:t>
            </a:r>
            <a:endParaRPr lang="en-US" dirty="0"/>
          </a:p>
          <a:p>
            <a:r>
              <a:rPr lang="en-US" dirty="0"/>
              <a:t>Godrej</a:t>
            </a:r>
          </a:p>
          <a:p>
            <a:r>
              <a:rPr lang="en-US" dirty="0" err="1"/>
              <a:t>L’Oreal</a:t>
            </a:r>
            <a:endParaRPr lang="en-US" dirty="0"/>
          </a:p>
          <a:p>
            <a:r>
              <a:rPr lang="en-US" dirty="0"/>
              <a:t>.</a:t>
            </a:r>
            <a:r>
              <a:rPr lang="en-US" dirty="0" err="1"/>
              <a:t>Garnier</a:t>
            </a:r>
            <a:endParaRPr lang="en-US" dirty="0"/>
          </a:p>
        </p:txBody>
      </p:sp>
    </p:spTree>
    <p:extLst>
      <p:ext uri="{BB962C8B-B14F-4D97-AF65-F5344CB8AC3E}">
        <p14:creationId xmlns:p14="http://schemas.microsoft.com/office/powerpoint/2010/main" val="261049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5175-E5C9-A456-8AE5-CC2886302CF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96E7F85-EC42-0A54-326C-59AA5B29E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99379"/>
          </a:xfrm>
        </p:spPr>
      </p:pic>
    </p:spTree>
    <p:extLst>
      <p:ext uri="{BB962C8B-B14F-4D97-AF65-F5344CB8AC3E}">
        <p14:creationId xmlns:p14="http://schemas.microsoft.com/office/powerpoint/2010/main" val="241340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CD749E-D007-9401-A6E1-01216BFD7591}"/>
              </a:ext>
            </a:extLst>
          </p:cNvPr>
          <p:cNvSpPr>
            <a:spLocks noGrp="1"/>
          </p:cNvSpPr>
          <p:nvPr>
            <p:ph type="title"/>
          </p:nvPr>
        </p:nvSpPr>
        <p:spPr/>
        <p:txBody>
          <a:bodyPr/>
          <a:lstStyle/>
          <a:p>
            <a:r>
              <a:rPr lang="en-US" dirty="0"/>
              <a:t>                     </a:t>
            </a:r>
            <a:r>
              <a:rPr lang="en-US" b="1" dirty="0"/>
              <a:t>POND’S STRENGTH </a:t>
            </a:r>
            <a:endParaRPr lang="en-US" dirty="0"/>
          </a:p>
        </p:txBody>
      </p:sp>
      <p:sp>
        <p:nvSpPr>
          <p:cNvPr id="8" name="Content Placeholder 7">
            <a:extLst>
              <a:ext uri="{FF2B5EF4-FFF2-40B4-BE49-F238E27FC236}">
                <a16:creationId xmlns:a16="http://schemas.microsoft.com/office/drawing/2014/main" id="{D67FA5DA-83AF-7CBF-3151-997048436514}"/>
              </a:ext>
            </a:extLst>
          </p:cNvPr>
          <p:cNvSpPr>
            <a:spLocks noGrp="1"/>
          </p:cNvSpPr>
          <p:nvPr>
            <p:ph idx="1"/>
          </p:nvPr>
        </p:nvSpPr>
        <p:spPr>
          <a:xfrm>
            <a:off x="838200" y="1825625"/>
            <a:ext cx="10515600" cy="3640897"/>
          </a:xfrm>
        </p:spPr>
        <p:txBody>
          <a:bodyPr/>
          <a:lstStyle/>
          <a:p>
            <a:r>
              <a:rPr lang="en-US" dirty="0"/>
              <a:t>The brand appeals to the masses, particularly women, with a strong emphasis on mass appeal in its marketing campaigns. Some of the key strengths of Ponds include: Mass Appeal and Target Market: Ponds has successfully established a strong market presence and a focused target market on women.</a:t>
            </a:r>
          </a:p>
        </p:txBody>
      </p:sp>
    </p:spTree>
    <p:extLst>
      <p:ext uri="{BB962C8B-B14F-4D97-AF65-F5344CB8AC3E}">
        <p14:creationId xmlns:p14="http://schemas.microsoft.com/office/powerpoint/2010/main" val="422505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94385D-89C4-427A-F4B5-60D6B339C610}"/>
              </a:ext>
            </a:extLst>
          </p:cNvPr>
          <p:cNvSpPr>
            <a:spLocks noGrp="1"/>
          </p:cNvSpPr>
          <p:nvPr>
            <p:ph type="title"/>
          </p:nvPr>
        </p:nvSpPr>
        <p:spPr/>
        <p:txBody>
          <a:bodyPr/>
          <a:lstStyle/>
          <a:p>
            <a:r>
              <a:rPr lang="en-US" dirty="0"/>
              <a:t>                         </a:t>
            </a:r>
            <a:r>
              <a:rPr lang="en-US" b="1" dirty="0"/>
              <a:t>POND’S WEAKNESS </a:t>
            </a:r>
            <a:endParaRPr lang="en-US" dirty="0"/>
          </a:p>
        </p:txBody>
      </p:sp>
      <p:sp>
        <p:nvSpPr>
          <p:cNvPr id="3" name="Content Placeholder 2">
            <a:extLst>
              <a:ext uri="{FF2B5EF4-FFF2-40B4-BE49-F238E27FC236}">
                <a16:creationId xmlns:a16="http://schemas.microsoft.com/office/drawing/2014/main" id="{8B125B28-171F-E0EA-33AF-0B41F67827E3}"/>
              </a:ext>
            </a:extLst>
          </p:cNvPr>
          <p:cNvSpPr>
            <a:spLocks noGrp="1"/>
          </p:cNvSpPr>
          <p:nvPr>
            <p:ph idx="1"/>
          </p:nvPr>
        </p:nvSpPr>
        <p:spPr/>
        <p:txBody>
          <a:bodyPr/>
          <a:lstStyle/>
          <a:p>
            <a:r>
              <a:rPr lang="en-US" dirty="0"/>
              <a:t>Incremental increase in costs – One of the major problems facing Ponds as a brand is the incremental increase over the years in costs for the brand for transportation, </a:t>
            </a:r>
            <a:r>
              <a:rPr lang="en-US" dirty="0" err="1"/>
              <a:t>labour</a:t>
            </a:r>
            <a:r>
              <a:rPr lang="en-US" dirty="0"/>
              <a:t> as well as other distribution and operation costs. This naturally affects the bottom line of the product.</a:t>
            </a:r>
          </a:p>
        </p:txBody>
      </p:sp>
    </p:spTree>
    <p:extLst>
      <p:ext uri="{BB962C8B-B14F-4D97-AF65-F5344CB8AC3E}">
        <p14:creationId xmlns:p14="http://schemas.microsoft.com/office/powerpoint/2010/main" val="416489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4710-3C69-31EF-6765-11F8540EB72C}"/>
              </a:ext>
            </a:extLst>
          </p:cNvPr>
          <p:cNvSpPr>
            <a:spLocks noGrp="1"/>
          </p:cNvSpPr>
          <p:nvPr>
            <p:ph type="title"/>
          </p:nvPr>
        </p:nvSpPr>
        <p:spPr/>
        <p:txBody>
          <a:bodyPr/>
          <a:lstStyle/>
          <a:p>
            <a:r>
              <a:rPr lang="en-US" b="1" dirty="0"/>
              <a:t>             POND’S OPPORTUNITY </a:t>
            </a:r>
          </a:p>
        </p:txBody>
      </p:sp>
      <p:sp>
        <p:nvSpPr>
          <p:cNvPr id="4" name="Content Placeholder 3">
            <a:extLst>
              <a:ext uri="{FF2B5EF4-FFF2-40B4-BE49-F238E27FC236}">
                <a16:creationId xmlns:a16="http://schemas.microsoft.com/office/drawing/2014/main" id="{81D70F8E-ABD0-80AE-FD99-5B859EB3E9EC}"/>
              </a:ext>
            </a:extLst>
          </p:cNvPr>
          <p:cNvSpPr>
            <a:spLocks noGrp="1"/>
          </p:cNvSpPr>
          <p:nvPr>
            <p:ph idx="1"/>
          </p:nvPr>
        </p:nvSpPr>
        <p:spPr/>
        <p:txBody>
          <a:bodyPr>
            <a:normAutofit lnSpcReduction="10000"/>
          </a:bodyPr>
          <a:lstStyle/>
          <a:p>
            <a:r>
              <a:rPr lang="en-US" dirty="0"/>
              <a:t>Increased penetration – An increased penetration is the major challenge in front of Ponds because the brand has found increased penetration in Urban areas but poor penetration in rural. To increase the same, it needs to improve awareness, a challenge being faced by all FMCG brands.
Market  and Expansion potential – Not only Indian FMCG market, the market expansion potential of International markets is fantastic because Skin care as a market is going to expand more and more as many countries globally are improving in their economy. Where developed markets are becoming saturated, developing economies are opportunities for companies.</a:t>
            </a:r>
          </a:p>
        </p:txBody>
      </p:sp>
    </p:spTree>
    <p:extLst>
      <p:ext uri="{BB962C8B-B14F-4D97-AF65-F5344CB8AC3E}">
        <p14:creationId xmlns:p14="http://schemas.microsoft.com/office/powerpoint/2010/main" val="13707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POND’S FOUNDED </vt:lpstr>
      <vt:lpstr>PowerPoint Presentation</vt:lpstr>
      <vt:lpstr>POND’S PRODUCTS LIST</vt:lpstr>
      <vt:lpstr>COMPETETION OF POND’S</vt:lpstr>
      <vt:lpstr>PowerPoint Presentation</vt:lpstr>
      <vt:lpstr>                     POND’S STRENGTH </vt:lpstr>
      <vt:lpstr>                         POND’S WEAKNESS </vt:lpstr>
      <vt:lpstr>             POND’S OPPORTUNITY </vt:lpstr>
      <vt:lpstr>                   POND’S THREATS</vt:lpstr>
      <vt:lpstr>                     POND’S ADVERTISEMENT </vt:lpstr>
      <vt:lpstr>                  MARKETING STRATEGY </vt:lpstr>
      <vt:lpstr>                   REASON FOR SUCCESS </vt:lpstr>
      <vt:lpstr>             POND’S PACKAGE STRATEGY </vt:lpstr>
      <vt:lpstr>                POND’S PRODUCTS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POND’S PRODUCTS </dc:title>
  <dc:creator>919962153362</dc:creator>
  <cp:lastModifiedBy>madhumithraradha20@gmail.com</cp:lastModifiedBy>
  <cp:revision>11</cp:revision>
  <dcterms:created xsi:type="dcterms:W3CDTF">2024-08-29T17:07:30Z</dcterms:created>
  <dcterms:modified xsi:type="dcterms:W3CDTF">2024-08-30T07:01:03Z</dcterms:modified>
</cp:coreProperties>
</file>