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93" r:id="rId4"/>
    <p:sldId id="258" r:id="rId5"/>
    <p:sldId id="257" r:id="rId6"/>
    <p:sldId id="261" r:id="rId7"/>
    <p:sldId id="262" r:id="rId8"/>
    <p:sldId id="259" r:id="rId9"/>
    <p:sldId id="263" r:id="rId10"/>
    <p:sldId id="264" r:id="rId11"/>
    <p:sldId id="267" r:id="rId12"/>
    <p:sldId id="268" r:id="rId13"/>
    <p:sldId id="270" r:id="rId14"/>
    <p:sldId id="271" r:id="rId15"/>
    <p:sldId id="272" r:id="rId16"/>
    <p:sldId id="274" r:id="rId17"/>
    <p:sldId id="275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302" r:id="rId27"/>
    <p:sldId id="286" r:id="rId28"/>
    <p:sldId id="294" r:id="rId29"/>
    <p:sldId id="291" r:id="rId30"/>
    <p:sldId id="287" r:id="rId31"/>
    <p:sldId id="292" r:id="rId32"/>
    <p:sldId id="295" r:id="rId33"/>
    <p:sldId id="296" r:id="rId34"/>
    <p:sldId id="297" r:id="rId35"/>
    <p:sldId id="289" r:id="rId36"/>
    <p:sldId id="298" r:id="rId37"/>
    <p:sldId id="301" r:id="rId38"/>
    <p:sldId id="300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ACBE-4C59-4C95-8557-4B25EE221C69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4358-6D8C-4886-A122-9579251BA0E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ACBE-4C59-4C95-8557-4B25EE221C69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4358-6D8C-4886-A122-9579251BA0E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ACBE-4C59-4C95-8557-4B25EE221C69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4358-6D8C-4886-A122-9579251BA0EB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ACBE-4C59-4C95-8557-4B25EE221C69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4358-6D8C-4886-A122-9579251BA0E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ACBE-4C59-4C95-8557-4B25EE221C69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4358-6D8C-4886-A122-9579251BA0E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ACBE-4C59-4C95-8557-4B25EE221C69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4358-6D8C-4886-A122-9579251BA0E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ACBE-4C59-4C95-8557-4B25EE221C69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4358-6D8C-4886-A122-9579251BA0E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ACBE-4C59-4C95-8557-4B25EE221C69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4358-6D8C-4886-A122-9579251BA0E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ACBE-4C59-4C95-8557-4B25EE221C69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4358-6D8C-4886-A122-9579251BA0E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ACBE-4C59-4C95-8557-4B25EE221C69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4358-6D8C-4886-A122-9579251BA0EB}" type="slidenum">
              <a:rPr lang="en-IN" smtClean="0"/>
              <a:t>‹#›</a:t>
            </a:fld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ACBE-4C59-4C95-8557-4B25EE221C69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4358-6D8C-4886-A122-9579251BA0EB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DDEACBE-4C59-4C95-8557-4B25EE221C69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0F14358-6D8C-4886-A122-9579251BA0EB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File:Webysther_20160423_-_Elephpant.sv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620688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9800" dirty="0" smtClean="0">
                <a:solidFill>
                  <a:srgbClr val="002060"/>
                </a:solidFill>
              </a:rPr>
              <a:t>PHP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988840"/>
            <a:ext cx="7088832" cy="4176464"/>
          </a:xfrm>
        </p:spPr>
        <p:txBody>
          <a:bodyPr/>
          <a:lstStyle/>
          <a:p>
            <a:pPr algn="ctr"/>
            <a:r>
              <a:rPr lang="en-IN" sz="4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Hypertext Pre Processor</a:t>
            </a:r>
          </a:p>
          <a:p>
            <a:endParaRPr lang="en-IN" dirty="0"/>
          </a:p>
        </p:txBody>
      </p:sp>
      <p:pic>
        <p:nvPicPr>
          <p:cNvPr id="4" name="Picture 3" descr="https://upload.wikimedia.org/wikipedia/commons/thumb/3/31/Webysther_20160423_-_Elephpant.svg/200px-Webysther_20160423_-_Elephpant.svg.pn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140969"/>
            <a:ext cx="4608512" cy="30160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721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pandiyan\Desktop\php\ph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836712"/>
            <a:ext cx="6480720" cy="485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05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Outputs HTML Content to the Browser</a:t>
            </a:r>
          </a:p>
          <a:p>
            <a:r>
              <a:rPr lang="en-IN" dirty="0" smtClean="0"/>
              <a:t>Parses XML files</a:t>
            </a:r>
          </a:p>
          <a:p>
            <a:r>
              <a:rPr lang="en-IN" dirty="0" smtClean="0"/>
              <a:t>With extra libraries, it is used to convert the html content as a PDF, E-mail, Images, zip files etc..</a:t>
            </a:r>
          </a:p>
          <a:p>
            <a:r>
              <a:rPr lang="en-IN" dirty="0" smtClean="0"/>
              <a:t>Off-line scripting language – without browser – as Command line Interface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Uses of PHP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610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pandiyan\Desktop\php\use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5615" y="2708920"/>
            <a:ext cx="7404487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Who uses PHP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850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HTML</a:t>
            </a:r>
          </a:p>
          <a:p>
            <a:r>
              <a:rPr lang="en-IN" dirty="0" smtClean="0"/>
              <a:t>CSS</a:t>
            </a:r>
          </a:p>
          <a:p>
            <a:r>
              <a:rPr lang="en-IN" dirty="0" smtClean="0"/>
              <a:t>XAMPP – (Windows / Linux) – Apache server, </a:t>
            </a:r>
            <a:r>
              <a:rPr lang="en-IN" dirty="0" err="1" smtClean="0"/>
              <a:t>MySql</a:t>
            </a:r>
            <a:r>
              <a:rPr lang="en-IN" dirty="0" smtClean="0"/>
              <a:t> Database, PHP, PERL</a:t>
            </a:r>
          </a:p>
          <a:p>
            <a:r>
              <a:rPr lang="en-IN" dirty="0" smtClean="0"/>
              <a:t>Jquery</a:t>
            </a:r>
          </a:p>
          <a:p>
            <a:r>
              <a:rPr lang="en-IN" dirty="0" smtClean="0"/>
              <a:t>C++</a:t>
            </a:r>
          </a:p>
          <a:p>
            <a:r>
              <a:rPr lang="en-IN" dirty="0" smtClean="0"/>
              <a:t>Editors –Notepad++, Sublime text, PHP Storm…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Prerequisites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374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&lt;!DOCTYPE html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/>
              <a:t>html&gt;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&lt;</a:t>
            </a:r>
            <a:r>
              <a:rPr lang="en-IN" dirty="0"/>
              <a:t>head&gt;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&lt;</a:t>
            </a:r>
            <a:r>
              <a:rPr lang="en-IN" dirty="0"/>
              <a:t>title&gt;PHP Test&lt;/title&gt; </a:t>
            </a:r>
          </a:p>
          <a:p>
            <a:pPr marL="0" indent="0">
              <a:buNone/>
            </a:pPr>
            <a:r>
              <a:rPr lang="en-IN" dirty="0" smtClean="0"/>
              <a:t>          &lt;/</a:t>
            </a:r>
            <a:r>
              <a:rPr lang="en-IN" dirty="0"/>
              <a:t>head&gt;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&lt;</a:t>
            </a:r>
            <a:r>
              <a:rPr lang="en-IN" dirty="0"/>
              <a:t>body&gt;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&lt;?</a:t>
            </a:r>
            <a:r>
              <a:rPr lang="en-IN" dirty="0"/>
              <a:t>php </a:t>
            </a:r>
            <a:r>
              <a:rPr lang="en-IN" b="1" dirty="0"/>
              <a:t>echo</a:t>
            </a:r>
            <a:r>
              <a:rPr lang="en-IN" dirty="0"/>
              <a:t> </a:t>
            </a:r>
            <a:r>
              <a:rPr lang="en-IN" dirty="0" smtClean="0"/>
              <a:t>“&lt;</a:t>
            </a:r>
            <a:r>
              <a:rPr lang="en-IN" dirty="0"/>
              <a:t>p&gt;Hello World&lt;/p</a:t>
            </a:r>
            <a:r>
              <a:rPr lang="en-IN" dirty="0" smtClean="0"/>
              <a:t>&gt;”; ?&gt;</a:t>
            </a:r>
          </a:p>
          <a:p>
            <a:pPr marL="0" indent="0">
              <a:buNone/>
            </a:pPr>
            <a:r>
              <a:rPr lang="en-IN" dirty="0" smtClean="0"/>
              <a:t>           &lt;/</a:t>
            </a:r>
            <a:r>
              <a:rPr lang="en-IN" dirty="0"/>
              <a:t>body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&lt;/</a:t>
            </a:r>
            <a:r>
              <a:rPr lang="en-IN" dirty="0"/>
              <a:t>html&gt;</a:t>
            </a:r>
            <a:endParaRPr lang="en-IN" dirty="0" smtClean="0">
              <a:effectLst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PHP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47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pandiyan\Desktop\php\8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0550" y="2420888"/>
            <a:ext cx="6633752" cy="363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Dynamic PHP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839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pandiyan\Desktop\php\dy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2776"/>
            <a:ext cx="7620229" cy="385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86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1988840"/>
            <a:ext cx="7408333" cy="4137323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IN" b="1" dirty="0" smtClean="0"/>
              <a:t>Variables &amp; Constants</a:t>
            </a:r>
            <a:r>
              <a:rPr lang="en-IN" dirty="0" smtClean="0"/>
              <a:t> </a:t>
            </a:r>
          </a:p>
          <a:p>
            <a:pPr marL="457200" lvl="1" indent="0">
              <a:buNone/>
            </a:pPr>
            <a:r>
              <a:rPr lang="en-IN" dirty="0"/>
              <a:t>&lt;?php</a:t>
            </a:r>
            <a:br>
              <a:rPr lang="en-IN" dirty="0"/>
            </a:br>
            <a:r>
              <a:rPr lang="en-IN" dirty="0"/>
              <a:t>$</a:t>
            </a:r>
            <a:r>
              <a:rPr lang="en-IN" dirty="0" err="1"/>
              <a:t>var</a:t>
            </a:r>
            <a:r>
              <a:rPr lang="en-IN" dirty="0"/>
              <a:t> = 'Bob';</a:t>
            </a:r>
            <a:br>
              <a:rPr lang="en-IN" dirty="0"/>
            </a:br>
            <a:r>
              <a:rPr lang="en-IN" dirty="0"/>
              <a:t>$</a:t>
            </a:r>
            <a:r>
              <a:rPr lang="en-IN" dirty="0" err="1"/>
              <a:t>Var</a:t>
            </a:r>
            <a:r>
              <a:rPr lang="en-IN" dirty="0"/>
              <a:t> = 'Joe';</a:t>
            </a:r>
            <a:br>
              <a:rPr lang="en-IN" dirty="0"/>
            </a:br>
            <a:r>
              <a:rPr lang="en-IN" dirty="0"/>
              <a:t>echo "$</a:t>
            </a:r>
            <a:r>
              <a:rPr lang="en-IN" dirty="0" err="1"/>
              <a:t>var</a:t>
            </a:r>
            <a:r>
              <a:rPr lang="en-IN" dirty="0"/>
              <a:t>, $</a:t>
            </a:r>
            <a:r>
              <a:rPr lang="en-IN" dirty="0" err="1"/>
              <a:t>Var</a:t>
            </a:r>
            <a:r>
              <a:rPr lang="en-IN" dirty="0"/>
              <a:t>";  </a:t>
            </a:r>
            <a:r>
              <a:rPr lang="en-IN" dirty="0" smtClean="0"/>
              <a:t> </a:t>
            </a:r>
            <a:r>
              <a:rPr lang="en-IN" dirty="0"/>
              <a:t>// outputs "Bob, Joe"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?&gt;</a:t>
            </a:r>
            <a:endParaRPr lang="en-IN" dirty="0"/>
          </a:p>
          <a:p>
            <a:pPr lvl="0"/>
            <a:r>
              <a:rPr lang="en-IN" dirty="0" smtClean="0"/>
              <a:t> </a:t>
            </a:r>
            <a:r>
              <a:rPr lang="en-IN" b="1" dirty="0"/>
              <a:t>String </a:t>
            </a:r>
            <a:r>
              <a:rPr lang="en-IN" b="1" dirty="0" smtClean="0"/>
              <a:t>Functions</a:t>
            </a:r>
          </a:p>
          <a:p>
            <a:pPr marL="0" lv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strtolower</a:t>
            </a:r>
            <a:r>
              <a:rPr lang="en-IN" dirty="0" smtClean="0"/>
              <a:t>, </a:t>
            </a:r>
            <a:r>
              <a:rPr lang="en-IN" dirty="0" err="1" smtClean="0"/>
              <a:t>strtoupper</a:t>
            </a:r>
            <a:r>
              <a:rPr lang="en-IN" dirty="0" smtClean="0"/>
              <a:t>, </a:t>
            </a:r>
            <a:r>
              <a:rPr lang="en-IN" dirty="0" err="1" smtClean="0"/>
              <a:t>strlen</a:t>
            </a:r>
            <a:r>
              <a:rPr lang="en-IN" dirty="0" smtClean="0"/>
              <a:t>..</a:t>
            </a:r>
            <a:endParaRPr lang="en-IN" dirty="0"/>
          </a:p>
          <a:p>
            <a:pPr lvl="0"/>
            <a:r>
              <a:rPr lang="en-IN" b="1" dirty="0"/>
              <a:t>Array </a:t>
            </a:r>
            <a:r>
              <a:rPr lang="en-IN" b="1" dirty="0" smtClean="0"/>
              <a:t>Functions</a:t>
            </a:r>
          </a:p>
          <a:p>
            <a:pPr marL="0" lvl="0" indent="0">
              <a:buNone/>
            </a:pPr>
            <a:r>
              <a:rPr lang="en-IN" dirty="0" smtClean="0"/>
              <a:t>&lt;?php </a:t>
            </a:r>
          </a:p>
          <a:p>
            <a:pPr marL="0" lvl="0" indent="0">
              <a:buNone/>
            </a:pPr>
            <a:r>
              <a:rPr lang="en-IN" dirty="0"/>
              <a:t>$array = [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dirty="0" smtClean="0"/>
              <a:t>“name"</a:t>
            </a:r>
            <a:r>
              <a:rPr lang="en-IN" dirty="0"/>
              <a:t> =&gt; </a:t>
            </a:r>
            <a:r>
              <a:rPr lang="en-IN" dirty="0" smtClean="0"/>
              <a:t>“JPA Solutions",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  </a:t>
            </a:r>
            <a:r>
              <a:rPr lang="en-IN" dirty="0" smtClean="0"/>
              <a:t>“branch"</a:t>
            </a:r>
            <a:r>
              <a:rPr lang="en-IN" dirty="0"/>
              <a:t> =&gt; </a:t>
            </a:r>
            <a:r>
              <a:rPr lang="en-IN" dirty="0" smtClean="0"/>
              <a:t>“</a:t>
            </a:r>
            <a:r>
              <a:rPr lang="en-IN" dirty="0" err="1" smtClean="0"/>
              <a:t>velachery</a:t>
            </a:r>
            <a:r>
              <a:rPr lang="en-IN" dirty="0" smtClean="0"/>
              <a:t>",</a:t>
            </a:r>
          </a:p>
          <a:p>
            <a:pPr marL="0" lvl="0" indent="0">
              <a:buNone/>
            </a:pPr>
            <a:r>
              <a:rPr lang="en-IN" dirty="0" smtClean="0"/>
              <a:t>    “location" =&gt; “</a:t>
            </a:r>
            <a:r>
              <a:rPr lang="en-IN" dirty="0" err="1" smtClean="0"/>
              <a:t>chennai</a:t>
            </a:r>
            <a:r>
              <a:rPr lang="en-IN" dirty="0" smtClean="0"/>
              <a:t>"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];</a:t>
            </a:r>
            <a:br>
              <a:rPr lang="en-IN" dirty="0"/>
            </a:br>
            <a:r>
              <a:rPr lang="en-IN" dirty="0" smtClean="0"/>
              <a:t>?&gt;</a:t>
            </a:r>
            <a:endParaRPr lang="en-IN" dirty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Fundamentals of PHP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959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lvl="0"/>
            <a:endParaRPr lang="en-IN" dirty="0" smtClean="0"/>
          </a:p>
          <a:p>
            <a:pPr lvl="0"/>
            <a:r>
              <a:rPr lang="en-IN" b="1" dirty="0" smtClean="0"/>
              <a:t>Loop </a:t>
            </a:r>
            <a:r>
              <a:rPr lang="en-IN" b="1" dirty="0"/>
              <a:t>Control Structures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 smtClean="0"/>
              <a:t>For </a:t>
            </a:r>
            <a:r>
              <a:rPr lang="en-IN" dirty="0"/>
              <a:t>Loop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While Loop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Do-while Loop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 err="1"/>
              <a:t>Foreach</a:t>
            </a:r>
            <a:r>
              <a:rPr lang="en-IN" dirty="0"/>
              <a:t> Loop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Usage of Break and </a:t>
            </a:r>
            <a:r>
              <a:rPr lang="en-IN" dirty="0" smtClean="0"/>
              <a:t>Continue</a:t>
            </a:r>
          </a:p>
          <a:p>
            <a:pPr marL="0" lvl="0" indent="0">
              <a:buNone/>
            </a:pPr>
            <a:endParaRPr lang="en-IN" dirty="0" smtClean="0"/>
          </a:p>
          <a:p>
            <a:pPr lvl="0"/>
            <a:r>
              <a:rPr lang="en-IN" b="1" dirty="0"/>
              <a:t>Decision Making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Using if...else statement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Using else if statement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Using switch statement</a:t>
            </a:r>
          </a:p>
          <a:p>
            <a:pPr marL="0" lvl="0" indent="0">
              <a:buNone/>
            </a:pPr>
            <a:endParaRPr lang="en-IN" dirty="0"/>
          </a:p>
          <a:p>
            <a:pPr marL="0" lv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01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535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lvl="0"/>
            <a:r>
              <a:rPr lang="en-IN" b="1" dirty="0"/>
              <a:t>Operators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Arithmetic Operators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Comparison Operators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Logical (or Relational) Operators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Assignment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Conditional </a:t>
            </a:r>
            <a:r>
              <a:rPr lang="en-IN" dirty="0"/>
              <a:t>(or ternary) </a:t>
            </a:r>
            <a:r>
              <a:rPr lang="en-IN" dirty="0" smtClean="0"/>
              <a:t>Operators</a:t>
            </a:r>
          </a:p>
          <a:p>
            <a:pPr marL="0" indent="0">
              <a:buNone/>
            </a:pPr>
            <a:endParaRPr lang="en-IN" dirty="0" smtClean="0"/>
          </a:p>
          <a:p>
            <a:pPr lvl="0"/>
            <a:r>
              <a:rPr lang="en-IN" b="1" dirty="0"/>
              <a:t>Form Handling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GET Method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POST Method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Single Page Form Processing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Multiple Page Form Processing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Page Redirection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228919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505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4114800" cy="3921299"/>
          </a:xfrm>
        </p:spPr>
        <p:txBody>
          <a:bodyPr>
            <a:normAutofit/>
          </a:bodyPr>
          <a:lstStyle/>
          <a:p>
            <a:r>
              <a:rPr lang="en-IN" dirty="0" smtClean="0"/>
              <a:t>What is PHP</a:t>
            </a:r>
          </a:p>
          <a:p>
            <a:r>
              <a:rPr lang="en-IN" dirty="0" smtClean="0"/>
              <a:t>History of PHP</a:t>
            </a:r>
          </a:p>
          <a:p>
            <a:r>
              <a:rPr lang="en-IN" dirty="0" smtClean="0"/>
              <a:t>Why PHP</a:t>
            </a:r>
          </a:p>
          <a:p>
            <a:r>
              <a:rPr lang="en-IN" dirty="0" smtClean="0"/>
              <a:t>Usage of PHP</a:t>
            </a:r>
          </a:p>
          <a:p>
            <a:r>
              <a:rPr lang="en-IN" dirty="0" smtClean="0"/>
              <a:t>Prerequisites</a:t>
            </a:r>
          </a:p>
          <a:p>
            <a:r>
              <a:rPr lang="en-IN" dirty="0" smtClean="0"/>
              <a:t>Sample php Page</a:t>
            </a:r>
          </a:p>
          <a:p>
            <a:r>
              <a:rPr lang="en-IN" dirty="0" smtClean="0"/>
              <a:t>Dynamic content in PHP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01386" y="2204864"/>
            <a:ext cx="4114800" cy="3877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v"/>
            </a:pPr>
            <a:r>
              <a:rPr lang="en-IN" sz="2400" dirty="0" smtClean="0">
                <a:solidFill>
                  <a:schemeClr val="tx2"/>
                </a:solidFill>
              </a:rPr>
              <a:t>Fundamentals of PHP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solidFill>
                  <a:schemeClr val="tx2"/>
                </a:solidFill>
              </a:rPr>
              <a:t>PHP &amp; MySQL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solidFill>
                  <a:schemeClr val="tx2"/>
                </a:solidFill>
              </a:rPr>
              <a:t>OOPS in PHP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solidFill>
                  <a:schemeClr val="tx2"/>
                </a:solidFill>
              </a:rPr>
              <a:t>Web services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solidFill>
                  <a:schemeClr val="tx2"/>
                </a:solidFill>
              </a:rPr>
              <a:t>Ajax &amp; Jquery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>
                <a:solidFill>
                  <a:schemeClr val="tx2"/>
                </a:solidFill>
              </a:rPr>
              <a:t>Advancements</a:t>
            </a:r>
            <a:endParaRPr lang="en-IN" sz="240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solidFill>
                  <a:schemeClr val="tx2"/>
                </a:solidFill>
              </a:rPr>
              <a:t>Publishing PHP Projects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244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lvl="0"/>
            <a:r>
              <a:rPr lang="en-IN" b="1" dirty="0"/>
              <a:t>Functions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Built-in Functions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User - Defined Functions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Returning Values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Default Values to parameters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Scope of the variables in PHP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Pass by Value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/>
              <a:t>Reference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Dynamic Function Calls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Conditional functions</a:t>
            </a:r>
          </a:p>
          <a:p>
            <a:pPr marL="514350" lvl="0" indent="-514350">
              <a:buFont typeface="+mj-lt"/>
              <a:buAutoNum type="arabicPeriod"/>
            </a:pPr>
            <a:endParaRPr lang="en-IN" dirty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495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pPr lvl="0"/>
            <a:r>
              <a:rPr lang="en-IN" b="1" dirty="0"/>
              <a:t>Cookies &amp; Sessions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Setting Cookies with PHP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Accessing Cookies with PHP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Deleting Cookie with PHP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Create a cookie which expires in 10 seconds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Language Preference - Storing user selected language preference in cookie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To Implement Remember Password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Server Session Storage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Setting and Reading Session Data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Shopping Cart - Storing an array of product ids in cart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Authenticate pages with login using session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525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 lnSpcReduction="10000"/>
          </a:bodyPr>
          <a:lstStyle/>
          <a:p>
            <a:pPr lvl="0"/>
            <a:endParaRPr lang="en-IN" b="1" dirty="0"/>
          </a:p>
          <a:p>
            <a:pPr lvl="0" fontAlgn="base"/>
            <a:r>
              <a:rPr lang="en-IN" b="1" dirty="0"/>
              <a:t>Working with files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Creating Files, Directories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File Modes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Reading, Writing to Files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Closing, Deleting Files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Checking if File </a:t>
            </a:r>
            <a:r>
              <a:rPr lang="en-IN" dirty="0" smtClean="0"/>
              <a:t>Exists</a:t>
            </a:r>
          </a:p>
          <a:p>
            <a:pPr marL="0" lvl="0" indent="0">
              <a:buNone/>
            </a:pPr>
            <a:endParaRPr lang="en-IN" dirty="0"/>
          </a:p>
          <a:p>
            <a:pPr lvl="0" fontAlgn="base"/>
            <a:r>
              <a:rPr lang="en-IN" b="1" dirty="0"/>
              <a:t>E-mail Handling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Send email using mail () function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Send email using SMTP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Collecting form data and send in email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Sending file Attachments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More on PHP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863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IN" b="1" dirty="0"/>
          </a:p>
          <a:p>
            <a:pPr lvl="0" fontAlgn="base"/>
            <a:r>
              <a:rPr lang="en-IN" dirty="0"/>
              <a:t>MYSQL Introduction</a:t>
            </a:r>
          </a:p>
          <a:p>
            <a:pPr lvl="0"/>
            <a:r>
              <a:rPr lang="en-IN" dirty="0"/>
              <a:t>Basic Queries like Insert / Update / Delete / Drop / Truncate</a:t>
            </a:r>
          </a:p>
          <a:p>
            <a:pPr lvl="0"/>
            <a:r>
              <a:rPr lang="en-IN" dirty="0"/>
              <a:t>Join Queries</a:t>
            </a:r>
          </a:p>
          <a:p>
            <a:pPr lvl="0"/>
            <a:r>
              <a:rPr lang="en-IN" dirty="0"/>
              <a:t>Math operational Queries</a:t>
            </a:r>
          </a:p>
          <a:p>
            <a:pPr lvl="0"/>
            <a:r>
              <a:rPr lang="en-IN" dirty="0"/>
              <a:t>Getting started with PHPMyAdmin Panel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Learning MySQL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20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IN" b="1" dirty="0"/>
          </a:p>
          <a:p>
            <a:pPr lvl="0" fontAlgn="base"/>
            <a:r>
              <a:rPr lang="en-IN" dirty="0"/>
              <a:t>Database Connection</a:t>
            </a:r>
          </a:p>
          <a:p>
            <a:pPr lvl="0" fontAlgn="base"/>
            <a:r>
              <a:rPr lang="en-IN" dirty="0"/>
              <a:t>Inserting, Updating, Deleting a record</a:t>
            </a:r>
          </a:p>
          <a:p>
            <a:pPr lvl="0" fontAlgn="base"/>
            <a:r>
              <a:rPr lang="en-IN" dirty="0"/>
              <a:t>SQL Injection</a:t>
            </a:r>
          </a:p>
          <a:p>
            <a:pPr lvl="0" fontAlgn="base"/>
            <a:r>
              <a:rPr lang="en-IN" dirty="0"/>
              <a:t>Escaping strings for MySQL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Database Connectivity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308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endParaRPr lang="en-IN" dirty="0"/>
          </a:p>
          <a:p>
            <a:pPr lvl="0"/>
            <a:r>
              <a:rPr lang="en-IN" dirty="0"/>
              <a:t>Understanding Objects and Classes</a:t>
            </a:r>
          </a:p>
          <a:p>
            <a:pPr lvl="0"/>
            <a:r>
              <a:rPr lang="en-IN" dirty="0" smtClean="0"/>
              <a:t>Defining </a:t>
            </a:r>
            <a:r>
              <a:rPr lang="en-IN" dirty="0"/>
              <a:t>Class Properties</a:t>
            </a:r>
          </a:p>
          <a:p>
            <a:pPr lvl="0"/>
            <a:r>
              <a:rPr lang="en-IN" dirty="0"/>
              <a:t>Defining Class Methods</a:t>
            </a:r>
          </a:p>
          <a:p>
            <a:pPr lvl="0"/>
            <a:r>
              <a:rPr lang="en-IN" dirty="0" smtClean="0"/>
              <a:t>Using </a:t>
            </a:r>
            <a:r>
              <a:rPr lang="en-IN" dirty="0"/>
              <a:t>Constructors and Destructors</a:t>
            </a:r>
          </a:p>
          <a:p>
            <a:pPr lvl="0"/>
            <a:r>
              <a:rPr lang="en-IN" dirty="0"/>
              <a:t>Using Class Inheritance</a:t>
            </a:r>
          </a:p>
          <a:p>
            <a:pPr lvl="0"/>
            <a:r>
              <a:rPr lang="en-IN" dirty="0"/>
              <a:t>Visibility of Properties and Methods (Public, Private Protected, Static)</a:t>
            </a:r>
          </a:p>
          <a:p>
            <a:pPr lvl="0"/>
            <a:r>
              <a:rPr lang="en-IN" dirty="0" smtClean="0"/>
              <a:t>Exception </a:t>
            </a:r>
            <a:r>
              <a:rPr lang="en-IN" dirty="0"/>
              <a:t>Handling with Try Catch and Finally</a:t>
            </a:r>
          </a:p>
          <a:p>
            <a:pPr lvl="0"/>
            <a:r>
              <a:rPr lang="en-IN" dirty="0" smtClean="0"/>
              <a:t>Interfaces </a:t>
            </a:r>
            <a:r>
              <a:rPr lang="en-IN" dirty="0"/>
              <a:t>and Abstract Class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Oops in php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598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AJAX &amp; JQuery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7544" y="2204864"/>
            <a:ext cx="4031303" cy="3921616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IN" dirty="0"/>
              <a:t>Introduction to JavaScript</a:t>
            </a:r>
          </a:p>
          <a:p>
            <a:pPr lvl="0"/>
            <a:r>
              <a:rPr lang="en-IN" dirty="0"/>
              <a:t>Introduction to jQuery (JavaScript library)</a:t>
            </a:r>
          </a:p>
          <a:p>
            <a:pPr lvl="0"/>
            <a:r>
              <a:rPr lang="en-IN" dirty="0"/>
              <a:t>Basic DOM handling with jQuery</a:t>
            </a:r>
          </a:p>
          <a:p>
            <a:pPr lvl="0"/>
            <a:r>
              <a:rPr lang="en-IN" dirty="0"/>
              <a:t>AJAX concept</a:t>
            </a:r>
          </a:p>
          <a:p>
            <a:pPr lvl="0"/>
            <a:r>
              <a:rPr lang="en-IN" dirty="0"/>
              <a:t>Implementing AJAX with jQuery</a:t>
            </a:r>
          </a:p>
          <a:p>
            <a:pPr lvl="0"/>
            <a:r>
              <a:rPr lang="en-IN" dirty="0"/>
              <a:t>JSON handling with jQuery</a:t>
            </a:r>
          </a:p>
          <a:p>
            <a:pPr lvl="0"/>
            <a:r>
              <a:rPr lang="en-IN" dirty="0"/>
              <a:t>Form Validation</a:t>
            </a:r>
          </a:p>
          <a:p>
            <a:pPr lvl="0"/>
            <a:r>
              <a:rPr lang="en-IN" dirty="0"/>
              <a:t>Using third party library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427984" y="2276872"/>
            <a:ext cx="4039360" cy="3849608"/>
          </a:xfrm>
        </p:spPr>
        <p:txBody>
          <a:bodyPr>
            <a:normAutofit/>
          </a:bodyPr>
          <a:lstStyle/>
          <a:p>
            <a:r>
              <a:rPr lang="en-IN" dirty="0" smtClean="0"/>
              <a:t>Jquery is a Fast, Simplest and feature – rich JavaScript library</a:t>
            </a:r>
          </a:p>
          <a:p>
            <a:r>
              <a:rPr lang="en-IN" dirty="0" smtClean="0"/>
              <a:t>Makes HTML document traversal and manipulation, event handling, animation and ease to use API that works across multiple browsers.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296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Content Management System</a:t>
            </a:r>
          </a:p>
          <a:p>
            <a:r>
              <a:rPr lang="en-IN" dirty="0" smtClean="0"/>
              <a:t>Used to manage the Content of a website</a:t>
            </a:r>
          </a:p>
          <a:p>
            <a:r>
              <a:rPr lang="en-IN" dirty="0" smtClean="0"/>
              <a:t>Used to give various level of access to the Users to manage the content</a:t>
            </a:r>
          </a:p>
          <a:p>
            <a:r>
              <a:rPr lang="en-IN" dirty="0" smtClean="0"/>
              <a:t>Users can modify the web content and the DB content on their own without any software knowledge and can publish their site with little effort of work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CMS</a:t>
            </a:r>
          </a:p>
        </p:txBody>
      </p:sp>
    </p:spTree>
    <p:extLst>
      <p:ext uri="{BB962C8B-B14F-4D97-AF65-F5344CB8AC3E}">
        <p14:creationId xmlns:p14="http://schemas.microsoft.com/office/powerpoint/2010/main" val="116673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PHP - CMS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 smtClean="0"/>
              <a:t>osCommerce</a:t>
            </a:r>
          </a:p>
          <a:p>
            <a:r>
              <a:rPr lang="en-IN" dirty="0" smtClean="0"/>
              <a:t>Wordpress</a:t>
            </a:r>
          </a:p>
          <a:p>
            <a:r>
              <a:rPr lang="en-IN" dirty="0" smtClean="0"/>
              <a:t>Joomla</a:t>
            </a:r>
          </a:p>
          <a:p>
            <a:r>
              <a:rPr lang="en-IN" dirty="0" smtClean="0"/>
              <a:t>Zen Cart</a:t>
            </a:r>
          </a:p>
          <a:p>
            <a:r>
              <a:rPr lang="en-IN" dirty="0" smtClean="0"/>
              <a:t>Drupal</a:t>
            </a:r>
          </a:p>
          <a:p>
            <a:r>
              <a:rPr lang="en-IN" dirty="0" smtClean="0"/>
              <a:t>Magento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2" descr="C:\Users\pandiyan\Desktop\php\cms.jp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708920"/>
            <a:ext cx="4283968" cy="349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49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andiyan\Desktop\php\Os-commerce-Se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8301306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24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PHP – 3 tier Architecture</a:t>
            </a:r>
            <a:endParaRPr lang="en-IN" dirty="0"/>
          </a:p>
        </p:txBody>
      </p:sp>
      <p:pic>
        <p:nvPicPr>
          <p:cNvPr id="5122" name="Picture 2" descr="C:\Users\pandiyan\Desktop\php\tier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78" y="2708920"/>
            <a:ext cx="7624140" cy="301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22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Reusable, maintainable code facilitates the speed of web development</a:t>
            </a:r>
          </a:p>
          <a:p>
            <a:r>
              <a:rPr lang="en-IN" dirty="0" smtClean="0"/>
              <a:t>Scalability, High level of Security</a:t>
            </a:r>
          </a:p>
          <a:p>
            <a:r>
              <a:rPr lang="en-IN" b="1" dirty="0" smtClean="0"/>
              <a:t>MVC</a:t>
            </a:r>
            <a:r>
              <a:rPr lang="en-IN" dirty="0" smtClean="0"/>
              <a:t> – Model View Controller pattern</a:t>
            </a:r>
          </a:p>
          <a:p>
            <a:r>
              <a:rPr lang="en-IN" dirty="0" smtClean="0"/>
              <a:t>Makes the Code Cleaner and Extensible</a:t>
            </a:r>
          </a:p>
          <a:p>
            <a:r>
              <a:rPr lang="en-IN" dirty="0" smtClean="0"/>
              <a:t>API Services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Frameworks</a:t>
            </a:r>
          </a:p>
        </p:txBody>
      </p:sp>
    </p:spTree>
    <p:extLst>
      <p:ext uri="{BB962C8B-B14F-4D97-AF65-F5344CB8AC3E}">
        <p14:creationId xmlns:p14="http://schemas.microsoft.com/office/powerpoint/2010/main" val="147289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pandiyan\Desktop\php\f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29722"/>
            <a:ext cx="6820396" cy="428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7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API Services</a:t>
            </a:r>
            <a:endParaRPr lang="en-IN" dirty="0"/>
          </a:p>
        </p:txBody>
      </p:sp>
      <p:pic>
        <p:nvPicPr>
          <p:cNvPr id="6146" name="Picture 2" descr="C:\Users\pandiyan\Desktop\php\res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36912"/>
            <a:ext cx="7608301" cy="345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72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Uses of API Services</a:t>
            </a:r>
            <a:endParaRPr lang="en-IN" dirty="0"/>
          </a:p>
        </p:txBody>
      </p:sp>
      <p:pic>
        <p:nvPicPr>
          <p:cNvPr id="7170" name="Picture 2" descr="C:\Users\pandiyan\Desktop\php\pi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92896"/>
            <a:ext cx="7665900" cy="389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42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b="1" dirty="0"/>
              <a:t>PDF generation using Library</a:t>
            </a:r>
          </a:p>
          <a:p>
            <a:pPr lvl="0"/>
            <a:r>
              <a:rPr lang="en-IN" b="1" dirty="0"/>
              <a:t>Image Processing using Library</a:t>
            </a:r>
          </a:p>
          <a:p>
            <a:pPr lvl="0"/>
            <a:r>
              <a:rPr lang="en-IN" dirty="0"/>
              <a:t>Image GD / </a:t>
            </a:r>
            <a:r>
              <a:rPr lang="en-IN" dirty="0" err="1"/>
              <a:t>Imagick</a:t>
            </a:r>
            <a:r>
              <a:rPr lang="en-IN" dirty="0"/>
              <a:t> Extensions</a:t>
            </a:r>
          </a:p>
          <a:p>
            <a:pPr lvl="0"/>
            <a:r>
              <a:rPr lang="en-IN" dirty="0"/>
              <a:t>Upload image and resize / thumbnail</a:t>
            </a:r>
          </a:p>
          <a:p>
            <a:pPr lvl="0"/>
            <a:r>
              <a:rPr lang="en-IN" dirty="0"/>
              <a:t>Adding Text on Images</a:t>
            </a:r>
          </a:p>
          <a:p>
            <a:pPr lvl="0"/>
            <a:r>
              <a:rPr lang="en-IN" dirty="0"/>
              <a:t>Applying Watermark to Images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More on PHP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792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b="1" dirty="0"/>
              <a:t>PayPal Payment Gateway Integration</a:t>
            </a:r>
          </a:p>
          <a:p>
            <a:pPr lvl="0"/>
            <a:r>
              <a:rPr lang="en-IN" b="1" dirty="0"/>
              <a:t>Facebook API Integration</a:t>
            </a:r>
          </a:p>
          <a:p>
            <a:pPr lvl="0"/>
            <a:r>
              <a:rPr lang="en-IN" b="1" dirty="0"/>
              <a:t>Work on Live Project</a:t>
            </a:r>
          </a:p>
          <a:p>
            <a:pPr lvl="0"/>
            <a:r>
              <a:rPr lang="en-IN" b="1" dirty="0"/>
              <a:t>Publishing the project</a:t>
            </a:r>
          </a:p>
          <a:p>
            <a:pPr lvl="0"/>
            <a:r>
              <a:rPr lang="en-IN" dirty="0"/>
              <a:t>Uploading local application to live server</a:t>
            </a:r>
          </a:p>
          <a:p>
            <a:pPr lvl="0"/>
            <a:r>
              <a:rPr lang="en-IN" dirty="0"/>
              <a:t>Handling Cpanel</a:t>
            </a:r>
          </a:p>
          <a:p>
            <a:pPr lvl="0"/>
            <a:r>
              <a:rPr lang="en-IN" dirty="0"/>
              <a:t>Handling FileZilla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252728"/>
          </a:xfrm>
        </p:spPr>
        <p:txBody>
          <a:bodyPr/>
          <a:lstStyle/>
          <a:p>
            <a:r>
              <a:rPr lang="en-IN" dirty="0" smtClean="0"/>
              <a:t> More on PHP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948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pandiyan\Desktop\php\ph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052736"/>
            <a:ext cx="5073352" cy="520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77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Let’s begin a life as a PHP Developer..</a:t>
            </a:r>
            <a:endParaRPr lang="en-IN" dirty="0"/>
          </a:p>
        </p:txBody>
      </p:sp>
      <p:pic>
        <p:nvPicPr>
          <p:cNvPr id="4" name="Picture 2" descr="C:\Users\pandiyan\Desktop\php\adv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852936"/>
            <a:ext cx="6768752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89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11600" dirty="0" smtClean="0">
                <a:solidFill>
                  <a:srgbClr val="C00000"/>
                </a:solidFill>
              </a:rPr>
              <a:t>Thank you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Maduravalli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39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Server side Scripting Language </a:t>
            </a:r>
          </a:p>
          <a:p>
            <a:r>
              <a:rPr lang="en-IN" dirty="0" smtClean="0"/>
              <a:t>Embedded in HTML</a:t>
            </a:r>
          </a:p>
          <a:p>
            <a:r>
              <a:rPr lang="en-IN" dirty="0" smtClean="0"/>
              <a:t>Open source, Simple Syntax like C, C++</a:t>
            </a:r>
          </a:p>
          <a:p>
            <a:r>
              <a:rPr lang="en-IN" dirty="0" smtClean="0"/>
              <a:t>Ease of Learning</a:t>
            </a:r>
          </a:p>
          <a:p>
            <a:r>
              <a:rPr lang="en-IN" dirty="0" smtClean="0"/>
              <a:t>Used to manage Dynamic Content, most popular Databases (MySQL, PostgreSql, Oracle, Sybase, Informix, Microsoft SQL Server)</a:t>
            </a:r>
          </a:p>
          <a:p>
            <a:r>
              <a:rPr lang="en-IN" dirty="0" smtClean="0"/>
              <a:t>Supports major Protocols – IMAP, LDAP, etc.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PHP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593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132856"/>
            <a:ext cx="7416824" cy="4032448"/>
          </a:xfrm>
        </p:spPr>
        <p:txBody>
          <a:bodyPr>
            <a:normAutofit fontScale="85000" lnSpcReduction="20000"/>
          </a:bodyPr>
          <a:lstStyle/>
          <a:p>
            <a:pPr lvl="1">
              <a:buFont typeface="Arial" charset="0"/>
              <a:buChar char="•"/>
            </a:pPr>
            <a:r>
              <a:rPr lang="en-IN" sz="2600" dirty="0" smtClean="0"/>
              <a:t>Created </a:t>
            </a:r>
            <a:r>
              <a:rPr lang="en-IN" sz="2600" dirty="0"/>
              <a:t>in 1994 by Rasmus </a:t>
            </a:r>
            <a:r>
              <a:rPr lang="en-IN" sz="2600" dirty="0" smtClean="0"/>
              <a:t>Lerdorf</a:t>
            </a:r>
          </a:p>
          <a:p>
            <a:pPr lvl="1">
              <a:buFont typeface="Arial" charset="0"/>
              <a:buChar char="•"/>
            </a:pPr>
            <a:r>
              <a:rPr lang="en-IN" sz="2600" dirty="0"/>
              <a:t>simple set of Common Gateway Interface (CGI) binaries written in the C programming </a:t>
            </a:r>
            <a:r>
              <a:rPr lang="en-IN" sz="2600" dirty="0" smtClean="0"/>
              <a:t>language</a:t>
            </a:r>
          </a:p>
          <a:p>
            <a:pPr lvl="1">
              <a:buFont typeface="Arial" charset="0"/>
              <a:buChar char="•"/>
            </a:pPr>
            <a:r>
              <a:rPr lang="en-IN" sz="2600" dirty="0"/>
              <a:t>Personal Home </a:t>
            </a:r>
            <a:r>
              <a:rPr lang="en-IN" sz="2600" dirty="0" smtClean="0"/>
              <a:t>Page – PHP –Static content display</a:t>
            </a:r>
          </a:p>
          <a:p>
            <a:pPr lvl="1">
              <a:buFont typeface="Arial" charset="0"/>
              <a:buChar char="•"/>
            </a:pPr>
            <a:r>
              <a:rPr lang="en-IN" sz="2600" dirty="0" smtClean="0"/>
              <a:t>Introduced - </a:t>
            </a:r>
            <a:r>
              <a:rPr lang="en-IN" sz="2600" dirty="0"/>
              <a:t>Forms </a:t>
            </a:r>
            <a:r>
              <a:rPr lang="en-IN" sz="2600" dirty="0" smtClean="0"/>
              <a:t>Interpreter – Basic Form Submission – PHP/FI</a:t>
            </a:r>
          </a:p>
          <a:p>
            <a:pPr lvl="1">
              <a:buFont typeface="Arial" charset="0"/>
              <a:buChar char="•"/>
            </a:pPr>
            <a:r>
              <a:rPr lang="en-IN" sz="2600" dirty="0" smtClean="0"/>
              <a:t>PHP 3 – recursive acronym – Hypertext pre processor</a:t>
            </a:r>
          </a:p>
          <a:p>
            <a:pPr lvl="1">
              <a:buFont typeface="Arial" charset="0"/>
              <a:buChar char="•"/>
            </a:pPr>
            <a:r>
              <a:rPr lang="en-IN" sz="2600" dirty="0" smtClean="0"/>
              <a:t>Andi </a:t>
            </a:r>
            <a:r>
              <a:rPr lang="en-IN" sz="2600" dirty="0"/>
              <a:t>Gutmans and Zeev </a:t>
            </a:r>
            <a:r>
              <a:rPr lang="en-IN" sz="2600" dirty="0" smtClean="0"/>
              <a:t>Suraski - </a:t>
            </a:r>
            <a:r>
              <a:rPr lang="en-IN" sz="2600" dirty="0"/>
              <a:t>they needed to power an eCommerce application they were developing for a university </a:t>
            </a:r>
            <a:r>
              <a:rPr lang="en-IN" sz="2600" dirty="0" smtClean="0"/>
              <a:t>project – ZEND Engine.</a:t>
            </a:r>
          </a:p>
          <a:p>
            <a:pPr lvl="1">
              <a:buFont typeface="Arial" charset="0"/>
              <a:buChar char="•"/>
            </a:pPr>
            <a:r>
              <a:rPr lang="en-IN" sz="2600" dirty="0" smtClean="0"/>
              <a:t>Current version of PHP 7</a:t>
            </a:r>
          </a:p>
          <a:p>
            <a:pPr lvl="1">
              <a:buFont typeface="Arial" charset="0"/>
              <a:buChar char="•"/>
            </a:pPr>
            <a:r>
              <a:rPr lang="en-IN" sz="2600" dirty="0" smtClean="0"/>
              <a:t>Supports Cross Platform – can run in Windows / Linux</a:t>
            </a:r>
          </a:p>
          <a:p>
            <a:pPr marL="457200" lvl="1" indent="0">
              <a:buNone/>
            </a:pPr>
            <a:endParaRPr lang="en-IN" dirty="0" smtClean="0"/>
          </a:p>
          <a:p>
            <a:endParaRPr lang="en-I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History of PHP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793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andiyan\Desktop\php\6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1640" y="2458374"/>
            <a:ext cx="5850677" cy="411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PHP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10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andiyan\Desktop\php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76672"/>
            <a:ext cx="6120680" cy="593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3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pandiyan\Desktop\ph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8409506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78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ndiyan\Desktop\php\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01960"/>
            <a:ext cx="7776864" cy="444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54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368</TotalTime>
  <Words>832</Words>
  <Application>Microsoft Office PowerPoint</Application>
  <PresentationFormat>On-screen Show (4:3)</PresentationFormat>
  <Paragraphs>205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Waveform</vt:lpstr>
      <vt:lpstr>PHP</vt:lpstr>
      <vt:lpstr>Agenda</vt:lpstr>
      <vt:lpstr>PHP – 3 tier Architecture</vt:lpstr>
      <vt:lpstr>What is PHP</vt:lpstr>
      <vt:lpstr>History of PHP</vt:lpstr>
      <vt:lpstr>Why PHP</vt:lpstr>
      <vt:lpstr>PowerPoint Presentation</vt:lpstr>
      <vt:lpstr>PowerPoint Presentation</vt:lpstr>
      <vt:lpstr>PowerPoint Presentation</vt:lpstr>
      <vt:lpstr>PowerPoint Presentation</vt:lpstr>
      <vt:lpstr>Uses of PHP</vt:lpstr>
      <vt:lpstr>Who uses PHP</vt:lpstr>
      <vt:lpstr>Prerequisites</vt:lpstr>
      <vt:lpstr>Sample PHP</vt:lpstr>
      <vt:lpstr>Dynamic PHP</vt:lpstr>
      <vt:lpstr>PowerPoint Presentation</vt:lpstr>
      <vt:lpstr>Fundamentals of PHP</vt:lpstr>
      <vt:lpstr> </vt:lpstr>
      <vt:lpstr> </vt:lpstr>
      <vt:lpstr> </vt:lpstr>
      <vt:lpstr> </vt:lpstr>
      <vt:lpstr>More on PHP</vt:lpstr>
      <vt:lpstr>Learning MySQL</vt:lpstr>
      <vt:lpstr>Database Connectivity</vt:lpstr>
      <vt:lpstr>Oops in php</vt:lpstr>
      <vt:lpstr>AJAX &amp; JQuery</vt:lpstr>
      <vt:lpstr>CMS</vt:lpstr>
      <vt:lpstr>PHP - CMS</vt:lpstr>
      <vt:lpstr>PowerPoint Presentation</vt:lpstr>
      <vt:lpstr>Frameworks</vt:lpstr>
      <vt:lpstr>PowerPoint Presentation</vt:lpstr>
      <vt:lpstr>API Services</vt:lpstr>
      <vt:lpstr>Uses of API Services</vt:lpstr>
      <vt:lpstr>More on PHP</vt:lpstr>
      <vt:lpstr> More on PHP</vt:lpstr>
      <vt:lpstr>PowerPoint Presentation</vt:lpstr>
      <vt:lpstr>Let’s begin a life as a PHP Developer..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pandiyan</dc:creator>
  <cp:lastModifiedBy>pandiyan</cp:lastModifiedBy>
  <cp:revision>82</cp:revision>
  <dcterms:created xsi:type="dcterms:W3CDTF">2018-10-28T14:21:16Z</dcterms:created>
  <dcterms:modified xsi:type="dcterms:W3CDTF">2018-10-29T10:54:21Z</dcterms:modified>
</cp:coreProperties>
</file>