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9575" cx="121904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No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8" roundtripDataSignature="AMtx7mgVAHjMtRMsqVM9pQY8LF6X1TiL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877E40-A88E-4829-A28A-CE9DCA4A8D5E}">
  <a:tblStyle styleId="{73877E40-A88E-4829-A28A-CE9DCA4A8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NotoSans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NotoSans-italic.fntdata"/><Relationship Id="rId23" Type="http://schemas.openxmlformats.org/officeDocument/2006/relationships/slide" Target="slides/slide17.xml"/><Relationship Id="rId45" Type="http://schemas.openxmlformats.org/officeDocument/2006/relationships/font" Target="fonts/No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Noto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03f49d710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03f49d7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03f49d710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3f49d710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03f49d7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803f49d71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55af9bb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455af9bb8c_1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86acfee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586acfeee_3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55af9bb8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455af9bb8c_1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586acfeee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586acfe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4586acfeee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586acfeee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586acfe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4586acfee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55af9bb8c_1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55af9bb8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55af9bb8c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586acfeee_0_7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586acfe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4586acfeee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55af9bb8c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55af9bb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455af9bb8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586acfeee_0_8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586acfe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586acfeee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586acfeee_2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586acfe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4586acfeee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55af9bb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455af9bb8c_1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0d4de137f_7_59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0d4de137f_7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80d4de137f_7_5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586acfeee_0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586acfe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4586acfeee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586acfeee_2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586acfee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4586acfeee_2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728f2f873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728f2f8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728f2f873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55af9bb8c_1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55af9bb8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455af9bb8c_1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55af9bb8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455af9bb8c_1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55af9bb8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455af9bb8c_1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55af9bb8c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55af9bb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55af9bb8c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55af9bb8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55af9bb8c_1_4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55af9bb8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455af9bb8c_1_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55af9bb8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455af9bb8c_1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5af9bb8c_0_30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5af9bb8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455af9bb8c_0_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55af9bb8c_0_3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55af9bb8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455af9bb8c_0_3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5af9bb8c_0_3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5af9bb8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455af9bb8c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55af9bb8c_0_36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55af9bb8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455af9bb8c_0_3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55af9bb8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55af9bb8c_0_3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55af9bb8c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55af9bb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455af9bb8c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694606" y="4428789"/>
            <a:ext cx="7272808" cy="54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ctrTitle"/>
          </p:nvPr>
        </p:nvSpPr>
        <p:spPr>
          <a:xfrm>
            <a:off x="694606" y="2320691"/>
            <a:ext cx="7272808" cy="2045207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rgbClr val="01B3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09521" y="1485579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09520" y="189434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43D"/>
              </a:buClr>
              <a:buSzPts val="4000"/>
              <a:buFont typeface="Calibri"/>
              <a:buNone/>
              <a:defRPr b="1" sz="4000">
                <a:solidFill>
                  <a:srgbClr val="0E3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609521" y="189434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09521" y="1485578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i="1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2234711" y="2650666"/>
            <a:ext cx="9327132" cy="119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rgbClr val="0E3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algun Gothic"/>
              <a:buNone/>
              <a:defRPr b="0" i="0" sz="3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imsparsh/deam-mediaeval-dataset-emotional-analysis-in-music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409476" y="1475875"/>
            <a:ext cx="534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rPr b="1" lang="en-US" sz="6000">
                <a:solidFill>
                  <a:srgbClr val="0E343D"/>
                </a:solidFill>
              </a:rPr>
              <a:t>Music Emotion Recognition</a:t>
            </a:r>
            <a:br>
              <a:rPr lang="en-US">
                <a:solidFill>
                  <a:srgbClr val="C2D865"/>
                </a:solidFill>
              </a:rPr>
            </a:br>
            <a:endParaRPr b="1">
              <a:solidFill>
                <a:srgbClr val="0E343D"/>
              </a:solidFill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86675" y="4243900"/>
            <a:ext cx="53478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12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E/17/040 : Chandrasena M.M.D.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E/17/356 : Upekha H.P.S.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E/17/407 : Wijesooriya H.D.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9010838" y="6461387"/>
            <a:ext cx="2844300" cy="2922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609525" y="189425"/>
            <a:ext cx="11197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Baseline, Reference and  Proposed Model</a:t>
            </a:r>
            <a:endParaRPr/>
          </a:p>
        </p:txBody>
      </p:sp>
      <p:graphicFrame>
        <p:nvGraphicFramePr>
          <p:cNvPr id="154" name="Google Shape;154;p5"/>
          <p:cNvGraphicFramePr/>
          <p:nvPr/>
        </p:nvGraphicFramePr>
        <p:xfrm>
          <a:off x="627425" y="148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4008050"/>
                <a:gridCol w="6927500"/>
              </a:tblGrid>
              <a:tr h="8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Model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</a:t>
                      </a:r>
                      <a:r>
                        <a:rPr b="1" lang="en-US" sz="2500"/>
                        <a:t>arameters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Linear Regression </a:t>
                      </a:r>
                      <a:endParaRPr sz="2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(baseline model)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Folds = 5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SVR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Folds = 5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BiLSTM 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(reference model)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Folds = 5, Learning Rate=0.001, Epochs=25, Batch Size=32, Optimizer=Adam, Activation Function=relu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BiLSTM + DNN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(proposed model)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</a:rPr>
                        <a:t>Folds = 5, Learning Rate=0.001, Epochs=25, Batch Size=32, Optimizer=Adam, Activation Function=relu, Dense Layer Units=512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03f49d710_0_2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Comparison - Arousal</a:t>
            </a:r>
            <a:endParaRPr/>
          </a:p>
        </p:txBody>
      </p:sp>
      <p:graphicFrame>
        <p:nvGraphicFramePr>
          <p:cNvPr id="162" name="Google Shape;162;g2803f49d710_0_2"/>
          <p:cNvGraphicFramePr/>
          <p:nvPr/>
        </p:nvGraphicFramePr>
        <p:xfrm>
          <a:off x="7485250" y="258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57700"/>
                <a:gridCol w="2257700"/>
              </a:tblGrid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15.08%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6.04%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</a:t>
                      </a:r>
                      <a:r>
                        <a:rPr lang="en-US" sz="2000"/>
                        <a:t>MSE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10.38%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g2803f49d71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750"/>
            <a:ext cx="7364599" cy="55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803f49d710_0_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03f49d710_0_12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Comparison - Valence</a:t>
            </a:r>
            <a:endParaRPr/>
          </a:p>
        </p:txBody>
      </p:sp>
      <p:graphicFrame>
        <p:nvGraphicFramePr>
          <p:cNvPr id="171" name="Google Shape;171;g2803f49d710_0_12"/>
          <p:cNvGraphicFramePr/>
          <p:nvPr/>
        </p:nvGraphicFramePr>
        <p:xfrm>
          <a:off x="7477050" y="258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57700"/>
                <a:gridCol w="2257700"/>
              </a:tblGrid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40.01%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5.65%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</a:t>
                      </a:r>
                      <a:r>
                        <a:rPr lang="en-US" sz="2000"/>
                        <a:t>MSE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3.86%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" name="Google Shape;172;g2803f49d71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0" y="1310109"/>
            <a:ext cx="7172250" cy="535649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803f49d710_0_1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55af9bb8c_1_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Feature Selection - CFS Method</a:t>
            </a:r>
            <a:endParaRPr/>
          </a:p>
        </p:txBody>
      </p:sp>
      <p:sp>
        <p:nvSpPr>
          <p:cNvPr id="179" name="Google Shape;179;g2455af9bb8c_1_6"/>
          <p:cNvSpPr txBox="1"/>
          <p:nvPr>
            <p:ph idx="1" type="body"/>
          </p:nvPr>
        </p:nvSpPr>
        <p:spPr>
          <a:xfrm>
            <a:off x="7289450" y="3428998"/>
            <a:ext cx="4733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Threshold value : 0.015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/>
          </a:p>
        </p:txBody>
      </p:sp>
      <p:pic>
        <p:nvPicPr>
          <p:cNvPr id="180" name="Google Shape;180;g2455af9bb8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0" y="1348363"/>
            <a:ext cx="6781800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455af9bb8c_1_6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586acfeee_3_2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Feature Selection - PCA Method</a:t>
            </a:r>
            <a:endParaRPr/>
          </a:p>
        </p:txBody>
      </p:sp>
      <p:sp>
        <p:nvSpPr>
          <p:cNvPr id="187" name="Google Shape;187;g24586acfeee_3_2"/>
          <p:cNvSpPr txBox="1"/>
          <p:nvPr>
            <p:ph idx="1" type="body"/>
          </p:nvPr>
        </p:nvSpPr>
        <p:spPr>
          <a:xfrm>
            <a:off x="7437825" y="3004475"/>
            <a:ext cx="41430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Optimum number of Components : 160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4586acfeee_3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" y="1197538"/>
            <a:ext cx="672465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4586acfeee_3_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55af9bb8c_1_11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Comparison of Accuracies of Feature Selection</a:t>
            </a:r>
            <a:endParaRPr/>
          </a:p>
        </p:txBody>
      </p:sp>
      <p:sp>
        <p:nvSpPr>
          <p:cNvPr id="195" name="Google Shape;195;g2455af9bb8c_1_11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2455af9bb8c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50" y="1156700"/>
            <a:ext cx="7100023" cy="57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455af9bb8c_1_11"/>
          <p:cNvSpPr txBox="1"/>
          <p:nvPr>
            <p:ph idx="1" type="body"/>
          </p:nvPr>
        </p:nvSpPr>
        <p:spPr>
          <a:xfrm>
            <a:off x="6786500" y="3141650"/>
            <a:ext cx="54039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1"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Arousal</a:t>
            </a:r>
            <a:r>
              <a:rPr b="1"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Accuracy Comparison</a:t>
            </a:r>
            <a:endParaRPr b="1"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9.97%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1"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 Comparison</a:t>
            </a:r>
            <a:endParaRPr b="1"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15.67%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586acfeee_0_2"/>
          <p:cNvSpPr txBox="1"/>
          <p:nvPr>
            <p:ph type="title"/>
          </p:nvPr>
        </p:nvSpPr>
        <p:spPr>
          <a:xfrm>
            <a:off x="225000" y="189425"/>
            <a:ext cx="113559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3500"/>
              <a:t>Model Accuracies for Full Feature Set and PCA Features</a:t>
            </a:r>
            <a:endParaRPr sz="3500"/>
          </a:p>
        </p:txBody>
      </p:sp>
      <p:pic>
        <p:nvPicPr>
          <p:cNvPr id="204" name="Google Shape;204;g24586acfee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4313"/>
            <a:ext cx="7524750" cy="5619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g24586acfeee_0_2"/>
          <p:cNvGraphicFramePr/>
          <p:nvPr/>
        </p:nvGraphicFramePr>
        <p:xfrm>
          <a:off x="7206075" y="24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57700"/>
                <a:gridCol w="2257700"/>
              </a:tblGrid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6.40%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2.37%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</a:t>
                      </a:r>
                      <a:r>
                        <a:rPr lang="en-US" sz="2000"/>
                        <a:t>MSE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9.24%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g24586acfeee_0_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586acfeee_0_9"/>
          <p:cNvSpPr txBox="1"/>
          <p:nvPr>
            <p:ph type="title"/>
          </p:nvPr>
        </p:nvSpPr>
        <p:spPr>
          <a:xfrm>
            <a:off x="225000" y="189425"/>
            <a:ext cx="113559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Model Accuracies for Full Feature Set and PCA Features</a:t>
            </a:r>
            <a:endParaRPr sz="3500"/>
          </a:p>
        </p:txBody>
      </p:sp>
      <p:pic>
        <p:nvPicPr>
          <p:cNvPr id="213" name="Google Shape;213;g24586acfee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575"/>
            <a:ext cx="7453381" cy="55664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g24586acfeee_0_9"/>
          <p:cNvGraphicFramePr/>
          <p:nvPr/>
        </p:nvGraphicFramePr>
        <p:xfrm>
          <a:off x="7150175" y="272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57700"/>
                <a:gridCol w="2257700"/>
              </a:tblGrid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5.84%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4.94%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</a:t>
                      </a:r>
                      <a:r>
                        <a:rPr lang="en-US" sz="2000"/>
                        <a:t>MSE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8.46%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g24586acfeee_0_9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55af9bb8c_1_42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Tuning  - Optimum Learning Rate</a:t>
            </a:r>
            <a:endParaRPr/>
          </a:p>
        </p:txBody>
      </p:sp>
      <p:pic>
        <p:nvPicPr>
          <p:cNvPr id="222" name="Google Shape;222;g2455af9bb8c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00" y="1323550"/>
            <a:ext cx="6271775" cy="492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2455af9bb8c_1_42"/>
          <p:cNvCxnSpPr/>
          <p:nvPr/>
        </p:nvCxnSpPr>
        <p:spPr>
          <a:xfrm rot="10800000">
            <a:off x="5526350" y="6073025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g2455af9bb8c_1_4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586acfeee_0_79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Parameter Tuning  - Optimum Number of Epochs (Arousal)</a:t>
            </a:r>
            <a:endParaRPr sz="3500"/>
          </a:p>
        </p:txBody>
      </p:sp>
      <p:pic>
        <p:nvPicPr>
          <p:cNvPr id="231" name="Google Shape;231;g24586acfeee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663" y="1479475"/>
            <a:ext cx="6034676" cy="47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24586acfeee_0_79"/>
          <p:cNvCxnSpPr/>
          <p:nvPr/>
        </p:nvCxnSpPr>
        <p:spPr>
          <a:xfrm rot="10800000">
            <a:off x="7491075" y="6039150"/>
            <a:ext cx="17100" cy="50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24586acfeee_0_79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5af9bb8c_0_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6" name="Google Shape;66;g2455af9bb8c_0_6"/>
          <p:cNvSpPr txBox="1"/>
          <p:nvPr>
            <p:ph idx="1" type="body"/>
          </p:nvPr>
        </p:nvSpPr>
        <p:spPr>
          <a:xfrm>
            <a:off x="-50" y="1545700"/>
            <a:ext cx="12190500" cy="55578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 fontScale="92500" lnSpcReduction="20000"/>
          </a:bodyPr>
          <a:lstStyle/>
          <a:p>
            <a:pPr indent="-37544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Music Emotion Recognition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ecognize  the  emotion  that  music  expresses.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2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 and  analyze  music  features,  and map the  relations  between  music  features  and  the emotion space.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Music Emotion Recognition</a:t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 has an enormous significance in real world applications such as, 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Music recommendation 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Music therapy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Music data management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67" name="Google Shape;67;g2455af9bb8c_0_6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586acfeee_0_85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Parameter Tuning  - Optimum Number of Epochs (Valence)</a:t>
            </a:r>
            <a:endParaRPr/>
          </a:p>
        </p:txBody>
      </p:sp>
      <p:pic>
        <p:nvPicPr>
          <p:cNvPr id="240" name="Google Shape;240;g24586acfeee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975" y="1479474"/>
            <a:ext cx="5831400" cy="4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g24586acfeee_0_85"/>
          <p:cNvCxnSpPr/>
          <p:nvPr/>
        </p:nvCxnSpPr>
        <p:spPr>
          <a:xfrm rot="10800000">
            <a:off x="6491775" y="5954475"/>
            <a:ext cx="17100" cy="50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g24586acfeee_0_85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586acfeee_2_1"/>
          <p:cNvSpPr txBox="1"/>
          <p:nvPr>
            <p:ph type="title"/>
          </p:nvPr>
        </p:nvSpPr>
        <p:spPr>
          <a:xfrm>
            <a:off x="609525" y="189425"/>
            <a:ext cx="11268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Different</a:t>
            </a:r>
            <a:r>
              <a:rPr lang="en-US"/>
              <a:t> </a:t>
            </a:r>
            <a:r>
              <a:rPr lang="en-US"/>
              <a:t>DNN layer combinations - Arousal</a:t>
            </a:r>
            <a:endParaRPr/>
          </a:p>
        </p:txBody>
      </p:sp>
      <p:pic>
        <p:nvPicPr>
          <p:cNvPr id="249" name="Google Shape;249;g24586acfeee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1156700"/>
            <a:ext cx="11467201" cy="556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24586acfeee_2_1"/>
          <p:cNvCxnSpPr/>
          <p:nvPr/>
        </p:nvCxnSpPr>
        <p:spPr>
          <a:xfrm rot="10800000">
            <a:off x="8151625" y="5869775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24586acfeee_2_1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24586acfeee_2_1"/>
          <p:cNvSpPr/>
          <p:nvPr/>
        </p:nvSpPr>
        <p:spPr>
          <a:xfrm>
            <a:off x="141375" y="5005700"/>
            <a:ext cx="3386400" cy="1592400"/>
          </a:xfrm>
          <a:prstGeom prst="rect">
            <a:avLst/>
          </a:prstGeom>
          <a:noFill/>
          <a:ln cap="flat" cmpd="sng" w="28575">
            <a:solidFill>
              <a:srgbClr val="01B3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            Improvement </a:t>
            </a:r>
            <a:r>
              <a:rPr lang="en-US" sz="2000">
                <a:solidFill>
                  <a:schemeClr val="dk1"/>
                </a:solidFill>
              </a:rPr>
              <a:t>  </a:t>
            </a:r>
            <a:r>
              <a:rPr lang="en-US" sz="2000">
                <a:solidFill>
                  <a:schemeClr val="dk1"/>
                </a:solidFill>
              </a:rPr>
              <a:t>    </a:t>
            </a:r>
            <a:r>
              <a:rPr lang="en-US" sz="2000">
                <a:solidFill>
                  <a:schemeClr val="dk1"/>
                </a:solidFill>
              </a:rPr>
              <a:t>    </a:t>
            </a:r>
            <a:r>
              <a:rPr lang="en-US" sz="2000">
                <a:solidFill>
                  <a:schemeClr val="dk1"/>
                </a:solidFill>
              </a:rPr>
              <a:t>Accuracy    -   1.74%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R2 Score    -   7.73%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RMSE        -    2.01%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55af9bb8c_1_1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Different DNN layer combinations - Valence</a:t>
            </a:r>
            <a:endParaRPr/>
          </a:p>
        </p:txBody>
      </p:sp>
      <p:pic>
        <p:nvPicPr>
          <p:cNvPr id="258" name="Google Shape;258;g2455af9bb8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75" y="1293134"/>
            <a:ext cx="11217793" cy="55664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g2455af9bb8c_1_1"/>
          <p:cNvCxnSpPr/>
          <p:nvPr/>
        </p:nvCxnSpPr>
        <p:spPr>
          <a:xfrm rot="10800000">
            <a:off x="8100825" y="5994150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2455af9bb8c_1_1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2455af9bb8c_1_1"/>
          <p:cNvSpPr/>
          <p:nvPr/>
        </p:nvSpPr>
        <p:spPr>
          <a:xfrm>
            <a:off x="192175" y="4988825"/>
            <a:ext cx="3386400" cy="1592400"/>
          </a:xfrm>
          <a:prstGeom prst="rect">
            <a:avLst/>
          </a:prstGeom>
          <a:noFill/>
          <a:ln cap="flat" cmpd="sng" w="28575">
            <a:solidFill>
              <a:srgbClr val="01B3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            Improvement           Accuracy    -   0.51%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R2 Score    -   9.93%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RMSE        -    4.56%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0d4de137f_7_59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Selected Research Papers</a:t>
            </a:r>
            <a:endParaRPr/>
          </a:p>
        </p:txBody>
      </p:sp>
      <p:sp>
        <p:nvSpPr>
          <p:cNvPr id="268" name="Google Shape;268;g280d4de137f_7_596"/>
          <p:cNvSpPr txBox="1"/>
          <p:nvPr>
            <p:ph idx="1" type="body"/>
          </p:nvPr>
        </p:nvSpPr>
        <p:spPr>
          <a:xfrm>
            <a:off x="345675" y="1224975"/>
            <a:ext cx="11670000" cy="56346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2]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Kin Wai Cheuk, Yin-Jyun Luo, Balamurali B. T, Gemma Roig, and Dorien Herremans, 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``Regression-based Music Emotion Prediction using Triplet Neural Networks''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November 2020.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 Ma, XinXing Li, Mingxing Xu, Jia Jia and , Lianhong Cai, 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``Multi-scale Context Based Attention for Dynamic Music Emotion Prediction''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October 2017.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Haishu Xianyu, Xinxing Li, Wenxiao Chen, Fanhang Meng, Jiashen Tian, Mingxing Xu, and Lianhong Cai, 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``SVR Based Double-scale Regression for Dynamic Emotion Prediction in Music ''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2016.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Xinxing Li, Jiashen Tian, Mingxing Xu, Yishuang Ning, and Lianhong Cai,`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`DBLSTM - Based Multi-scale Fusion for Dynamic Emotion Prediction in Music ''.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[10]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Xinxing Li, Haishu Xianyu, Jiashen Tian,Wenxiao Chen, Fanhang Meng, Mingxing Xu, and Lianhong Cai, 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``A Deep Bidirectional Long  Short-Term Memory Based Multi-scale Approach for Music Dynamic Emotion Prediction '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', 2016.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1B381"/>
                </a:solidFill>
                <a:latin typeface="Arial"/>
                <a:ea typeface="Arial"/>
                <a:cs typeface="Arial"/>
                <a:sym typeface="Arial"/>
              </a:rPr>
              <a:t>[11] 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Yu Xia and Fumei Xu,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``Study on Music Emotion Recognition Based on the Machine</a:t>
            </a:r>
            <a:endParaRPr b="1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Model Clustering Algorithm''</a:t>
            </a: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October 2022.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80d4de137f_7_596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586acfeee_0_18"/>
          <p:cNvSpPr txBox="1"/>
          <p:nvPr>
            <p:ph type="title"/>
          </p:nvPr>
        </p:nvSpPr>
        <p:spPr>
          <a:xfrm>
            <a:off x="106450" y="189425"/>
            <a:ext cx="120840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Bes</a:t>
            </a:r>
            <a:r>
              <a:rPr lang="en-US"/>
              <a:t>t Model Developed Vs Existing Models  (RMSE)</a:t>
            </a:r>
            <a:endParaRPr/>
          </a:p>
        </p:txBody>
      </p:sp>
      <p:pic>
        <p:nvPicPr>
          <p:cNvPr id="276" name="Google Shape;276;g24586acfee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182900"/>
            <a:ext cx="8001900" cy="546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g24586acfeee_0_18"/>
          <p:cNvGraphicFramePr/>
          <p:nvPr/>
        </p:nvGraphicFramePr>
        <p:xfrm>
          <a:off x="8246300" y="261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1912325"/>
                <a:gridCol w="1912325"/>
              </a:tblGrid>
              <a:tr h="6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Score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Reduction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RMSE - A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34.57 %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RMSE - V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42.77 %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g24586acfeee_0_18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9" name="Google Shape;279;g24586acfeee_0_18"/>
          <p:cNvCxnSpPr/>
          <p:nvPr/>
        </p:nvCxnSpPr>
        <p:spPr>
          <a:xfrm rot="10800000">
            <a:off x="6339325" y="5920575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586acfeee_2_15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 Best Model Developed Vs Existing Models  (R2 Score)</a:t>
            </a:r>
            <a:endParaRPr/>
          </a:p>
        </p:txBody>
      </p:sp>
      <p:pic>
        <p:nvPicPr>
          <p:cNvPr id="286" name="Google Shape;286;g24586acfeee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5" y="1422390"/>
            <a:ext cx="7576825" cy="51249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g24586acfeee_2_15"/>
          <p:cNvGraphicFramePr/>
          <p:nvPr/>
        </p:nvGraphicFramePr>
        <p:xfrm>
          <a:off x="7649350" y="265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02000"/>
                <a:gridCol w="2202000"/>
              </a:tblGrid>
              <a:tr h="53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 - A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9.42 %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R2 Score</a:t>
                      </a:r>
                      <a:r>
                        <a:rPr lang="en-US" sz="2000"/>
                        <a:t> - V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37.01 %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24586acfeee_2_15"/>
          <p:cNvSpPr txBox="1"/>
          <p:nvPr>
            <p:ph idx="12" type="sldNum"/>
          </p:nvPr>
        </p:nvSpPr>
        <p:spPr>
          <a:xfrm>
            <a:off x="9209038" y="6638767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9" name="Google Shape;289;g24586acfeee_2_15"/>
          <p:cNvCxnSpPr/>
          <p:nvPr/>
        </p:nvCxnSpPr>
        <p:spPr>
          <a:xfrm rot="10800000">
            <a:off x="4848850" y="6276250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728f2f873_0_4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 Best Model Developed Vs Existing Models  (</a:t>
            </a:r>
            <a:r>
              <a:rPr lang="en-US"/>
              <a:t>Accuracy)</a:t>
            </a:r>
            <a:endParaRPr/>
          </a:p>
        </p:txBody>
      </p:sp>
      <p:pic>
        <p:nvPicPr>
          <p:cNvPr id="296" name="Google Shape;296;g24728f2f873_0_4"/>
          <p:cNvPicPr preferRelativeResize="0"/>
          <p:nvPr/>
        </p:nvPicPr>
        <p:blipFill rotWithShape="1">
          <a:blip r:embed="rId3">
            <a:alphaModFix/>
          </a:blip>
          <a:srcRect b="4369" l="3130" r="-3130" t="-4370"/>
          <a:stretch/>
        </p:blipFill>
        <p:spPr>
          <a:xfrm>
            <a:off x="259825" y="1212150"/>
            <a:ext cx="7568399" cy="5043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g24728f2f873_0_4"/>
          <p:cNvGraphicFramePr/>
          <p:nvPr/>
        </p:nvGraphicFramePr>
        <p:xfrm>
          <a:off x="7523250" y="326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2242500"/>
                <a:gridCol w="2242500"/>
              </a:tblGrid>
              <a:tr h="53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Score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Improvement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 - A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5.33 %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Accuracy - V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10.86 %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g24728f2f873_0_4"/>
          <p:cNvSpPr txBox="1"/>
          <p:nvPr>
            <p:ph idx="12" type="sldNum"/>
          </p:nvPr>
        </p:nvSpPr>
        <p:spPr>
          <a:xfrm>
            <a:off x="9209038" y="6638767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9" name="Google Shape;299;g24728f2f873_0_4"/>
          <p:cNvCxnSpPr/>
          <p:nvPr/>
        </p:nvCxnSpPr>
        <p:spPr>
          <a:xfrm rot="10800000">
            <a:off x="4645600" y="6256075"/>
            <a:ext cx="17100" cy="50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55af9bb8c_1_36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Findings…</a:t>
            </a:r>
            <a:endParaRPr/>
          </a:p>
        </p:txBody>
      </p:sp>
      <p:sp>
        <p:nvSpPr>
          <p:cNvPr id="306" name="Google Shape;306;g2455af9bb8c_1_36"/>
          <p:cNvSpPr txBox="1"/>
          <p:nvPr>
            <p:ph idx="1" type="body"/>
          </p:nvPr>
        </p:nvSpPr>
        <p:spPr>
          <a:xfrm>
            <a:off x="609525" y="1968138"/>
            <a:ext cx="10971300" cy="35544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ystems that use DNN, have a higher accuracy compared to the systems that use only the traditional machine learning algorithms. 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MER models are more accurate than the static MER models. 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i="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systems that have used hybrid models rather than a single model display more accuracy.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455af9bb8c_1_36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55af9bb8c_1_26"/>
          <p:cNvSpPr txBox="1"/>
          <p:nvPr/>
        </p:nvSpPr>
        <p:spPr>
          <a:xfrm>
            <a:off x="7736532" y="2613313"/>
            <a:ext cx="338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455af9bb8c_1_26"/>
          <p:cNvSpPr txBox="1"/>
          <p:nvPr/>
        </p:nvSpPr>
        <p:spPr>
          <a:xfrm>
            <a:off x="5304750" y="2343600"/>
            <a:ext cx="62310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Problems Encountered and How they were handled ….</a:t>
            </a:r>
            <a:endParaRPr b="1" sz="6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2455af9bb8c_1_26"/>
          <p:cNvSpPr txBox="1"/>
          <p:nvPr>
            <p:ph idx="12" type="sldNum"/>
          </p:nvPr>
        </p:nvSpPr>
        <p:spPr>
          <a:xfrm>
            <a:off x="8629763" y="6400387"/>
            <a:ext cx="2844300" cy="2922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55af9bb8c_1_31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Problems and Solutions</a:t>
            </a:r>
            <a:endParaRPr/>
          </a:p>
        </p:txBody>
      </p:sp>
      <p:graphicFrame>
        <p:nvGraphicFramePr>
          <p:cNvPr id="320" name="Google Shape;320;g2455af9bb8c_1_31"/>
          <p:cNvGraphicFramePr/>
          <p:nvPr/>
        </p:nvGraphicFramePr>
        <p:xfrm>
          <a:off x="609525" y="153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{73877E40-A88E-4829-A28A-CE9DCA4A8D5E}</a:tableStyleId>
              </a:tblPr>
              <a:tblGrid>
                <a:gridCol w="5314175"/>
                <a:gridCol w="5314175"/>
              </a:tblGrid>
              <a:tr h="10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Challenges we faced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things we did </a:t>
                      </a:r>
                      <a:endParaRPr b="1" sz="25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It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consumes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 7min/epoch when using LSTM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●"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using CuDNNLSTM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GPU limitations in Google Colab free edition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●"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Running codes in the department server ‘Turing’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Department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server ‘Turing’ becomes slow when multiple clients use it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 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●"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Using Google Colab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  <a:p>
                      <a:pPr indent="-3873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Char char="●"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Running our codes when no other one is connected to it.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B4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g2455af9bb8c_1_31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5af9bb8c_0_12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 Methods</a:t>
            </a:r>
            <a:endParaRPr/>
          </a:p>
        </p:txBody>
      </p:sp>
      <p:sp>
        <p:nvSpPr>
          <p:cNvPr id="74" name="Google Shape;74;g2455af9bb8c_0_12"/>
          <p:cNvSpPr/>
          <p:nvPr/>
        </p:nvSpPr>
        <p:spPr>
          <a:xfrm>
            <a:off x="3155275" y="2082250"/>
            <a:ext cx="5436900" cy="8514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Music Emotion Recognition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75" name="Google Shape;75;g2455af9bb8c_0_12"/>
          <p:cNvSpPr/>
          <p:nvPr/>
        </p:nvSpPr>
        <p:spPr>
          <a:xfrm>
            <a:off x="6778925" y="3732550"/>
            <a:ext cx="2084100" cy="6639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 </a:t>
            </a:r>
            <a:r>
              <a:rPr b="1" lang="en-US" sz="2500">
                <a:solidFill>
                  <a:schemeClr val="dk1"/>
                </a:solidFill>
              </a:rPr>
              <a:t>Dynamic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76" name="Google Shape;76;g2455af9bb8c_0_12"/>
          <p:cNvSpPr/>
          <p:nvPr/>
        </p:nvSpPr>
        <p:spPr>
          <a:xfrm>
            <a:off x="2884275" y="3732500"/>
            <a:ext cx="2186400" cy="663900"/>
          </a:xfrm>
          <a:prstGeom prst="roundRect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Static</a:t>
            </a:r>
            <a:endParaRPr b="1" sz="2500">
              <a:solidFill>
                <a:schemeClr val="dk1"/>
              </a:solidFill>
            </a:endParaRPr>
          </a:p>
        </p:txBody>
      </p:sp>
      <p:cxnSp>
        <p:nvCxnSpPr>
          <p:cNvPr id="77" name="Google Shape;77;g2455af9bb8c_0_12"/>
          <p:cNvCxnSpPr>
            <a:stCxn id="74" idx="2"/>
            <a:endCxn id="75" idx="0"/>
          </p:cNvCxnSpPr>
          <p:nvPr/>
        </p:nvCxnSpPr>
        <p:spPr>
          <a:xfrm flipH="1" rot="-5400000">
            <a:off x="6447925" y="2359450"/>
            <a:ext cx="798900" cy="1947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g2455af9bb8c_0_12"/>
          <p:cNvCxnSpPr>
            <a:stCxn id="76" idx="0"/>
            <a:endCxn id="74" idx="2"/>
          </p:cNvCxnSpPr>
          <p:nvPr/>
        </p:nvCxnSpPr>
        <p:spPr>
          <a:xfrm rot="-5400000">
            <a:off x="4526175" y="2384900"/>
            <a:ext cx="798900" cy="1896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455af9bb8c_0_12"/>
          <p:cNvSpPr txBox="1"/>
          <p:nvPr/>
        </p:nvSpPr>
        <p:spPr>
          <a:xfrm>
            <a:off x="1161550" y="4713425"/>
            <a:ext cx="493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Song level MER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Assign overall emotion label</a:t>
            </a:r>
            <a:endParaRPr sz="2500"/>
          </a:p>
        </p:txBody>
      </p:sp>
      <p:sp>
        <p:nvSpPr>
          <p:cNvPr id="80" name="Google Shape;80;g2455af9bb8c_0_12"/>
          <p:cNvSpPr txBox="1"/>
          <p:nvPr/>
        </p:nvSpPr>
        <p:spPr>
          <a:xfrm>
            <a:off x="6191900" y="4713425"/>
            <a:ext cx="585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Music emotion variation detection (MEVD)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Consider emotion in music as a changing process</a:t>
            </a:r>
            <a:endParaRPr sz="2500"/>
          </a:p>
        </p:txBody>
      </p:sp>
      <p:sp>
        <p:nvSpPr>
          <p:cNvPr id="81" name="Google Shape;81;g2455af9bb8c_0_1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55af9bb8c_1_48"/>
          <p:cNvSpPr txBox="1"/>
          <p:nvPr/>
        </p:nvSpPr>
        <p:spPr>
          <a:xfrm>
            <a:off x="7736532" y="2613313"/>
            <a:ext cx="338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455af9bb8c_1_48"/>
          <p:cNvSpPr txBox="1"/>
          <p:nvPr/>
        </p:nvSpPr>
        <p:spPr>
          <a:xfrm>
            <a:off x="5304750" y="2343600"/>
            <a:ext cx="62310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their Impact</a:t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455af9bb8c_1_48"/>
          <p:cNvSpPr txBox="1"/>
          <p:nvPr>
            <p:ph idx="12" type="sldNum"/>
          </p:nvPr>
        </p:nvSpPr>
        <p:spPr>
          <a:xfrm>
            <a:off x="8630463" y="6430862"/>
            <a:ext cx="2844300" cy="2922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55af9bb8c_1_62"/>
          <p:cNvSpPr txBox="1"/>
          <p:nvPr>
            <p:ph type="title"/>
          </p:nvPr>
        </p:nvSpPr>
        <p:spPr>
          <a:xfrm>
            <a:off x="609521" y="1132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Plan</a:t>
            </a:r>
            <a:endParaRPr/>
          </a:p>
        </p:txBody>
      </p:sp>
      <p:grpSp>
        <p:nvGrpSpPr>
          <p:cNvPr id="334" name="Google Shape;334;g2455af9bb8c_1_62"/>
          <p:cNvGrpSpPr/>
          <p:nvPr/>
        </p:nvGrpSpPr>
        <p:grpSpPr>
          <a:xfrm>
            <a:off x="5820338" y="1276612"/>
            <a:ext cx="2399069" cy="2510184"/>
            <a:chOff x="0" y="2295575"/>
            <a:chExt cx="2366412" cy="2847951"/>
          </a:xfrm>
        </p:grpSpPr>
        <p:grpSp>
          <p:nvGrpSpPr>
            <p:cNvPr id="335" name="Google Shape;335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36" name="Google Shape;336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g2455af9bb8c_1_62"/>
            <p:cNvSpPr txBox="1"/>
            <p:nvPr/>
          </p:nvSpPr>
          <p:spPr>
            <a:xfrm>
              <a:off x="12" y="2823926"/>
              <a:ext cx="23664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</a:rPr>
                <a:t>Extracting music features,  Adding more units to DNN layer, Running scripts on department server.</a:t>
              </a:r>
              <a:endParaRPr b="1" sz="1600">
                <a:solidFill>
                  <a:schemeClr val="lt1"/>
                </a:solidFill>
              </a:endParaRPr>
            </a:p>
          </p:txBody>
        </p:sp>
        <p:cxnSp>
          <p:nvCxnSpPr>
            <p:cNvPr id="339" name="Google Shape;339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40" name="Google Shape;340;g2455af9bb8c_1_62"/>
          <p:cNvGrpSpPr/>
          <p:nvPr/>
        </p:nvGrpSpPr>
        <p:grpSpPr>
          <a:xfrm>
            <a:off x="3502869" y="1276612"/>
            <a:ext cx="2317547" cy="2510183"/>
            <a:chOff x="0" y="2295575"/>
            <a:chExt cx="2286000" cy="2847950"/>
          </a:xfrm>
        </p:grpSpPr>
        <p:grpSp>
          <p:nvGrpSpPr>
            <p:cNvPr id="341" name="Google Shape;341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42" name="Google Shape;342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g2455af9bb8c_1_62"/>
            <p:cNvSpPr txBox="1"/>
            <p:nvPr/>
          </p:nvSpPr>
          <p:spPr>
            <a:xfrm>
              <a:off x="216296" y="3050036"/>
              <a:ext cx="1853400" cy="16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Try different </a:t>
              </a: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</a:t>
              </a:r>
              <a:r>
                <a:rPr b="1"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selection methods and adding DNN to the reference model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5" name="Google Shape;345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46" name="Google Shape;346;g2455af9bb8c_1_62"/>
          <p:cNvGrpSpPr/>
          <p:nvPr/>
        </p:nvGrpSpPr>
        <p:grpSpPr>
          <a:xfrm>
            <a:off x="8137806" y="4151287"/>
            <a:ext cx="2317547" cy="2510183"/>
            <a:chOff x="0" y="2295575"/>
            <a:chExt cx="2286000" cy="2847950"/>
          </a:xfrm>
        </p:grpSpPr>
        <p:grpSp>
          <p:nvGrpSpPr>
            <p:cNvPr id="347" name="Google Shape;347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48" name="Google Shape;348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" name="Google Shape;350;g2455af9bb8c_1_62"/>
            <p:cNvSpPr txBox="1"/>
            <p:nvPr/>
          </p:nvSpPr>
          <p:spPr>
            <a:xfrm>
              <a:off x="216278" y="2441097"/>
              <a:ext cx="1564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15 - 16</a:t>
              </a:r>
              <a:endParaRPr b="1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g2455af9bb8c_1_62"/>
            <p:cNvSpPr txBox="1"/>
            <p:nvPr/>
          </p:nvSpPr>
          <p:spPr>
            <a:xfrm>
              <a:off x="216309" y="3260560"/>
              <a:ext cx="1853400" cy="16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Result documentation and reporting</a:t>
              </a:r>
              <a:endParaRPr b="1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g2455af9bb8c_1_62"/>
          <p:cNvGrpSpPr/>
          <p:nvPr/>
        </p:nvGrpSpPr>
        <p:grpSpPr>
          <a:xfrm>
            <a:off x="3655200" y="4151287"/>
            <a:ext cx="2317547" cy="2510183"/>
            <a:chOff x="0" y="2295575"/>
            <a:chExt cx="2286000" cy="2847950"/>
          </a:xfrm>
        </p:grpSpPr>
        <p:grpSp>
          <p:nvGrpSpPr>
            <p:cNvPr id="353" name="Google Shape;353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54" name="Google Shape;354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g2455af9bb8c_1_62"/>
            <p:cNvSpPr txBox="1"/>
            <p:nvPr/>
          </p:nvSpPr>
          <p:spPr>
            <a:xfrm>
              <a:off x="216290" y="2441097"/>
              <a:ext cx="16695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10 - 12</a:t>
              </a:r>
              <a:endParaRPr b="1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7" name="Google Shape;357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58" name="Google Shape;358;g2455af9bb8c_1_62"/>
          <p:cNvGrpSpPr/>
          <p:nvPr/>
        </p:nvGrpSpPr>
        <p:grpSpPr>
          <a:xfrm>
            <a:off x="8137806" y="1276612"/>
            <a:ext cx="2334428" cy="2510183"/>
            <a:chOff x="0" y="2295575"/>
            <a:chExt cx="2302651" cy="2847950"/>
          </a:xfrm>
        </p:grpSpPr>
        <p:grpSp>
          <p:nvGrpSpPr>
            <p:cNvPr id="359" name="Google Shape;359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60" name="Google Shape;360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2" name="Google Shape;362;g2455af9bb8c_1_62"/>
            <p:cNvSpPr txBox="1"/>
            <p:nvPr/>
          </p:nvSpPr>
          <p:spPr>
            <a:xfrm>
              <a:off x="108151" y="3060510"/>
              <a:ext cx="2194500" cy="17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g2455af9bb8c_1_62"/>
          <p:cNvGrpSpPr/>
          <p:nvPr/>
        </p:nvGrpSpPr>
        <p:grpSpPr>
          <a:xfrm>
            <a:off x="1185400" y="1276612"/>
            <a:ext cx="2317547" cy="2510183"/>
            <a:chOff x="0" y="2295575"/>
            <a:chExt cx="2286000" cy="2847950"/>
          </a:xfrm>
        </p:grpSpPr>
        <p:grpSp>
          <p:nvGrpSpPr>
            <p:cNvPr id="364" name="Google Shape;364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65" name="Google Shape;365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g2455af9bb8c_1_62"/>
            <p:cNvSpPr txBox="1"/>
            <p:nvPr/>
          </p:nvSpPr>
          <p:spPr>
            <a:xfrm>
              <a:off x="360747" y="2429525"/>
              <a:ext cx="15645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1B786E"/>
                  </a:solidFill>
                </a:rPr>
                <a:t>Week 1-2</a:t>
              </a:r>
              <a:endParaRPr b="1" sz="1300">
                <a:solidFill>
                  <a:srgbClr val="1B786E"/>
                </a:solidFill>
              </a:endParaRPr>
            </a:p>
          </p:txBody>
        </p:sp>
        <p:cxnSp>
          <p:nvCxnSpPr>
            <p:cNvPr id="368" name="Google Shape;368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69" name="Google Shape;369;g2455af9bb8c_1_62"/>
            <p:cNvSpPr txBox="1"/>
            <p:nvPr/>
          </p:nvSpPr>
          <p:spPr>
            <a:xfrm>
              <a:off x="216290" y="3050044"/>
              <a:ext cx="1853400" cy="1805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</a:rPr>
                <a:t>Implementing Baseline and reference model, and parameter tuning</a:t>
              </a:r>
              <a:endParaRPr b="1" sz="1600">
                <a:solidFill>
                  <a:srgbClr val="FFFFFF"/>
                </a:solidFill>
              </a:endParaRPr>
            </a:p>
          </p:txBody>
        </p:sp>
      </p:grpSp>
      <p:sp>
        <p:nvSpPr>
          <p:cNvPr id="370" name="Google Shape;370;g2455af9bb8c_1_62"/>
          <p:cNvSpPr txBox="1"/>
          <p:nvPr/>
        </p:nvSpPr>
        <p:spPr>
          <a:xfrm>
            <a:off x="3868600" y="1368050"/>
            <a:ext cx="158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1B786E"/>
                </a:solidFill>
              </a:rPr>
              <a:t>Week 3 - 4</a:t>
            </a:r>
            <a:endParaRPr b="1" sz="1300">
              <a:solidFill>
                <a:srgbClr val="1B786E"/>
              </a:solidFill>
            </a:endParaRPr>
          </a:p>
        </p:txBody>
      </p:sp>
      <p:sp>
        <p:nvSpPr>
          <p:cNvPr id="371" name="Google Shape;371;g2455af9bb8c_1_62"/>
          <p:cNvSpPr txBox="1"/>
          <p:nvPr/>
        </p:nvSpPr>
        <p:spPr>
          <a:xfrm>
            <a:off x="6262263" y="1368050"/>
            <a:ext cx="158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1B786E"/>
                </a:solidFill>
              </a:rPr>
              <a:t>Week 5 - 6</a:t>
            </a:r>
            <a:endParaRPr b="1" sz="1300">
              <a:solidFill>
                <a:srgbClr val="1B786E"/>
              </a:solidFill>
            </a:endParaRPr>
          </a:p>
        </p:txBody>
      </p:sp>
      <p:grpSp>
        <p:nvGrpSpPr>
          <p:cNvPr id="372" name="Google Shape;372;g2455af9bb8c_1_62"/>
          <p:cNvGrpSpPr/>
          <p:nvPr/>
        </p:nvGrpSpPr>
        <p:grpSpPr>
          <a:xfrm>
            <a:off x="8137794" y="1276612"/>
            <a:ext cx="2438806" cy="2510183"/>
            <a:chOff x="0" y="2295575"/>
            <a:chExt cx="2405608" cy="2847950"/>
          </a:xfrm>
        </p:grpSpPr>
        <p:grpSp>
          <p:nvGrpSpPr>
            <p:cNvPr id="373" name="Google Shape;373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74" name="Google Shape;374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g2455af9bb8c_1_62"/>
            <p:cNvSpPr txBox="1"/>
            <p:nvPr/>
          </p:nvSpPr>
          <p:spPr>
            <a:xfrm>
              <a:off x="441168" y="2429511"/>
              <a:ext cx="15645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Week 7 -8</a:t>
              </a:r>
              <a:endParaRPr b="1" sz="13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g2455af9bb8c_1_62"/>
            <p:cNvSpPr txBox="1"/>
            <p:nvPr/>
          </p:nvSpPr>
          <p:spPr>
            <a:xfrm>
              <a:off x="103108" y="3050043"/>
              <a:ext cx="23025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Finding optimum learning rate, number of epochs, adding more DNN layers and testing the model performance.</a:t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8" name="Google Shape;378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79" name="Google Shape;379;g2455af9bb8c_1_62"/>
          <p:cNvSpPr/>
          <p:nvPr/>
        </p:nvSpPr>
        <p:spPr>
          <a:xfrm>
            <a:off x="5820356" y="1276612"/>
            <a:ext cx="2317500" cy="47400"/>
          </a:xfrm>
          <a:prstGeom prst="rect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g2455af9bb8c_1_62"/>
          <p:cNvGrpSpPr/>
          <p:nvPr/>
        </p:nvGrpSpPr>
        <p:grpSpPr>
          <a:xfrm>
            <a:off x="5972738" y="4151287"/>
            <a:ext cx="2317547" cy="2510183"/>
            <a:chOff x="0" y="2295575"/>
            <a:chExt cx="2286000" cy="2847950"/>
          </a:xfrm>
        </p:grpSpPr>
        <p:grpSp>
          <p:nvGrpSpPr>
            <p:cNvPr id="381" name="Google Shape;381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82" name="Google Shape;382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g2455af9bb8c_1_62"/>
            <p:cNvSpPr txBox="1"/>
            <p:nvPr/>
          </p:nvSpPr>
          <p:spPr>
            <a:xfrm>
              <a:off x="216309" y="2441097"/>
              <a:ext cx="13983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13 - 14</a:t>
              </a:r>
              <a:endParaRPr b="1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5" name="Google Shape;385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86" name="Google Shape;386;g2455af9bb8c_1_62"/>
          <p:cNvGrpSpPr/>
          <p:nvPr/>
        </p:nvGrpSpPr>
        <p:grpSpPr>
          <a:xfrm>
            <a:off x="1337650" y="4151287"/>
            <a:ext cx="4339039" cy="2510183"/>
            <a:chOff x="0" y="2295575"/>
            <a:chExt cx="4279976" cy="2847950"/>
          </a:xfrm>
        </p:grpSpPr>
        <p:grpSp>
          <p:nvGrpSpPr>
            <p:cNvPr id="387" name="Google Shape;387;g2455af9bb8c_1_6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88" name="Google Shape;388;g2455af9bb8c_1_6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g2455af9bb8c_1_6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875" lIns="121875" spcFirstLastPara="1" rIns="121875" wrap="square" tIns="121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g2455af9bb8c_1_62"/>
            <p:cNvSpPr txBox="1"/>
            <p:nvPr/>
          </p:nvSpPr>
          <p:spPr>
            <a:xfrm>
              <a:off x="216290" y="2441097"/>
              <a:ext cx="12039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Week  9 - 10</a:t>
              </a:r>
              <a:endParaRPr b="1"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g2455af9bb8c_1_62"/>
            <p:cNvSpPr txBox="1"/>
            <p:nvPr/>
          </p:nvSpPr>
          <p:spPr>
            <a:xfrm>
              <a:off x="2426576" y="3189081"/>
              <a:ext cx="1853400" cy="12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E5E5E"/>
                  </a:solidFill>
                </a:rPr>
                <a:t>Web application development</a:t>
              </a:r>
              <a:endParaRPr b="1" sz="1600">
                <a:solidFill>
                  <a:srgbClr val="5E5E5E"/>
                </a:solidFill>
              </a:endParaRPr>
            </a:p>
          </p:txBody>
        </p:sp>
        <p:cxnSp>
          <p:nvCxnSpPr>
            <p:cNvPr id="392" name="Google Shape;392;g2455af9bb8c_1_6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93" name="Google Shape;393;g2455af9bb8c_1_62"/>
          <p:cNvSpPr txBox="1"/>
          <p:nvPr/>
        </p:nvSpPr>
        <p:spPr>
          <a:xfrm>
            <a:off x="6115813" y="4938836"/>
            <a:ext cx="1878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E5E5E"/>
                </a:solidFill>
              </a:rPr>
              <a:t>System Integration Deployment</a:t>
            </a:r>
            <a:endParaRPr b="1" sz="1600">
              <a:solidFill>
                <a:srgbClr val="5E5E5E"/>
              </a:solidFill>
            </a:endParaRPr>
          </a:p>
        </p:txBody>
      </p:sp>
      <p:sp>
        <p:nvSpPr>
          <p:cNvPr id="394" name="Google Shape;394;g2455af9bb8c_1_62"/>
          <p:cNvSpPr txBox="1"/>
          <p:nvPr/>
        </p:nvSpPr>
        <p:spPr>
          <a:xfrm>
            <a:off x="1633213" y="4938823"/>
            <a:ext cx="1878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E5E5E"/>
                </a:solidFill>
              </a:rPr>
              <a:t>Further Improvement</a:t>
            </a:r>
            <a:r>
              <a:rPr b="1" lang="en-US" sz="1600">
                <a:solidFill>
                  <a:srgbClr val="5E5E5E"/>
                </a:solidFill>
              </a:rPr>
              <a:t>s in the developed model</a:t>
            </a:r>
            <a:endParaRPr b="1" sz="1600">
              <a:solidFill>
                <a:srgbClr val="5E5E5E"/>
              </a:solidFill>
            </a:endParaRPr>
          </a:p>
        </p:txBody>
      </p:sp>
      <p:sp>
        <p:nvSpPr>
          <p:cNvPr id="395" name="Google Shape;395;g2455af9bb8c_1_62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55af9bb8c_1_57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Expected Outcomes &amp; Their impact</a:t>
            </a:r>
            <a:endParaRPr/>
          </a:p>
        </p:txBody>
      </p:sp>
      <p:sp>
        <p:nvSpPr>
          <p:cNvPr id="401" name="Google Shape;401;g2455af9bb8c_1_57"/>
          <p:cNvSpPr txBox="1"/>
          <p:nvPr/>
        </p:nvSpPr>
        <p:spPr>
          <a:xfrm>
            <a:off x="2125175" y="3785013"/>
            <a:ext cx="2806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B480"/>
                </a:solidFill>
              </a:rPr>
              <a:t>MER</a:t>
            </a:r>
            <a:r>
              <a:rPr b="1" lang="en-US" sz="2500">
                <a:solidFill>
                  <a:srgbClr val="00B480"/>
                </a:solidFill>
              </a:rPr>
              <a:t> System</a:t>
            </a:r>
            <a:endParaRPr b="1" sz="2500">
              <a:solidFill>
                <a:srgbClr val="00B480"/>
              </a:solidFill>
            </a:endParaRPr>
          </a:p>
        </p:txBody>
      </p:sp>
      <p:sp>
        <p:nvSpPr>
          <p:cNvPr id="402" name="Google Shape;402;g2455af9bb8c_1_57"/>
          <p:cNvSpPr txBox="1"/>
          <p:nvPr/>
        </p:nvSpPr>
        <p:spPr>
          <a:xfrm>
            <a:off x="6294513" y="3946128"/>
            <a:ext cx="2806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B480"/>
                </a:solidFill>
              </a:rPr>
              <a:t>Web Application</a:t>
            </a:r>
            <a:endParaRPr b="1" sz="2500">
              <a:solidFill>
                <a:srgbClr val="00B480"/>
              </a:solidFill>
            </a:endParaRPr>
          </a:p>
        </p:txBody>
      </p:sp>
      <p:pic>
        <p:nvPicPr>
          <p:cNvPr id="403" name="Google Shape;403;g2455af9bb8c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25" y="1365300"/>
            <a:ext cx="2594975" cy="23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2455af9bb8c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450" y="1484624"/>
            <a:ext cx="3548450" cy="23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455af9bb8c_1_57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g2455af9bb8c_1_57"/>
          <p:cNvSpPr txBox="1"/>
          <p:nvPr/>
        </p:nvSpPr>
        <p:spPr>
          <a:xfrm>
            <a:off x="2038725" y="4883100"/>
            <a:ext cx="81129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Impacts : 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Enhanced</a:t>
            </a:r>
            <a:r>
              <a:rPr lang="en-US" sz="2300">
                <a:solidFill>
                  <a:schemeClr val="dk1"/>
                </a:solidFill>
              </a:rPr>
              <a:t> Music Understanding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Improved Music Recommendation Systems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Music Therapy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"/>
          <p:cNvSpPr txBox="1"/>
          <p:nvPr>
            <p:ph type="ctrTitle"/>
          </p:nvPr>
        </p:nvSpPr>
        <p:spPr>
          <a:xfrm>
            <a:off x="5663158" y="2709714"/>
            <a:ext cx="5760640" cy="110654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rgbClr val="0E343D"/>
                </a:solidFill>
              </a:rPr>
              <a:t>THANK </a:t>
            </a:r>
            <a:r>
              <a:rPr lang="en-US">
                <a:solidFill>
                  <a:srgbClr val="01B381"/>
                </a:solidFill>
              </a:rPr>
              <a:t>YOU</a:t>
            </a:r>
            <a:endParaRPr>
              <a:solidFill>
                <a:srgbClr val="01B381"/>
              </a:solidFill>
            </a:endParaRPr>
          </a:p>
        </p:txBody>
      </p:sp>
      <p:sp>
        <p:nvSpPr>
          <p:cNvPr id="412" name="Google Shape;412;p6"/>
          <p:cNvSpPr txBox="1"/>
          <p:nvPr>
            <p:ph idx="12" type="sldNum"/>
          </p:nvPr>
        </p:nvSpPr>
        <p:spPr>
          <a:xfrm>
            <a:off x="8579488" y="6446137"/>
            <a:ext cx="2844300" cy="2922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5af9bb8c_0_302"/>
          <p:cNvSpPr txBox="1"/>
          <p:nvPr>
            <p:ph type="title"/>
          </p:nvPr>
        </p:nvSpPr>
        <p:spPr>
          <a:xfrm>
            <a:off x="609520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MER Framework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g2455af9bb8c_0_302"/>
          <p:cNvSpPr txBox="1"/>
          <p:nvPr>
            <p:ph idx="12" type="sldNum"/>
          </p:nvPr>
        </p:nvSpPr>
        <p:spPr>
          <a:xfrm>
            <a:off x="9056563" y="6509517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g2455af9bb8c_0_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734"/>
            <a:ext cx="11885597" cy="506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55af9bb8c_0_315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Emotion Models</a:t>
            </a:r>
            <a:endParaRPr/>
          </a:p>
        </p:txBody>
      </p:sp>
      <p:pic>
        <p:nvPicPr>
          <p:cNvPr id="96" name="Google Shape;96;g2455af9bb8c_0_315"/>
          <p:cNvPicPr preferRelativeResize="0"/>
          <p:nvPr/>
        </p:nvPicPr>
        <p:blipFill rotWithShape="1">
          <a:blip r:embed="rId3">
            <a:alphaModFix/>
          </a:blip>
          <a:srcRect b="0" l="0" r="2496" t="0"/>
          <a:stretch/>
        </p:blipFill>
        <p:spPr>
          <a:xfrm>
            <a:off x="0" y="2617925"/>
            <a:ext cx="6881474" cy="2121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455af9bb8c_0_315"/>
          <p:cNvPicPr preferRelativeResize="0"/>
          <p:nvPr/>
        </p:nvPicPr>
        <p:blipFill rotWithShape="1">
          <a:blip r:embed="rId4">
            <a:alphaModFix/>
          </a:blip>
          <a:srcRect b="0" l="6221" r="3995" t="0"/>
          <a:stretch/>
        </p:blipFill>
        <p:spPr>
          <a:xfrm>
            <a:off x="7186300" y="1317250"/>
            <a:ext cx="4953300" cy="454104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455af9bb8c_0_315"/>
          <p:cNvSpPr txBox="1"/>
          <p:nvPr/>
        </p:nvSpPr>
        <p:spPr>
          <a:xfrm>
            <a:off x="7013125" y="5971525"/>
            <a:ext cx="4953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Thayer’s arousal-valence plane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99" name="Google Shape;99;g2455af9bb8c_0_315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5af9bb8c_0_337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Problem and Objectives</a:t>
            </a:r>
            <a:endParaRPr/>
          </a:p>
        </p:txBody>
      </p:sp>
      <p:sp>
        <p:nvSpPr>
          <p:cNvPr id="106" name="Google Shape;106;g2455af9bb8c_0_337"/>
          <p:cNvSpPr txBox="1"/>
          <p:nvPr>
            <p:ph idx="1" type="body"/>
          </p:nvPr>
        </p:nvSpPr>
        <p:spPr>
          <a:xfrm>
            <a:off x="508675" y="3125725"/>
            <a:ext cx="10971300" cy="30996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 fontScale="92500" lnSpcReduction="1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the drawbacks of existing systems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a dynamic MER system using DNN concepts with high accuracy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UIs to </a:t>
            </a: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continuously</a:t>
            </a: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monitor the emotion change in a given music sample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455af9bb8c_0_337"/>
          <p:cNvSpPr txBox="1"/>
          <p:nvPr>
            <p:ph idx="1" type="body"/>
          </p:nvPr>
        </p:nvSpPr>
        <p:spPr>
          <a:xfrm>
            <a:off x="508675" y="1501725"/>
            <a:ext cx="7817400" cy="13317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 fontScale="925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Problem</a:t>
            </a:r>
            <a:r>
              <a:rPr b="1"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443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i="0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improve the accuracy of MER systems?</a:t>
            </a:r>
            <a:endParaRPr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455af9bb8c_0_337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55af9bb8c_0_364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Methodology</a:t>
            </a:r>
            <a:endParaRPr/>
          </a:p>
        </p:txBody>
      </p:sp>
      <p:sp>
        <p:nvSpPr>
          <p:cNvPr id="115" name="Google Shape;115;g2455af9bb8c_0_364"/>
          <p:cNvSpPr/>
          <p:nvPr/>
        </p:nvSpPr>
        <p:spPr>
          <a:xfrm>
            <a:off x="970025" y="3099250"/>
            <a:ext cx="3248400" cy="66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Raw Audio Signal</a:t>
            </a:r>
            <a:endParaRPr b="1" sz="2500"/>
          </a:p>
        </p:txBody>
      </p:sp>
      <p:sp>
        <p:nvSpPr>
          <p:cNvPr id="116" name="Google Shape;116;g2455af9bb8c_0_364"/>
          <p:cNvSpPr/>
          <p:nvPr/>
        </p:nvSpPr>
        <p:spPr>
          <a:xfrm>
            <a:off x="3269050" y="1470500"/>
            <a:ext cx="2309100" cy="537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openSMILE</a:t>
            </a:r>
            <a:endParaRPr b="1" sz="2500"/>
          </a:p>
        </p:txBody>
      </p:sp>
      <p:sp>
        <p:nvSpPr>
          <p:cNvPr id="117" name="Google Shape;117;g2455af9bb8c_0_364"/>
          <p:cNvSpPr/>
          <p:nvPr/>
        </p:nvSpPr>
        <p:spPr>
          <a:xfrm>
            <a:off x="5870050" y="2300075"/>
            <a:ext cx="2158500" cy="537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Features</a:t>
            </a:r>
            <a:endParaRPr b="1" sz="2500"/>
          </a:p>
        </p:txBody>
      </p:sp>
      <p:sp>
        <p:nvSpPr>
          <p:cNvPr id="118" name="Google Shape;118;g2455af9bb8c_0_364"/>
          <p:cNvSpPr/>
          <p:nvPr/>
        </p:nvSpPr>
        <p:spPr>
          <a:xfrm>
            <a:off x="8940600" y="2185825"/>
            <a:ext cx="1955100" cy="747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Feature Selection</a:t>
            </a:r>
            <a:endParaRPr b="1" sz="2500"/>
          </a:p>
        </p:txBody>
      </p:sp>
      <p:sp>
        <p:nvSpPr>
          <p:cNvPr id="119" name="Google Shape;119;g2455af9bb8c_0_364"/>
          <p:cNvSpPr/>
          <p:nvPr/>
        </p:nvSpPr>
        <p:spPr>
          <a:xfrm>
            <a:off x="8765017" y="3412566"/>
            <a:ext cx="2309100" cy="400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00"/>
                </a:solidFill>
              </a:rPr>
              <a:t>BiLSTM</a:t>
            </a:r>
            <a:endParaRPr b="1" sz="2500"/>
          </a:p>
        </p:txBody>
      </p:sp>
      <p:sp>
        <p:nvSpPr>
          <p:cNvPr id="120" name="Google Shape;120;g2455af9bb8c_0_364"/>
          <p:cNvSpPr/>
          <p:nvPr/>
        </p:nvSpPr>
        <p:spPr>
          <a:xfrm>
            <a:off x="9441587" y="4292529"/>
            <a:ext cx="975600" cy="464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00"/>
                </a:solidFill>
              </a:rPr>
              <a:t>DNN</a:t>
            </a:r>
            <a:endParaRPr b="1" sz="2500"/>
          </a:p>
        </p:txBody>
      </p:sp>
      <p:sp>
        <p:nvSpPr>
          <p:cNvPr id="121" name="Google Shape;121;g2455af9bb8c_0_364"/>
          <p:cNvSpPr/>
          <p:nvPr/>
        </p:nvSpPr>
        <p:spPr>
          <a:xfrm>
            <a:off x="8350357" y="5240566"/>
            <a:ext cx="3138000" cy="1188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Output Targets 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(Dynamic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 AV values)</a:t>
            </a:r>
            <a:endParaRPr b="1" sz="2500"/>
          </a:p>
        </p:txBody>
      </p:sp>
      <p:sp>
        <p:nvSpPr>
          <p:cNvPr id="122" name="Google Shape;122;g2455af9bb8c_0_364"/>
          <p:cNvSpPr/>
          <p:nvPr/>
        </p:nvSpPr>
        <p:spPr>
          <a:xfrm>
            <a:off x="5025224" y="5503275"/>
            <a:ext cx="2669100" cy="662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0000"/>
                </a:solidFill>
              </a:rPr>
              <a:t>Thayer’s Model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3" name="Google Shape;123;g2455af9bb8c_0_364"/>
          <p:cNvSpPr/>
          <p:nvPr/>
        </p:nvSpPr>
        <p:spPr>
          <a:xfrm>
            <a:off x="2164981" y="5508944"/>
            <a:ext cx="2053800" cy="651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00B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00"/>
                </a:solidFill>
              </a:rPr>
              <a:t>Emotion</a:t>
            </a:r>
            <a:endParaRPr b="1" sz="2500">
              <a:solidFill>
                <a:srgbClr val="000000"/>
              </a:solidFill>
            </a:endParaRPr>
          </a:p>
        </p:txBody>
      </p:sp>
      <p:cxnSp>
        <p:nvCxnSpPr>
          <p:cNvPr id="124" name="Google Shape;124;g2455af9bb8c_0_364"/>
          <p:cNvCxnSpPr>
            <a:stCxn id="117" idx="3"/>
            <a:endCxn id="118" idx="1"/>
          </p:cNvCxnSpPr>
          <p:nvPr/>
        </p:nvCxnSpPr>
        <p:spPr>
          <a:xfrm flipH="1" rot="10800000">
            <a:off x="8028550" y="2559575"/>
            <a:ext cx="912000" cy="930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2455af9bb8c_0_364"/>
          <p:cNvCxnSpPr>
            <a:stCxn id="118" idx="2"/>
            <a:endCxn id="119" idx="0"/>
          </p:cNvCxnSpPr>
          <p:nvPr/>
        </p:nvCxnSpPr>
        <p:spPr>
          <a:xfrm>
            <a:off x="9918150" y="2933125"/>
            <a:ext cx="1500" cy="47940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2455af9bb8c_0_364"/>
          <p:cNvCxnSpPr>
            <a:stCxn id="119" idx="2"/>
            <a:endCxn id="120" idx="0"/>
          </p:cNvCxnSpPr>
          <p:nvPr/>
        </p:nvCxnSpPr>
        <p:spPr>
          <a:xfrm>
            <a:off x="9919567" y="3813066"/>
            <a:ext cx="9900" cy="47940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2455af9bb8c_0_364"/>
          <p:cNvCxnSpPr>
            <a:stCxn id="120" idx="2"/>
            <a:endCxn id="121" idx="0"/>
          </p:cNvCxnSpPr>
          <p:nvPr/>
        </p:nvCxnSpPr>
        <p:spPr>
          <a:xfrm flipH="1">
            <a:off x="9919487" y="4756929"/>
            <a:ext cx="9900" cy="48360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2455af9bb8c_0_364"/>
          <p:cNvCxnSpPr>
            <a:stCxn id="122" idx="1"/>
            <a:endCxn id="123" idx="3"/>
          </p:cNvCxnSpPr>
          <p:nvPr/>
        </p:nvCxnSpPr>
        <p:spPr>
          <a:xfrm rot="10800000">
            <a:off x="4218824" y="5834625"/>
            <a:ext cx="806400" cy="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2455af9bb8c_0_364"/>
          <p:cNvCxnSpPr>
            <a:stCxn id="121" idx="1"/>
            <a:endCxn id="122" idx="3"/>
          </p:cNvCxnSpPr>
          <p:nvPr/>
        </p:nvCxnSpPr>
        <p:spPr>
          <a:xfrm rot="10800000">
            <a:off x="7694257" y="5834716"/>
            <a:ext cx="656100" cy="0"/>
          </a:xfrm>
          <a:prstGeom prst="straightConnector1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2455af9bb8c_0_364"/>
          <p:cNvCxnSpPr>
            <a:stCxn id="115" idx="0"/>
            <a:endCxn id="116" idx="1"/>
          </p:cNvCxnSpPr>
          <p:nvPr/>
        </p:nvCxnSpPr>
        <p:spPr>
          <a:xfrm rot="-5400000">
            <a:off x="2251625" y="2081950"/>
            <a:ext cx="1359900" cy="674700"/>
          </a:xfrm>
          <a:prstGeom prst="bentConnector2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2455af9bb8c_0_364"/>
          <p:cNvCxnSpPr>
            <a:stCxn id="116" idx="3"/>
            <a:endCxn id="117" idx="0"/>
          </p:cNvCxnSpPr>
          <p:nvPr/>
        </p:nvCxnSpPr>
        <p:spPr>
          <a:xfrm>
            <a:off x="5578150" y="1739300"/>
            <a:ext cx="1371300" cy="560700"/>
          </a:xfrm>
          <a:prstGeom prst="bentConnector2">
            <a:avLst/>
          </a:prstGeom>
          <a:noFill/>
          <a:ln cap="flat" cmpd="sng" w="19050">
            <a:solidFill>
              <a:srgbClr val="00B48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2455af9bb8c_0_364"/>
          <p:cNvSpPr txBox="1"/>
          <p:nvPr>
            <p:ph idx="12" type="sldNum"/>
          </p:nvPr>
        </p:nvSpPr>
        <p:spPr>
          <a:xfrm>
            <a:off x="8736463" y="6502342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5af9bb8c_0_347"/>
          <p:cNvSpPr txBox="1"/>
          <p:nvPr/>
        </p:nvSpPr>
        <p:spPr>
          <a:xfrm>
            <a:off x="7736532" y="2613313"/>
            <a:ext cx="338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455af9bb8c_0_347"/>
          <p:cNvSpPr txBox="1"/>
          <p:nvPr/>
        </p:nvSpPr>
        <p:spPr>
          <a:xfrm>
            <a:off x="6096000" y="2343600"/>
            <a:ext cx="46446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Experiments 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Findings</a:t>
            </a:r>
            <a:endParaRPr b="1" sz="5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g2455af9bb8c_0_347"/>
          <p:cNvSpPr txBox="1"/>
          <p:nvPr>
            <p:ph idx="12" type="sldNum"/>
          </p:nvPr>
        </p:nvSpPr>
        <p:spPr>
          <a:xfrm>
            <a:off x="9087063" y="6430887"/>
            <a:ext cx="2844300" cy="2922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5af9bb8c_2_0"/>
          <p:cNvSpPr txBox="1"/>
          <p:nvPr>
            <p:ph type="title"/>
          </p:nvPr>
        </p:nvSpPr>
        <p:spPr>
          <a:xfrm>
            <a:off x="609521" y="189434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</a:t>
            </a:r>
            <a:endParaRPr/>
          </a:p>
        </p:txBody>
      </p:sp>
      <p:sp>
        <p:nvSpPr>
          <p:cNvPr id="146" name="Google Shape;146;g2455af9bb8c_2_0"/>
          <p:cNvSpPr txBox="1"/>
          <p:nvPr>
            <p:ph idx="1" type="body"/>
          </p:nvPr>
        </p:nvSpPr>
        <p:spPr>
          <a:xfrm>
            <a:off x="258525" y="1296825"/>
            <a:ext cx="11471700" cy="36414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 lnSpcReduction="20000"/>
          </a:bodyPr>
          <a:lstStyle/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MediaEval Dataset for Emotional Analysis in Music - DEAM dataset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from Kaggel</a:t>
            </a: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https://www.kaggle.com/datasets/imsparsh/deam-mediaeval-dataset-emotional-analysis-in-music</a:t>
            </a:r>
            <a:endParaRPr b="1" i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1802 songs - </a:t>
            </a: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annotated</a:t>
            </a: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both arousal and valence values for every 0.5s</a:t>
            </a:r>
            <a:endParaRPr b="1" i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variables = 260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variables = 2  (Arousal and Valence)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data points = 106132</a:t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455af9bb8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25" y="4229350"/>
            <a:ext cx="10971302" cy="2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455af9bb8c_2_0"/>
          <p:cNvSpPr txBox="1"/>
          <p:nvPr>
            <p:ph idx="12" type="sldNum"/>
          </p:nvPr>
        </p:nvSpPr>
        <p:spPr>
          <a:xfrm>
            <a:off x="9346088" y="6638767"/>
            <a:ext cx="2844300" cy="2208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