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3" r:id="rId4"/>
    <p:sldId id="260" r:id="rId5"/>
    <p:sldId id="264" r:id="rId6"/>
    <p:sldId id="265" r:id="rId7"/>
    <p:sldId id="266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1042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388EA-10D3-417A-B9A4-33BD6988A7C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07BBE-6642-4E03-A09B-284D380DD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4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07BBE-6642-4E03-A09B-284D380DDA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95ED-A558-BB89-10E6-C74BF520C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DDADC-2557-0705-4C70-DBF24E73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C942-D199-CE2C-2DD7-7344F6DE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AFAF-0E6F-42A6-BA3F-6A01D576FC9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F25E1-4E5F-4A2E-1AA6-0339F552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9CF8B-68E1-34CF-BFD6-DD5E6D4E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620F-8605-49B2-B3FB-07C3667A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820F-CA9D-FDD8-2FC2-FACB0A7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CF95D-53E8-6868-3799-9DA60D68E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1C559-C48D-31FF-7F47-95AAAF81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AFAF-0E6F-42A6-BA3F-6A01D576FC9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467A7-B335-D9B2-DAE4-5FEDC05B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4B753-57CC-2210-7AE7-2DAA40C5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620F-8605-49B2-B3FB-07C3667A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3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43122-657B-D957-CB44-8629AC8CD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222DE-007E-9FC0-8512-6FE34A6DF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F2E0F-4CC9-778A-AEB6-C1753A5C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AFAF-0E6F-42A6-BA3F-6A01D576FC9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0C435-5C47-AA0E-6183-2166FE44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0FC9-0C86-3A03-A8E5-03D38C64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620F-8605-49B2-B3FB-07C3667A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CC19-3AA4-3400-BDFB-DE2C048F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B2099-C5CD-42E3-0656-8A1E8EF5E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A76DD-D3D0-7B02-80B7-C26AD08F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AFAF-0E6F-42A6-BA3F-6A01D576FC9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EB1B-0EE4-4CD5-903C-F354ED13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6AA71-B236-C086-62AA-E3E163F9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620F-8605-49B2-B3FB-07C3667A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5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AF36-2FA8-0344-6443-8D67E51C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E8A7-01EB-A9FE-E40B-FD32F21DD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8319-5C5E-794B-4A43-5AA683EC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AFAF-0E6F-42A6-BA3F-6A01D576FC9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8B352-D73A-BE20-285B-6D5F8A65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5A4F-C178-C888-73D7-6255E65B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620F-8605-49B2-B3FB-07C3667A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A709-6935-C0F8-981A-654EF042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12F8-C9E8-2EE2-2FCA-BB4F52E5A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81E0E-B84F-B8F5-9355-EF04A726D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A77F2-05EB-2330-7776-10BF770A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AFAF-0E6F-42A6-BA3F-6A01D576FC9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C7DB7-70D5-ECDC-78D4-8774D003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EB519-4FCF-2437-4CCE-05D39111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620F-8605-49B2-B3FB-07C3667A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3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2966-BF34-B7D6-FAF9-026E09C9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0805A-6C5D-239F-80A4-3A72283CE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D6929-9133-1E49-1CED-EBDDA5CF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B741C-F1C6-E6F9-EC36-E7064A6DF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FA077-092C-3B33-AA44-C8B47B6F1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9D203-CE7E-9E62-E32D-3ED33ED9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AFAF-0E6F-42A6-BA3F-6A01D576FC9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1A050-B71B-3ABA-484B-174E410F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F8B9D-6351-A2EE-DC1D-0947DBEC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620F-8605-49B2-B3FB-07C3667A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14A0-25F0-F27D-17B6-45201052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B3840-0236-2B28-E1B4-CAD23BEA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AFAF-0E6F-42A6-BA3F-6A01D576FC9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EDFD7-F022-5A9F-524B-10B300B1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5DD8D-CCF3-7A2F-46A6-2D180CE0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620F-8605-49B2-B3FB-07C3667A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7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EDBC0-2998-730B-C125-1C4CC3F9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AFAF-0E6F-42A6-BA3F-6A01D576FC9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2BC36-9BD6-6D7A-DD78-E3EEDF51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4D50A-EC2A-DDDA-4A7F-D913A74A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620F-8605-49B2-B3FB-07C3667A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3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BDAF-EB55-DFFC-F7EF-FE67499B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6408-F7B5-150B-7BE2-3AA7FF2F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32187-2489-744B-5A05-0417EE8B0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27AA0-F5BD-170C-3CFF-8BE597E9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AFAF-0E6F-42A6-BA3F-6A01D576FC9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FF160-9A2E-7AC9-E66F-0BF7CA14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0D9F5-01E1-7959-7623-EB0F1F9E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620F-8605-49B2-B3FB-07C3667A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4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7239-F6CA-089B-94F3-D2F43F1C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60E22-80F9-206E-6DBE-41C8803BF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C6A8A-22B0-E69C-343C-5D7D18AD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9FE6C-2606-F238-C182-9B24836D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AFAF-0E6F-42A6-BA3F-6A01D576FC9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ED45A-9E08-E081-3EC2-EC5FC46F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19BB3-FBC1-BE22-82B9-3A92B122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620F-8605-49B2-B3FB-07C3667A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6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67D1D-19D8-6728-588A-AF1C0DD2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5014C-6E3F-8198-5385-2584E3490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94E8-F2D8-5281-1678-A0F7C01F0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AFAF-0E6F-42A6-BA3F-6A01D576FC9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F770-7473-75C3-624F-760FD7A6F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E473-8F19-D4CF-8D74-3281CC4C1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4620F-8605-49B2-B3FB-07C3667A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3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DED0-3C5F-7801-FB02-017DA30C9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GNN for Predicting student’s Mastery Level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70C76-1FF3-FC4E-1290-5B5ABEE48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3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78E1-3D4F-8798-92D2-3FCAC769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GNN for Predicting student’s Mastery Level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C874-37EC-D9AA-DBE4-514B90C17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 : Predict a student's probability of answering a given question correctly, considering their previous responses, the learning objectives associated with the question, and the correctness of their previous answers.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7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2447-848C-F838-28ED-5F768011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GNN works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E988-563C-9EB3-E40A-CB43FDF0C554}"/>
              </a:ext>
            </a:extLst>
          </p:cNvPr>
          <p:cNvSpPr txBox="1"/>
          <p:nvPr/>
        </p:nvSpPr>
        <p:spPr>
          <a:xfrm>
            <a:off x="1768612" y="4938552"/>
            <a:ext cx="8325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Source : https://www.researchgate.net/figure/A-typical-and-basic-architecture-and-processing-procedures-of-GNN-First-GNN-selects_fig2_352526255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D2FA4F-6691-F8AC-235A-0652AC83D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45" y="1520825"/>
            <a:ext cx="80962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95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8B2C-B078-8A75-FBB6-7269B99F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Graph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8C20E0-ED48-CB31-B732-4AF8178FBB4D}"/>
              </a:ext>
            </a:extLst>
          </p:cNvPr>
          <p:cNvSpPr/>
          <p:nvPr/>
        </p:nvSpPr>
        <p:spPr>
          <a:xfrm>
            <a:off x="1082644" y="2143502"/>
            <a:ext cx="356857" cy="3530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BA9CBA-5644-5376-8DF9-17F8CF5EEA75}"/>
              </a:ext>
            </a:extLst>
          </p:cNvPr>
          <p:cNvSpPr/>
          <p:nvPr/>
        </p:nvSpPr>
        <p:spPr>
          <a:xfrm>
            <a:off x="1082643" y="2573943"/>
            <a:ext cx="356857" cy="35308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11E37645-C086-10E1-F3DB-2946E0A71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070504"/>
              </p:ext>
            </p:extLst>
          </p:nvPr>
        </p:nvGraphicFramePr>
        <p:xfrm>
          <a:off x="917040" y="1726900"/>
          <a:ext cx="4913391" cy="1447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081">
                  <a:extLst>
                    <a:ext uri="{9D8B030D-6E8A-4147-A177-3AD203B41FA5}">
                      <a16:colId xmlns:a16="http://schemas.microsoft.com/office/drawing/2014/main" val="1560833983"/>
                    </a:ext>
                  </a:extLst>
                </a:gridCol>
                <a:gridCol w="1964602">
                  <a:extLst>
                    <a:ext uri="{9D8B030D-6E8A-4147-A177-3AD203B41FA5}">
                      <a16:colId xmlns:a16="http://schemas.microsoft.com/office/drawing/2014/main" val="1063755564"/>
                    </a:ext>
                  </a:extLst>
                </a:gridCol>
                <a:gridCol w="1982708">
                  <a:extLst>
                    <a:ext uri="{9D8B030D-6E8A-4147-A177-3AD203B41FA5}">
                      <a16:colId xmlns:a16="http://schemas.microsoft.com/office/drawing/2014/main" val="1683391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Features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29727"/>
                  </a:ext>
                </a:extLst>
              </a:tr>
              <a:tr h="436559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Question difficulty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564488"/>
                  </a:ext>
                </a:extLst>
              </a:tr>
              <a:tr h="425513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Learning objective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Learning objective difficulty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08800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E202C08-5A0B-51CA-2489-A8B55979CA6D}"/>
              </a:ext>
            </a:extLst>
          </p:cNvPr>
          <p:cNvSpPr txBox="1"/>
          <p:nvPr/>
        </p:nvSpPr>
        <p:spPr>
          <a:xfrm>
            <a:off x="838200" y="3267815"/>
            <a:ext cx="4992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ysClr val="windowText" lastClr="000000"/>
                </a:solidFill>
              </a:rPr>
              <a:t>Difficulty : Average number of correct answers </a:t>
            </a:r>
          </a:p>
          <a:p>
            <a:r>
              <a:rPr lang="en-US" i="1" dirty="0">
                <a:solidFill>
                  <a:sysClr val="windowText" lastClr="000000"/>
                </a:solidFill>
              </a:rPr>
              <a:t>	provided  </a:t>
            </a:r>
            <a:endParaRPr lang="en-US" i="1" dirty="0"/>
          </a:p>
        </p:txBody>
      </p:sp>
      <p:pic>
        <p:nvPicPr>
          <p:cNvPr id="4" name="Picture 3" descr="A diagram of a triangle&#10;&#10;Description automatically generated">
            <a:extLst>
              <a:ext uri="{FF2B5EF4-FFF2-40B4-BE49-F238E27FC236}">
                <a16:creationId xmlns:a16="http://schemas.microsoft.com/office/drawing/2014/main" id="{266E4EE7-10C2-B290-547B-CDD3C2848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22638"/>
            <a:ext cx="5510878" cy="5510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C6848-ED79-C0A7-F357-8997CEDF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4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81B87D-80CC-AE1E-34AE-E6DE038CC6D1}"/>
              </a:ext>
            </a:extLst>
          </p:cNvPr>
          <p:cNvSpPr/>
          <p:nvPr/>
        </p:nvSpPr>
        <p:spPr>
          <a:xfrm>
            <a:off x="6232413" y="1888504"/>
            <a:ext cx="731822" cy="217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</a:t>
            </a:r>
            <a:r>
              <a:rPr lang="en-US" baseline="-10000" dirty="0"/>
              <a:t>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103AC8-35B2-23A5-6DB8-9E763DD52BD0}"/>
              </a:ext>
            </a:extLst>
          </p:cNvPr>
          <p:cNvSpPr/>
          <p:nvPr/>
        </p:nvSpPr>
        <p:spPr>
          <a:xfrm>
            <a:off x="6239957" y="2175191"/>
            <a:ext cx="731822" cy="24063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 </a:t>
            </a:r>
            <a:r>
              <a:rPr lang="en-US" baseline="-10000" dirty="0"/>
              <a:t>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4BD042-8FC6-CE41-24E2-F6B249D4A7B5}"/>
              </a:ext>
            </a:extLst>
          </p:cNvPr>
          <p:cNvSpPr/>
          <p:nvPr/>
        </p:nvSpPr>
        <p:spPr>
          <a:xfrm>
            <a:off x="5307450" y="1888504"/>
            <a:ext cx="731822" cy="217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</a:t>
            </a:r>
            <a:r>
              <a:rPr lang="en-US" baseline="-10000" dirty="0"/>
              <a:t>t-1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43D6CF-CD0E-2B4D-9E6E-5A15E0D47F07}"/>
              </a:ext>
            </a:extLst>
          </p:cNvPr>
          <p:cNvSpPr/>
          <p:nvPr/>
        </p:nvSpPr>
        <p:spPr>
          <a:xfrm>
            <a:off x="5314994" y="2175191"/>
            <a:ext cx="731822" cy="24063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 </a:t>
            </a:r>
            <a:r>
              <a:rPr lang="en-US" baseline="-10000" dirty="0"/>
              <a:t>t-2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B0E223-C097-92DF-6782-1A16ADFEF086}"/>
              </a:ext>
            </a:extLst>
          </p:cNvPr>
          <p:cNvSpPr/>
          <p:nvPr/>
        </p:nvSpPr>
        <p:spPr>
          <a:xfrm>
            <a:off x="4382487" y="1888504"/>
            <a:ext cx="731822" cy="217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</a:t>
            </a:r>
            <a:r>
              <a:rPr lang="en-US" baseline="-10000" dirty="0"/>
              <a:t>t-2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AFBA85-74E0-E91A-C960-43CEA5803F5C}"/>
              </a:ext>
            </a:extLst>
          </p:cNvPr>
          <p:cNvSpPr/>
          <p:nvPr/>
        </p:nvSpPr>
        <p:spPr>
          <a:xfrm>
            <a:off x="4390031" y="2175191"/>
            <a:ext cx="731822" cy="24063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 </a:t>
            </a:r>
            <a:r>
              <a:rPr lang="en-US" baseline="-10000" dirty="0"/>
              <a:t>t-2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1C97ED-1741-30BA-5482-67A76B9546AF}"/>
              </a:ext>
            </a:extLst>
          </p:cNvPr>
          <p:cNvSpPr/>
          <p:nvPr/>
        </p:nvSpPr>
        <p:spPr>
          <a:xfrm>
            <a:off x="1194912" y="1888504"/>
            <a:ext cx="731822" cy="217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</a:t>
            </a:r>
            <a:r>
              <a:rPr lang="en-US" baseline="-10000" dirty="0"/>
              <a:t>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65A0D2-EA09-FD06-7280-D7A8C0FD8821}"/>
              </a:ext>
            </a:extLst>
          </p:cNvPr>
          <p:cNvSpPr/>
          <p:nvPr/>
        </p:nvSpPr>
        <p:spPr>
          <a:xfrm>
            <a:off x="1200193" y="2175191"/>
            <a:ext cx="731822" cy="24063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 </a:t>
            </a:r>
            <a:r>
              <a:rPr lang="en-US" baseline="-10000" dirty="0"/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9F0193-60FE-0F22-6F2D-96067D0A282A}"/>
              </a:ext>
            </a:extLst>
          </p:cNvPr>
          <p:cNvSpPr/>
          <p:nvPr/>
        </p:nvSpPr>
        <p:spPr>
          <a:xfrm>
            <a:off x="2081399" y="1888504"/>
            <a:ext cx="731822" cy="217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</a:t>
            </a:r>
            <a:r>
              <a:rPr lang="en-US" baseline="-10000" dirty="0"/>
              <a:t>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22B1407-8823-8D7B-EFF8-1D3B6B8B88DF}"/>
              </a:ext>
            </a:extLst>
          </p:cNvPr>
          <p:cNvSpPr/>
          <p:nvPr/>
        </p:nvSpPr>
        <p:spPr>
          <a:xfrm>
            <a:off x="2088943" y="2175191"/>
            <a:ext cx="731822" cy="24063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 </a:t>
            </a:r>
            <a:r>
              <a:rPr lang="en-US" baseline="-100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0F906-7A7C-94C9-DE1F-780CDED6DE04}"/>
              </a:ext>
            </a:extLst>
          </p:cNvPr>
          <p:cNvSpPr txBox="1"/>
          <p:nvPr/>
        </p:nvSpPr>
        <p:spPr>
          <a:xfrm>
            <a:off x="2970148" y="2060027"/>
            <a:ext cx="114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01F89-5A25-6AC8-4FBC-322CDBF0C7EC}"/>
              </a:ext>
            </a:extLst>
          </p:cNvPr>
          <p:cNvSpPr txBox="1"/>
          <p:nvPr/>
        </p:nvSpPr>
        <p:spPr>
          <a:xfrm>
            <a:off x="2970148" y="1812459"/>
            <a:ext cx="114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CEF4FD5-E0EE-115D-F94C-D7A0EEE5274B}"/>
              </a:ext>
            </a:extLst>
          </p:cNvPr>
          <p:cNvGrpSpPr/>
          <p:nvPr/>
        </p:nvGrpSpPr>
        <p:grpSpPr>
          <a:xfrm>
            <a:off x="746790" y="3674032"/>
            <a:ext cx="2883159" cy="2959639"/>
            <a:chOff x="270588" y="3429000"/>
            <a:chExt cx="2883159" cy="2959639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BD35BBA-960E-2EBE-E89B-6B9703AACFC1}"/>
                </a:ext>
              </a:extLst>
            </p:cNvPr>
            <p:cNvSpPr/>
            <p:nvPr/>
          </p:nvSpPr>
          <p:spPr>
            <a:xfrm>
              <a:off x="270588" y="3429000"/>
              <a:ext cx="2883159" cy="2959639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7002FE-3A24-D774-8333-1002CAFED74B}"/>
                </a:ext>
              </a:extLst>
            </p:cNvPr>
            <p:cNvSpPr/>
            <p:nvPr/>
          </p:nvSpPr>
          <p:spPr>
            <a:xfrm>
              <a:off x="890365" y="3582955"/>
              <a:ext cx="293468" cy="30777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1579C1A-56D8-9BA9-5268-21FB8815EEEB}"/>
                </a:ext>
              </a:extLst>
            </p:cNvPr>
            <p:cNvSpPr/>
            <p:nvPr/>
          </p:nvSpPr>
          <p:spPr>
            <a:xfrm>
              <a:off x="408267" y="4173574"/>
              <a:ext cx="293468" cy="30777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DD1342-4761-3790-60AE-78BAD59333A6}"/>
                </a:ext>
              </a:extLst>
            </p:cNvPr>
            <p:cNvSpPr/>
            <p:nvPr/>
          </p:nvSpPr>
          <p:spPr>
            <a:xfrm>
              <a:off x="893967" y="4905824"/>
              <a:ext cx="293468" cy="30777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17E92C-A02F-64D1-FA74-40DA68D6A8FF}"/>
                </a:ext>
              </a:extLst>
            </p:cNvPr>
            <p:cNvSpPr/>
            <p:nvPr/>
          </p:nvSpPr>
          <p:spPr>
            <a:xfrm>
              <a:off x="1660665" y="4598047"/>
              <a:ext cx="293468" cy="30777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E3F8966-CF58-C86F-2DC1-CF82AD8DCD63}"/>
                </a:ext>
              </a:extLst>
            </p:cNvPr>
            <p:cNvSpPr/>
            <p:nvPr/>
          </p:nvSpPr>
          <p:spPr>
            <a:xfrm>
              <a:off x="1155564" y="5702549"/>
              <a:ext cx="293468" cy="30777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99F91DE-29DF-3C61-40A6-7ACBC6C9C289}"/>
                </a:ext>
              </a:extLst>
            </p:cNvPr>
            <p:cNvSpPr/>
            <p:nvPr/>
          </p:nvSpPr>
          <p:spPr>
            <a:xfrm>
              <a:off x="2195081" y="5394772"/>
              <a:ext cx="293468" cy="30777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79B494-5908-DF5E-EE64-B696D3A0A066}"/>
                </a:ext>
              </a:extLst>
            </p:cNvPr>
            <p:cNvSpPr/>
            <p:nvPr/>
          </p:nvSpPr>
          <p:spPr>
            <a:xfrm>
              <a:off x="2606167" y="5926104"/>
              <a:ext cx="293468" cy="30777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FA6587C-80D6-D3F1-4741-2E7565F1F44E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658758" y="4436278"/>
              <a:ext cx="278186" cy="5146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39BBF10-47AE-EE3C-16D0-BB683BF5E3E2}"/>
                </a:ext>
              </a:extLst>
            </p:cNvPr>
            <p:cNvCxnSpPr>
              <a:stCxn id="21" idx="4"/>
              <a:endCxn id="23" idx="1"/>
            </p:cNvCxnSpPr>
            <p:nvPr/>
          </p:nvCxnSpPr>
          <p:spPr>
            <a:xfrm>
              <a:off x="1040701" y="5213601"/>
              <a:ext cx="157840" cy="5340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ECE0484-1655-FE97-0350-994286BFCE7F}"/>
                </a:ext>
              </a:extLst>
            </p:cNvPr>
            <p:cNvCxnSpPr>
              <a:stCxn id="20" idx="7"/>
              <a:endCxn id="19" idx="3"/>
            </p:cNvCxnSpPr>
            <p:nvPr/>
          </p:nvCxnSpPr>
          <p:spPr>
            <a:xfrm flipV="1">
              <a:off x="658758" y="3845659"/>
              <a:ext cx="274584" cy="3729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DBB603D-02DD-D3B4-D387-431C334A9FBF}"/>
                </a:ext>
              </a:extLst>
            </p:cNvPr>
            <p:cNvCxnSpPr>
              <a:cxnSpLocks/>
              <a:stCxn id="21" idx="7"/>
              <a:endCxn id="22" idx="2"/>
            </p:cNvCxnSpPr>
            <p:nvPr/>
          </p:nvCxnSpPr>
          <p:spPr>
            <a:xfrm flipV="1">
              <a:off x="1144458" y="4751936"/>
              <a:ext cx="516207" cy="1989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E2DFA09-F0EB-C36C-DCDF-495703831415}"/>
                </a:ext>
              </a:extLst>
            </p:cNvPr>
            <p:cNvCxnSpPr>
              <a:stCxn id="21" idx="6"/>
              <a:endCxn id="24" idx="2"/>
            </p:cNvCxnSpPr>
            <p:nvPr/>
          </p:nvCxnSpPr>
          <p:spPr>
            <a:xfrm>
              <a:off x="1187435" y="5059713"/>
              <a:ext cx="1007646" cy="488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A3C0652-33B8-33BE-468C-5E5E7EBD5547}"/>
                </a:ext>
              </a:extLst>
            </p:cNvPr>
            <p:cNvCxnSpPr>
              <a:stCxn id="24" idx="5"/>
              <a:endCxn id="25" idx="1"/>
            </p:cNvCxnSpPr>
            <p:nvPr/>
          </p:nvCxnSpPr>
          <p:spPr>
            <a:xfrm>
              <a:off x="2445572" y="5657476"/>
              <a:ext cx="203572" cy="313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66F7D71-404D-E268-AEBC-0AB52354B62C}"/>
              </a:ext>
            </a:extLst>
          </p:cNvPr>
          <p:cNvSpPr/>
          <p:nvPr/>
        </p:nvSpPr>
        <p:spPr>
          <a:xfrm>
            <a:off x="1194912" y="2523206"/>
            <a:ext cx="731822" cy="2406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baseline="-10000" dirty="0"/>
              <a:t>1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5EA76B5-293C-4347-1801-FDCDFF44B91A}"/>
              </a:ext>
            </a:extLst>
          </p:cNvPr>
          <p:cNvSpPr/>
          <p:nvPr/>
        </p:nvSpPr>
        <p:spPr>
          <a:xfrm>
            <a:off x="2094526" y="2523206"/>
            <a:ext cx="731822" cy="24063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baseline="-10000" dirty="0"/>
              <a:t>2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159B20C-FA0F-DC10-CBA9-8168A5CA3FBB}"/>
              </a:ext>
            </a:extLst>
          </p:cNvPr>
          <p:cNvSpPr/>
          <p:nvPr/>
        </p:nvSpPr>
        <p:spPr>
          <a:xfrm>
            <a:off x="2095055" y="2524530"/>
            <a:ext cx="731822" cy="2406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baseline="-10000" dirty="0"/>
              <a:t>2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F6AB8CD-08A2-A5C6-674B-59BEE0778D88}"/>
              </a:ext>
            </a:extLst>
          </p:cNvPr>
          <p:cNvSpPr/>
          <p:nvPr/>
        </p:nvSpPr>
        <p:spPr>
          <a:xfrm>
            <a:off x="4390031" y="2531282"/>
            <a:ext cx="731822" cy="2406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baseline="-10000" dirty="0"/>
              <a:t>t-2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C3E6B32-2DCB-80AA-5681-688A3F5D5DC0}"/>
              </a:ext>
            </a:extLst>
          </p:cNvPr>
          <p:cNvSpPr/>
          <p:nvPr/>
        </p:nvSpPr>
        <p:spPr>
          <a:xfrm>
            <a:off x="5314994" y="2523205"/>
            <a:ext cx="731822" cy="2406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baseline="-10000" dirty="0"/>
              <a:t>t-1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5E363318-5F03-C8DF-73BB-AA136295D30A}"/>
              </a:ext>
            </a:extLst>
          </p:cNvPr>
          <p:cNvSpPr/>
          <p:nvPr/>
        </p:nvSpPr>
        <p:spPr>
          <a:xfrm>
            <a:off x="6232413" y="2523204"/>
            <a:ext cx="731822" cy="2406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baseline="-10000" dirty="0"/>
              <a:t>t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5E64F00D-A8F6-64BF-7B73-2DF80D14FC03}"/>
              </a:ext>
            </a:extLst>
          </p:cNvPr>
          <p:cNvSpPr/>
          <p:nvPr/>
        </p:nvSpPr>
        <p:spPr>
          <a:xfrm>
            <a:off x="7904480" y="4390579"/>
            <a:ext cx="2720235" cy="74606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16633BB-E243-F475-0EE3-FFFA53FC5EE4}"/>
              </a:ext>
            </a:extLst>
          </p:cNvPr>
          <p:cNvSpPr txBox="1"/>
          <p:nvPr/>
        </p:nvSpPr>
        <p:spPr>
          <a:xfrm>
            <a:off x="8263026" y="4194088"/>
            <a:ext cx="2019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 Classifier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13BE29B-B764-9FF9-B359-3F847F81F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82309"/>
              </p:ext>
            </p:extLst>
          </p:nvPr>
        </p:nvGraphicFramePr>
        <p:xfrm>
          <a:off x="6785539" y="3623836"/>
          <a:ext cx="54786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735">
                  <a:extLst>
                    <a:ext uri="{9D8B030D-6E8A-4147-A177-3AD203B41FA5}">
                      <a16:colId xmlns:a16="http://schemas.microsoft.com/office/drawing/2014/main" val="1820675780"/>
                    </a:ext>
                  </a:extLst>
                </a:gridCol>
                <a:gridCol w="608735">
                  <a:extLst>
                    <a:ext uri="{9D8B030D-6E8A-4147-A177-3AD203B41FA5}">
                      <a16:colId xmlns:a16="http://schemas.microsoft.com/office/drawing/2014/main" val="2814886435"/>
                    </a:ext>
                  </a:extLst>
                </a:gridCol>
                <a:gridCol w="608735">
                  <a:extLst>
                    <a:ext uri="{9D8B030D-6E8A-4147-A177-3AD203B41FA5}">
                      <a16:colId xmlns:a16="http://schemas.microsoft.com/office/drawing/2014/main" val="2185396272"/>
                    </a:ext>
                  </a:extLst>
                </a:gridCol>
                <a:gridCol w="608735">
                  <a:extLst>
                    <a:ext uri="{9D8B030D-6E8A-4147-A177-3AD203B41FA5}">
                      <a16:colId xmlns:a16="http://schemas.microsoft.com/office/drawing/2014/main" val="4185130297"/>
                    </a:ext>
                  </a:extLst>
                </a:gridCol>
                <a:gridCol w="608735">
                  <a:extLst>
                    <a:ext uri="{9D8B030D-6E8A-4147-A177-3AD203B41FA5}">
                      <a16:colId xmlns:a16="http://schemas.microsoft.com/office/drawing/2014/main" val="237417461"/>
                    </a:ext>
                  </a:extLst>
                </a:gridCol>
                <a:gridCol w="608735">
                  <a:extLst>
                    <a:ext uri="{9D8B030D-6E8A-4147-A177-3AD203B41FA5}">
                      <a16:colId xmlns:a16="http://schemas.microsoft.com/office/drawing/2014/main" val="1594456343"/>
                    </a:ext>
                  </a:extLst>
                </a:gridCol>
                <a:gridCol w="608735">
                  <a:extLst>
                    <a:ext uri="{9D8B030D-6E8A-4147-A177-3AD203B41FA5}">
                      <a16:colId xmlns:a16="http://schemas.microsoft.com/office/drawing/2014/main" val="1860863709"/>
                    </a:ext>
                  </a:extLst>
                </a:gridCol>
                <a:gridCol w="608735">
                  <a:extLst>
                    <a:ext uri="{9D8B030D-6E8A-4147-A177-3AD203B41FA5}">
                      <a16:colId xmlns:a16="http://schemas.microsoft.com/office/drawing/2014/main" val="615345214"/>
                    </a:ext>
                  </a:extLst>
                </a:gridCol>
                <a:gridCol w="608735">
                  <a:extLst>
                    <a:ext uri="{9D8B030D-6E8A-4147-A177-3AD203B41FA5}">
                      <a16:colId xmlns:a16="http://schemas.microsoft.com/office/drawing/2014/main" val="2824557329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Q </a:t>
                      </a:r>
                      <a:r>
                        <a:rPr lang="en-US" sz="1400" b="0" baseline="-10000" dirty="0">
                          <a:solidFill>
                            <a:schemeClr val="bg1"/>
                          </a:solidFill>
                        </a:rPr>
                        <a:t>t-2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LO </a:t>
                      </a:r>
                      <a:r>
                        <a:rPr lang="en-US" sz="1400" b="0" baseline="-10000" dirty="0">
                          <a:solidFill>
                            <a:schemeClr val="bg1"/>
                          </a:solidFill>
                        </a:rPr>
                        <a:t>t-2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en-US" sz="1400" b="0" baseline="-10000" dirty="0">
                          <a:solidFill>
                            <a:schemeClr val="bg1"/>
                          </a:solidFill>
                        </a:rPr>
                        <a:t>t-3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Q </a:t>
                      </a:r>
                      <a:r>
                        <a:rPr lang="en-US" sz="1400" b="0" baseline="-10000" dirty="0">
                          <a:solidFill>
                            <a:schemeClr val="bg1"/>
                          </a:solidFill>
                        </a:rPr>
                        <a:t>t-1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LO </a:t>
                      </a:r>
                      <a:r>
                        <a:rPr lang="en-US" sz="1400" b="0" baseline="-10000" dirty="0">
                          <a:solidFill>
                            <a:schemeClr val="bg1"/>
                          </a:solidFill>
                        </a:rPr>
                        <a:t>t-1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en-US" sz="1400" b="0" baseline="-10000" dirty="0">
                          <a:solidFill>
                            <a:schemeClr val="bg1"/>
                          </a:solidFill>
                        </a:rPr>
                        <a:t>t-2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Q </a:t>
                      </a:r>
                      <a:r>
                        <a:rPr lang="en-US" sz="1400" b="0" baseline="-100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LO </a:t>
                      </a:r>
                      <a:r>
                        <a:rPr lang="en-US" sz="1400" b="0" baseline="-100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en-US" sz="1400" b="0" baseline="-10000" dirty="0">
                          <a:solidFill>
                            <a:schemeClr val="bg1"/>
                          </a:solidFill>
                        </a:rPr>
                        <a:t>t-1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98855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249118-0FF4-A50D-2B0D-77A4F54BF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81316"/>
              </p:ext>
            </p:extLst>
          </p:nvPr>
        </p:nvGraphicFramePr>
        <p:xfrm>
          <a:off x="8335317" y="4714101"/>
          <a:ext cx="18745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8206757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48864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53962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51302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4174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4563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608637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15345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4557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1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1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1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1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1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1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1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1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1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988553"/>
                  </a:ext>
                </a:extLst>
              </a:tr>
            </a:tbl>
          </a:graphicData>
        </a:graphic>
      </p:graphicFrame>
      <p:sp>
        <p:nvSpPr>
          <p:cNvPr id="26" name="Arrow: Down 25">
            <a:extLst>
              <a:ext uri="{FF2B5EF4-FFF2-40B4-BE49-F238E27FC236}">
                <a16:creationId xmlns:a16="http://schemas.microsoft.com/office/drawing/2014/main" id="{37F420FB-3F76-34C3-57FE-D6117539F8F5}"/>
              </a:ext>
            </a:extLst>
          </p:cNvPr>
          <p:cNvSpPr/>
          <p:nvPr/>
        </p:nvSpPr>
        <p:spPr>
          <a:xfrm>
            <a:off x="9072880" y="5338712"/>
            <a:ext cx="284480" cy="4862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06835E8-4A8D-80F6-B4C8-8330C4840676}"/>
              </a:ext>
            </a:extLst>
          </p:cNvPr>
          <p:cNvSpPr/>
          <p:nvPr/>
        </p:nvSpPr>
        <p:spPr>
          <a:xfrm>
            <a:off x="8906666" y="5918415"/>
            <a:ext cx="731822" cy="21724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</a:t>
            </a:r>
            <a:r>
              <a:rPr lang="en-US" baseline="-10000" dirty="0"/>
              <a:t>t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CA27F3E-4800-1237-7DDE-9A146C8C42E4}"/>
              </a:ext>
            </a:extLst>
          </p:cNvPr>
          <p:cNvCxnSpPr>
            <a:stCxn id="8" idx="3"/>
            <a:endCxn id="2" idx="0"/>
          </p:cNvCxnSpPr>
          <p:nvPr/>
        </p:nvCxnSpPr>
        <p:spPr>
          <a:xfrm>
            <a:off x="6971779" y="2295509"/>
            <a:ext cx="2553067" cy="1328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9DD7A37F-5B09-CF17-F766-7B3294F8BAF9}"/>
              </a:ext>
            </a:extLst>
          </p:cNvPr>
          <p:cNvSpPr txBox="1"/>
          <p:nvPr/>
        </p:nvSpPr>
        <p:spPr>
          <a:xfrm flipH="1">
            <a:off x="7428698" y="2531282"/>
            <a:ext cx="4234563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Concatenate </a:t>
            </a:r>
            <a:r>
              <a:rPr lang="en-US" sz="1100" b="0" dirty="0"/>
              <a:t>Question and learning objective embeddings with answers correctness of last three questions  </a:t>
            </a:r>
            <a:endParaRPr lang="en-US" sz="1100" b="0" baseline="-10000" dirty="0"/>
          </a:p>
          <a:p>
            <a:pPr algn="ctr"/>
            <a:endParaRPr lang="en-US" sz="11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0F0DBD9-A2F6-E27B-2770-D0A04EDE6D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151" y="3272564"/>
            <a:ext cx="2123097" cy="168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68E73C1-9BE6-9769-554D-63480A3E3EE9}"/>
              </a:ext>
            </a:extLst>
          </p:cNvPr>
          <p:cNvCxnSpPr>
            <a:stCxn id="19" idx="2"/>
            <a:endCxn id="13" idx="1"/>
          </p:cNvCxnSpPr>
          <p:nvPr/>
        </p:nvCxnSpPr>
        <p:spPr>
          <a:xfrm rot="10800000">
            <a:off x="1194913" y="1997126"/>
            <a:ext cx="171655" cy="1984751"/>
          </a:xfrm>
          <a:prstGeom prst="bentConnector3">
            <a:avLst>
              <a:gd name="adj1" fmla="val 33971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4440679-FA29-454B-3A0B-334FEF221C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1220" y="3247748"/>
            <a:ext cx="3389366" cy="1468258"/>
          </a:xfrm>
          <a:prstGeom prst="bentConnector3">
            <a:avLst>
              <a:gd name="adj1" fmla="val 10006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240A8F-6EC5-256A-D873-76B4984A0E5B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rot="5400000" flipH="1" flipV="1">
            <a:off x="1718790" y="3507439"/>
            <a:ext cx="4174011" cy="1153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7002650-2BD3-A0C8-3E69-5C071BF370B4}"/>
              </a:ext>
            </a:extLst>
          </p:cNvPr>
          <p:cNvCxnSpPr/>
          <p:nvPr/>
        </p:nvCxnSpPr>
        <p:spPr>
          <a:xfrm rot="5400000" flipH="1" flipV="1">
            <a:off x="1718792" y="3507439"/>
            <a:ext cx="4174011" cy="1153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E20301CC-BCB5-2FD6-E0B8-A84F96EB9F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152" y="3272565"/>
            <a:ext cx="2123097" cy="168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33026CF7-3E4F-AD53-CE10-7AB0C8BB7583}"/>
              </a:ext>
            </a:extLst>
          </p:cNvPr>
          <p:cNvCxnSpPr/>
          <p:nvPr/>
        </p:nvCxnSpPr>
        <p:spPr>
          <a:xfrm rot="10800000">
            <a:off x="1194914" y="1997127"/>
            <a:ext cx="171655" cy="1984751"/>
          </a:xfrm>
          <a:prstGeom prst="bentConnector3">
            <a:avLst>
              <a:gd name="adj1" fmla="val 33971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12B1DCB-5A05-EBE1-3FF2-E322A44574E2}"/>
              </a:ext>
            </a:extLst>
          </p:cNvPr>
          <p:cNvSpPr txBox="1"/>
          <p:nvPr/>
        </p:nvSpPr>
        <p:spPr>
          <a:xfrm>
            <a:off x="2970149" y="1812459"/>
            <a:ext cx="114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F024194-2BB5-C47B-573E-AFD0B6D4FE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1221" y="3247748"/>
            <a:ext cx="3389366" cy="1468258"/>
          </a:xfrm>
          <a:prstGeom prst="bentConnector3">
            <a:avLst>
              <a:gd name="adj1" fmla="val 10006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8163917-2DE0-707D-7CA6-7BEC05846A4A}"/>
              </a:ext>
            </a:extLst>
          </p:cNvPr>
          <p:cNvCxnSpPr/>
          <p:nvPr/>
        </p:nvCxnSpPr>
        <p:spPr>
          <a:xfrm rot="5400000" flipH="1" flipV="1">
            <a:off x="1718794" y="3507439"/>
            <a:ext cx="4174011" cy="1153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6B1BC9EA-3593-0D37-A666-AF105C56BAB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153" y="3272565"/>
            <a:ext cx="2123097" cy="168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56F7949A-2B0B-9644-B484-F412611A4969}"/>
              </a:ext>
            </a:extLst>
          </p:cNvPr>
          <p:cNvCxnSpPr/>
          <p:nvPr/>
        </p:nvCxnSpPr>
        <p:spPr>
          <a:xfrm rot="10800000">
            <a:off x="1194915" y="1997127"/>
            <a:ext cx="171655" cy="1984751"/>
          </a:xfrm>
          <a:prstGeom prst="bentConnector3">
            <a:avLst>
              <a:gd name="adj1" fmla="val 33971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0719900F-60BA-0E7A-3515-5E3D05DAE29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1222" y="3247749"/>
            <a:ext cx="3389366" cy="1468258"/>
          </a:xfrm>
          <a:prstGeom prst="bentConnector3">
            <a:avLst>
              <a:gd name="adj1" fmla="val 100060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8DE6F8A5-1ADD-C6AC-4686-D5BCD294F3B5}"/>
              </a:ext>
            </a:extLst>
          </p:cNvPr>
          <p:cNvCxnSpPr/>
          <p:nvPr/>
        </p:nvCxnSpPr>
        <p:spPr>
          <a:xfrm rot="5400000" flipH="1" flipV="1">
            <a:off x="1718796" y="3507440"/>
            <a:ext cx="4174011" cy="115338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4B3308EA-FD8E-0AA5-975D-81E5B43965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155" y="3272567"/>
            <a:ext cx="2123097" cy="16899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6F0874B1-31C4-EAA2-2B14-8F9810AE4ACF}"/>
              </a:ext>
            </a:extLst>
          </p:cNvPr>
          <p:cNvCxnSpPr/>
          <p:nvPr/>
        </p:nvCxnSpPr>
        <p:spPr>
          <a:xfrm rot="10800000">
            <a:off x="1194926" y="1997124"/>
            <a:ext cx="171655" cy="1984751"/>
          </a:xfrm>
          <a:prstGeom prst="bentConnector3">
            <a:avLst>
              <a:gd name="adj1" fmla="val 339713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5B453C4-E168-9D5C-6148-B9284760665E}"/>
              </a:ext>
            </a:extLst>
          </p:cNvPr>
          <p:cNvSpPr/>
          <p:nvPr/>
        </p:nvSpPr>
        <p:spPr>
          <a:xfrm>
            <a:off x="517037" y="3010959"/>
            <a:ext cx="3715434" cy="620150"/>
          </a:xfrm>
          <a:prstGeom prst="roundRect">
            <a:avLst/>
          </a:prstGeom>
          <a:solidFill>
            <a:srgbClr val="FFFFFF">
              <a:alpha val="54902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Convert node features embeddings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4C22B5-403F-FD62-242B-4209CB2A16E7}"/>
              </a:ext>
            </a:extLst>
          </p:cNvPr>
          <p:cNvSpPr txBox="1"/>
          <p:nvPr/>
        </p:nvSpPr>
        <p:spPr>
          <a:xfrm>
            <a:off x="872156" y="2881453"/>
            <a:ext cx="27577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GNN Layer</a:t>
            </a:r>
          </a:p>
        </p:txBody>
      </p:sp>
      <p:sp>
        <p:nvSpPr>
          <p:cNvPr id="138" name="Title 1">
            <a:extLst>
              <a:ext uri="{FF2B5EF4-FFF2-40B4-BE49-F238E27FC236}">
                <a16:creationId xmlns:a16="http://schemas.microsoft.com/office/drawing/2014/main" id="{7D767190-05C3-5684-C3E9-AF6CA522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GNN Classifier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5E55B97-C7E9-6F4F-CB4D-1A3AD9F4F390}"/>
              </a:ext>
            </a:extLst>
          </p:cNvPr>
          <p:cNvSpPr/>
          <p:nvPr/>
        </p:nvSpPr>
        <p:spPr>
          <a:xfrm>
            <a:off x="3870960" y="6135657"/>
            <a:ext cx="361511" cy="3432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B443F3B1-8A7F-5A55-7649-40797AF56834}"/>
              </a:ext>
            </a:extLst>
          </p:cNvPr>
          <p:cNvSpPr/>
          <p:nvPr/>
        </p:nvSpPr>
        <p:spPr>
          <a:xfrm>
            <a:off x="4378555" y="3149406"/>
            <a:ext cx="361511" cy="3432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1AEF765-B0AB-56BB-8844-F5BA1C9B373A}"/>
              </a:ext>
            </a:extLst>
          </p:cNvPr>
          <p:cNvSpPr/>
          <p:nvPr/>
        </p:nvSpPr>
        <p:spPr>
          <a:xfrm>
            <a:off x="6065418" y="3602416"/>
            <a:ext cx="361511" cy="3432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9231A9B9-6BF6-20A2-17A3-913332B051C1}"/>
              </a:ext>
            </a:extLst>
          </p:cNvPr>
          <p:cNvSpPr/>
          <p:nvPr/>
        </p:nvSpPr>
        <p:spPr>
          <a:xfrm>
            <a:off x="7327550" y="4793201"/>
            <a:ext cx="361511" cy="3432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16D0B69E-29A9-DEA8-5DE6-D6701DBD3115}"/>
              </a:ext>
            </a:extLst>
          </p:cNvPr>
          <p:cNvSpPr/>
          <p:nvPr/>
        </p:nvSpPr>
        <p:spPr>
          <a:xfrm>
            <a:off x="8213481" y="5855408"/>
            <a:ext cx="361511" cy="3432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4ABFC19C-E2E1-D640-2157-F743F349F4C0}"/>
              </a:ext>
            </a:extLst>
          </p:cNvPr>
          <p:cNvSpPr/>
          <p:nvPr/>
        </p:nvSpPr>
        <p:spPr>
          <a:xfrm>
            <a:off x="3870931" y="6135657"/>
            <a:ext cx="361511" cy="3432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A1B3505-1987-F86C-3ADA-F0F81CF77F2C}"/>
              </a:ext>
            </a:extLst>
          </p:cNvPr>
          <p:cNvSpPr/>
          <p:nvPr/>
        </p:nvSpPr>
        <p:spPr>
          <a:xfrm>
            <a:off x="4378526" y="3149406"/>
            <a:ext cx="361511" cy="3432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84F50CF-2799-9DA4-5C57-08121C6CF267}"/>
              </a:ext>
            </a:extLst>
          </p:cNvPr>
          <p:cNvCxnSpPr/>
          <p:nvPr/>
        </p:nvCxnSpPr>
        <p:spPr>
          <a:xfrm>
            <a:off x="9524846" y="3928636"/>
            <a:ext cx="0" cy="26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6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81B87D-80CC-AE1E-34AE-E6DE038CC6D1}"/>
              </a:ext>
            </a:extLst>
          </p:cNvPr>
          <p:cNvSpPr/>
          <p:nvPr/>
        </p:nvSpPr>
        <p:spPr>
          <a:xfrm>
            <a:off x="6232413" y="1888504"/>
            <a:ext cx="731822" cy="217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</a:t>
            </a:r>
            <a:r>
              <a:rPr lang="en-US" baseline="-10000" dirty="0"/>
              <a:t>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103AC8-35B2-23A5-6DB8-9E763DD52BD0}"/>
              </a:ext>
            </a:extLst>
          </p:cNvPr>
          <p:cNvSpPr/>
          <p:nvPr/>
        </p:nvSpPr>
        <p:spPr>
          <a:xfrm>
            <a:off x="6239957" y="2175191"/>
            <a:ext cx="731822" cy="24063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 </a:t>
            </a:r>
            <a:r>
              <a:rPr lang="en-US" baseline="-10000" dirty="0"/>
              <a:t>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4BD042-8FC6-CE41-24E2-F6B249D4A7B5}"/>
              </a:ext>
            </a:extLst>
          </p:cNvPr>
          <p:cNvSpPr/>
          <p:nvPr/>
        </p:nvSpPr>
        <p:spPr>
          <a:xfrm>
            <a:off x="5307450" y="1888504"/>
            <a:ext cx="731822" cy="217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</a:t>
            </a:r>
            <a:r>
              <a:rPr lang="en-US" baseline="-10000" dirty="0"/>
              <a:t>t-1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43D6CF-CD0E-2B4D-9E6E-5A15E0D47F07}"/>
              </a:ext>
            </a:extLst>
          </p:cNvPr>
          <p:cNvSpPr/>
          <p:nvPr/>
        </p:nvSpPr>
        <p:spPr>
          <a:xfrm>
            <a:off x="5314994" y="2175191"/>
            <a:ext cx="731822" cy="24063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 </a:t>
            </a:r>
            <a:r>
              <a:rPr lang="en-US" baseline="-10000" dirty="0"/>
              <a:t>t-2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B0E223-C097-92DF-6782-1A16ADFEF086}"/>
              </a:ext>
            </a:extLst>
          </p:cNvPr>
          <p:cNvSpPr/>
          <p:nvPr/>
        </p:nvSpPr>
        <p:spPr>
          <a:xfrm>
            <a:off x="4382487" y="1888504"/>
            <a:ext cx="731822" cy="217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</a:t>
            </a:r>
            <a:r>
              <a:rPr lang="en-US" baseline="-10000" dirty="0"/>
              <a:t>t-2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AFBA85-74E0-E91A-C960-43CEA5803F5C}"/>
              </a:ext>
            </a:extLst>
          </p:cNvPr>
          <p:cNvSpPr/>
          <p:nvPr/>
        </p:nvSpPr>
        <p:spPr>
          <a:xfrm>
            <a:off x="4390031" y="2175191"/>
            <a:ext cx="731822" cy="24063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 </a:t>
            </a:r>
            <a:r>
              <a:rPr lang="en-US" baseline="-10000" dirty="0"/>
              <a:t>t-2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1C97ED-1741-30BA-5482-67A76B9546AF}"/>
              </a:ext>
            </a:extLst>
          </p:cNvPr>
          <p:cNvSpPr/>
          <p:nvPr/>
        </p:nvSpPr>
        <p:spPr>
          <a:xfrm>
            <a:off x="1194912" y="1888504"/>
            <a:ext cx="731822" cy="217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</a:t>
            </a:r>
            <a:r>
              <a:rPr lang="en-US" baseline="-10000" dirty="0"/>
              <a:t>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65A0D2-EA09-FD06-7280-D7A8C0FD8821}"/>
              </a:ext>
            </a:extLst>
          </p:cNvPr>
          <p:cNvSpPr/>
          <p:nvPr/>
        </p:nvSpPr>
        <p:spPr>
          <a:xfrm>
            <a:off x="1200193" y="2175191"/>
            <a:ext cx="731822" cy="24063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 </a:t>
            </a:r>
            <a:r>
              <a:rPr lang="en-US" baseline="-10000" dirty="0"/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9F0193-60FE-0F22-6F2D-96067D0A282A}"/>
              </a:ext>
            </a:extLst>
          </p:cNvPr>
          <p:cNvSpPr/>
          <p:nvPr/>
        </p:nvSpPr>
        <p:spPr>
          <a:xfrm>
            <a:off x="2081399" y="1888504"/>
            <a:ext cx="731822" cy="217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</a:t>
            </a:r>
            <a:r>
              <a:rPr lang="en-US" baseline="-10000" dirty="0"/>
              <a:t>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22B1407-8823-8D7B-EFF8-1D3B6B8B88DF}"/>
              </a:ext>
            </a:extLst>
          </p:cNvPr>
          <p:cNvSpPr/>
          <p:nvPr/>
        </p:nvSpPr>
        <p:spPr>
          <a:xfrm>
            <a:off x="2088943" y="2175191"/>
            <a:ext cx="731822" cy="24063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 </a:t>
            </a:r>
            <a:r>
              <a:rPr lang="en-US" baseline="-100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0F906-7A7C-94C9-DE1F-780CDED6DE04}"/>
              </a:ext>
            </a:extLst>
          </p:cNvPr>
          <p:cNvSpPr txBox="1"/>
          <p:nvPr/>
        </p:nvSpPr>
        <p:spPr>
          <a:xfrm>
            <a:off x="2970148" y="2060027"/>
            <a:ext cx="114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01F89-5A25-6AC8-4FBC-322CDBF0C7EC}"/>
              </a:ext>
            </a:extLst>
          </p:cNvPr>
          <p:cNvSpPr txBox="1"/>
          <p:nvPr/>
        </p:nvSpPr>
        <p:spPr>
          <a:xfrm>
            <a:off x="2970148" y="1812459"/>
            <a:ext cx="114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CEF4FD5-E0EE-115D-F94C-D7A0EEE5274B}"/>
              </a:ext>
            </a:extLst>
          </p:cNvPr>
          <p:cNvGrpSpPr/>
          <p:nvPr/>
        </p:nvGrpSpPr>
        <p:grpSpPr>
          <a:xfrm>
            <a:off x="746790" y="3674032"/>
            <a:ext cx="2883159" cy="2959639"/>
            <a:chOff x="270588" y="3429000"/>
            <a:chExt cx="2883159" cy="2959639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BD35BBA-960E-2EBE-E89B-6B9703AACFC1}"/>
                </a:ext>
              </a:extLst>
            </p:cNvPr>
            <p:cNvSpPr/>
            <p:nvPr/>
          </p:nvSpPr>
          <p:spPr>
            <a:xfrm>
              <a:off x="270588" y="3429000"/>
              <a:ext cx="2883159" cy="2959639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7002FE-3A24-D774-8333-1002CAFED74B}"/>
                </a:ext>
              </a:extLst>
            </p:cNvPr>
            <p:cNvSpPr/>
            <p:nvPr/>
          </p:nvSpPr>
          <p:spPr>
            <a:xfrm>
              <a:off x="890365" y="3582955"/>
              <a:ext cx="293468" cy="30777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1579C1A-56D8-9BA9-5268-21FB8815EEEB}"/>
                </a:ext>
              </a:extLst>
            </p:cNvPr>
            <p:cNvSpPr/>
            <p:nvPr/>
          </p:nvSpPr>
          <p:spPr>
            <a:xfrm>
              <a:off x="408267" y="4173574"/>
              <a:ext cx="293468" cy="30777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DD1342-4761-3790-60AE-78BAD59333A6}"/>
                </a:ext>
              </a:extLst>
            </p:cNvPr>
            <p:cNvSpPr/>
            <p:nvPr/>
          </p:nvSpPr>
          <p:spPr>
            <a:xfrm>
              <a:off x="893967" y="4905824"/>
              <a:ext cx="293468" cy="30777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17E92C-A02F-64D1-FA74-40DA68D6A8FF}"/>
                </a:ext>
              </a:extLst>
            </p:cNvPr>
            <p:cNvSpPr/>
            <p:nvPr/>
          </p:nvSpPr>
          <p:spPr>
            <a:xfrm>
              <a:off x="1660665" y="4598047"/>
              <a:ext cx="293468" cy="30777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E3F8966-CF58-C86F-2DC1-CF82AD8DCD63}"/>
                </a:ext>
              </a:extLst>
            </p:cNvPr>
            <p:cNvSpPr/>
            <p:nvPr/>
          </p:nvSpPr>
          <p:spPr>
            <a:xfrm>
              <a:off x="1155564" y="5702549"/>
              <a:ext cx="293468" cy="30777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99F91DE-29DF-3C61-40A6-7ACBC6C9C289}"/>
                </a:ext>
              </a:extLst>
            </p:cNvPr>
            <p:cNvSpPr/>
            <p:nvPr/>
          </p:nvSpPr>
          <p:spPr>
            <a:xfrm>
              <a:off x="2195081" y="5394772"/>
              <a:ext cx="293468" cy="30777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79B494-5908-DF5E-EE64-B696D3A0A066}"/>
                </a:ext>
              </a:extLst>
            </p:cNvPr>
            <p:cNvSpPr/>
            <p:nvPr/>
          </p:nvSpPr>
          <p:spPr>
            <a:xfrm>
              <a:off x="2606167" y="5926104"/>
              <a:ext cx="293468" cy="30777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FA6587C-80D6-D3F1-4741-2E7565F1F44E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658758" y="4436278"/>
              <a:ext cx="278186" cy="5146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39BBF10-47AE-EE3C-16D0-BB683BF5E3E2}"/>
                </a:ext>
              </a:extLst>
            </p:cNvPr>
            <p:cNvCxnSpPr>
              <a:stCxn id="21" idx="4"/>
              <a:endCxn id="23" idx="1"/>
            </p:cNvCxnSpPr>
            <p:nvPr/>
          </p:nvCxnSpPr>
          <p:spPr>
            <a:xfrm>
              <a:off x="1040701" y="5213601"/>
              <a:ext cx="157840" cy="5340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ECE0484-1655-FE97-0350-994286BFCE7F}"/>
                </a:ext>
              </a:extLst>
            </p:cNvPr>
            <p:cNvCxnSpPr>
              <a:stCxn id="20" idx="7"/>
              <a:endCxn id="19" idx="3"/>
            </p:cNvCxnSpPr>
            <p:nvPr/>
          </p:nvCxnSpPr>
          <p:spPr>
            <a:xfrm flipV="1">
              <a:off x="658758" y="3845659"/>
              <a:ext cx="274584" cy="3729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DBB603D-02DD-D3B4-D387-431C334A9FBF}"/>
                </a:ext>
              </a:extLst>
            </p:cNvPr>
            <p:cNvCxnSpPr>
              <a:cxnSpLocks/>
              <a:stCxn id="21" idx="7"/>
              <a:endCxn id="22" idx="2"/>
            </p:cNvCxnSpPr>
            <p:nvPr/>
          </p:nvCxnSpPr>
          <p:spPr>
            <a:xfrm flipV="1">
              <a:off x="1144458" y="4751936"/>
              <a:ext cx="516207" cy="1989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E2DFA09-F0EB-C36C-DCDF-495703831415}"/>
                </a:ext>
              </a:extLst>
            </p:cNvPr>
            <p:cNvCxnSpPr>
              <a:stCxn id="21" idx="6"/>
              <a:endCxn id="24" idx="2"/>
            </p:cNvCxnSpPr>
            <p:nvPr/>
          </p:nvCxnSpPr>
          <p:spPr>
            <a:xfrm>
              <a:off x="1187435" y="5059713"/>
              <a:ext cx="1007646" cy="488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A3C0652-33B8-33BE-468C-5E5E7EBD5547}"/>
                </a:ext>
              </a:extLst>
            </p:cNvPr>
            <p:cNvCxnSpPr>
              <a:stCxn id="24" idx="5"/>
              <a:endCxn id="25" idx="1"/>
            </p:cNvCxnSpPr>
            <p:nvPr/>
          </p:nvCxnSpPr>
          <p:spPr>
            <a:xfrm>
              <a:off x="2445572" y="5657476"/>
              <a:ext cx="203572" cy="313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66F7D71-404D-E268-AEBC-0AB52354B62C}"/>
              </a:ext>
            </a:extLst>
          </p:cNvPr>
          <p:cNvSpPr/>
          <p:nvPr/>
        </p:nvSpPr>
        <p:spPr>
          <a:xfrm>
            <a:off x="1194912" y="2523206"/>
            <a:ext cx="731822" cy="2406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baseline="-10000" dirty="0"/>
              <a:t>1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5EA76B5-293C-4347-1801-FDCDFF44B91A}"/>
              </a:ext>
            </a:extLst>
          </p:cNvPr>
          <p:cNvSpPr/>
          <p:nvPr/>
        </p:nvSpPr>
        <p:spPr>
          <a:xfrm>
            <a:off x="2094526" y="2523206"/>
            <a:ext cx="731822" cy="24063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baseline="-10000" dirty="0"/>
              <a:t>2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159B20C-FA0F-DC10-CBA9-8168A5CA3FBB}"/>
              </a:ext>
            </a:extLst>
          </p:cNvPr>
          <p:cNvSpPr/>
          <p:nvPr/>
        </p:nvSpPr>
        <p:spPr>
          <a:xfrm>
            <a:off x="2095055" y="2524530"/>
            <a:ext cx="731822" cy="2406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baseline="-10000" dirty="0"/>
              <a:t>2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F6AB8CD-08A2-A5C6-674B-59BEE0778D88}"/>
              </a:ext>
            </a:extLst>
          </p:cNvPr>
          <p:cNvSpPr/>
          <p:nvPr/>
        </p:nvSpPr>
        <p:spPr>
          <a:xfrm>
            <a:off x="4390031" y="2531282"/>
            <a:ext cx="731822" cy="2406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baseline="-10000" dirty="0"/>
              <a:t>t-2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C3E6B32-2DCB-80AA-5681-688A3F5D5DC0}"/>
              </a:ext>
            </a:extLst>
          </p:cNvPr>
          <p:cNvSpPr/>
          <p:nvPr/>
        </p:nvSpPr>
        <p:spPr>
          <a:xfrm>
            <a:off x="5314994" y="2523205"/>
            <a:ext cx="731822" cy="2406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baseline="-10000" dirty="0"/>
              <a:t>t-1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5E363318-5F03-C8DF-73BB-AA136295D30A}"/>
              </a:ext>
            </a:extLst>
          </p:cNvPr>
          <p:cNvSpPr/>
          <p:nvPr/>
        </p:nvSpPr>
        <p:spPr>
          <a:xfrm>
            <a:off x="6232413" y="2523204"/>
            <a:ext cx="731822" cy="2406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baseline="-10000" dirty="0"/>
              <a:t>t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5E64F00D-A8F6-64BF-7B73-2DF80D14FC03}"/>
              </a:ext>
            </a:extLst>
          </p:cNvPr>
          <p:cNvSpPr/>
          <p:nvPr/>
        </p:nvSpPr>
        <p:spPr>
          <a:xfrm>
            <a:off x="8367285" y="3650029"/>
            <a:ext cx="2689755" cy="16273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16633BB-E243-F475-0EE3-FFFA53FC5EE4}"/>
              </a:ext>
            </a:extLst>
          </p:cNvPr>
          <p:cNvSpPr txBox="1"/>
          <p:nvPr/>
        </p:nvSpPr>
        <p:spPr>
          <a:xfrm>
            <a:off x="8695351" y="3506523"/>
            <a:ext cx="2019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LSTM Classifier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13BE29B-B764-9FF9-B359-3F847F81F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60248"/>
              </p:ext>
            </p:extLst>
          </p:nvPr>
        </p:nvGraphicFramePr>
        <p:xfrm>
          <a:off x="8888249" y="4054295"/>
          <a:ext cx="18262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735">
                  <a:extLst>
                    <a:ext uri="{9D8B030D-6E8A-4147-A177-3AD203B41FA5}">
                      <a16:colId xmlns:a16="http://schemas.microsoft.com/office/drawing/2014/main" val="1820675780"/>
                    </a:ext>
                  </a:extLst>
                </a:gridCol>
                <a:gridCol w="608735">
                  <a:extLst>
                    <a:ext uri="{9D8B030D-6E8A-4147-A177-3AD203B41FA5}">
                      <a16:colId xmlns:a16="http://schemas.microsoft.com/office/drawing/2014/main" val="2814886435"/>
                    </a:ext>
                  </a:extLst>
                </a:gridCol>
                <a:gridCol w="608735">
                  <a:extLst>
                    <a:ext uri="{9D8B030D-6E8A-4147-A177-3AD203B41FA5}">
                      <a16:colId xmlns:a16="http://schemas.microsoft.com/office/drawing/2014/main" val="2185396272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Q </a:t>
                      </a:r>
                      <a:r>
                        <a:rPr lang="en-US" sz="1400" b="0" baseline="-10000" dirty="0">
                          <a:solidFill>
                            <a:schemeClr val="bg1"/>
                          </a:solidFill>
                        </a:rPr>
                        <a:t>t-2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LO </a:t>
                      </a:r>
                      <a:r>
                        <a:rPr lang="en-US" sz="1400" b="0" baseline="-10000" dirty="0">
                          <a:solidFill>
                            <a:schemeClr val="bg1"/>
                          </a:solidFill>
                        </a:rPr>
                        <a:t>t-2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en-US" sz="1400" b="0" baseline="-10000" dirty="0">
                          <a:solidFill>
                            <a:schemeClr val="bg1"/>
                          </a:solidFill>
                        </a:rPr>
                        <a:t>t-3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988553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Q </a:t>
                      </a:r>
                      <a:r>
                        <a:rPr lang="en-US" sz="1400" b="0" baseline="-10000" dirty="0">
                          <a:solidFill>
                            <a:schemeClr val="bg1"/>
                          </a:solidFill>
                        </a:rPr>
                        <a:t>t-1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LO </a:t>
                      </a:r>
                      <a:r>
                        <a:rPr lang="en-US" sz="1400" b="0" baseline="-10000" dirty="0">
                          <a:solidFill>
                            <a:schemeClr val="bg1"/>
                          </a:solidFill>
                        </a:rPr>
                        <a:t>t-1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en-US" sz="1400" b="0" baseline="-10000" dirty="0">
                          <a:solidFill>
                            <a:schemeClr val="bg1"/>
                          </a:solidFill>
                        </a:rPr>
                        <a:t>t-2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3829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Q </a:t>
                      </a:r>
                      <a:r>
                        <a:rPr lang="en-US" sz="1400" b="0" baseline="-100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LO </a:t>
                      </a:r>
                      <a:r>
                        <a:rPr lang="en-US" sz="1400" b="0" baseline="-100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en-US" sz="1400" b="0" baseline="-10000" dirty="0">
                          <a:solidFill>
                            <a:schemeClr val="bg1"/>
                          </a:solidFill>
                        </a:rPr>
                        <a:t>t-1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717459"/>
                  </a:ext>
                </a:extLst>
              </a:tr>
            </a:tbl>
          </a:graphicData>
        </a:graphic>
      </p:graphicFrame>
      <p:sp>
        <p:nvSpPr>
          <p:cNvPr id="26" name="Arrow: Down 25">
            <a:extLst>
              <a:ext uri="{FF2B5EF4-FFF2-40B4-BE49-F238E27FC236}">
                <a16:creationId xmlns:a16="http://schemas.microsoft.com/office/drawing/2014/main" id="{37F420FB-3F76-34C3-57FE-D6117539F8F5}"/>
              </a:ext>
            </a:extLst>
          </p:cNvPr>
          <p:cNvSpPr/>
          <p:nvPr/>
        </p:nvSpPr>
        <p:spPr>
          <a:xfrm>
            <a:off x="9564257" y="5455769"/>
            <a:ext cx="281292" cy="5203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06835E8-4A8D-80F6-B4C8-8330C4840676}"/>
              </a:ext>
            </a:extLst>
          </p:cNvPr>
          <p:cNvSpPr/>
          <p:nvPr/>
        </p:nvSpPr>
        <p:spPr>
          <a:xfrm>
            <a:off x="9403055" y="6054315"/>
            <a:ext cx="723622" cy="23245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</a:t>
            </a:r>
            <a:r>
              <a:rPr lang="en-US" baseline="-10000" dirty="0"/>
              <a:t>t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CA27F3E-4800-1237-7DDE-9A146C8C42E4}"/>
              </a:ext>
            </a:extLst>
          </p:cNvPr>
          <p:cNvCxnSpPr>
            <a:cxnSpLocks/>
            <a:stCxn id="8" idx="3"/>
            <a:endCxn id="144" idx="0"/>
          </p:cNvCxnSpPr>
          <p:nvPr/>
        </p:nvCxnSpPr>
        <p:spPr>
          <a:xfrm>
            <a:off x="6971779" y="2295509"/>
            <a:ext cx="2733124" cy="1211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9DD7A37F-5B09-CF17-F766-7B3294F8BAF9}"/>
              </a:ext>
            </a:extLst>
          </p:cNvPr>
          <p:cNvSpPr txBox="1"/>
          <p:nvPr/>
        </p:nvSpPr>
        <p:spPr>
          <a:xfrm flipH="1">
            <a:off x="7428698" y="2531282"/>
            <a:ext cx="4234563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Reshape </a:t>
            </a:r>
            <a:r>
              <a:rPr lang="en-US" sz="1100" b="0" dirty="0"/>
              <a:t>Question and learning objective embeddings with answers correctness of last three questions  </a:t>
            </a:r>
            <a:endParaRPr lang="en-US" sz="1100" b="0" baseline="-10000" dirty="0"/>
          </a:p>
          <a:p>
            <a:pPr algn="ctr"/>
            <a:endParaRPr lang="en-US" sz="11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0F0DBD9-A2F6-E27B-2770-D0A04EDE6D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151" y="3272564"/>
            <a:ext cx="2123097" cy="168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68E73C1-9BE6-9769-554D-63480A3E3EE9}"/>
              </a:ext>
            </a:extLst>
          </p:cNvPr>
          <p:cNvCxnSpPr>
            <a:stCxn id="19" idx="2"/>
            <a:endCxn id="13" idx="1"/>
          </p:cNvCxnSpPr>
          <p:nvPr/>
        </p:nvCxnSpPr>
        <p:spPr>
          <a:xfrm rot="10800000">
            <a:off x="1194913" y="1997126"/>
            <a:ext cx="171655" cy="1984751"/>
          </a:xfrm>
          <a:prstGeom prst="bentConnector3">
            <a:avLst>
              <a:gd name="adj1" fmla="val 33971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4440679-FA29-454B-3A0B-334FEF221C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1220" y="3247748"/>
            <a:ext cx="3389366" cy="1468258"/>
          </a:xfrm>
          <a:prstGeom prst="bentConnector3">
            <a:avLst>
              <a:gd name="adj1" fmla="val 10006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240A8F-6EC5-256A-D873-76B4984A0E5B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rot="5400000" flipH="1" flipV="1">
            <a:off x="1718790" y="3507439"/>
            <a:ext cx="4174011" cy="1153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7002650-2BD3-A0C8-3E69-5C071BF370B4}"/>
              </a:ext>
            </a:extLst>
          </p:cNvPr>
          <p:cNvCxnSpPr/>
          <p:nvPr/>
        </p:nvCxnSpPr>
        <p:spPr>
          <a:xfrm rot="5400000" flipH="1" flipV="1">
            <a:off x="1718792" y="3507439"/>
            <a:ext cx="4174011" cy="1153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E20301CC-BCB5-2FD6-E0B8-A84F96EB9F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152" y="3272565"/>
            <a:ext cx="2123097" cy="168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33026CF7-3E4F-AD53-CE10-7AB0C8BB7583}"/>
              </a:ext>
            </a:extLst>
          </p:cNvPr>
          <p:cNvCxnSpPr/>
          <p:nvPr/>
        </p:nvCxnSpPr>
        <p:spPr>
          <a:xfrm rot="10800000">
            <a:off x="1194914" y="1997127"/>
            <a:ext cx="171655" cy="1984751"/>
          </a:xfrm>
          <a:prstGeom prst="bentConnector3">
            <a:avLst>
              <a:gd name="adj1" fmla="val 33971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12B1DCB-5A05-EBE1-3FF2-E322A44574E2}"/>
              </a:ext>
            </a:extLst>
          </p:cNvPr>
          <p:cNvSpPr txBox="1"/>
          <p:nvPr/>
        </p:nvSpPr>
        <p:spPr>
          <a:xfrm>
            <a:off x="2970149" y="1812459"/>
            <a:ext cx="114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F024194-2BB5-C47B-573E-AFD0B6D4FE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1221" y="3247748"/>
            <a:ext cx="3389366" cy="1468258"/>
          </a:xfrm>
          <a:prstGeom prst="bentConnector3">
            <a:avLst>
              <a:gd name="adj1" fmla="val 10006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8163917-2DE0-707D-7CA6-7BEC05846A4A}"/>
              </a:ext>
            </a:extLst>
          </p:cNvPr>
          <p:cNvCxnSpPr/>
          <p:nvPr/>
        </p:nvCxnSpPr>
        <p:spPr>
          <a:xfrm rot="5400000" flipH="1" flipV="1">
            <a:off x="1718794" y="3507439"/>
            <a:ext cx="4174011" cy="1153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6B1BC9EA-3593-0D37-A666-AF105C56BAB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153" y="3272565"/>
            <a:ext cx="2123097" cy="168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56F7949A-2B0B-9644-B484-F412611A4969}"/>
              </a:ext>
            </a:extLst>
          </p:cNvPr>
          <p:cNvCxnSpPr/>
          <p:nvPr/>
        </p:nvCxnSpPr>
        <p:spPr>
          <a:xfrm rot="10800000">
            <a:off x="1194915" y="1997127"/>
            <a:ext cx="171655" cy="1984751"/>
          </a:xfrm>
          <a:prstGeom prst="bentConnector3">
            <a:avLst>
              <a:gd name="adj1" fmla="val 33971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0719900F-60BA-0E7A-3515-5E3D05DAE29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1222" y="3247749"/>
            <a:ext cx="3389366" cy="1468258"/>
          </a:xfrm>
          <a:prstGeom prst="bentConnector3">
            <a:avLst>
              <a:gd name="adj1" fmla="val 100060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8DE6F8A5-1ADD-C6AC-4686-D5BCD294F3B5}"/>
              </a:ext>
            </a:extLst>
          </p:cNvPr>
          <p:cNvCxnSpPr/>
          <p:nvPr/>
        </p:nvCxnSpPr>
        <p:spPr>
          <a:xfrm rot="5400000" flipH="1" flipV="1">
            <a:off x="1718796" y="3507440"/>
            <a:ext cx="4174011" cy="115338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4B3308EA-FD8E-0AA5-975D-81E5B43965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155" y="3272567"/>
            <a:ext cx="2123097" cy="16899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6F0874B1-31C4-EAA2-2B14-8F9810AE4ACF}"/>
              </a:ext>
            </a:extLst>
          </p:cNvPr>
          <p:cNvCxnSpPr/>
          <p:nvPr/>
        </p:nvCxnSpPr>
        <p:spPr>
          <a:xfrm rot="10800000">
            <a:off x="1194926" y="1997124"/>
            <a:ext cx="171655" cy="1984751"/>
          </a:xfrm>
          <a:prstGeom prst="bentConnector3">
            <a:avLst>
              <a:gd name="adj1" fmla="val 339713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5B453C4-E168-9D5C-6148-B9284760665E}"/>
              </a:ext>
            </a:extLst>
          </p:cNvPr>
          <p:cNvSpPr/>
          <p:nvPr/>
        </p:nvSpPr>
        <p:spPr>
          <a:xfrm>
            <a:off x="517037" y="3010959"/>
            <a:ext cx="3715434" cy="620150"/>
          </a:xfrm>
          <a:prstGeom prst="roundRect">
            <a:avLst/>
          </a:prstGeom>
          <a:solidFill>
            <a:srgbClr val="FFFFFF">
              <a:alpha val="54902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Convert node features embeddings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4C22B5-403F-FD62-242B-4209CB2A16E7}"/>
              </a:ext>
            </a:extLst>
          </p:cNvPr>
          <p:cNvSpPr txBox="1"/>
          <p:nvPr/>
        </p:nvSpPr>
        <p:spPr>
          <a:xfrm>
            <a:off x="872156" y="2881453"/>
            <a:ext cx="27577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GNN Layer</a:t>
            </a:r>
          </a:p>
        </p:txBody>
      </p:sp>
      <p:sp>
        <p:nvSpPr>
          <p:cNvPr id="138" name="Title 1">
            <a:extLst>
              <a:ext uri="{FF2B5EF4-FFF2-40B4-BE49-F238E27FC236}">
                <a16:creationId xmlns:a16="http://schemas.microsoft.com/office/drawing/2014/main" id="{7D767190-05C3-5684-C3E9-AF6CA522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GNN-LSTM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F5B2EE-F50F-50C4-8770-EE8383C46684}"/>
              </a:ext>
            </a:extLst>
          </p:cNvPr>
          <p:cNvSpPr/>
          <p:nvPr/>
        </p:nvSpPr>
        <p:spPr>
          <a:xfrm>
            <a:off x="7321782" y="2801552"/>
            <a:ext cx="361511" cy="3432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B063286-E52D-30FB-2637-922C87580CAB}"/>
              </a:ext>
            </a:extLst>
          </p:cNvPr>
          <p:cNvSpPr/>
          <p:nvPr/>
        </p:nvSpPr>
        <p:spPr>
          <a:xfrm>
            <a:off x="7716321" y="4229238"/>
            <a:ext cx="361511" cy="3432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7C6BBE-B38B-DF33-B026-087CC32EC3D2}"/>
              </a:ext>
            </a:extLst>
          </p:cNvPr>
          <p:cNvSpPr/>
          <p:nvPr/>
        </p:nvSpPr>
        <p:spPr>
          <a:xfrm>
            <a:off x="8878041" y="5998916"/>
            <a:ext cx="361511" cy="3432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98F4989-AC4F-E0AE-9502-B6E0D841275D}"/>
              </a:ext>
            </a:extLst>
          </p:cNvPr>
          <p:cNvSpPr/>
          <p:nvPr/>
        </p:nvSpPr>
        <p:spPr>
          <a:xfrm>
            <a:off x="3870931" y="6135657"/>
            <a:ext cx="361511" cy="3432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D3511C-42D7-B7F5-4957-43ECB7ECA4A0}"/>
              </a:ext>
            </a:extLst>
          </p:cNvPr>
          <p:cNvSpPr/>
          <p:nvPr/>
        </p:nvSpPr>
        <p:spPr>
          <a:xfrm>
            <a:off x="4378526" y="3149406"/>
            <a:ext cx="361511" cy="3432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014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9018-D03E-510D-3F51-8504C6E9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 </a:t>
            </a:r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7A225009-32AB-5B9B-F0AF-95833C67A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9" t="4902" r="28833" b="5145"/>
          <a:stretch/>
        </p:blipFill>
        <p:spPr>
          <a:xfrm>
            <a:off x="4489623" y="-127741"/>
            <a:ext cx="6015818" cy="674062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67CB8D-1BBA-B66B-E9BE-44304B6F3B2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9365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/>
              <a:t>Randomly select n number of students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Split train and test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Train on train data and brute force model optimization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Validate on test data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Compare models and benchmark against Bayesian Knowledge Tracing model.  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504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C685-3406-A6E4-42BC-2F386E27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(test data)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92121C-CA29-5670-0140-DDABA104D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53998"/>
              </p:ext>
            </p:extLst>
          </p:nvPr>
        </p:nvGraphicFramePr>
        <p:xfrm>
          <a:off x="838200" y="2426675"/>
          <a:ext cx="7396843" cy="914400"/>
        </p:xfrm>
        <a:graphic>
          <a:graphicData uri="http://schemas.openxmlformats.org/drawingml/2006/table">
            <a:tbl>
              <a:tblPr/>
              <a:tblGrid>
                <a:gridCol w="2048986">
                  <a:extLst>
                    <a:ext uri="{9D8B030D-6E8A-4147-A177-3AD203B41FA5}">
                      <a16:colId xmlns:a16="http://schemas.microsoft.com/office/drawing/2014/main" val="2040445704"/>
                    </a:ext>
                  </a:extLst>
                </a:gridCol>
                <a:gridCol w="2950541">
                  <a:extLst>
                    <a:ext uri="{9D8B030D-6E8A-4147-A177-3AD203B41FA5}">
                      <a16:colId xmlns:a16="http://schemas.microsoft.com/office/drawing/2014/main" val="368726600"/>
                    </a:ext>
                  </a:extLst>
                </a:gridCol>
                <a:gridCol w="2397316">
                  <a:extLst>
                    <a:ext uri="{9D8B030D-6E8A-4147-A177-3AD203B41FA5}">
                      <a16:colId xmlns:a16="http://schemas.microsoft.com/office/drawing/2014/main" val="191776054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i="1">
                          <a:effectLst/>
                        </a:rPr>
                        <a:t>Model</a:t>
                      </a:r>
                    </a:p>
                  </a:txBody>
                  <a:tcPr marL="22860" marR="22860" marT="15240" marB="1524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860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AVERAGE of Accuracy</a:t>
                      </a:r>
                    </a:p>
                  </a:txBody>
                  <a:tcPr marL="22860" marR="22860" marT="15240" marB="1524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860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AVERAGE of ROC AUC</a:t>
                      </a:r>
                    </a:p>
                  </a:txBody>
                  <a:tcPr marL="22860" marR="22860" marT="15240" marB="1524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860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9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16055"/>
                  </a:ext>
                </a:extLst>
              </a:tr>
              <a:tr h="18372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gnn</a:t>
                      </a:r>
                    </a:p>
                  </a:txBody>
                  <a:tcPr marL="22860" marR="22860" marT="15240" marB="15240" anchor="b">
                    <a:lnL>
                      <a:noFill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0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60.92%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860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60.69%</a:t>
                      </a:r>
                    </a:p>
                  </a:txBody>
                  <a:tcPr marL="22860" marR="22860" marT="15240" marB="15240" anchor="b">
                    <a:lnL>
                      <a:noFill/>
                    </a:lnL>
                    <a:lnR>
                      <a:noFill/>
                    </a:lnR>
                    <a:lnT w="22860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71644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gnn_lstm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>
                      <a:noFill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86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55.61%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286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58.62%</a:t>
                      </a:r>
                    </a:p>
                  </a:txBody>
                  <a:tcPr marL="22860" marR="22860" marT="15240" marB="1524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86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937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36040D-B8A1-DC74-7B6A-8F1783420D07}"/>
              </a:ext>
            </a:extLst>
          </p:cNvPr>
          <p:cNvSpPr txBox="1"/>
          <p:nvPr/>
        </p:nvSpPr>
        <p:spPr>
          <a:xfrm>
            <a:off x="838199" y="1779814"/>
            <a:ext cx="99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 students , 100 epochs per model ,  no batch training (each student interactions trained separately ) 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6513E1B-57DC-0F67-F3C5-A822170F41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041965"/>
              </p:ext>
            </p:extLst>
          </p:nvPr>
        </p:nvGraphicFramePr>
        <p:xfrm>
          <a:off x="838200" y="4450626"/>
          <a:ext cx="7396843" cy="914400"/>
        </p:xfrm>
        <a:graphic>
          <a:graphicData uri="http://schemas.openxmlformats.org/drawingml/2006/table">
            <a:tbl>
              <a:tblPr/>
              <a:tblGrid>
                <a:gridCol w="2048986">
                  <a:extLst>
                    <a:ext uri="{9D8B030D-6E8A-4147-A177-3AD203B41FA5}">
                      <a16:colId xmlns:a16="http://schemas.microsoft.com/office/drawing/2014/main" val="2040445704"/>
                    </a:ext>
                  </a:extLst>
                </a:gridCol>
                <a:gridCol w="2950541">
                  <a:extLst>
                    <a:ext uri="{9D8B030D-6E8A-4147-A177-3AD203B41FA5}">
                      <a16:colId xmlns:a16="http://schemas.microsoft.com/office/drawing/2014/main" val="368726600"/>
                    </a:ext>
                  </a:extLst>
                </a:gridCol>
                <a:gridCol w="2397316">
                  <a:extLst>
                    <a:ext uri="{9D8B030D-6E8A-4147-A177-3AD203B41FA5}">
                      <a16:colId xmlns:a16="http://schemas.microsoft.com/office/drawing/2014/main" val="191776054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i="1">
                          <a:effectLst/>
                        </a:rPr>
                        <a:t>Model</a:t>
                      </a:r>
                    </a:p>
                  </a:txBody>
                  <a:tcPr marL="22860" marR="22860" marT="15240" marB="1524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860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AVERAGE of Accuracy</a:t>
                      </a:r>
                    </a:p>
                  </a:txBody>
                  <a:tcPr marL="22860" marR="22860" marT="15240" marB="1524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860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AVERAGE of ROC AUC</a:t>
                      </a:r>
                    </a:p>
                  </a:txBody>
                  <a:tcPr marL="22860" marR="22860" marT="15240" marB="1524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860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9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16055"/>
                  </a:ext>
                </a:extLst>
              </a:tr>
              <a:tr h="18372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gnn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>
                      <a:noFill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0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63.87%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860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68.87%</a:t>
                      </a:r>
                    </a:p>
                  </a:txBody>
                  <a:tcPr marL="22860" marR="22860" marT="15240" marB="15240" anchor="b">
                    <a:lnL>
                      <a:noFill/>
                    </a:lnL>
                    <a:lnR>
                      <a:noFill/>
                    </a:lnR>
                    <a:lnT w="22860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71644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gnn_lstm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>
                      <a:noFill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86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66.36%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286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69.34%</a:t>
                      </a:r>
                    </a:p>
                  </a:txBody>
                  <a:tcPr marL="22860" marR="22860" marT="15240" marB="1524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86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937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0661D74-3729-EB6C-8BED-CA33C971B2A6}"/>
              </a:ext>
            </a:extLst>
          </p:cNvPr>
          <p:cNvSpPr txBox="1"/>
          <p:nvPr/>
        </p:nvSpPr>
        <p:spPr>
          <a:xfrm>
            <a:off x="838198" y="3863040"/>
            <a:ext cx="99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10 students , 25 epochs per model , batch trained </a:t>
            </a:r>
          </a:p>
        </p:txBody>
      </p:sp>
    </p:spTree>
    <p:extLst>
      <p:ext uri="{BB962C8B-B14F-4D97-AF65-F5344CB8AC3E}">
        <p14:creationId xmlns:p14="http://schemas.microsoft.com/office/powerpoint/2010/main" val="154398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7A04-3930-334A-D5AB-96F762DB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D998C-52E2-97E9-9548-42F092FCA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question similarity </a:t>
            </a:r>
          </a:p>
          <a:p>
            <a:r>
              <a:rPr lang="en-US" dirty="0"/>
              <a:t>Benchmark against </a:t>
            </a:r>
            <a:r>
              <a:rPr lang="en-US" sz="2800" dirty="0"/>
              <a:t>Bayesian Knowledge Tracing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4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5137</TotalTime>
  <Words>375</Words>
  <Application>Microsoft Office PowerPoint</Application>
  <PresentationFormat>Widescreen</PresentationFormat>
  <Paragraphs>127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GNN for Predicting student’s Mastery Level </vt:lpstr>
      <vt:lpstr>GNN for Predicting student’s Mastery Level </vt:lpstr>
      <vt:lpstr>How GNN works </vt:lpstr>
      <vt:lpstr>Knowledge Graph</vt:lpstr>
      <vt:lpstr>GNN Classifier</vt:lpstr>
      <vt:lpstr>GNN-LSTM Classifier</vt:lpstr>
      <vt:lpstr>Evaluation  </vt:lpstr>
      <vt:lpstr>Model Performance (test data) 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GNN for Predicting student’s Mastery Level </dc:title>
  <dc:creator>Pathirana, Madushan</dc:creator>
  <cp:lastModifiedBy>Pathirana, Madushan</cp:lastModifiedBy>
  <cp:revision>7</cp:revision>
  <dcterms:created xsi:type="dcterms:W3CDTF">2023-11-15T12:52:38Z</dcterms:created>
  <dcterms:modified xsi:type="dcterms:W3CDTF">2023-11-19T02:31:01Z</dcterms:modified>
</cp:coreProperties>
</file>