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aven Pro"/>
      <p:regular r:id="rId12"/>
      <p:bold r:id="rId13"/>
    </p:embeddedFont>
    <p:embeddedFont>
      <p:font typeface="Oswald"/>
      <p:regular r:id="rId14"/>
      <p:bold r:id="rId15"/>
    </p:embeddedFont>
    <p:embeddedFont>
      <p:font typeface="Comforta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avenPro-bold.fntdata"/><Relationship Id="rId12"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17" Type="http://schemas.openxmlformats.org/officeDocument/2006/relationships/font" Target="fonts/Comfortaa-bold.fntdata"/><Relationship Id="rId16"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50300dbd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50300dbd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400">
                <a:solidFill>
                  <a:srgbClr val="505962"/>
                </a:solidFill>
                <a:latin typeface="Times New Roman"/>
                <a:ea typeface="Times New Roman"/>
                <a:cs typeface="Times New Roman"/>
                <a:sym typeface="Times New Roman"/>
              </a:rPr>
              <a:t>Sri Lanka, being the oldest democracy in South Asia, is still using an old traditional paper-based election system. There are many problems with that method.</a:t>
            </a:r>
            <a:endParaRPr sz="1400">
              <a:solidFill>
                <a:srgbClr val="50596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505962"/>
              </a:buClr>
              <a:buSzPts val="1400"/>
              <a:buFont typeface="Times New Roman"/>
              <a:buChar char="●"/>
            </a:pPr>
            <a:r>
              <a:rPr lang="en" sz="1400">
                <a:solidFill>
                  <a:srgbClr val="505962"/>
                </a:solidFill>
                <a:latin typeface="Times New Roman"/>
                <a:ea typeface="Times New Roman"/>
                <a:cs typeface="Times New Roman"/>
                <a:sym typeface="Times New Roman"/>
              </a:rPr>
              <a:t>Security is a must thing to consider in an election system, but the traditional voting system doesn't have strong security.</a:t>
            </a:r>
            <a:endParaRPr sz="1400">
              <a:solidFill>
                <a:srgbClr val="50596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505962"/>
              </a:buClr>
              <a:buSzPts val="1400"/>
              <a:buFont typeface="Times New Roman"/>
              <a:buChar char="●"/>
            </a:pPr>
            <a:r>
              <a:rPr lang="en" sz="1400">
                <a:solidFill>
                  <a:srgbClr val="505962"/>
                </a:solidFill>
                <a:latin typeface="Times New Roman"/>
                <a:ea typeface="Times New Roman"/>
                <a:cs typeface="Times New Roman"/>
                <a:sym typeface="Times New Roman"/>
              </a:rPr>
              <a:t>Delivery Mechanism: In the traditional voting system, there are collected election cards in a box. And after the election the boxes delivery started.</a:t>
            </a:r>
            <a:endParaRPr sz="1400">
              <a:solidFill>
                <a:srgbClr val="50596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505962"/>
              </a:buClr>
              <a:buSzPts val="1400"/>
              <a:buFont typeface="Times New Roman"/>
              <a:buChar char="●"/>
            </a:pPr>
            <a:r>
              <a:rPr lang="en" sz="1400">
                <a:solidFill>
                  <a:srgbClr val="505962"/>
                </a:solidFill>
                <a:latin typeface="Times New Roman"/>
                <a:ea typeface="Times New Roman"/>
                <a:cs typeface="Times New Roman"/>
                <a:sym typeface="Times New Roman"/>
              </a:rPr>
              <a:t>There are some problems in delivering election boxes.</a:t>
            </a:r>
            <a:endParaRPr sz="1400">
              <a:solidFill>
                <a:srgbClr val="50596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505962"/>
              </a:buClr>
              <a:buSzPts val="1400"/>
              <a:buFont typeface="Times New Roman"/>
              <a:buChar char="●"/>
            </a:pPr>
            <a:r>
              <a:rPr lang="en" sz="1400">
                <a:solidFill>
                  <a:srgbClr val="505962"/>
                </a:solidFill>
                <a:latin typeface="Times New Roman"/>
                <a:ea typeface="Times New Roman"/>
                <a:cs typeface="Times New Roman"/>
                <a:sym typeface="Times New Roman"/>
              </a:rPr>
              <a:t>Some people make mistakes while they are voting.</a:t>
            </a:r>
            <a:endParaRPr sz="1400">
              <a:solidFill>
                <a:srgbClr val="50596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505962"/>
              </a:buClr>
              <a:buSzPts val="1400"/>
              <a:buFont typeface="Times New Roman"/>
              <a:buChar char="●"/>
            </a:pPr>
            <a:r>
              <a:rPr lang="en" sz="1400">
                <a:solidFill>
                  <a:srgbClr val="505962"/>
                </a:solidFill>
                <a:latin typeface="Times New Roman"/>
                <a:ea typeface="Times New Roman"/>
                <a:cs typeface="Times New Roman"/>
                <a:sym typeface="Times New Roman"/>
              </a:rPr>
              <a:t>Some people add fake votes.</a:t>
            </a:r>
            <a:endParaRPr sz="1400">
              <a:solidFill>
                <a:srgbClr val="50596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505962"/>
              </a:buClr>
              <a:buSzPts val="1400"/>
              <a:buFont typeface="Times New Roman"/>
              <a:buChar char="●"/>
            </a:pPr>
            <a:r>
              <a:rPr lang="en" sz="1400">
                <a:solidFill>
                  <a:srgbClr val="505962"/>
                </a:solidFill>
                <a:latin typeface="Times New Roman"/>
                <a:ea typeface="Times New Roman"/>
                <a:cs typeface="Times New Roman"/>
                <a:sym typeface="Times New Roman"/>
              </a:rPr>
              <a:t>takes some time to calculate a person's votes.</a:t>
            </a:r>
            <a:endParaRPr sz="1400">
              <a:solidFill>
                <a:srgbClr val="50596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505962"/>
              </a:buClr>
              <a:buSzPts val="1400"/>
              <a:buFont typeface="Times New Roman"/>
              <a:buChar char="●"/>
            </a:pPr>
            <a:r>
              <a:rPr lang="en" sz="1400">
                <a:solidFill>
                  <a:srgbClr val="505962"/>
                </a:solidFill>
                <a:latin typeface="Times New Roman"/>
                <a:ea typeface="Times New Roman"/>
                <a:cs typeface="Times New Roman"/>
                <a:sym typeface="Times New Roman"/>
              </a:rPr>
              <a:t>low confidently.</a:t>
            </a:r>
            <a:endParaRPr sz="1400">
              <a:solidFill>
                <a:srgbClr val="50596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505962"/>
              </a:buClr>
              <a:buSzPts val="1400"/>
              <a:buFont typeface="Times New Roman"/>
              <a:buChar char="●"/>
            </a:pPr>
            <a:r>
              <a:rPr lang="en" sz="1400">
                <a:solidFill>
                  <a:srgbClr val="505962"/>
                </a:solidFill>
                <a:latin typeface="Times New Roman"/>
                <a:ea typeface="Times New Roman"/>
                <a:cs typeface="Times New Roman"/>
                <a:sym typeface="Times New Roman"/>
              </a:rPr>
              <a:t>sometimes not an accurate collection of votes and average.</a:t>
            </a:r>
            <a:endParaRPr sz="1400">
              <a:solidFill>
                <a:srgbClr val="50596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505962"/>
              </a:buClr>
              <a:buSzPts val="1400"/>
              <a:buFont typeface="Times New Roman"/>
              <a:buChar char="●"/>
            </a:pPr>
            <a:r>
              <a:rPr lang="en" sz="1400">
                <a:solidFill>
                  <a:srgbClr val="505962"/>
                </a:solidFill>
                <a:latin typeface="Times New Roman"/>
                <a:ea typeface="Times New Roman"/>
                <a:cs typeface="Times New Roman"/>
                <a:sym typeface="Times New Roman"/>
              </a:rPr>
              <a:t>take a lot of time to deliver election boxes.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50300dbd4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50300dbd4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400">
                <a:solidFill>
                  <a:srgbClr val="505962"/>
                </a:solidFill>
                <a:latin typeface="Times New Roman"/>
                <a:ea typeface="Times New Roman"/>
                <a:cs typeface="Times New Roman"/>
                <a:sym typeface="Times New Roman"/>
              </a:rPr>
              <a:t>Solution</a:t>
            </a:r>
            <a:endParaRPr b="1" sz="1400">
              <a:solidFill>
                <a:srgbClr val="505962"/>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400">
                <a:solidFill>
                  <a:srgbClr val="505962"/>
                </a:solidFill>
                <a:latin typeface="Times New Roman"/>
                <a:ea typeface="Times New Roman"/>
                <a:cs typeface="Times New Roman"/>
                <a:sym typeface="Times New Roman"/>
              </a:rPr>
              <a:t>The proposed system is introduced with a unique computerized application for the Sri Lankan election system instead of the traditional paper-based system. It is a web-based application. Voters can easily cast their votes through this system. According to the current system of voting in Sri Lanka, there are two ways in which one voter can give one or three preferences. The system is capable of handling both of these methods. The entire system is administered by an administrator and the administration of the polling station is administered by the polling center inspector. The system uses fingerprints to identify the voter. This system includes a non-fingerprint system for disabled voters who cannot provide a fingerprint. That system is handled by a polling center inspector Once a voter inserts his fingerprint into the system, he is allowed to vote only if it is valid. Once a voter has cast a vote, this system automatically deposits that preference data system after decoding. This system can reduce the number of valid votes and reduce time the counting of votes.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50300dbd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50300dbd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50300dbd4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50300dbd4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50300dbd4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50300dbd4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1" cy="5143500"/>
          </a:xfrm>
          <a:prstGeom prst="rect">
            <a:avLst/>
          </a:prstGeom>
          <a:noFill/>
          <a:ln>
            <a:noFill/>
          </a:ln>
        </p:spPr>
      </p:pic>
      <p:sp>
        <p:nvSpPr>
          <p:cNvPr id="55" name="Google Shape;55;p13"/>
          <p:cNvSpPr/>
          <p:nvPr/>
        </p:nvSpPr>
        <p:spPr>
          <a:xfrm>
            <a:off x="0" y="1721100"/>
            <a:ext cx="9144000" cy="17013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FFFFFF"/>
                </a:solidFill>
                <a:latin typeface="Comfortaa"/>
                <a:ea typeface="Comfortaa"/>
                <a:cs typeface="Comfortaa"/>
                <a:sym typeface="Comfortaa"/>
              </a:rPr>
              <a:t>Election System in Sri Lanka</a:t>
            </a:r>
            <a:endParaRPr>
              <a:solidFill>
                <a:srgbClr val="FFFFFF"/>
              </a:solidFill>
            </a:endParaRPr>
          </a:p>
        </p:txBody>
      </p:sp>
      <p:sp>
        <p:nvSpPr>
          <p:cNvPr id="56" name="Google Shape;56;p13"/>
          <p:cNvSpPr txBox="1"/>
          <p:nvPr/>
        </p:nvSpPr>
        <p:spPr>
          <a:xfrm>
            <a:off x="139300" y="4471375"/>
            <a:ext cx="1908000" cy="51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Maven Pro"/>
                <a:ea typeface="Maven Pro"/>
                <a:cs typeface="Maven Pro"/>
                <a:sym typeface="Maven Pro"/>
              </a:rPr>
              <a:t>Team Semicolon</a:t>
            </a:r>
            <a:endParaRPr b="1" sz="1700">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1" cy="5143500"/>
          </a:xfrm>
          <a:prstGeom prst="rect">
            <a:avLst/>
          </a:prstGeom>
          <a:noFill/>
          <a:ln>
            <a:noFill/>
          </a:ln>
        </p:spPr>
      </p:pic>
      <p:sp>
        <p:nvSpPr>
          <p:cNvPr id="62" name="Google Shape;62;p14"/>
          <p:cNvSpPr/>
          <p:nvPr/>
        </p:nvSpPr>
        <p:spPr>
          <a:xfrm>
            <a:off x="0" y="239850"/>
            <a:ext cx="9144000" cy="556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Maven Pro"/>
                <a:ea typeface="Maven Pro"/>
                <a:cs typeface="Maven Pro"/>
                <a:sym typeface="Maven Pro"/>
              </a:rPr>
              <a:t>Problems</a:t>
            </a:r>
            <a:endParaRPr sz="100">
              <a:solidFill>
                <a:srgbClr val="FFFFFF"/>
              </a:solidFill>
              <a:latin typeface="Maven Pro"/>
              <a:ea typeface="Maven Pro"/>
              <a:cs typeface="Maven Pro"/>
              <a:sym typeface="Maven Pro"/>
            </a:endParaRPr>
          </a:p>
        </p:txBody>
      </p:sp>
      <p:sp>
        <p:nvSpPr>
          <p:cNvPr id="63" name="Google Shape;63;p14"/>
          <p:cNvSpPr txBox="1"/>
          <p:nvPr/>
        </p:nvSpPr>
        <p:spPr>
          <a:xfrm>
            <a:off x="285750" y="889950"/>
            <a:ext cx="8572500" cy="3926400"/>
          </a:xfrm>
          <a:prstGeom prst="rect">
            <a:avLst/>
          </a:prstGeom>
          <a:noFill/>
          <a:ln>
            <a:noFill/>
          </a:ln>
        </p:spPr>
        <p:txBody>
          <a:bodyPr anchorCtr="0" anchor="ctr"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Char char="●"/>
            </a:pPr>
            <a:r>
              <a:rPr lang="en" sz="2200">
                <a:solidFill>
                  <a:schemeClr val="dk1"/>
                </a:solidFill>
              </a:rPr>
              <a:t>Traditional voting system doesn't have strong security.</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 sz="2200">
                <a:solidFill>
                  <a:schemeClr val="dk1"/>
                </a:solidFill>
              </a:rPr>
              <a:t>Delivery Mechanism</a:t>
            </a:r>
            <a:endParaRPr sz="2200">
              <a:solidFill>
                <a:schemeClr val="dk1"/>
              </a:solidFill>
            </a:endParaRPr>
          </a:p>
          <a:p>
            <a:pPr indent="-349250" lvl="1" marL="914400" rtl="0" algn="l">
              <a:lnSpc>
                <a:spcPct val="115000"/>
              </a:lnSpc>
              <a:spcBef>
                <a:spcPts val="0"/>
              </a:spcBef>
              <a:spcAft>
                <a:spcPts val="0"/>
              </a:spcAft>
              <a:buClr>
                <a:schemeClr val="dk1"/>
              </a:buClr>
              <a:buSzPts val="1900"/>
              <a:buChar char="○"/>
            </a:pPr>
            <a:r>
              <a:rPr lang="en" sz="1900">
                <a:solidFill>
                  <a:schemeClr val="dk1"/>
                </a:solidFill>
              </a:rPr>
              <a:t>Delivering election boxes</a:t>
            </a:r>
            <a:endParaRPr sz="1900">
              <a:solidFill>
                <a:schemeClr val="dk1"/>
              </a:solidFill>
            </a:endParaRPr>
          </a:p>
          <a:p>
            <a:pPr indent="-368300" lvl="0" marL="457200" rtl="0" algn="l">
              <a:lnSpc>
                <a:spcPct val="115000"/>
              </a:lnSpc>
              <a:spcBef>
                <a:spcPts val="0"/>
              </a:spcBef>
              <a:spcAft>
                <a:spcPts val="0"/>
              </a:spcAft>
              <a:buClr>
                <a:schemeClr val="dk1"/>
              </a:buClr>
              <a:buSzPts val="2200"/>
              <a:buChar char="●"/>
            </a:pPr>
            <a:r>
              <a:rPr lang="en" sz="2200">
                <a:solidFill>
                  <a:schemeClr val="dk1"/>
                </a:solidFill>
              </a:rPr>
              <a:t>Some people doing mistakes while they are voting.</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 sz="2200">
                <a:solidFill>
                  <a:schemeClr val="dk1"/>
                </a:solidFill>
              </a:rPr>
              <a:t>Some people add fake votes.</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 sz="2200">
                <a:solidFill>
                  <a:schemeClr val="dk1"/>
                </a:solidFill>
              </a:rPr>
              <a:t>Takes some time to calculate persons votes.</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 sz="2200">
                <a:solidFill>
                  <a:schemeClr val="dk1"/>
                </a:solidFill>
              </a:rPr>
              <a:t>Low confidently</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 sz="2200">
                <a:solidFill>
                  <a:schemeClr val="dk1"/>
                </a:solidFill>
              </a:rPr>
              <a:t>Sometime not accurate collection of votes and average.</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 sz="2200">
                <a:solidFill>
                  <a:schemeClr val="dk1"/>
                </a:solidFill>
              </a:rPr>
              <a:t>Taking lot of time to delivery election boxes.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1" cy="5143500"/>
          </a:xfrm>
          <a:prstGeom prst="rect">
            <a:avLst/>
          </a:prstGeom>
          <a:noFill/>
          <a:ln>
            <a:noFill/>
          </a:ln>
        </p:spPr>
      </p:pic>
      <p:sp>
        <p:nvSpPr>
          <p:cNvPr id="69" name="Google Shape;69;p15"/>
          <p:cNvSpPr txBox="1"/>
          <p:nvPr/>
        </p:nvSpPr>
        <p:spPr>
          <a:xfrm>
            <a:off x="3638550" y="288000"/>
            <a:ext cx="5302800" cy="4567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9100">
                <a:solidFill>
                  <a:srgbClr val="FF0000"/>
                </a:solidFill>
                <a:latin typeface="Oswald"/>
                <a:ea typeface="Oswald"/>
                <a:cs typeface="Oswald"/>
                <a:sym typeface="Oswald"/>
              </a:rPr>
              <a:t>F</a:t>
            </a:r>
            <a:r>
              <a:rPr b="1" lang="en" sz="7500">
                <a:solidFill>
                  <a:srgbClr val="0D1428"/>
                </a:solidFill>
                <a:latin typeface="Oswald"/>
                <a:ea typeface="Oswald"/>
                <a:cs typeface="Oswald"/>
                <a:sym typeface="Oswald"/>
              </a:rPr>
              <a:t>ingerprint</a:t>
            </a:r>
            <a:endParaRPr b="1" sz="7500">
              <a:solidFill>
                <a:srgbClr val="0D1428"/>
              </a:solidFill>
              <a:latin typeface="Oswald"/>
              <a:ea typeface="Oswald"/>
              <a:cs typeface="Oswald"/>
              <a:sym typeface="Oswald"/>
            </a:endParaRPr>
          </a:p>
          <a:p>
            <a:pPr indent="0" lvl="0" marL="0" rtl="0" algn="l">
              <a:lnSpc>
                <a:spcPct val="115000"/>
              </a:lnSpc>
              <a:spcBef>
                <a:spcPts val="0"/>
              </a:spcBef>
              <a:spcAft>
                <a:spcPts val="0"/>
              </a:spcAft>
              <a:buNone/>
            </a:pPr>
            <a:r>
              <a:rPr b="1" lang="en" sz="9100">
                <a:solidFill>
                  <a:srgbClr val="FF0000"/>
                </a:solidFill>
                <a:latin typeface="Oswald"/>
                <a:ea typeface="Oswald"/>
                <a:cs typeface="Oswald"/>
                <a:sym typeface="Oswald"/>
              </a:rPr>
              <a:t>V</a:t>
            </a:r>
            <a:r>
              <a:rPr b="1" lang="en" sz="7500">
                <a:solidFill>
                  <a:srgbClr val="0D1428"/>
                </a:solidFill>
                <a:latin typeface="Oswald"/>
                <a:ea typeface="Oswald"/>
                <a:cs typeface="Oswald"/>
                <a:sym typeface="Oswald"/>
              </a:rPr>
              <a:t>oting</a:t>
            </a:r>
            <a:endParaRPr b="1" sz="7500">
              <a:solidFill>
                <a:srgbClr val="0D1428"/>
              </a:solidFill>
              <a:latin typeface="Oswald"/>
              <a:ea typeface="Oswald"/>
              <a:cs typeface="Oswald"/>
              <a:sym typeface="Oswald"/>
            </a:endParaRPr>
          </a:p>
          <a:p>
            <a:pPr indent="0" lvl="0" marL="0" rtl="0" algn="l">
              <a:lnSpc>
                <a:spcPct val="115000"/>
              </a:lnSpc>
              <a:spcBef>
                <a:spcPts val="0"/>
              </a:spcBef>
              <a:spcAft>
                <a:spcPts val="0"/>
              </a:spcAft>
              <a:buNone/>
            </a:pPr>
            <a:r>
              <a:rPr b="1" lang="en" sz="9100">
                <a:solidFill>
                  <a:srgbClr val="FF0000"/>
                </a:solidFill>
                <a:latin typeface="Oswald"/>
                <a:ea typeface="Oswald"/>
                <a:cs typeface="Oswald"/>
                <a:sym typeface="Oswald"/>
              </a:rPr>
              <a:t>S</a:t>
            </a:r>
            <a:r>
              <a:rPr b="1" lang="en" sz="7500">
                <a:solidFill>
                  <a:srgbClr val="0D1428"/>
                </a:solidFill>
                <a:latin typeface="Oswald"/>
                <a:ea typeface="Oswald"/>
                <a:cs typeface="Oswald"/>
                <a:sym typeface="Oswald"/>
              </a:rPr>
              <a:t>ystem</a:t>
            </a:r>
            <a:endParaRPr sz="1700">
              <a:solidFill>
                <a:schemeClr val="dk1"/>
              </a:solidFill>
              <a:latin typeface="Oswald"/>
              <a:ea typeface="Oswald"/>
              <a:cs typeface="Oswald"/>
              <a:sym typeface="Oswald"/>
            </a:endParaRPr>
          </a:p>
        </p:txBody>
      </p:sp>
      <p:pic>
        <p:nvPicPr>
          <p:cNvPr id="70" name="Google Shape;70;p15"/>
          <p:cNvPicPr preferRelativeResize="0"/>
          <p:nvPr/>
        </p:nvPicPr>
        <p:blipFill>
          <a:blip r:embed="rId4">
            <a:alphaModFix/>
          </a:blip>
          <a:stretch>
            <a:fillRect/>
          </a:stretch>
        </p:blipFill>
        <p:spPr>
          <a:xfrm>
            <a:off x="649300" y="1300150"/>
            <a:ext cx="2648800" cy="264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9144001" cy="5143500"/>
          </a:xfrm>
          <a:prstGeom prst="rect">
            <a:avLst/>
          </a:prstGeom>
          <a:noFill/>
          <a:ln>
            <a:noFill/>
          </a:ln>
        </p:spPr>
      </p:pic>
      <p:sp>
        <p:nvSpPr>
          <p:cNvPr id="76" name="Google Shape;76;p16"/>
          <p:cNvSpPr/>
          <p:nvPr/>
        </p:nvSpPr>
        <p:spPr>
          <a:xfrm>
            <a:off x="0" y="239850"/>
            <a:ext cx="9144000" cy="556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Maven Pro"/>
                <a:ea typeface="Maven Pro"/>
                <a:cs typeface="Maven Pro"/>
                <a:sym typeface="Maven Pro"/>
              </a:rPr>
              <a:t>Benefits</a:t>
            </a:r>
            <a:endParaRPr sz="100">
              <a:solidFill>
                <a:srgbClr val="FFFFFF"/>
              </a:solidFill>
              <a:latin typeface="Maven Pro"/>
              <a:ea typeface="Maven Pro"/>
              <a:cs typeface="Maven Pro"/>
              <a:sym typeface="Maven Pro"/>
            </a:endParaRPr>
          </a:p>
        </p:txBody>
      </p:sp>
      <p:sp>
        <p:nvSpPr>
          <p:cNvPr id="77" name="Google Shape;77;p16"/>
          <p:cNvSpPr txBox="1"/>
          <p:nvPr/>
        </p:nvSpPr>
        <p:spPr>
          <a:xfrm>
            <a:off x="285750" y="1042350"/>
            <a:ext cx="8572500" cy="3926400"/>
          </a:xfrm>
          <a:prstGeom prst="rect">
            <a:avLst/>
          </a:prstGeom>
          <a:noFill/>
          <a:ln>
            <a:noFill/>
          </a:ln>
        </p:spPr>
        <p:txBody>
          <a:bodyPr anchorCtr="0" anchor="ctr" bIns="91425" lIns="91425" spcFirstLastPara="1" rIns="91425" wrap="square" tIns="91425">
            <a:noAutofit/>
          </a:bodyPr>
          <a:lstStyle/>
          <a:p>
            <a:pPr indent="-368300" lvl="0" marL="457200" rtl="0" algn="l">
              <a:lnSpc>
                <a:spcPct val="150000"/>
              </a:lnSpc>
              <a:spcBef>
                <a:spcPts val="500"/>
              </a:spcBef>
              <a:spcAft>
                <a:spcPts val="0"/>
              </a:spcAft>
              <a:buClr>
                <a:schemeClr val="dk1"/>
              </a:buClr>
              <a:buSzPts val="2200"/>
              <a:buChar char="●"/>
            </a:pPr>
            <a:r>
              <a:rPr lang="en" sz="2200">
                <a:solidFill>
                  <a:schemeClr val="dk1"/>
                </a:solidFill>
              </a:rPr>
              <a:t>This system can reduce time the counting of votes</a:t>
            </a:r>
            <a:endParaRPr sz="2200">
              <a:solidFill>
                <a:schemeClr val="dk1"/>
              </a:solidFill>
            </a:endParaRPr>
          </a:p>
          <a:p>
            <a:pPr indent="-368300" lvl="0" marL="457200" rtl="0" algn="l">
              <a:lnSpc>
                <a:spcPct val="150000"/>
              </a:lnSpc>
              <a:spcBef>
                <a:spcPts val="0"/>
              </a:spcBef>
              <a:spcAft>
                <a:spcPts val="0"/>
              </a:spcAft>
              <a:buClr>
                <a:schemeClr val="dk1"/>
              </a:buClr>
              <a:buSzPts val="2200"/>
              <a:buChar char="●"/>
            </a:pPr>
            <a:r>
              <a:rPr lang="en" sz="2200">
                <a:solidFill>
                  <a:schemeClr val="dk1"/>
                </a:solidFill>
              </a:rPr>
              <a:t>No delivery mechanisms.</a:t>
            </a:r>
            <a:endParaRPr sz="2200">
              <a:solidFill>
                <a:schemeClr val="dk1"/>
              </a:solidFill>
            </a:endParaRPr>
          </a:p>
          <a:p>
            <a:pPr indent="-368300" lvl="0" marL="457200" rtl="0" algn="l">
              <a:lnSpc>
                <a:spcPct val="150000"/>
              </a:lnSpc>
              <a:spcBef>
                <a:spcPts val="0"/>
              </a:spcBef>
              <a:spcAft>
                <a:spcPts val="0"/>
              </a:spcAft>
              <a:buClr>
                <a:schemeClr val="dk1"/>
              </a:buClr>
              <a:buSzPts val="2200"/>
              <a:buChar char="●"/>
            </a:pPr>
            <a:r>
              <a:rPr lang="en" sz="2200">
                <a:solidFill>
                  <a:schemeClr val="dk1"/>
                </a:solidFill>
              </a:rPr>
              <a:t>No fake votes.</a:t>
            </a:r>
            <a:endParaRPr sz="2200">
              <a:solidFill>
                <a:schemeClr val="dk1"/>
              </a:solidFill>
            </a:endParaRPr>
          </a:p>
          <a:p>
            <a:pPr indent="-368300" lvl="0" marL="457200" rtl="0" algn="l">
              <a:lnSpc>
                <a:spcPct val="150000"/>
              </a:lnSpc>
              <a:spcBef>
                <a:spcPts val="0"/>
              </a:spcBef>
              <a:spcAft>
                <a:spcPts val="0"/>
              </a:spcAft>
              <a:buClr>
                <a:schemeClr val="dk1"/>
              </a:buClr>
              <a:buSzPts val="2200"/>
              <a:buChar char="●"/>
            </a:pPr>
            <a:r>
              <a:rPr lang="en" sz="2200">
                <a:solidFill>
                  <a:schemeClr val="dk1"/>
                </a:solidFill>
              </a:rPr>
              <a:t>High confidently</a:t>
            </a:r>
            <a:endParaRPr sz="2200">
              <a:solidFill>
                <a:schemeClr val="dk1"/>
              </a:solidFill>
            </a:endParaRPr>
          </a:p>
          <a:p>
            <a:pPr indent="-368300" lvl="0" marL="457200" rtl="0" algn="l">
              <a:lnSpc>
                <a:spcPct val="150000"/>
              </a:lnSpc>
              <a:spcBef>
                <a:spcPts val="0"/>
              </a:spcBef>
              <a:spcAft>
                <a:spcPts val="0"/>
              </a:spcAft>
              <a:buClr>
                <a:schemeClr val="dk1"/>
              </a:buClr>
              <a:buSzPts val="2200"/>
              <a:buChar char="●"/>
            </a:pPr>
            <a:r>
              <a:rPr lang="en" sz="2200">
                <a:solidFill>
                  <a:schemeClr val="dk1"/>
                </a:solidFill>
              </a:rPr>
              <a:t>Strong security than traditional system.</a:t>
            </a:r>
            <a:endParaRPr sz="2200">
              <a:solidFill>
                <a:schemeClr val="dk1"/>
              </a:solidFill>
            </a:endParaRPr>
          </a:p>
          <a:p>
            <a:pPr indent="-368300" lvl="0" marL="457200" rtl="0" algn="l">
              <a:lnSpc>
                <a:spcPct val="150000"/>
              </a:lnSpc>
              <a:spcBef>
                <a:spcPts val="0"/>
              </a:spcBef>
              <a:spcAft>
                <a:spcPts val="0"/>
              </a:spcAft>
              <a:buClr>
                <a:schemeClr val="dk1"/>
              </a:buClr>
              <a:buSzPts val="2200"/>
              <a:buChar char="●"/>
            </a:pPr>
            <a:r>
              <a:rPr lang="en" sz="2200">
                <a:solidFill>
                  <a:schemeClr val="dk1"/>
                </a:solidFill>
              </a:rPr>
              <a:t>Voting can be done at any polling station</a:t>
            </a:r>
            <a:endParaRPr sz="2200">
              <a:solidFill>
                <a:schemeClr val="dk1"/>
              </a:solidFill>
            </a:endParaRPr>
          </a:p>
          <a:p>
            <a:pPr indent="-368300" lvl="0" marL="457200" rtl="0" algn="l">
              <a:lnSpc>
                <a:spcPct val="150000"/>
              </a:lnSpc>
              <a:spcBef>
                <a:spcPts val="0"/>
              </a:spcBef>
              <a:spcAft>
                <a:spcPts val="0"/>
              </a:spcAft>
              <a:buClr>
                <a:schemeClr val="dk1"/>
              </a:buClr>
              <a:buSzPts val="2200"/>
              <a:buChar char="●"/>
            </a:pPr>
            <a:r>
              <a:rPr lang="en" sz="2200">
                <a:solidFill>
                  <a:schemeClr val="dk1"/>
                </a:solidFill>
              </a:rPr>
              <a:t>After verification, it will automatically reload the page in the preferred language of the voters.</a:t>
            </a:r>
            <a:endParaRPr sz="2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9144001" cy="5143500"/>
          </a:xfrm>
          <a:prstGeom prst="rect">
            <a:avLst/>
          </a:prstGeom>
          <a:noFill/>
          <a:ln>
            <a:noFill/>
          </a:ln>
        </p:spPr>
      </p:pic>
      <p:sp>
        <p:nvSpPr>
          <p:cNvPr id="83" name="Google Shape;83;p17"/>
          <p:cNvSpPr/>
          <p:nvPr/>
        </p:nvSpPr>
        <p:spPr>
          <a:xfrm>
            <a:off x="0" y="239850"/>
            <a:ext cx="9144000" cy="556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600">
                <a:solidFill>
                  <a:srgbClr val="FFFFFF"/>
                </a:solidFill>
                <a:latin typeface="Maven Pro"/>
                <a:ea typeface="Maven Pro"/>
                <a:cs typeface="Maven Pro"/>
                <a:sym typeface="Maven Pro"/>
              </a:rPr>
              <a:t>T</a:t>
            </a:r>
            <a:r>
              <a:rPr b="1" lang="en" sz="2600">
                <a:solidFill>
                  <a:srgbClr val="FFFFFF"/>
                </a:solidFill>
                <a:latin typeface="Maven Pro"/>
                <a:ea typeface="Maven Pro"/>
                <a:cs typeface="Maven Pro"/>
                <a:sym typeface="Maven Pro"/>
              </a:rPr>
              <a:t>echnical Design</a:t>
            </a:r>
            <a:endParaRPr sz="100">
              <a:solidFill>
                <a:srgbClr val="FFFFFF"/>
              </a:solidFill>
              <a:latin typeface="Maven Pro"/>
              <a:ea typeface="Maven Pro"/>
              <a:cs typeface="Maven Pro"/>
              <a:sym typeface="Maven Pro"/>
            </a:endParaRPr>
          </a:p>
        </p:txBody>
      </p:sp>
      <p:pic>
        <p:nvPicPr>
          <p:cNvPr id="84" name="Google Shape;84;p17"/>
          <p:cNvPicPr preferRelativeResize="0"/>
          <p:nvPr/>
        </p:nvPicPr>
        <p:blipFill>
          <a:blip r:embed="rId4">
            <a:alphaModFix/>
          </a:blip>
          <a:stretch>
            <a:fillRect/>
          </a:stretch>
        </p:blipFill>
        <p:spPr>
          <a:xfrm>
            <a:off x="2575077" y="796050"/>
            <a:ext cx="3993847" cy="434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0" y="0"/>
            <a:ext cx="9144001" cy="5143500"/>
          </a:xfrm>
          <a:prstGeom prst="rect">
            <a:avLst/>
          </a:prstGeom>
          <a:noFill/>
          <a:ln>
            <a:noFill/>
          </a:ln>
        </p:spPr>
      </p:pic>
      <p:sp>
        <p:nvSpPr>
          <p:cNvPr id="90" name="Google Shape;90;p18"/>
          <p:cNvSpPr/>
          <p:nvPr/>
        </p:nvSpPr>
        <p:spPr>
          <a:xfrm>
            <a:off x="0" y="1721100"/>
            <a:ext cx="9144000" cy="17013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FFFFFF"/>
                </a:solidFill>
                <a:latin typeface="Comfortaa"/>
                <a:ea typeface="Comfortaa"/>
                <a:cs typeface="Comfortaa"/>
                <a:sym typeface="Comfortaa"/>
              </a:rPr>
              <a:t>Thank You!</a:t>
            </a:r>
            <a:endParaRPr>
              <a:solidFill>
                <a:srgbClr val="FFFFFF"/>
              </a:solidFill>
            </a:endParaRPr>
          </a:p>
        </p:txBody>
      </p:sp>
      <p:sp>
        <p:nvSpPr>
          <p:cNvPr id="91" name="Google Shape;91;p18"/>
          <p:cNvSpPr txBox="1"/>
          <p:nvPr/>
        </p:nvSpPr>
        <p:spPr>
          <a:xfrm>
            <a:off x="139300" y="4471375"/>
            <a:ext cx="1908000" cy="51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Maven Pro"/>
                <a:ea typeface="Maven Pro"/>
                <a:cs typeface="Maven Pro"/>
                <a:sym typeface="Maven Pro"/>
              </a:rPr>
              <a:t>Team Semicolon</a:t>
            </a:r>
            <a:endParaRPr b="1" sz="1700">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