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61" r:id="rId2"/>
    <p:sldId id="257" r:id="rId3"/>
    <p:sldId id="262" r:id="rId4"/>
    <p:sldId id="263" r:id="rId5"/>
    <p:sldId id="301" r:id="rId6"/>
    <p:sldId id="265" r:id="rId7"/>
    <p:sldId id="302" r:id="rId8"/>
    <p:sldId id="296" r:id="rId9"/>
    <p:sldId id="268" r:id="rId10"/>
    <p:sldId id="269" r:id="rId11"/>
    <p:sldId id="299" r:id="rId12"/>
    <p:sldId id="295" r:id="rId13"/>
    <p:sldId id="270" r:id="rId14"/>
    <p:sldId id="294" r:id="rId15"/>
    <p:sldId id="272" r:id="rId16"/>
    <p:sldId id="271" r:id="rId17"/>
    <p:sldId id="293" r:id="rId18"/>
    <p:sldId id="275" r:id="rId19"/>
    <p:sldId id="281" r:id="rId20"/>
    <p:sldId id="282" r:id="rId21"/>
    <p:sldId id="284" r:id="rId22"/>
    <p:sldId id="285" r:id="rId23"/>
    <p:sldId id="300" r:id="rId24"/>
    <p:sldId id="291" r:id="rId25"/>
    <p:sldId id="297" r:id="rId26"/>
    <p:sldId id="286" r:id="rId27"/>
    <p:sldId id="290" r:id="rId28"/>
    <p:sldId id="298" r:id="rId29"/>
    <p:sldId id="292" r:id="rId30"/>
    <p:sldId id="280" r:id="rId31"/>
    <p:sldId id="279" r:id="rId32"/>
    <p:sldId id="264" r:id="rId33"/>
    <p:sldId id="274" r:id="rId34"/>
    <p:sldId id="303" r:id="rId35"/>
    <p:sldId id="273" r:id="rId36"/>
    <p:sldId id="258" r:id="rId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CFAE"/>
    <a:srgbClr val="646D78"/>
    <a:srgbClr val="A9B2BD"/>
    <a:srgbClr val="F6F7FA"/>
    <a:srgbClr val="AD92ED"/>
    <a:srgbClr val="4FC1E9"/>
    <a:srgbClr val="C4C7CE"/>
    <a:srgbClr val="CDD0DA"/>
    <a:srgbClr val="FA8150"/>
    <a:srgbClr val="E375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064DB9-2A0E-43D8-86ED-4B8A6C1CD628}" v="25" dt="2022-05-29T13:18:00.2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5" autoAdjust="0"/>
    <p:restoredTop sz="94674" autoAdjust="0"/>
  </p:normalViewPr>
  <p:slideViewPr>
    <p:cSldViewPr>
      <p:cViewPr varScale="1">
        <p:scale>
          <a:sx n="113" d="100"/>
          <a:sy n="113" d="100"/>
        </p:scale>
        <p:origin x="614" y="91"/>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p:cViewPr varScale="1">
        <p:scale>
          <a:sx n="93" d="100"/>
          <a:sy n="93" d="100"/>
        </p:scale>
        <p:origin x="-412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ECD13F-9E93-4C57-A5BD-336347054114}" type="datetimeFigureOut">
              <a:rPr lang="en-US" smtClean="0"/>
              <a:t>5/29/2022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2B5BEB-1ADB-49FA-9859-ABF84DA6CBEF}" type="slidenum">
              <a:rPr lang="en-US" smtClean="0"/>
              <a:t>‹#›</a:t>
            </a:fld>
            <a:endParaRPr lang="en-US"/>
          </a:p>
        </p:txBody>
      </p:sp>
    </p:spTree>
    <p:extLst>
      <p:ext uri="{BB962C8B-B14F-4D97-AF65-F5344CB8AC3E}">
        <p14:creationId xmlns:p14="http://schemas.microsoft.com/office/powerpoint/2010/main" val="1755283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1D9606-6FF7-49AF-A412-4D6AB767DFC4}" type="datetimeFigureOut">
              <a:rPr lang="en-US" smtClean="0"/>
              <a:t>5/29/2022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4AE7AE-FCBF-419F-971E-04B351FA8EC0}" type="slidenum">
              <a:rPr lang="en-US" smtClean="0"/>
              <a:t>‹#›</a:t>
            </a:fld>
            <a:endParaRPr lang="en-US"/>
          </a:p>
        </p:txBody>
      </p:sp>
    </p:spTree>
    <p:extLst>
      <p:ext uri="{BB962C8B-B14F-4D97-AF65-F5344CB8AC3E}">
        <p14:creationId xmlns:p14="http://schemas.microsoft.com/office/powerpoint/2010/main" val="1877749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 Templateswise.com - Machine Learning PP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35B0F5B-1F51-4F07-9BC5-565764121CA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64"/>
            <a:ext cx="9144000" cy="5142971"/>
          </a:xfrm>
          <a:prstGeom prst="rect">
            <a:avLst/>
          </a:prstGeom>
        </p:spPr>
      </p:pic>
      <p:pic>
        <p:nvPicPr>
          <p:cNvPr id="305" name="Picture 304">
            <a:extLst>
              <a:ext uri="{FF2B5EF4-FFF2-40B4-BE49-F238E27FC236}">
                <a16:creationId xmlns:a16="http://schemas.microsoft.com/office/drawing/2014/main" id="{3D5F88F3-6355-4E24-ACCB-8680BE8B0C1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457"/>
            <a:ext cx="9144000" cy="5142586"/>
          </a:xfrm>
          <a:prstGeom prst="rect">
            <a:avLst/>
          </a:prstGeom>
        </p:spPr>
      </p:pic>
      <p:sp>
        <p:nvSpPr>
          <p:cNvPr id="3" name="Date Placeholder 2"/>
          <p:cNvSpPr>
            <a:spLocks noGrp="1"/>
          </p:cNvSpPr>
          <p:nvPr userDrawn="1">
            <p:ph type="dt" sz="half" idx="10"/>
          </p:nvPr>
        </p:nvSpPr>
        <p:spPr/>
        <p:txBody>
          <a:bodyPr/>
          <a:lstStyle>
            <a:lvl1pPr>
              <a:defRPr>
                <a:solidFill>
                  <a:schemeClr val="bg1">
                    <a:lumMod val="65000"/>
                  </a:schemeClr>
                </a:solidFill>
              </a:defRPr>
            </a:lvl1pPr>
          </a:lstStyle>
          <a:p>
            <a:fld id="{FFF30096-E2FA-4C53-8FFA-C198FACBBC31}" type="datetimeFigureOut">
              <a:rPr lang="en-US" smtClean="0"/>
              <a:pPr/>
              <a:t>5/29/2022</a:t>
            </a:fld>
            <a:endParaRPr lang="en-US" dirty="0"/>
          </a:p>
        </p:txBody>
      </p:sp>
      <p:sp>
        <p:nvSpPr>
          <p:cNvPr id="4" name="Footer Placeholder 3"/>
          <p:cNvSpPr>
            <a:spLocks noGrp="1"/>
          </p:cNvSpPr>
          <p:nvPr userDrawn="1">
            <p:ph type="ftr" sz="quarter" idx="11"/>
          </p:nvPr>
        </p:nvSpPr>
        <p:spPr/>
        <p:txBody>
          <a:bodyPr/>
          <a:lstStyle>
            <a:lvl1pPr>
              <a:defRPr>
                <a:solidFill>
                  <a:schemeClr val="bg1">
                    <a:lumMod val="65000"/>
                  </a:schemeClr>
                </a:solidFill>
              </a:defRPr>
            </a:lvl1pPr>
          </a:lstStyle>
          <a:p>
            <a:endParaRPr lang="en-US" dirty="0"/>
          </a:p>
        </p:txBody>
      </p:sp>
      <p:sp>
        <p:nvSpPr>
          <p:cNvPr id="5" name="Slide Number Placeholder 4"/>
          <p:cNvSpPr>
            <a:spLocks noGrp="1"/>
          </p:cNvSpPr>
          <p:nvPr userDrawn="1">
            <p:ph type="sldNum" sz="quarter" idx="12"/>
          </p:nvPr>
        </p:nvSpPr>
        <p:spPr/>
        <p:txBody>
          <a:bodyPr/>
          <a:lstStyle>
            <a:lvl1pPr>
              <a:defRPr>
                <a:solidFill>
                  <a:schemeClr val="bg1">
                    <a:lumMod val="65000"/>
                  </a:schemeClr>
                </a:solidFill>
              </a:defRPr>
            </a:lvl1pPr>
          </a:lstStyle>
          <a:p>
            <a:fld id="{BE6EB2CE-F8EE-47A0-A8D1-750600A29654}" type="slidenum">
              <a:rPr lang="en-US" smtClean="0"/>
              <a:pPr/>
              <a:t>‹#›</a:t>
            </a:fld>
            <a:endParaRPr lang="en-US" dirty="0"/>
          </a:p>
        </p:txBody>
      </p:sp>
      <p:sp>
        <p:nvSpPr>
          <p:cNvPr id="128" name="Title 1">
            <a:extLst>
              <a:ext uri="{FF2B5EF4-FFF2-40B4-BE49-F238E27FC236}">
                <a16:creationId xmlns:a16="http://schemas.microsoft.com/office/drawing/2014/main" id="{8F0D60C6-8501-4D6D-8057-7CDBF8F5453E}"/>
              </a:ext>
            </a:extLst>
          </p:cNvPr>
          <p:cNvSpPr>
            <a:spLocks noGrp="1"/>
          </p:cNvSpPr>
          <p:nvPr userDrawn="1">
            <p:ph type="title" hasCustomPrompt="1"/>
          </p:nvPr>
        </p:nvSpPr>
        <p:spPr>
          <a:xfrm>
            <a:off x="4860032" y="1779662"/>
            <a:ext cx="3848291" cy="857250"/>
          </a:xfrm>
        </p:spPr>
        <p:txBody>
          <a:bodyPr>
            <a:noAutofit/>
          </a:bodyPr>
          <a:lstStyle>
            <a:lvl1pPr algn="l">
              <a:defRPr sz="3900" baseline="0">
                <a:solidFill>
                  <a:schemeClr val="bg1"/>
                </a:solidFill>
              </a:defRPr>
            </a:lvl1pPr>
          </a:lstStyle>
          <a:p>
            <a:r>
              <a:rPr lang="en-US" dirty="0"/>
              <a:t>Machine Learning</a:t>
            </a:r>
            <a:endParaRPr lang="en-US" noProof="0" dirty="0"/>
          </a:p>
        </p:txBody>
      </p:sp>
      <p:sp>
        <p:nvSpPr>
          <p:cNvPr id="129" name="Text Placeholder 4">
            <a:extLst>
              <a:ext uri="{FF2B5EF4-FFF2-40B4-BE49-F238E27FC236}">
                <a16:creationId xmlns:a16="http://schemas.microsoft.com/office/drawing/2014/main" id="{8EC25800-91F8-45D6-87F4-8C499CA81027}"/>
              </a:ext>
            </a:extLst>
          </p:cNvPr>
          <p:cNvSpPr>
            <a:spLocks noGrp="1"/>
          </p:cNvSpPr>
          <p:nvPr userDrawn="1">
            <p:ph type="body" sz="quarter" idx="35" hasCustomPrompt="1"/>
          </p:nvPr>
        </p:nvSpPr>
        <p:spPr>
          <a:xfrm>
            <a:off x="5024120" y="2427734"/>
            <a:ext cx="3672408" cy="452437"/>
          </a:xfrm>
        </p:spPr>
        <p:txBody>
          <a:bodyPr anchor="ctr">
            <a:noAutofit/>
          </a:bodyPr>
          <a:lstStyle>
            <a:lvl1pPr marL="0" indent="0" algn="l">
              <a:buNone/>
              <a:defRPr sz="1800">
                <a:solidFill>
                  <a:schemeClr val="bg1"/>
                </a:solidFill>
                <a:latin typeface="+mj-lt"/>
              </a:defRPr>
            </a:lvl1pPr>
          </a:lstStyle>
          <a:p>
            <a:r>
              <a:rPr lang="en-US" dirty="0"/>
              <a:t>PowerPoint template</a:t>
            </a:r>
          </a:p>
        </p:txBody>
      </p:sp>
      <p:grpSp>
        <p:nvGrpSpPr>
          <p:cNvPr id="379" name="Group 378">
            <a:extLst>
              <a:ext uri="{FF2B5EF4-FFF2-40B4-BE49-F238E27FC236}">
                <a16:creationId xmlns:a16="http://schemas.microsoft.com/office/drawing/2014/main" id="{5EFE17CA-9B2C-4214-86AB-24D59D14F4A9}"/>
              </a:ext>
            </a:extLst>
          </p:cNvPr>
          <p:cNvGrpSpPr/>
          <p:nvPr userDrawn="1"/>
        </p:nvGrpSpPr>
        <p:grpSpPr>
          <a:xfrm>
            <a:off x="6958036" y="2967073"/>
            <a:ext cx="808040" cy="808047"/>
            <a:chOff x="6958036" y="2967073"/>
            <a:chExt cx="808040" cy="808047"/>
          </a:xfrm>
        </p:grpSpPr>
        <p:sp>
          <p:nvSpPr>
            <p:cNvPr id="312" name="Freeform 209">
              <a:extLst>
                <a:ext uri="{FF2B5EF4-FFF2-40B4-BE49-F238E27FC236}">
                  <a16:creationId xmlns:a16="http://schemas.microsoft.com/office/drawing/2014/main" id="{B7EDEA35-2645-47DB-BCDF-9C7C2664619E}"/>
                </a:ext>
              </a:extLst>
            </p:cNvPr>
            <p:cNvSpPr>
              <a:spLocks/>
            </p:cNvSpPr>
            <p:nvPr userDrawn="1"/>
          </p:nvSpPr>
          <p:spPr bwMode="auto">
            <a:xfrm>
              <a:off x="6958036" y="2967073"/>
              <a:ext cx="808040" cy="808047"/>
            </a:xfrm>
            <a:custGeom>
              <a:avLst/>
              <a:gdLst>
                <a:gd name="T0" fmla="*/ 1017 w 1017"/>
                <a:gd name="T1" fmla="*/ 535 h 1017"/>
                <a:gd name="T2" fmla="*/ 1007 w 1017"/>
                <a:gd name="T3" fmla="*/ 612 h 1017"/>
                <a:gd name="T4" fmla="*/ 987 w 1017"/>
                <a:gd name="T5" fmla="*/ 684 h 1017"/>
                <a:gd name="T6" fmla="*/ 956 w 1017"/>
                <a:gd name="T7" fmla="*/ 751 h 1017"/>
                <a:gd name="T8" fmla="*/ 917 w 1017"/>
                <a:gd name="T9" fmla="*/ 813 h 1017"/>
                <a:gd name="T10" fmla="*/ 868 w 1017"/>
                <a:gd name="T11" fmla="*/ 869 h 1017"/>
                <a:gd name="T12" fmla="*/ 813 w 1017"/>
                <a:gd name="T13" fmla="*/ 917 h 1017"/>
                <a:gd name="T14" fmla="*/ 751 w 1017"/>
                <a:gd name="T15" fmla="*/ 956 h 1017"/>
                <a:gd name="T16" fmla="*/ 684 w 1017"/>
                <a:gd name="T17" fmla="*/ 987 h 1017"/>
                <a:gd name="T18" fmla="*/ 611 w 1017"/>
                <a:gd name="T19" fmla="*/ 1007 h 1017"/>
                <a:gd name="T20" fmla="*/ 535 w 1017"/>
                <a:gd name="T21" fmla="*/ 1017 h 1017"/>
                <a:gd name="T22" fmla="*/ 482 w 1017"/>
                <a:gd name="T23" fmla="*/ 1017 h 1017"/>
                <a:gd name="T24" fmla="*/ 406 w 1017"/>
                <a:gd name="T25" fmla="*/ 1007 h 1017"/>
                <a:gd name="T26" fmla="*/ 334 w 1017"/>
                <a:gd name="T27" fmla="*/ 987 h 1017"/>
                <a:gd name="T28" fmla="*/ 266 w 1017"/>
                <a:gd name="T29" fmla="*/ 956 h 1017"/>
                <a:gd name="T30" fmla="*/ 205 w 1017"/>
                <a:gd name="T31" fmla="*/ 917 h 1017"/>
                <a:gd name="T32" fmla="*/ 150 w 1017"/>
                <a:gd name="T33" fmla="*/ 869 h 1017"/>
                <a:gd name="T34" fmla="*/ 101 w 1017"/>
                <a:gd name="T35" fmla="*/ 813 h 1017"/>
                <a:gd name="T36" fmla="*/ 62 w 1017"/>
                <a:gd name="T37" fmla="*/ 751 h 1017"/>
                <a:gd name="T38" fmla="*/ 31 w 1017"/>
                <a:gd name="T39" fmla="*/ 684 h 1017"/>
                <a:gd name="T40" fmla="*/ 10 w 1017"/>
                <a:gd name="T41" fmla="*/ 612 h 1017"/>
                <a:gd name="T42" fmla="*/ 1 w 1017"/>
                <a:gd name="T43" fmla="*/ 535 h 1017"/>
                <a:gd name="T44" fmla="*/ 1 w 1017"/>
                <a:gd name="T45" fmla="*/ 483 h 1017"/>
                <a:gd name="T46" fmla="*/ 10 w 1017"/>
                <a:gd name="T47" fmla="*/ 407 h 1017"/>
                <a:gd name="T48" fmla="*/ 31 w 1017"/>
                <a:gd name="T49" fmla="*/ 334 h 1017"/>
                <a:gd name="T50" fmla="*/ 62 w 1017"/>
                <a:gd name="T51" fmla="*/ 266 h 1017"/>
                <a:gd name="T52" fmla="*/ 101 w 1017"/>
                <a:gd name="T53" fmla="*/ 204 h 1017"/>
                <a:gd name="T54" fmla="*/ 150 w 1017"/>
                <a:gd name="T55" fmla="*/ 149 h 1017"/>
                <a:gd name="T56" fmla="*/ 205 w 1017"/>
                <a:gd name="T57" fmla="*/ 101 h 1017"/>
                <a:gd name="T58" fmla="*/ 266 w 1017"/>
                <a:gd name="T59" fmla="*/ 61 h 1017"/>
                <a:gd name="T60" fmla="*/ 334 w 1017"/>
                <a:gd name="T61" fmla="*/ 31 h 1017"/>
                <a:gd name="T62" fmla="*/ 406 w 1017"/>
                <a:gd name="T63" fmla="*/ 10 h 1017"/>
                <a:gd name="T64" fmla="*/ 482 w 1017"/>
                <a:gd name="T65" fmla="*/ 1 h 1017"/>
                <a:gd name="T66" fmla="*/ 535 w 1017"/>
                <a:gd name="T67" fmla="*/ 1 h 1017"/>
                <a:gd name="T68" fmla="*/ 611 w 1017"/>
                <a:gd name="T69" fmla="*/ 10 h 1017"/>
                <a:gd name="T70" fmla="*/ 684 w 1017"/>
                <a:gd name="T71" fmla="*/ 31 h 1017"/>
                <a:gd name="T72" fmla="*/ 751 w 1017"/>
                <a:gd name="T73" fmla="*/ 61 h 1017"/>
                <a:gd name="T74" fmla="*/ 813 w 1017"/>
                <a:gd name="T75" fmla="*/ 101 h 1017"/>
                <a:gd name="T76" fmla="*/ 868 w 1017"/>
                <a:gd name="T77" fmla="*/ 149 h 1017"/>
                <a:gd name="T78" fmla="*/ 917 w 1017"/>
                <a:gd name="T79" fmla="*/ 204 h 1017"/>
                <a:gd name="T80" fmla="*/ 956 w 1017"/>
                <a:gd name="T81" fmla="*/ 266 h 1017"/>
                <a:gd name="T82" fmla="*/ 987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4" y="561"/>
                  </a:lnTo>
                  <a:lnTo>
                    <a:pt x="1011" y="586"/>
                  </a:lnTo>
                  <a:lnTo>
                    <a:pt x="1007" y="612"/>
                  </a:lnTo>
                  <a:lnTo>
                    <a:pt x="1002" y="636"/>
                  </a:lnTo>
                  <a:lnTo>
                    <a:pt x="995" y="660"/>
                  </a:lnTo>
                  <a:lnTo>
                    <a:pt x="987" y="684"/>
                  </a:lnTo>
                  <a:lnTo>
                    <a:pt x="978" y="707"/>
                  </a:lnTo>
                  <a:lnTo>
                    <a:pt x="967" y="729"/>
                  </a:lnTo>
                  <a:lnTo>
                    <a:pt x="956" y="751"/>
                  </a:lnTo>
                  <a:lnTo>
                    <a:pt x="944" y="773"/>
                  </a:lnTo>
                  <a:lnTo>
                    <a:pt x="930" y="794"/>
                  </a:lnTo>
                  <a:lnTo>
                    <a:pt x="917" y="813"/>
                  </a:lnTo>
                  <a:lnTo>
                    <a:pt x="902" y="833"/>
                  </a:lnTo>
                  <a:lnTo>
                    <a:pt x="885" y="851"/>
                  </a:lnTo>
                  <a:lnTo>
                    <a:pt x="868" y="869"/>
                  </a:lnTo>
                  <a:lnTo>
                    <a:pt x="851" y="886"/>
                  </a:lnTo>
                  <a:lnTo>
                    <a:pt x="832" y="901"/>
                  </a:lnTo>
                  <a:lnTo>
                    <a:pt x="813" y="917"/>
                  </a:lnTo>
                  <a:lnTo>
                    <a:pt x="793" y="931"/>
                  </a:lnTo>
                  <a:lnTo>
                    <a:pt x="773" y="944"/>
                  </a:lnTo>
                  <a:lnTo>
                    <a:pt x="751" y="956"/>
                  </a:lnTo>
                  <a:lnTo>
                    <a:pt x="729" y="968"/>
                  </a:lnTo>
                  <a:lnTo>
                    <a:pt x="707" y="978"/>
                  </a:lnTo>
                  <a:lnTo>
                    <a:pt x="684" y="987"/>
                  </a:lnTo>
                  <a:lnTo>
                    <a:pt x="660" y="994"/>
                  </a:lnTo>
                  <a:lnTo>
                    <a:pt x="636" y="1001"/>
                  </a:lnTo>
                  <a:lnTo>
                    <a:pt x="611" y="1007"/>
                  </a:lnTo>
                  <a:lnTo>
                    <a:pt x="586" y="1012"/>
                  </a:lnTo>
                  <a:lnTo>
                    <a:pt x="561" y="1015"/>
                  </a:lnTo>
                  <a:lnTo>
                    <a:pt x="535" y="1017"/>
                  </a:lnTo>
                  <a:lnTo>
                    <a:pt x="509" y="1017"/>
                  </a:lnTo>
                  <a:lnTo>
                    <a:pt x="509" y="1017"/>
                  </a:lnTo>
                  <a:lnTo>
                    <a:pt x="482" y="1017"/>
                  </a:lnTo>
                  <a:lnTo>
                    <a:pt x="457" y="1015"/>
                  </a:lnTo>
                  <a:lnTo>
                    <a:pt x="432" y="1012"/>
                  </a:lnTo>
                  <a:lnTo>
                    <a:pt x="406" y="1007"/>
                  </a:lnTo>
                  <a:lnTo>
                    <a:pt x="381" y="1001"/>
                  </a:lnTo>
                  <a:lnTo>
                    <a:pt x="358" y="994"/>
                  </a:lnTo>
                  <a:lnTo>
                    <a:pt x="334" y="987"/>
                  </a:lnTo>
                  <a:lnTo>
                    <a:pt x="311" y="978"/>
                  </a:lnTo>
                  <a:lnTo>
                    <a:pt x="288" y="968"/>
                  </a:lnTo>
                  <a:lnTo>
                    <a:pt x="266" y="956"/>
                  </a:lnTo>
                  <a:lnTo>
                    <a:pt x="245" y="944"/>
                  </a:lnTo>
                  <a:lnTo>
                    <a:pt x="224" y="931"/>
                  </a:lnTo>
                  <a:lnTo>
                    <a:pt x="205" y="917"/>
                  </a:lnTo>
                  <a:lnTo>
                    <a:pt x="185" y="901"/>
                  </a:lnTo>
                  <a:lnTo>
                    <a:pt x="167" y="886"/>
                  </a:lnTo>
                  <a:lnTo>
                    <a:pt x="150" y="869"/>
                  </a:lnTo>
                  <a:lnTo>
                    <a:pt x="132" y="851"/>
                  </a:lnTo>
                  <a:lnTo>
                    <a:pt x="116" y="833"/>
                  </a:lnTo>
                  <a:lnTo>
                    <a:pt x="101" y="813"/>
                  </a:lnTo>
                  <a:lnTo>
                    <a:pt x="87" y="794"/>
                  </a:lnTo>
                  <a:lnTo>
                    <a:pt x="74" y="773"/>
                  </a:lnTo>
                  <a:lnTo>
                    <a:pt x="62" y="751"/>
                  </a:lnTo>
                  <a:lnTo>
                    <a:pt x="50" y="729"/>
                  </a:lnTo>
                  <a:lnTo>
                    <a:pt x="40" y="707"/>
                  </a:lnTo>
                  <a:lnTo>
                    <a:pt x="31" y="684"/>
                  </a:lnTo>
                  <a:lnTo>
                    <a:pt x="23" y="660"/>
                  </a:lnTo>
                  <a:lnTo>
                    <a:pt x="16" y="636"/>
                  </a:lnTo>
                  <a:lnTo>
                    <a:pt x="10" y="612"/>
                  </a:lnTo>
                  <a:lnTo>
                    <a:pt x="6" y="586"/>
                  </a:lnTo>
                  <a:lnTo>
                    <a:pt x="3" y="561"/>
                  </a:lnTo>
                  <a:lnTo>
                    <a:pt x="1" y="535"/>
                  </a:lnTo>
                  <a:lnTo>
                    <a:pt x="0" y="509"/>
                  </a:lnTo>
                  <a:lnTo>
                    <a:pt x="0" y="509"/>
                  </a:lnTo>
                  <a:lnTo>
                    <a:pt x="1" y="483"/>
                  </a:lnTo>
                  <a:lnTo>
                    <a:pt x="3" y="457"/>
                  </a:lnTo>
                  <a:lnTo>
                    <a:pt x="6" y="431"/>
                  </a:lnTo>
                  <a:lnTo>
                    <a:pt x="10" y="407"/>
                  </a:lnTo>
                  <a:lnTo>
                    <a:pt x="16" y="381"/>
                  </a:lnTo>
                  <a:lnTo>
                    <a:pt x="23" y="357"/>
                  </a:lnTo>
                  <a:lnTo>
                    <a:pt x="31" y="334"/>
                  </a:lnTo>
                  <a:lnTo>
                    <a:pt x="40" y="311"/>
                  </a:lnTo>
                  <a:lnTo>
                    <a:pt x="50" y="288"/>
                  </a:lnTo>
                  <a:lnTo>
                    <a:pt x="62" y="266"/>
                  </a:lnTo>
                  <a:lnTo>
                    <a:pt x="74" y="245"/>
                  </a:lnTo>
                  <a:lnTo>
                    <a:pt x="87" y="225"/>
                  </a:lnTo>
                  <a:lnTo>
                    <a:pt x="101" y="204"/>
                  </a:lnTo>
                  <a:lnTo>
                    <a:pt x="116" y="185"/>
                  </a:lnTo>
                  <a:lnTo>
                    <a:pt x="132" y="167"/>
                  </a:lnTo>
                  <a:lnTo>
                    <a:pt x="150" y="149"/>
                  </a:lnTo>
                  <a:lnTo>
                    <a:pt x="167" y="132"/>
                  </a:lnTo>
                  <a:lnTo>
                    <a:pt x="185" y="116"/>
                  </a:lnTo>
                  <a:lnTo>
                    <a:pt x="205" y="101"/>
                  </a:lnTo>
                  <a:lnTo>
                    <a:pt x="224" y="86"/>
                  </a:lnTo>
                  <a:lnTo>
                    <a:pt x="245" y="74"/>
                  </a:lnTo>
                  <a:lnTo>
                    <a:pt x="266" y="61"/>
                  </a:lnTo>
                  <a:lnTo>
                    <a:pt x="288" y="51"/>
                  </a:lnTo>
                  <a:lnTo>
                    <a:pt x="311" y="40"/>
                  </a:lnTo>
                  <a:lnTo>
                    <a:pt x="334" y="31"/>
                  </a:lnTo>
                  <a:lnTo>
                    <a:pt x="358" y="23"/>
                  </a:lnTo>
                  <a:lnTo>
                    <a:pt x="381" y="16"/>
                  </a:lnTo>
                  <a:lnTo>
                    <a:pt x="406" y="10"/>
                  </a:lnTo>
                  <a:lnTo>
                    <a:pt x="432" y="6"/>
                  </a:lnTo>
                  <a:lnTo>
                    <a:pt x="457" y="2"/>
                  </a:lnTo>
                  <a:lnTo>
                    <a:pt x="482" y="1"/>
                  </a:lnTo>
                  <a:lnTo>
                    <a:pt x="509" y="0"/>
                  </a:lnTo>
                  <a:lnTo>
                    <a:pt x="509" y="0"/>
                  </a:lnTo>
                  <a:lnTo>
                    <a:pt x="535" y="1"/>
                  </a:lnTo>
                  <a:lnTo>
                    <a:pt x="561" y="2"/>
                  </a:lnTo>
                  <a:lnTo>
                    <a:pt x="586" y="6"/>
                  </a:lnTo>
                  <a:lnTo>
                    <a:pt x="611" y="10"/>
                  </a:lnTo>
                  <a:lnTo>
                    <a:pt x="636" y="16"/>
                  </a:lnTo>
                  <a:lnTo>
                    <a:pt x="660" y="23"/>
                  </a:lnTo>
                  <a:lnTo>
                    <a:pt x="684" y="31"/>
                  </a:lnTo>
                  <a:lnTo>
                    <a:pt x="707" y="40"/>
                  </a:lnTo>
                  <a:lnTo>
                    <a:pt x="729" y="51"/>
                  </a:lnTo>
                  <a:lnTo>
                    <a:pt x="751" y="61"/>
                  </a:lnTo>
                  <a:lnTo>
                    <a:pt x="773" y="74"/>
                  </a:lnTo>
                  <a:lnTo>
                    <a:pt x="793" y="86"/>
                  </a:lnTo>
                  <a:lnTo>
                    <a:pt x="813" y="101"/>
                  </a:lnTo>
                  <a:lnTo>
                    <a:pt x="832" y="116"/>
                  </a:lnTo>
                  <a:lnTo>
                    <a:pt x="851" y="132"/>
                  </a:lnTo>
                  <a:lnTo>
                    <a:pt x="868" y="149"/>
                  </a:lnTo>
                  <a:lnTo>
                    <a:pt x="885" y="167"/>
                  </a:lnTo>
                  <a:lnTo>
                    <a:pt x="902" y="185"/>
                  </a:lnTo>
                  <a:lnTo>
                    <a:pt x="917" y="204"/>
                  </a:lnTo>
                  <a:lnTo>
                    <a:pt x="930" y="225"/>
                  </a:lnTo>
                  <a:lnTo>
                    <a:pt x="944" y="245"/>
                  </a:lnTo>
                  <a:lnTo>
                    <a:pt x="956" y="266"/>
                  </a:lnTo>
                  <a:lnTo>
                    <a:pt x="967" y="288"/>
                  </a:lnTo>
                  <a:lnTo>
                    <a:pt x="978" y="311"/>
                  </a:lnTo>
                  <a:lnTo>
                    <a:pt x="987" y="334"/>
                  </a:lnTo>
                  <a:lnTo>
                    <a:pt x="995" y="357"/>
                  </a:lnTo>
                  <a:lnTo>
                    <a:pt x="1002" y="381"/>
                  </a:lnTo>
                  <a:lnTo>
                    <a:pt x="1007" y="407"/>
                  </a:lnTo>
                  <a:lnTo>
                    <a:pt x="1011" y="431"/>
                  </a:lnTo>
                  <a:lnTo>
                    <a:pt x="1014" y="457"/>
                  </a:lnTo>
                  <a:lnTo>
                    <a:pt x="1017" y="483"/>
                  </a:lnTo>
                  <a:lnTo>
                    <a:pt x="1017" y="509"/>
                  </a:lnTo>
                  <a:lnTo>
                    <a:pt x="1017" y="509"/>
                  </a:lnTo>
                  <a:close/>
                </a:path>
              </a:pathLst>
            </a:custGeom>
            <a:solidFill>
              <a:srgbClr val="49CF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210">
              <a:extLst>
                <a:ext uri="{FF2B5EF4-FFF2-40B4-BE49-F238E27FC236}">
                  <a16:creationId xmlns:a16="http://schemas.microsoft.com/office/drawing/2014/main" id="{3A131A28-A969-430F-AF64-5E0F21D646AC}"/>
                </a:ext>
              </a:extLst>
            </p:cNvPr>
            <p:cNvSpPr>
              <a:spLocks noEditPoints="1"/>
            </p:cNvSpPr>
            <p:nvPr userDrawn="1"/>
          </p:nvSpPr>
          <p:spPr bwMode="auto">
            <a:xfrm>
              <a:off x="7075512" y="3165513"/>
              <a:ext cx="574677" cy="360367"/>
            </a:xfrm>
            <a:custGeom>
              <a:avLst/>
              <a:gdLst>
                <a:gd name="T0" fmla="*/ 629 w 726"/>
                <a:gd name="T1" fmla="*/ 223 h 454"/>
                <a:gd name="T2" fmla="*/ 452 w 726"/>
                <a:gd name="T3" fmla="*/ 141 h 454"/>
                <a:gd name="T4" fmla="*/ 462 w 726"/>
                <a:gd name="T5" fmla="*/ 137 h 454"/>
                <a:gd name="T6" fmla="*/ 466 w 726"/>
                <a:gd name="T7" fmla="*/ 16 h 454"/>
                <a:gd name="T8" fmla="*/ 462 w 726"/>
                <a:gd name="T9" fmla="*/ 5 h 454"/>
                <a:gd name="T10" fmla="*/ 274 w 726"/>
                <a:gd name="T11" fmla="*/ 0 h 454"/>
                <a:gd name="T12" fmla="*/ 264 w 726"/>
                <a:gd name="T13" fmla="*/ 5 h 454"/>
                <a:gd name="T14" fmla="*/ 259 w 726"/>
                <a:gd name="T15" fmla="*/ 126 h 454"/>
                <a:gd name="T16" fmla="*/ 264 w 726"/>
                <a:gd name="T17" fmla="*/ 137 h 454"/>
                <a:gd name="T18" fmla="*/ 356 w 726"/>
                <a:gd name="T19" fmla="*/ 141 h 454"/>
                <a:gd name="T20" fmla="*/ 97 w 726"/>
                <a:gd name="T21" fmla="*/ 313 h 454"/>
                <a:gd name="T22" fmla="*/ 9 w 726"/>
                <a:gd name="T23" fmla="*/ 314 h 454"/>
                <a:gd name="T24" fmla="*/ 0 w 726"/>
                <a:gd name="T25" fmla="*/ 328 h 454"/>
                <a:gd name="T26" fmla="*/ 1 w 726"/>
                <a:gd name="T27" fmla="*/ 445 h 454"/>
                <a:gd name="T28" fmla="*/ 15 w 726"/>
                <a:gd name="T29" fmla="*/ 454 h 454"/>
                <a:gd name="T30" fmla="*/ 197 w 726"/>
                <a:gd name="T31" fmla="*/ 453 h 454"/>
                <a:gd name="T32" fmla="*/ 206 w 726"/>
                <a:gd name="T33" fmla="*/ 439 h 454"/>
                <a:gd name="T34" fmla="*/ 205 w 726"/>
                <a:gd name="T35" fmla="*/ 323 h 454"/>
                <a:gd name="T36" fmla="*/ 191 w 726"/>
                <a:gd name="T37" fmla="*/ 313 h 454"/>
                <a:gd name="T38" fmla="*/ 356 w 726"/>
                <a:gd name="T39" fmla="*/ 236 h 454"/>
                <a:gd name="T40" fmla="*/ 274 w 726"/>
                <a:gd name="T41" fmla="*/ 313 h 454"/>
                <a:gd name="T42" fmla="*/ 260 w 726"/>
                <a:gd name="T43" fmla="*/ 323 h 454"/>
                <a:gd name="T44" fmla="*/ 259 w 726"/>
                <a:gd name="T45" fmla="*/ 439 h 454"/>
                <a:gd name="T46" fmla="*/ 268 w 726"/>
                <a:gd name="T47" fmla="*/ 453 h 454"/>
                <a:gd name="T48" fmla="*/ 452 w 726"/>
                <a:gd name="T49" fmla="*/ 454 h 454"/>
                <a:gd name="T50" fmla="*/ 465 w 726"/>
                <a:gd name="T51" fmla="*/ 445 h 454"/>
                <a:gd name="T52" fmla="*/ 466 w 726"/>
                <a:gd name="T53" fmla="*/ 328 h 454"/>
                <a:gd name="T54" fmla="*/ 457 w 726"/>
                <a:gd name="T55" fmla="*/ 314 h 454"/>
                <a:gd name="T56" fmla="*/ 370 w 726"/>
                <a:gd name="T57" fmla="*/ 236 h 454"/>
                <a:gd name="T58" fmla="*/ 534 w 726"/>
                <a:gd name="T59" fmla="*/ 313 h 454"/>
                <a:gd name="T60" fmla="*/ 523 w 726"/>
                <a:gd name="T61" fmla="*/ 318 h 454"/>
                <a:gd name="T62" fmla="*/ 519 w 726"/>
                <a:gd name="T63" fmla="*/ 439 h 454"/>
                <a:gd name="T64" fmla="*/ 523 w 726"/>
                <a:gd name="T65" fmla="*/ 449 h 454"/>
                <a:gd name="T66" fmla="*/ 711 w 726"/>
                <a:gd name="T67" fmla="*/ 454 h 454"/>
                <a:gd name="T68" fmla="*/ 721 w 726"/>
                <a:gd name="T69" fmla="*/ 449 h 454"/>
                <a:gd name="T70" fmla="*/ 726 w 726"/>
                <a:gd name="T71" fmla="*/ 328 h 454"/>
                <a:gd name="T72" fmla="*/ 721 w 726"/>
                <a:gd name="T73" fmla="*/ 318 h 454"/>
                <a:gd name="T74" fmla="*/ 711 w 726"/>
                <a:gd name="T75" fmla="*/ 313 h 454"/>
                <a:gd name="T76" fmla="*/ 272 w 726"/>
                <a:gd name="T77" fmla="*/ 16 h 454"/>
                <a:gd name="T78" fmla="*/ 452 w 726"/>
                <a:gd name="T79" fmla="*/ 14 h 454"/>
                <a:gd name="T80" fmla="*/ 453 w 726"/>
                <a:gd name="T81" fmla="*/ 16 h 454"/>
                <a:gd name="T82" fmla="*/ 453 w 726"/>
                <a:gd name="T83" fmla="*/ 128 h 454"/>
                <a:gd name="T84" fmla="*/ 274 w 726"/>
                <a:gd name="T85" fmla="*/ 128 h 454"/>
                <a:gd name="T86" fmla="*/ 272 w 726"/>
                <a:gd name="T87" fmla="*/ 126 h 454"/>
                <a:gd name="T88" fmla="*/ 194 w 726"/>
                <a:gd name="T89" fmla="*/ 439 h 454"/>
                <a:gd name="T90" fmla="*/ 15 w 726"/>
                <a:gd name="T91" fmla="*/ 441 h 454"/>
                <a:gd name="T92" fmla="*/ 13 w 726"/>
                <a:gd name="T93" fmla="*/ 439 h 454"/>
                <a:gd name="T94" fmla="*/ 13 w 726"/>
                <a:gd name="T95" fmla="*/ 327 h 454"/>
                <a:gd name="T96" fmla="*/ 191 w 726"/>
                <a:gd name="T97" fmla="*/ 326 h 454"/>
                <a:gd name="T98" fmla="*/ 194 w 726"/>
                <a:gd name="T99" fmla="*/ 328 h 454"/>
                <a:gd name="T100" fmla="*/ 453 w 726"/>
                <a:gd name="T101" fmla="*/ 439 h 454"/>
                <a:gd name="T102" fmla="*/ 274 w 726"/>
                <a:gd name="T103" fmla="*/ 441 h 454"/>
                <a:gd name="T104" fmla="*/ 272 w 726"/>
                <a:gd name="T105" fmla="*/ 439 h 454"/>
                <a:gd name="T106" fmla="*/ 273 w 726"/>
                <a:gd name="T107" fmla="*/ 327 h 454"/>
                <a:gd name="T108" fmla="*/ 452 w 726"/>
                <a:gd name="T109" fmla="*/ 326 h 454"/>
                <a:gd name="T110" fmla="*/ 453 w 726"/>
                <a:gd name="T111" fmla="*/ 328 h 454"/>
                <a:gd name="T112" fmla="*/ 712 w 726"/>
                <a:gd name="T113" fmla="*/ 440 h 454"/>
                <a:gd name="T114" fmla="*/ 534 w 726"/>
                <a:gd name="T115" fmla="*/ 441 h 454"/>
                <a:gd name="T116" fmla="*/ 532 w 726"/>
                <a:gd name="T117" fmla="*/ 328 h 454"/>
                <a:gd name="T118" fmla="*/ 534 w 726"/>
                <a:gd name="T119" fmla="*/ 326 h 454"/>
                <a:gd name="T120" fmla="*/ 712 w 726"/>
                <a:gd name="T121" fmla="*/ 327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6" h="454">
                  <a:moveTo>
                    <a:pt x="711" y="313"/>
                  </a:moveTo>
                  <a:lnTo>
                    <a:pt x="629" y="313"/>
                  </a:lnTo>
                  <a:lnTo>
                    <a:pt x="629" y="223"/>
                  </a:lnTo>
                  <a:lnTo>
                    <a:pt x="370" y="223"/>
                  </a:lnTo>
                  <a:lnTo>
                    <a:pt x="370" y="141"/>
                  </a:lnTo>
                  <a:lnTo>
                    <a:pt x="452" y="141"/>
                  </a:lnTo>
                  <a:lnTo>
                    <a:pt x="452" y="141"/>
                  </a:lnTo>
                  <a:lnTo>
                    <a:pt x="457" y="139"/>
                  </a:lnTo>
                  <a:lnTo>
                    <a:pt x="462" y="137"/>
                  </a:lnTo>
                  <a:lnTo>
                    <a:pt x="465" y="131"/>
                  </a:lnTo>
                  <a:lnTo>
                    <a:pt x="466" y="126"/>
                  </a:lnTo>
                  <a:lnTo>
                    <a:pt x="466" y="16"/>
                  </a:lnTo>
                  <a:lnTo>
                    <a:pt x="466" y="16"/>
                  </a:lnTo>
                  <a:lnTo>
                    <a:pt x="465" y="9"/>
                  </a:lnTo>
                  <a:lnTo>
                    <a:pt x="462" y="5"/>
                  </a:lnTo>
                  <a:lnTo>
                    <a:pt x="457" y="2"/>
                  </a:lnTo>
                  <a:lnTo>
                    <a:pt x="452" y="0"/>
                  </a:lnTo>
                  <a:lnTo>
                    <a:pt x="274" y="0"/>
                  </a:lnTo>
                  <a:lnTo>
                    <a:pt x="274" y="0"/>
                  </a:lnTo>
                  <a:lnTo>
                    <a:pt x="268" y="2"/>
                  </a:lnTo>
                  <a:lnTo>
                    <a:pt x="264" y="5"/>
                  </a:lnTo>
                  <a:lnTo>
                    <a:pt x="260" y="9"/>
                  </a:lnTo>
                  <a:lnTo>
                    <a:pt x="259" y="16"/>
                  </a:lnTo>
                  <a:lnTo>
                    <a:pt x="259" y="126"/>
                  </a:lnTo>
                  <a:lnTo>
                    <a:pt x="259" y="126"/>
                  </a:lnTo>
                  <a:lnTo>
                    <a:pt x="260" y="131"/>
                  </a:lnTo>
                  <a:lnTo>
                    <a:pt x="264" y="137"/>
                  </a:lnTo>
                  <a:lnTo>
                    <a:pt x="268" y="139"/>
                  </a:lnTo>
                  <a:lnTo>
                    <a:pt x="274" y="141"/>
                  </a:lnTo>
                  <a:lnTo>
                    <a:pt x="356" y="141"/>
                  </a:lnTo>
                  <a:lnTo>
                    <a:pt x="356" y="223"/>
                  </a:lnTo>
                  <a:lnTo>
                    <a:pt x="97" y="223"/>
                  </a:lnTo>
                  <a:lnTo>
                    <a:pt x="97" y="313"/>
                  </a:lnTo>
                  <a:lnTo>
                    <a:pt x="15" y="313"/>
                  </a:lnTo>
                  <a:lnTo>
                    <a:pt x="15" y="313"/>
                  </a:lnTo>
                  <a:lnTo>
                    <a:pt x="9" y="314"/>
                  </a:lnTo>
                  <a:lnTo>
                    <a:pt x="4" y="318"/>
                  </a:lnTo>
                  <a:lnTo>
                    <a:pt x="1" y="323"/>
                  </a:lnTo>
                  <a:lnTo>
                    <a:pt x="0" y="328"/>
                  </a:lnTo>
                  <a:lnTo>
                    <a:pt x="0" y="439"/>
                  </a:lnTo>
                  <a:lnTo>
                    <a:pt x="0" y="439"/>
                  </a:lnTo>
                  <a:lnTo>
                    <a:pt x="1" y="445"/>
                  </a:lnTo>
                  <a:lnTo>
                    <a:pt x="4" y="449"/>
                  </a:lnTo>
                  <a:lnTo>
                    <a:pt x="9" y="453"/>
                  </a:lnTo>
                  <a:lnTo>
                    <a:pt x="15" y="454"/>
                  </a:lnTo>
                  <a:lnTo>
                    <a:pt x="191" y="454"/>
                  </a:lnTo>
                  <a:lnTo>
                    <a:pt x="191" y="454"/>
                  </a:lnTo>
                  <a:lnTo>
                    <a:pt x="197" y="453"/>
                  </a:lnTo>
                  <a:lnTo>
                    <a:pt x="202" y="449"/>
                  </a:lnTo>
                  <a:lnTo>
                    <a:pt x="205" y="445"/>
                  </a:lnTo>
                  <a:lnTo>
                    <a:pt x="206" y="439"/>
                  </a:lnTo>
                  <a:lnTo>
                    <a:pt x="206" y="328"/>
                  </a:lnTo>
                  <a:lnTo>
                    <a:pt x="206" y="328"/>
                  </a:lnTo>
                  <a:lnTo>
                    <a:pt x="205" y="323"/>
                  </a:lnTo>
                  <a:lnTo>
                    <a:pt x="202" y="318"/>
                  </a:lnTo>
                  <a:lnTo>
                    <a:pt x="197" y="314"/>
                  </a:lnTo>
                  <a:lnTo>
                    <a:pt x="191" y="313"/>
                  </a:lnTo>
                  <a:lnTo>
                    <a:pt x="109" y="313"/>
                  </a:lnTo>
                  <a:lnTo>
                    <a:pt x="109" y="236"/>
                  </a:lnTo>
                  <a:lnTo>
                    <a:pt x="356" y="236"/>
                  </a:lnTo>
                  <a:lnTo>
                    <a:pt x="356" y="313"/>
                  </a:lnTo>
                  <a:lnTo>
                    <a:pt x="274" y="313"/>
                  </a:lnTo>
                  <a:lnTo>
                    <a:pt x="274" y="313"/>
                  </a:lnTo>
                  <a:lnTo>
                    <a:pt x="268" y="314"/>
                  </a:lnTo>
                  <a:lnTo>
                    <a:pt x="264" y="318"/>
                  </a:lnTo>
                  <a:lnTo>
                    <a:pt x="260" y="323"/>
                  </a:lnTo>
                  <a:lnTo>
                    <a:pt x="259" y="328"/>
                  </a:lnTo>
                  <a:lnTo>
                    <a:pt x="259" y="439"/>
                  </a:lnTo>
                  <a:lnTo>
                    <a:pt x="259" y="439"/>
                  </a:lnTo>
                  <a:lnTo>
                    <a:pt x="260" y="445"/>
                  </a:lnTo>
                  <a:lnTo>
                    <a:pt x="264" y="449"/>
                  </a:lnTo>
                  <a:lnTo>
                    <a:pt x="268" y="453"/>
                  </a:lnTo>
                  <a:lnTo>
                    <a:pt x="274" y="454"/>
                  </a:lnTo>
                  <a:lnTo>
                    <a:pt x="452" y="454"/>
                  </a:lnTo>
                  <a:lnTo>
                    <a:pt x="452" y="454"/>
                  </a:lnTo>
                  <a:lnTo>
                    <a:pt x="457" y="453"/>
                  </a:lnTo>
                  <a:lnTo>
                    <a:pt x="462" y="449"/>
                  </a:lnTo>
                  <a:lnTo>
                    <a:pt x="465" y="445"/>
                  </a:lnTo>
                  <a:lnTo>
                    <a:pt x="466" y="439"/>
                  </a:lnTo>
                  <a:lnTo>
                    <a:pt x="466" y="328"/>
                  </a:lnTo>
                  <a:lnTo>
                    <a:pt x="466" y="328"/>
                  </a:lnTo>
                  <a:lnTo>
                    <a:pt x="465" y="323"/>
                  </a:lnTo>
                  <a:lnTo>
                    <a:pt x="462" y="318"/>
                  </a:lnTo>
                  <a:lnTo>
                    <a:pt x="457" y="314"/>
                  </a:lnTo>
                  <a:lnTo>
                    <a:pt x="452" y="313"/>
                  </a:lnTo>
                  <a:lnTo>
                    <a:pt x="370" y="313"/>
                  </a:lnTo>
                  <a:lnTo>
                    <a:pt x="370" y="236"/>
                  </a:lnTo>
                  <a:lnTo>
                    <a:pt x="616" y="236"/>
                  </a:lnTo>
                  <a:lnTo>
                    <a:pt x="616" y="313"/>
                  </a:lnTo>
                  <a:lnTo>
                    <a:pt x="534" y="313"/>
                  </a:lnTo>
                  <a:lnTo>
                    <a:pt x="534" y="313"/>
                  </a:lnTo>
                  <a:lnTo>
                    <a:pt x="529" y="314"/>
                  </a:lnTo>
                  <a:lnTo>
                    <a:pt x="523" y="318"/>
                  </a:lnTo>
                  <a:lnTo>
                    <a:pt x="521" y="323"/>
                  </a:lnTo>
                  <a:lnTo>
                    <a:pt x="519" y="328"/>
                  </a:lnTo>
                  <a:lnTo>
                    <a:pt x="519" y="439"/>
                  </a:lnTo>
                  <a:lnTo>
                    <a:pt x="519" y="439"/>
                  </a:lnTo>
                  <a:lnTo>
                    <a:pt x="521" y="445"/>
                  </a:lnTo>
                  <a:lnTo>
                    <a:pt x="523" y="449"/>
                  </a:lnTo>
                  <a:lnTo>
                    <a:pt x="529" y="453"/>
                  </a:lnTo>
                  <a:lnTo>
                    <a:pt x="534" y="454"/>
                  </a:lnTo>
                  <a:lnTo>
                    <a:pt x="711" y="454"/>
                  </a:lnTo>
                  <a:lnTo>
                    <a:pt x="711" y="454"/>
                  </a:lnTo>
                  <a:lnTo>
                    <a:pt x="716" y="453"/>
                  </a:lnTo>
                  <a:lnTo>
                    <a:pt x="721" y="449"/>
                  </a:lnTo>
                  <a:lnTo>
                    <a:pt x="724" y="445"/>
                  </a:lnTo>
                  <a:lnTo>
                    <a:pt x="726" y="439"/>
                  </a:lnTo>
                  <a:lnTo>
                    <a:pt x="726" y="328"/>
                  </a:lnTo>
                  <a:lnTo>
                    <a:pt x="726" y="328"/>
                  </a:lnTo>
                  <a:lnTo>
                    <a:pt x="724" y="323"/>
                  </a:lnTo>
                  <a:lnTo>
                    <a:pt x="721" y="318"/>
                  </a:lnTo>
                  <a:lnTo>
                    <a:pt x="716" y="314"/>
                  </a:lnTo>
                  <a:lnTo>
                    <a:pt x="711" y="313"/>
                  </a:lnTo>
                  <a:lnTo>
                    <a:pt x="711" y="313"/>
                  </a:lnTo>
                  <a:close/>
                  <a:moveTo>
                    <a:pt x="272" y="126"/>
                  </a:moveTo>
                  <a:lnTo>
                    <a:pt x="272" y="16"/>
                  </a:lnTo>
                  <a:lnTo>
                    <a:pt x="272" y="16"/>
                  </a:lnTo>
                  <a:lnTo>
                    <a:pt x="273" y="14"/>
                  </a:lnTo>
                  <a:lnTo>
                    <a:pt x="274" y="14"/>
                  </a:lnTo>
                  <a:lnTo>
                    <a:pt x="452" y="14"/>
                  </a:lnTo>
                  <a:lnTo>
                    <a:pt x="452" y="14"/>
                  </a:lnTo>
                  <a:lnTo>
                    <a:pt x="453" y="14"/>
                  </a:lnTo>
                  <a:lnTo>
                    <a:pt x="453" y="16"/>
                  </a:lnTo>
                  <a:lnTo>
                    <a:pt x="453" y="126"/>
                  </a:lnTo>
                  <a:lnTo>
                    <a:pt x="453" y="126"/>
                  </a:lnTo>
                  <a:lnTo>
                    <a:pt x="453" y="128"/>
                  </a:lnTo>
                  <a:lnTo>
                    <a:pt x="452" y="128"/>
                  </a:lnTo>
                  <a:lnTo>
                    <a:pt x="274" y="128"/>
                  </a:lnTo>
                  <a:lnTo>
                    <a:pt x="274" y="128"/>
                  </a:lnTo>
                  <a:lnTo>
                    <a:pt x="273" y="128"/>
                  </a:lnTo>
                  <a:lnTo>
                    <a:pt x="272" y="126"/>
                  </a:lnTo>
                  <a:lnTo>
                    <a:pt x="272" y="126"/>
                  </a:lnTo>
                  <a:close/>
                  <a:moveTo>
                    <a:pt x="194" y="328"/>
                  </a:moveTo>
                  <a:lnTo>
                    <a:pt x="194" y="439"/>
                  </a:lnTo>
                  <a:lnTo>
                    <a:pt x="194" y="439"/>
                  </a:lnTo>
                  <a:lnTo>
                    <a:pt x="192" y="440"/>
                  </a:lnTo>
                  <a:lnTo>
                    <a:pt x="191" y="441"/>
                  </a:lnTo>
                  <a:lnTo>
                    <a:pt x="15" y="441"/>
                  </a:lnTo>
                  <a:lnTo>
                    <a:pt x="15" y="441"/>
                  </a:lnTo>
                  <a:lnTo>
                    <a:pt x="13" y="440"/>
                  </a:lnTo>
                  <a:lnTo>
                    <a:pt x="13" y="439"/>
                  </a:lnTo>
                  <a:lnTo>
                    <a:pt x="13" y="328"/>
                  </a:lnTo>
                  <a:lnTo>
                    <a:pt x="13" y="328"/>
                  </a:lnTo>
                  <a:lnTo>
                    <a:pt x="13" y="327"/>
                  </a:lnTo>
                  <a:lnTo>
                    <a:pt x="15" y="326"/>
                  </a:lnTo>
                  <a:lnTo>
                    <a:pt x="191" y="326"/>
                  </a:lnTo>
                  <a:lnTo>
                    <a:pt x="191" y="326"/>
                  </a:lnTo>
                  <a:lnTo>
                    <a:pt x="192" y="327"/>
                  </a:lnTo>
                  <a:lnTo>
                    <a:pt x="194" y="328"/>
                  </a:lnTo>
                  <a:lnTo>
                    <a:pt x="194" y="328"/>
                  </a:lnTo>
                  <a:close/>
                  <a:moveTo>
                    <a:pt x="453" y="328"/>
                  </a:moveTo>
                  <a:lnTo>
                    <a:pt x="453" y="439"/>
                  </a:lnTo>
                  <a:lnTo>
                    <a:pt x="453" y="439"/>
                  </a:lnTo>
                  <a:lnTo>
                    <a:pt x="453" y="440"/>
                  </a:lnTo>
                  <a:lnTo>
                    <a:pt x="452" y="441"/>
                  </a:lnTo>
                  <a:lnTo>
                    <a:pt x="274" y="441"/>
                  </a:lnTo>
                  <a:lnTo>
                    <a:pt x="274" y="441"/>
                  </a:lnTo>
                  <a:lnTo>
                    <a:pt x="273" y="440"/>
                  </a:lnTo>
                  <a:lnTo>
                    <a:pt x="272" y="439"/>
                  </a:lnTo>
                  <a:lnTo>
                    <a:pt x="272" y="328"/>
                  </a:lnTo>
                  <a:lnTo>
                    <a:pt x="272" y="328"/>
                  </a:lnTo>
                  <a:lnTo>
                    <a:pt x="273" y="327"/>
                  </a:lnTo>
                  <a:lnTo>
                    <a:pt x="274" y="326"/>
                  </a:lnTo>
                  <a:lnTo>
                    <a:pt x="452" y="326"/>
                  </a:lnTo>
                  <a:lnTo>
                    <a:pt x="452" y="326"/>
                  </a:lnTo>
                  <a:lnTo>
                    <a:pt x="453" y="327"/>
                  </a:lnTo>
                  <a:lnTo>
                    <a:pt x="453" y="328"/>
                  </a:lnTo>
                  <a:lnTo>
                    <a:pt x="453" y="328"/>
                  </a:lnTo>
                  <a:close/>
                  <a:moveTo>
                    <a:pt x="713" y="439"/>
                  </a:moveTo>
                  <a:lnTo>
                    <a:pt x="713" y="439"/>
                  </a:lnTo>
                  <a:lnTo>
                    <a:pt x="712" y="440"/>
                  </a:lnTo>
                  <a:lnTo>
                    <a:pt x="711" y="441"/>
                  </a:lnTo>
                  <a:lnTo>
                    <a:pt x="534" y="441"/>
                  </a:lnTo>
                  <a:lnTo>
                    <a:pt x="534" y="441"/>
                  </a:lnTo>
                  <a:lnTo>
                    <a:pt x="532" y="440"/>
                  </a:lnTo>
                  <a:lnTo>
                    <a:pt x="532" y="439"/>
                  </a:lnTo>
                  <a:lnTo>
                    <a:pt x="532" y="328"/>
                  </a:lnTo>
                  <a:lnTo>
                    <a:pt x="532" y="328"/>
                  </a:lnTo>
                  <a:lnTo>
                    <a:pt x="532" y="327"/>
                  </a:lnTo>
                  <a:lnTo>
                    <a:pt x="534" y="326"/>
                  </a:lnTo>
                  <a:lnTo>
                    <a:pt x="711" y="326"/>
                  </a:lnTo>
                  <a:lnTo>
                    <a:pt x="711" y="326"/>
                  </a:lnTo>
                  <a:lnTo>
                    <a:pt x="712" y="327"/>
                  </a:lnTo>
                  <a:lnTo>
                    <a:pt x="713" y="328"/>
                  </a:lnTo>
                  <a:lnTo>
                    <a:pt x="713" y="4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80" name="Group 379">
            <a:extLst>
              <a:ext uri="{FF2B5EF4-FFF2-40B4-BE49-F238E27FC236}">
                <a16:creationId xmlns:a16="http://schemas.microsoft.com/office/drawing/2014/main" id="{7E9CB719-72BE-45F6-99B3-6D38E7DF4C0C}"/>
              </a:ext>
            </a:extLst>
          </p:cNvPr>
          <p:cNvGrpSpPr/>
          <p:nvPr userDrawn="1"/>
        </p:nvGrpSpPr>
        <p:grpSpPr>
          <a:xfrm>
            <a:off x="5967433" y="2967073"/>
            <a:ext cx="808040" cy="808047"/>
            <a:chOff x="5967433" y="2967073"/>
            <a:chExt cx="808040" cy="808047"/>
          </a:xfrm>
        </p:grpSpPr>
        <p:sp>
          <p:nvSpPr>
            <p:cNvPr id="311" name="Freeform 208">
              <a:extLst>
                <a:ext uri="{FF2B5EF4-FFF2-40B4-BE49-F238E27FC236}">
                  <a16:creationId xmlns:a16="http://schemas.microsoft.com/office/drawing/2014/main" id="{05EFCEF5-D342-47DF-AA10-72E4E33E542F}"/>
                </a:ext>
              </a:extLst>
            </p:cNvPr>
            <p:cNvSpPr>
              <a:spLocks/>
            </p:cNvSpPr>
            <p:nvPr userDrawn="1"/>
          </p:nvSpPr>
          <p:spPr bwMode="auto">
            <a:xfrm>
              <a:off x="5967433" y="2967073"/>
              <a:ext cx="808040" cy="808047"/>
            </a:xfrm>
            <a:custGeom>
              <a:avLst/>
              <a:gdLst>
                <a:gd name="T0" fmla="*/ 1017 w 1017"/>
                <a:gd name="T1" fmla="*/ 535 h 1017"/>
                <a:gd name="T2" fmla="*/ 1007 w 1017"/>
                <a:gd name="T3" fmla="*/ 612 h 1017"/>
                <a:gd name="T4" fmla="*/ 986 w 1017"/>
                <a:gd name="T5" fmla="*/ 684 h 1017"/>
                <a:gd name="T6" fmla="*/ 956 w 1017"/>
                <a:gd name="T7" fmla="*/ 751 h 1017"/>
                <a:gd name="T8" fmla="*/ 917 w 1017"/>
                <a:gd name="T9" fmla="*/ 813 h 1017"/>
                <a:gd name="T10" fmla="*/ 869 w 1017"/>
                <a:gd name="T11" fmla="*/ 869 h 1017"/>
                <a:gd name="T12" fmla="*/ 814 w 1017"/>
                <a:gd name="T13" fmla="*/ 917 h 1017"/>
                <a:gd name="T14" fmla="*/ 751 w 1017"/>
                <a:gd name="T15" fmla="*/ 956 h 1017"/>
                <a:gd name="T16" fmla="*/ 683 w 1017"/>
                <a:gd name="T17" fmla="*/ 987 h 1017"/>
                <a:gd name="T18" fmla="*/ 612 w 1017"/>
                <a:gd name="T19" fmla="*/ 1007 h 1017"/>
                <a:gd name="T20" fmla="*/ 535 w 1017"/>
                <a:gd name="T21" fmla="*/ 1017 h 1017"/>
                <a:gd name="T22" fmla="*/ 483 w 1017"/>
                <a:gd name="T23" fmla="*/ 1017 h 1017"/>
                <a:gd name="T24" fmla="*/ 407 w 1017"/>
                <a:gd name="T25" fmla="*/ 1007 h 1017"/>
                <a:gd name="T26" fmla="*/ 334 w 1017"/>
                <a:gd name="T27" fmla="*/ 987 h 1017"/>
                <a:gd name="T28" fmla="*/ 267 w 1017"/>
                <a:gd name="T29" fmla="*/ 956 h 1017"/>
                <a:gd name="T30" fmla="*/ 204 w 1017"/>
                <a:gd name="T31" fmla="*/ 917 h 1017"/>
                <a:gd name="T32" fmla="*/ 149 w 1017"/>
                <a:gd name="T33" fmla="*/ 869 h 1017"/>
                <a:gd name="T34" fmla="*/ 102 w 1017"/>
                <a:gd name="T35" fmla="*/ 813 h 1017"/>
                <a:gd name="T36" fmla="*/ 62 w 1017"/>
                <a:gd name="T37" fmla="*/ 751 h 1017"/>
                <a:gd name="T38" fmla="*/ 32 w 1017"/>
                <a:gd name="T39" fmla="*/ 684 h 1017"/>
                <a:gd name="T40" fmla="*/ 11 w 1017"/>
                <a:gd name="T41" fmla="*/ 612 h 1017"/>
                <a:gd name="T42" fmla="*/ 2 w 1017"/>
                <a:gd name="T43" fmla="*/ 535 h 1017"/>
                <a:gd name="T44" fmla="*/ 2 w 1017"/>
                <a:gd name="T45" fmla="*/ 483 h 1017"/>
                <a:gd name="T46" fmla="*/ 11 w 1017"/>
                <a:gd name="T47" fmla="*/ 407 h 1017"/>
                <a:gd name="T48" fmla="*/ 32 w 1017"/>
                <a:gd name="T49" fmla="*/ 334 h 1017"/>
                <a:gd name="T50" fmla="*/ 62 w 1017"/>
                <a:gd name="T51" fmla="*/ 266 h 1017"/>
                <a:gd name="T52" fmla="*/ 102 w 1017"/>
                <a:gd name="T53" fmla="*/ 204 h 1017"/>
                <a:gd name="T54" fmla="*/ 149 w 1017"/>
                <a:gd name="T55" fmla="*/ 149 h 1017"/>
                <a:gd name="T56" fmla="*/ 204 w 1017"/>
                <a:gd name="T57" fmla="*/ 101 h 1017"/>
                <a:gd name="T58" fmla="*/ 267 w 1017"/>
                <a:gd name="T59" fmla="*/ 61 h 1017"/>
                <a:gd name="T60" fmla="*/ 334 w 1017"/>
                <a:gd name="T61" fmla="*/ 31 h 1017"/>
                <a:gd name="T62" fmla="*/ 407 w 1017"/>
                <a:gd name="T63" fmla="*/ 10 h 1017"/>
                <a:gd name="T64" fmla="*/ 483 w 1017"/>
                <a:gd name="T65" fmla="*/ 1 h 1017"/>
                <a:gd name="T66" fmla="*/ 535 w 1017"/>
                <a:gd name="T67" fmla="*/ 1 h 1017"/>
                <a:gd name="T68" fmla="*/ 612 w 1017"/>
                <a:gd name="T69" fmla="*/ 10 h 1017"/>
                <a:gd name="T70" fmla="*/ 683 w 1017"/>
                <a:gd name="T71" fmla="*/ 31 h 1017"/>
                <a:gd name="T72" fmla="*/ 751 w 1017"/>
                <a:gd name="T73" fmla="*/ 61 h 1017"/>
                <a:gd name="T74" fmla="*/ 814 w 1017"/>
                <a:gd name="T75" fmla="*/ 101 h 1017"/>
                <a:gd name="T76" fmla="*/ 869 w 1017"/>
                <a:gd name="T77" fmla="*/ 149 h 1017"/>
                <a:gd name="T78" fmla="*/ 917 w 1017"/>
                <a:gd name="T79" fmla="*/ 204 h 1017"/>
                <a:gd name="T80" fmla="*/ 956 w 1017"/>
                <a:gd name="T81" fmla="*/ 266 h 1017"/>
                <a:gd name="T82" fmla="*/ 986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5" y="561"/>
                  </a:lnTo>
                  <a:lnTo>
                    <a:pt x="1012" y="586"/>
                  </a:lnTo>
                  <a:lnTo>
                    <a:pt x="1007" y="612"/>
                  </a:lnTo>
                  <a:lnTo>
                    <a:pt x="1001" y="636"/>
                  </a:lnTo>
                  <a:lnTo>
                    <a:pt x="994" y="660"/>
                  </a:lnTo>
                  <a:lnTo>
                    <a:pt x="986" y="684"/>
                  </a:lnTo>
                  <a:lnTo>
                    <a:pt x="978" y="707"/>
                  </a:lnTo>
                  <a:lnTo>
                    <a:pt x="968" y="729"/>
                  </a:lnTo>
                  <a:lnTo>
                    <a:pt x="956" y="751"/>
                  </a:lnTo>
                  <a:lnTo>
                    <a:pt x="944" y="773"/>
                  </a:lnTo>
                  <a:lnTo>
                    <a:pt x="931" y="794"/>
                  </a:lnTo>
                  <a:lnTo>
                    <a:pt x="917" y="813"/>
                  </a:lnTo>
                  <a:lnTo>
                    <a:pt x="901" y="833"/>
                  </a:lnTo>
                  <a:lnTo>
                    <a:pt x="886" y="851"/>
                  </a:lnTo>
                  <a:lnTo>
                    <a:pt x="869" y="869"/>
                  </a:lnTo>
                  <a:lnTo>
                    <a:pt x="852" y="886"/>
                  </a:lnTo>
                  <a:lnTo>
                    <a:pt x="833" y="901"/>
                  </a:lnTo>
                  <a:lnTo>
                    <a:pt x="814" y="917"/>
                  </a:lnTo>
                  <a:lnTo>
                    <a:pt x="794" y="931"/>
                  </a:lnTo>
                  <a:lnTo>
                    <a:pt x="773" y="944"/>
                  </a:lnTo>
                  <a:lnTo>
                    <a:pt x="751" y="956"/>
                  </a:lnTo>
                  <a:lnTo>
                    <a:pt x="729" y="968"/>
                  </a:lnTo>
                  <a:lnTo>
                    <a:pt x="708" y="978"/>
                  </a:lnTo>
                  <a:lnTo>
                    <a:pt x="683" y="987"/>
                  </a:lnTo>
                  <a:lnTo>
                    <a:pt x="660" y="994"/>
                  </a:lnTo>
                  <a:lnTo>
                    <a:pt x="636" y="1001"/>
                  </a:lnTo>
                  <a:lnTo>
                    <a:pt x="612" y="1007"/>
                  </a:lnTo>
                  <a:lnTo>
                    <a:pt x="587" y="1012"/>
                  </a:lnTo>
                  <a:lnTo>
                    <a:pt x="561" y="1015"/>
                  </a:lnTo>
                  <a:lnTo>
                    <a:pt x="535" y="1017"/>
                  </a:lnTo>
                  <a:lnTo>
                    <a:pt x="510" y="1017"/>
                  </a:lnTo>
                  <a:lnTo>
                    <a:pt x="510" y="1017"/>
                  </a:lnTo>
                  <a:lnTo>
                    <a:pt x="483" y="1017"/>
                  </a:lnTo>
                  <a:lnTo>
                    <a:pt x="457" y="1015"/>
                  </a:lnTo>
                  <a:lnTo>
                    <a:pt x="431" y="1012"/>
                  </a:lnTo>
                  <a:lnTo>
                    <a:pt x="407" y="1007"/>
                  </a:lnTo>
                  <a:lnTo>
                    <a:pt x="382" y="1001"/>
                  </a:lnTo>
                  <a:lnTo>
                    <a:pt x="357" y="994"/>
                  </a:lnTo>
                  <a:lnTo>
                    <a:pt x="334" y="987"/>
                  </a:lnTo>
                  <a:lnTo>
                    <a:pt x="311" y="978"/>
                  </a:lnTo>
                  <a:lnTo>
                    <a:pt x="288" y="968"/>
                  </a:lnTo>
                  <a:lnTo>
                    <a:pt x="267" y="956"/>
                  </a:lnTo>
                  <a:lnTo>
                    <a:pt x="246" y="944"/>
                  </a:lnTo>
                  <a:lnTo>
                    <a:pt x="225" y="931"/>
                  </a:lnTo>
                  <a:lnTo>
                    <a:pt x="204" y="917"/>
                  </a:lnTo>
                  <a:lnTo>
                    <a:pt x="186" y="901"/>
                  </a:lnTo>
                  <a:lnTo>
                    <a:pt x="167" y="886"/>
                  </a:lnTo>
                  <a:lnTo>
                    <a:pt x="149" y="869"/>
                  </a:lnTo>
                  <a:lnTo>
                    <a:pt x="133" y="851"/>
                  </a:lnTo>
                  <a:lnTo>
                    <a:pt x="117" y="833"/>
                  </a:lnTo>
                  <a:lnTo>
                    <a:pt x="102" y="813"/>
                  </a:lnTo>
                  <a:lnTo>
                    <a:pt x="87" y="794"/>
                  </a:lnTo>
                  <a:lnTo>
                    <a:pt x="74" y="773"/>
                  </a:lnTo>
                  <a:lnTo>
                    <a:pt x="62" y="751"/>
                  </a:lnTo>
                  <a:lnTo>
                    <a:pt x="51" y="729"/>
                  </a:lnTo>
                  <a:lnTo>
                    <a:pt x="41" y="707"/>
                  </a:lnTo>
                  <a:lnTo>
                    <a:pt x="32" y="684"/>
                  </a:lnTo>
                  <a:lnTo>
                    <a:pt x="24" y="660"/>
                  </a:lnTo>
                  <a:lnTo>
                    <a:pt x="17" y="636"/>
                  </a:lnTo>
                  <a:lnTo>
                    <a:pt x="11" y="612"/>
                  </a:lnTo>
                  <a:lnTo>
                    <a:pt x="6" y="586"/>
                  </a:lnTo>
                  <a:lnTo>
                    <a:pt x="3" y="561"/>
                  </a:lnTo>
                  <a:lnTo>
                    <a:pt x="2" y="535"/>
                  </a:lnTo>
                  <a:lnTo>
                    <a:pt x="0" y="509"/>
                  </a:lnTo>
                  <a:lnTo>
                    <a:pt x="0" y="509"/>
                  </a:lnTo>
                  <a:lnTo>
                    <a:pt x="2" y="483"/>
                  </a:lnTo>
                  <a:lnTo>
                    <a:pt x="3" y="457"/>
                  </a:lnTo>
                  <a:lnTo>
                    <a:pt x="6" y="431"/>
                  </a:lnTo>
                  <a:lnTo>
                    <a:pt x="11" y="407"/>
                  </a:lnTo>
                  <a:lnTo>
                    <a:pt x="17" y="381"/>
                  </a:lnTo>
                  <a:lnTo>
                    <a:pt x="24" y="357"/>
                  </a:lnTo>
                  <a:lnTo>
                    <a:pt x="32" y="334"/>
                  </a:lnTo>
                  <a:lnTo>
                    <a:pt x="41" y="311"/>
                  </a:lnTo>
                  <a:lnTo>
                    <a:pt x="51" y="288"/>
                  </a:lnTo>
                  <a:lnTo>
                    <a:pt x="62" y="266"/>
                  </a:lnTo>
                  <a:lnTo>
                    <a:pt x="74" y="245"/>
                  </a:lnTo>
                  <a:lnTo>
                    <a:pt x="87" y="225"/>
                  </a:lnTo>
                  <a:lnTo>
                    <a:pt x="102" y="204"/>
                  </a:lnTo>
                  <a:lnTo>
                    <a:pt x="117" y="185"/>
                  </a:lnTo>
                  <a:lnTo>
                    <a:pt x="133" y="167"/>
                  </a:lnTo>
                  <a:lnTo>
                    <a:pt x="149" y="149"/>
                  </a:lnTo>
                  <a:lnTo>
                    <a:pt x="167" y="132"/>
                  </a:lnTo>
                  <a:lnTo>
                    <a:pt x="186" y="116"/>
                  </a:lnTo>
                  <a:lnTo>
                    <a:pt x="204" y="101"/>
                  </a:lnTo>
                  <a:lnTo>
                    <a:pt x="225" y="86"/>
                  </a:lnTo>
                  <a:lnTo>
                    <a:pt x="246" y="74"/>
                  </a:lnTo>
                  <a:lnTo>
                    <a:pt x="267" y="61"/>
                  </a:lnTo>
                  <a:lnTo>
                    <a:pt x="288" y="51"/>
                  </a:lnTo>
                  <a:lnTo>
                    <a:pt x="311" y="40"/>
                  </a:lnTo>
                  <a:lnTo>
                    <a:pt x="334" y="31"/>
                  </a:lnTo>
                  <a:lnTo>
                    <a:pt x="357" y="23"/>
                  </a:lnTo>
                  <a:lnTo>
                    <a:pt x="382" y="16"/>
                  </a:lnTo>
                  <a:lnTo>
                    <a:pt x="407" y="10"/>
                  </a:lnTo>
                  <a:lnTo>
                    <a:pt x="431" y="6"/>
                  </a:lnTo>
                  <a:lnTo>
                    <a:pt x="457" y="2"/>
                  </a:lnTo>
                  <a:lnTo>
                    <a:pt x="483" y="1"/>
                  </a:lnTo>
                  <a:lnTo>
                    <a:pt x="510" y="0"/>
                  </a:lnTo>
                  <a:lnTo>
                    <a:pt x="510" y="0"/>
                  </a:lnTo>
                  <a:lnTo>
                    <a:pt x="535" y="1"/>
                  </a:lnTo>
                  <a:lnTo>
                    <a:pt x="561" y="2"/>
                  </a:lnTo>
                  <a:lnTo>
                    <a:pt x="587" y="6"/>
                  </a:lnTo>
                  <a:lnTo>
                    <a:pt x="612" y="10"/>
                  </a:lnTo>
                  <a:lnTo>
                    <a:pt x="636" y="16"/>
                  </a:lnTo>
                  <a:lnTo>
                    <a:pt x="660" y="23"/>
                  </a:lnTo>
                  <a:lnTo>
                    <a:pt x="683" y="31"/>
                  </a:lnTo>
                  <a:lnTo>
                    <a:pt x="708" y="40"/>
                  </a:lnTo>
                  <a:lnTo>
                    <a:pt x="729" y="51"/>
                  </a:lnTo>
                  <a:lnTo>
                    <a:pt x="751" y="61"/>
                  </a:lnTo>
                  <a:lnTo>
                    <a:pt x="773" y="74"/>
                  </a:lnTo>
                  <a:lnTo>
                    <a:pt x="794" y="86"/>
                  </a:lnTo>
                  <a:lnTo>
                    <a:pt x="814" y="101"/>
                  </a:lnTo>
                  <a:lnTo>
                    <a:pt x="833" y="116"/>
                  </a:lnTo>
                  <a:lnTo>
                    <a:pt x="852" y="132"/>
                  </a:lnTo>
                  <a:lnTo>
                    <a:pt x="869" y="149"/>
                  </a:lnTo>
                  <a:lnTo>
                    <a:pt x="886" y="167"/>
                  </a:lnTo>
                  <a:lnTo>
                    <a:pt x="901" y="185"/>
                  </a:lnTo>
                  <a:lnTo>
                    <a:pt x="917" y="204"/>
                  </a:lnTo>
                  <a:lnTo>
                    <a:pt x="931" y="225"/>
                  </a:lnTo>
                  <a:lnTo>
                    <a:pt x="944" y="245"/>
                  </a:lnTo>
                  <a:lnTo>
                    <a:pt x="956" y="266"/>
                  </a:lnTo>
                  <a:lnTo>
                    <a:pt x="968" y="288"/>
                  </a:lnTo>
                  <a:lnTo>
                    <a:pt x="978" y="311"/>
                  </a:lnTo>
                  <a:lnTo>
                    <a:pt x="986" y="334"/>
                  </a:lnTo>
                  <a:lnTo>
                    <a:pt x="994" y="357"/>
                  </a:lnTo>
                  <a:lnTo>
                    <a:pt x="1001" y="381"/>
                  </a:lnTo>
                  <a:lnTo>
                    <a:pt x="1007" y="407"/>
                  </a:lnTo>
                  <a:lnTo>
                    <a:pt x="1012" y="431"/>
                  </a:lnTo>
                  <a:lnTo>
                    <a:pt x="1015" y="457"/>
                  </a:lnTo>
                  <a:lnTo>
                    <a:pt x="1017" y="483"/>
                  </a:lnTo>
                  <a:lnTo>
                    <a:pt x="1017" y="509"/>
                  </a:lnTo>
                  <a:lnTo>
                    <a:pt x="1017" y="509"/>
                  </a:lnTo>
                  <a:close/>
                </a:path>
              </a:pathLst>
            </a:custGeom>
            <a:solidFill>
              <a:srgbClr val="49CF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212">
              <a:extLst>
                <a:ext uri="{FF2B5EF4-FFF2-40B4-BE49-F238E27FC236}">
                  <a16:creationId xmlns:a16="http://schemas.microsoft.com/office/drawing/2014/main" id="{8E9BEAC3-3E89-4520-8E85-50E08075465A}"/>
                </a:ext>
              </a:extLst>
            </p:cNvPr>
            <p:cNvSpPr>
              <a:spLocks noEditPoints="1"/>
            </p:cNvSpPr>
            <p:nvPr userDrawn="1"/>
          </p:nvSpPr>
          <p:spPr bwMode="auto">
            <a:xfrm>
              <a:off x="6191271" y="3189326"/>
              <a:ext cx="360364" cy="363542"/>
            </a:xfrm>
            <a:custGeom>
              <a:avLst/>
              <a:gdLst>
                <a:gd name="T0" fmla="*/ 455 w 455"/>
                <a:gd name="T1" fmla="*/ 456 h 456"/>
                <a:gd name="T2" fmla="*/ 0 w 455"/>
                <a:gd name="T3" fmla="*/ 456 h 456"/>
                <a:gd name="T4" fmla="*/ 0 w 455"/>
                <a:gd name="T5" fmla="*/ 0 h 456"/>
                <a:gd name="T6" fmla="*/ 455 w 455"/>
                <a:gd name="T7" fmla="*/ 0 h 456"/>
                <a:gd name="T8" fmla="*/ 455 w 455"/>
                <a:gd name="T9" fmla="*/ 456 h 456"/>
                <a:gd name="T10" fmla="*/ 44 w 455"/>
                <a:gd name="T11" fmla="*/ 411 h 456"/>
                <a:gd name="T12" fmla="*/ 410 w 455"/>
                <a:gd name="T13" fmla="*/ 411 h 456"/>
                <a:gd name="T14" fmla="*/ 410 w 455"/>
                <a:gd name="T15" fmla="*/ 45 h 456"/>
                <a:gd name="T16" fmla="*/ 44 w 455"/>
                <a:gd name="T17" fmla="*/ 45 h 456"/>
                <a:gd name="T18" fmla="*/ 44 w 455"/>
                <a:gd name="T19" fmla="*/ 41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5" h="456">
                  <a:moveTo>
                    <a:pt x="455" y="456"/>
                  </a:moveTo>
                  <a:lnTo>
                    <a:pt x="0" y="456"/>
                  </a:lnTo>
                  <a:lnTo>
                    <a:pt x="0" y="0"/>
                  </a:lnTo>
                  <a:lnTo>
                    <a:pt x="455" y="0"/>
                  </a:lnTo>
                  <a:lnTo>
                    <a:pt x="455" y="456"/>
                  </a:lnTo>
                  <a:close/>
                  <a:moveTo>
                    <a:pt x="44" y="411"/>
                  </a:moveTo>
                  <a:lnTo>
                    <a:pt x="410" y="411"/>
                  </a:lnTo>
                  <a:lnTo>
                    <a:pt x="410" y="45"/>
                  </a:lnTo>
                  <a:lnTo>
                    <a:pt x="44" y="45"/>
                  </a:lnTo>
                  <a:lnTo>
                    <a:pt x="44" y="411"/>
                  </a:lnTo>
                  <a:close/>
                </a:path>
              </a:pathLst>
            </a:custGeom>
            <a:noFill/>
            <a:ln w="793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 name="Freeform 213">
              <a:extLst>
                <a:ext uri="{FF2B5EF4-FFF2-40B4-BE49-F238E27FC236}">
                  <a16:creationId xmlns:a16="http://schemas.microsoft.com/office/drawing/2014/main" id="{97769BBC-F8FB-4337-A318-F36F27E0EF3B}"/>
                </a:ext>
              </a:extLst>
            </p:cNvPr>
            <p:cNvSpPr>
              <a:spLocks/>
            </p:cNvSpPr>
            <p:nvPr userDrawn="1"/>
          </p:nvSpPr>
          <p:spPr bwMode="auto">
            <a:xfrm>
              <a:off x="6226196" y="3103600"/>
              <a:ext cx="17463" cy="74613"/>
            </a:xfrm>
            <a:custGeom>
              <a:avLst/>
              <a:gdLst>
                <a:gd name="T0" fmla="*/ 22 w 22"/>
                <a:gd name="T1" fmla="*/ 58 h 93"/>
                <a:gd name="T2" fmla="*/ 22 w 22"/>
                <a:gd name="T3" fmla="*/ 93 h 93"/>
                <a:gd name="T4" fmla="*/ 0 w 22"/>
                <a:gd name="T5" fmla="*/ 93 h 93"/>
                <a:gd name="T6" fmla="*/ 0 w 22"/>
                <a:gd name="T7" fmla="*/ 58 h 93"/>
                <a:gd name="T8" fmla="*/ 0 w 22"/>
                <a:gd name="T9" fmla="*/ 58 h 93"/>
                <a:gd name="T10" fmla="*/ 0 w 22"/>
                <a:gd name="T11" fmla="*/ 55 h 93"/>
                <a:gd name="T12" fmla="*/ 3 w 22"/>
                <a:gd name="T13" fmla="*/ 51 h 93"/>
                <a:gd name="T14" fmla="*/ 5 w 22"/>
                <a:gd name="T15" fmla="*/ 49 h 93"/>
                <a:gd name="T16" fmla="*/ 8 w 22"/>
                <a:gd name="T17" fmla="*/ 47 h 93"/>
                <a:gd name="T18" fmla="*/ 8 w 22"/>
                <a:gd name="T19" fmla="*/ 3 h 93"/>
                <a:gd name="T20" fmla="*/ 8 w 22"/>
                <a:gd name="T21" fmla="*/ 3 h 93"/>
                <a:gd name="T22" fmla="*/ 8 w 22"/>
                <a:gd name="T23" fmla="*/ 1 h 93"/>
                <a:gd name="T24" fmla="*/ 12 w 22"/>
                <a:gd name="T25" fmla="*/ 0 h 93"/>
                <a:gd name="T26" fmla="*/ 12 w 22"/>
                <a:gd name="T27" fmla="*/ 0 h 93"/>
                <a:gd name="T28" fmla="*/ 14 w 22"/>
                <a:gd name="T29" fmla="*/ 1 h 93"/>
                <a:gd name="T30" fmla="*/ 15 w 22"/>
                <a:gd name="T31" fmla="*/ 3 h 93"/>
                <a:gd name="T32" fmla="*/ 15 w 22"/>
                <a:gd name="T33" fmla="*/ 47 h 93"/>
                <a:gd name="T34" fmla="*/ 15 w 22"/>
                <a:gd name="T35" fmla="*/ 47 h 93"/>
                <a:gd name="T36" fmla="*/ 19 w 22"/>
                <a:gd name="T37" fmla="*/ 49 h 93"/>
                <a:gd name="T38" fmla="*/ 21 w 22"/>
                <a:gd name="T39" fmla="*/ 51 h 93"/>
                <a:gd name="T40" fmla="*/ 22 w 22"/>
                <a:gd name="T41" fmla="*/ 55 h 93"/>
                <a:gd name="T42" fmla="*/ 22 w 22"/>
                <a:gd name="T43" fmla="*/ 58 h 93"/>
                <a:gd name="T44" fmla="*/ 22 w 22"/>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22" y="58"/>
                  </a:moveTo>
                  <a:lnTo>
                    <a:pt x="22" y="93"/>
                  </a:lnTo>
                  <a:lnTo>
                    <a:pt x="0" y="93"/>
                  </a:lnTo>
                  <a:lnTo>
                    <a:pt x="0" y="58"/>
                  </a:lnTo>
                  <a:lnTo>
                    <a:pt x="0" y="58"/>
                  </a:lnTo>
                  <a:lnTo>
                    <a:pt x="0" y="55"/>
                  </a:lnTo>
                  <a:lnTo>
                    <a:pt x="3" y="51"/>
                  </a:lnTo>
                  <a:lnTo>
                    <a:pt x="5" y="49"/>
                  </a:lnTo>
                  <a:lnTo>
                    <a:pt x="8" y="47"/>
                  </a:lnTo>
                  <a:lnTo>
                    <a:pt x="8" y="3"/>
                  </a:lnTo>
                  <a:lnTo>
                    <a:pt x="8" y="3"/>
                  </a:lnTo>
                  <a:lnTo>
                    <a:pt x="8" y="1"/>
                  </a:lnTo>
                  <a:lnTo>
                    <a:pt x="12" y="0"/>
                  </a:lnTo>
                  <a:lnTo>
                    <a:pt x="12" y="0"/>
                  </a:lnTo>
                  <a:lnTo>
                    <a:pt x="14" y="1"/>
                  </a:lnTo>
                  <a:lnTo>
                    <a:pt x="15" y="3"/>
                  </a:lnTo>
                  <a:lnTo>
                    <a:pt x="15" y="47"/>
                  </a:lnTo>
                  <a:lnTo>
                    <a:pt x="15" y="47"/>
                  </a:lnTo>
                  <a:lnTo>
                    <a:pt x="19" y="49"/>
                  </a:lnTo>
                  <a:lnTo>
                    <a:pt x="21" y="51"/>
                  </a:lnTo>
                  <a:lnTo>
                    <a:pt x="22" y="55"/>
                  </a:lnTo>
                  <a:lnTo>
                    <a:pt x="22" y="58"/>
                  </a:lnTo>
                  <a:lnTo>
                    <a:pt x="22"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Freeform 214">
              <a:extLst>
                <a:ext uri="{FF2B5EF4-FFF2-40B4-BE49-F238E27FC236}">
                  <a16:creationId xmlns:a16="http://schemas.microsoft.com/office/drawing/2014/main" id="{937F110C-8A75-40CF-B8FB-49996C676BC0}"/>
                </a:ext>
              </a:extLst>
            </p:cNvPr>
            <p:cNvSpPr>
              <a:spLocks/>
            </p:cNvSpPr>
            <p:nvPr userDrawn="1"/>
          </p:nvSpPr>
          <p:spPr bwMode="auto">
            <a:xfrm>
              <a:off x="625635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215">
              <a:extLst>
                <a:ext uri="{FF2B5EF4-FFF2-40B4-BE49-F238E27FC236}">
                  <a16:creationId xmlns:a16="http://schemas.microsoft.com/office/drawing/2014/main" id="{C7AFF641-B25A-43C0-995A-3F7277C33A93}"/>
                </a:ext>
              </a:extLst>
            </p:cNvPr>
            <p:cNvSpPr>
              <a:spLocks/>
            </p:cNvSpPr>
            <p:nvPr userDrawn="1"/>
          </p:nvSpPr>
          <p:spPr bwMode="auto">
            <a:xfrm>
              <a:off x="6286521"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Freeform 216">
              <a:extLst>
                <a:ext uri="{FF2B5EF4-FFF2-40B4-BE49-F238E27FC236}">
                  <a16:creationId xmlns:a16="http://schemas.microsoft.com/office/drawing/2014/main" id="{3E7F35EF-D1DE-42A9-82FC-EEC44FB1AD4D}"/>
                </a:ext>
              </a:extLst>
            </p:cNvPr>
            <p:cNvSpPr>
              <a:spLocks/>
            </p:cNvSpPr>
            <p:nvPr userDrawn="1"/>
          </p:nvSpPr>
          <p:spPr bwMode="auto">
            <a:xfrm>
              <a:off x="6316684"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Freeform 217">
              <a:extLst>
                <a:ext uri="{FF2B5EF4-FFF2-40B4-BE49-F238E27FC236}">
                  <a16:creationId xmlns:a16="http://schemas.microsoft.com/office/drawing/2014/main" id="{CF5A6E20-C256-469C-AC32-FBFF14564ACA}"/>
                </a:ext>
              </a:extLst>
            </p:cNvPr>
            <p:cNvSpPr>
              <a:spLocks/>
            </p:cNvSpPr>
            <p:nvPr userDrawn="1"/>
          </p:nvSpPr>
          <p:spPr bwMode="auto">
            <a:xfrm>
              <a:off x="6346847"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Freeform 218">
              <a:extLst>
                <a:ext uri="{FF2B5EF4-FFF2-40B4-BE49-F238E27FC236}">
                  <a16:creationId xmlns:a16="http://schemas.microsoft.com/office/drawing/2014/main" id="{E1E2EDD4-5E96-4056-8797-9A5C942F2CD5}"/>
                </a:ext>
              </a:extLst>
            </p:cNvPr>
            <p:cNvSpPr>
              <a:spLocks/>
            </p:cNvSpPr>
            <p:nvPr userDrawn="1"/>
          </p:nvSpPr>
          <p:spPr bwMode="auto">
            <a:xfrm>
              <a:off x="637700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Freeform 219">
              <a:extLst>
                <a:ext uri="{FF2B5EF4-FFF2-40B4-BE49-F238E27FC236}">
                  <a16:creationId xmlns:a16="http://schemas.microsoft.com/office/drawing/2014/main" id="{9B8F6332-58D5-4C77-88F8-F8CB19179C3C}"/>
                </a:ext>
              </a:extLst>
            </p:cNvPr>
            <p:cNvSpPr>
              <a:spLocks/>
            </p:cNvSpPr>
            <p:nvPr userDrawn="1"/>
          </p:nvSpPr>
          <p:spPr bwMode="auto">
            <a:xfrm>
              <a:off x="6408759"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Freeform 220">
              <a:extLst>
                <a:ext uri="{FF2B5EF4-FFF2-40B4-BE49-F238E27FC236}">
                  <a16:creationId xmlns:a16="http://schemas.microsoft.com/office/drawing/2014/main" id="{C2317824-232E-4367-9685-8B76F7D8683D}"/>
                </a:ext>
              </a:extLst>
            </p:cNvPr>
            <p:cNvSpPr>
              <a:spLocks/>
            </p:cNvSpPr>
            <p:nvPr userDrawn="1"/>
          </p:nvSpPr>
          <p:spPr bwMode="auto">
            <a:xfrm>
              <a:off x="6438922"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Freeform 221">
              <a:extLst>
                <a:ext uri="{FF2B5EF4-FFF2-40B4-BE49-F238E27FC236}">
                  <a16:creationId xmlns:a16="http://schemas.microsoft.com/office/drawing/2014/main" id="{E32A2936-192F-4AE3-9D23-A6456292FCEC}"/>
                </a:ext>
              </a:extLst>
            </p:cNvPr>
            <p:cNvSpPr>
              <a:spLocks/>
            </p:cNvSpPr>
            <p:nvPr userDrawn="1"/>
          </p:nvSpPr>
          <p:spPr bwMode="auto">
            <a:xfrm>
              <a:off x="6499247"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1 w 21"/>
                <a:gd name="T25" fmla="*/ 0 h 93"/>
                <a:gd name="T26" fmla="*/ 11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1" y="0"/>
                  </a:lnTo>
                  <a:lnTo>
                    <a:pt x="11"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Freeform 222">
              <a:extLst>
                <a:ext uri="{FF2B5EF4-FFF2-40B4-BE49-F238E27FC236}">
                  <a16:creationId xmlns:a16="http://schemas.microsoft.com/office/drawing/2014/main" id="{FF2AAED4-6FE3-4C8D-A2AF-8B2F54FE3005}"/>
                </a:ext>
              </a:extLst>
            </p:cNvPr>
            <p:cNvSpPr>
              <a:spLocks/>
            </p:cNvSpPr>
            <p:nvPr userDrawn="1"/>
          </p:nvSpPr>
          <p:spPr bwMode="auto">
            <a:xfrm>
              <a:off x="6469085"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Freeform 223">
              <a:extLst>
                <a:ext uri="{FF2B5EF4-FFF2-40B4-BE49-F238E27FC236}">
                  <a16:creationId xmlns:a16="http://schemas.microsoft.com/office/drawing/2014/main" id="{9B8D8A00-1ED8-4BCD-A28A-09C27082E0A7}"/>
                </a:ext>
              </a:extLst>
            </p:cNvPr>
            <p:cNvSpPr>
              <a:spLocks/>
            </p:cNvSpPr>
            <p:nvPr userDrawn="1"/>
          </p:nvSpPr>
          <p:spPr bwMode="auto">
            <a:xfrm>
              <a:off x="6499247"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1 w 21"/>
                <a:gd name="T25" fmla="*/ 93 h 93"/>
                <a:gd name="T26" fmla="*/ 11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1" y="93"/>
                  </a:lnTo>
                  <a:lnTo>
                    <a:pt x="11"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224">
              <a:extLst>
                <a:ext uri="{FF2B5EF4-FFF2-40B4-BE49-F238E27FC236}">
                  <a16:creationId xmlns:a16="http://schemas.microsoft.com/office/drawing/2014/main" id="{B4C12122-4997-43FB-B20C-896D0CD7A814}"/>
                </a:ext>
              </a:extLst>
            </p:cNvPr>
            <p:cNvSpPr>
              <a:spLocks/>
            </p:cNvSpPr>
            <p:nvPr userDrawn="1"/>
          </p:nvSpPr>
          <p:spPr bwMode="auto">
            <a:xfrm>
              <a:off x="6469085"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Freeform 225">
              <a:extLst>
                <a:ext uri="{FF2B5EF4-FFF2-40B4-BE49-F238E27FC236}">
                  <a16:creationId xmlns:a16="http://schemas.microsoft.com/office/drawing/2014/main" id="{C3FC627A-31A5-4149-B3B1-3FAE68F76204}"/>
                </a:ext>
              </a:extLst>
            </p:cNvPr>
            <p:cNvSpPr>
              <a:spLocks/>
            </p:cNvSpPr>
            <p:nvPr userDrawn="1"/>
          </p:nvSpPr>
          <p:spPr bwMode="auto">
            <a:xfrm>
              <a:off x="6438922"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Freeform 226">
              <a:extLst>
                <a:ext uri="{FF2B5EF4-FFF2-40B4-BE49-F238E27FC236}">
                  <a16:creationId xmlns:a16="http://schemas.microsoft.com/office/drawing/2014/main" id="{8F4A4E8B-D9D9-4578-8122-67D1F22316BB}"/>
                </a:ext>
              </a:extLst>
            </p:cNvPr>
            <p:cNvSpPr>
              <a:spLocks/>
            </p:cNvSpPr>
            <p:nvPr userDrawn="1"/>
          </p:nvSpPr>
          <p:spPr bwMode="auto">
            <a:xfrm>
              <a:off x="6408759"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Freeform 227">
              <a:extLst>
                <a:ext uri="{FF2B5EF4-FFF2-40B4-BE49-F238E27FC236}">
                  <a16:creationId xmlns:a16="http://schemas.microsoft.com/office/drawing/2014/main" id="{F5722369-6715-44E5-8539-7C46F9029EED}"/>
                </a:ext>
              </a:extLst>
            </p:cNvPr>
            <p:cNvSpPr>
              <a:spLocks/>
            </p:cNvSpPr>
            <p:nvPr userDrawn="1"/>
          </p:nvSpPr>
          <p:spPr bwMode="auto">
            <a:xfrm>
              <a:off x="637700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228">
              <a:extLst>
                <a:ext uri="{FF2B5EF4-FFF2-40B4-BE49-F238E27FC236}">
                  <a16:creationId xmlns:a16="http://schemas.microsoft.com/office/drawing/2014/main" id="{F9F871AE-C94A-4169-B4FD-80D46EB4C590}"/>
                </a:ext>
              </a:extLst>
            </p:cNvPr>
            <p:cNvSpPr>
              <a:spLocks/>
            </p:cNvSpPr>
            <p:nvPr userDrawn="1"/>
          </p:nvSpPr>
          <p:spPr bwMode="auto">
            <a:xfrm>
              <a:off x="6346847"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229">
              <a:extLst>
                <a:ext uri="{FF2B5EF4-FFF2-40B4-BE49-F238E27FC236}">
                  <a16:creationId xmlns:a16="http://schemas.microsoft.com/office/drawing/2014/main" id="{A10189DC-D7AE-41EC-A7CB-A01DE58AF571}"/>
                </a:ext>
              </a:extLst>
            </p:cNvPr>
            <p:cNvSpPr>
              <a:spLocks/>
            </p:cNvSpPr>
            <p:nvPr userDrawn="1"/>
          </p:nvSpPr>
          <p:spPr bwMode="auto">
            <a:xfrm>
              <a:off x="6316684"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230">
              <a:extLst>
                <a:ext uri="{FF2B5EF4-FFF2-40B4-BE49-F238E27FC236}">
                  <a16:creationId xmlns:a16="http://schemas.microsoft.com/office/drawing/2014/main" id="{2C30EAE7-954D-4821-B120-8AB1410F7489}"/>
                </a:ext>
              </a:extLst>
            </p:cNvPr>
            <p:cNvSpPr>
              <a:spLocks/>
            </p:cNvSpPr>
            <p:nvPr userDrawn="1"/>
          </p:nvSpPr>
          <p:spPr bwMode="auto">
            <a:xfrm>
              <a:off x="6286521"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Freeform 231">
              <a:extLst>
                <a:ext uri="{FF2B5EF4-FFF2-40B4-BE49-F238E27FC236}">
                  <a16:creationId xmlns:a16="http://schemas.microsoft.com/office/drawing/2014/main" id="{78967020-CEC9-44DB-97B5-56393E8B21E2}"/>
                </a:ext>
              </a:extLst>
            </p:cNvPr>
            <p:cNvSpPr>
              <a:spLocks/>
            </p:cNvSpPr>
            <p:nvPr userDrawn="1"/>
          </p:nvSpPr>
          <p:spPr bwMode="auto">
            <a:xfrm>
              <a:off x="6226196" y="3563980"/>
              <a:ext cx="17463" cy="74613"/>
            </a:xfrm>
            <a:custGeom>
              <a:avLst/>
              <a:gdLst>
                <a:gd name="T0" fmla="*/ 0 w 22"/>
                <a:gd name="T1" fmla="*/ 35 h 93"/>
                <a:gd name="T2" fmla="*/ 0 w 22"/>
                <a:gd name="T3" fmla="*/ 0 h 93"/>
                <a:gd name="T4" fmla="*/ 22 w 22"/>
                <a:gd name="T5" fmla="*/ 0 h 93"/>
                <a:gd name="T6" fmla="*/ 22 w 22"/>
                <a:gd name="T7" fmla="*/ 35 h 93"/>
                <a:gd name="T8" fmla="*/ 22 w 22"/>
                <a:gd name="T9" fmla="*/ 35 h 93"/>
                <a:gd name="T10" fmla="*/ 22 w 22"/>
                <a:gd name="T11" fmla="*/ 38 h 93"/>
                <a:gd name="T12" fmla="*/ 21 w 22"/>
                <a:gd name="T13" fmla="*/ 42 h 93"/>
                <a:gd name="T14" fmla="*/ 19 w 22"/>
                <a:gd name="T15" fmla="*/ 44 h 93"/>
                <a:gd name="T16" fmla="*/ 15 w 22"/>
                <a:gd name="T17" fmla="*/ 45 h 93"/>
                <a:gd name="T18" fmla="*/ 15 w 22"/>
                <a:gd name="T19" fmla="*/ 90 h 93"/>
                <a:gd name="T20" fmla="*/ 15 w 22"/>
                <a:gd name="T21" fmla="*/ 90 h 93"/>
                <a:gd name="T22" fmla="*/ 14 w 22"/>
                <a:gd name="T23" fmla="*/ 92 h 93"/>
                <a:gd name="T24" fmla="*/ 12 w 22"/>
                <a:gd name="T25" fmla="*/ 93 h 93"/>
                <a:gd name="T26" fmla="*/ 12 w 22"/>
                <a:gd name="T27" fmla="*/ 93 h 93"/>
                <a:gd name="T28" fmla="*/ 8 w 22"/>
                <a:gd name="T29" fmla="*/ 92 h 93"/>
                <a:gd name="T30" fmla="*/ 8 w 22"/>
                <a:gd name="T31" fmla="*/ 90 h 93"/>
                <a:gd name="T32" fmla="*/ 8 w 22"/>
                <a:gd name="T33" fmla="*/ 45 h 93"/>
                <a:gd name="T34" fmla="*/ 8 w 22"/>
                <a:gd name="T35" fmla="*/ 45 h 93"/>
                <a:gd name="T36" fmla="*/ 5 w 22"/>
                <a:gd name="T37" fmla="*/ 44 h 93"/>
                <a:gd name="T38" fmla="*/ 3 w 22"/>
                <a:gd name="T39" fmla="*/ 42 h 93"/>
                <a:gd name="T40" fmla="*/ 2 w 22"/>
                <a:gd name="T41" fmla="*/ 38 h 93"/>
                <a:gd name="T42" fmla="*/ 0 w 22"/>
                <a:gd name="T43" fmla="*/ 35 h 93"/>
                <a:gd name="T44" fmla="*/ 0 w 22"/>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0" y="35"/>
                  </a:moveTo>
                  <a:lnTo>
                    <a:pt x="0" y="0"/>
                  </a:lnTo>
                  <a:lnTo>
                    <a:pt x="22" y="0"/>
                  </a:lnTo>
                  <a:lnTo>
                    <a:pt x="22" y="35"/>
                  </a:lnTo>
                  <a:lnTo>
                    <a:pt x="22" y="35"/>
                  </a:lnTo>
                  <a:lnTo>
                    <a:pt x="22" y="38"/>
                  </a:lnTo>
                  <a:lnTo>
                    <a:pt x="21" y="42"/>
                  </a:lnTo>
                  <a:lnTo>
                    <a:pt x="19" y="44"/>
                  </a:lnTo>
                  <a:lnTo>
                    <a:pt x="15" y="45"/>
                  </a:lnTo>
                  <a:lnTo>
                    <a:pt x="15" y="90"/>
                  </a:lnTo>
                  <a:lnTo>
                    <a:pt x="15" y="90"/>
                  </a:lnTo>
                  <a:lnTo>
                    <a:pt x="14" y="92"/>
                  </a:lnTo>
                  <a:lnTo>
                    <a:pt x="12" y="93"/>
                  </a:lnTo>
                  <a:lnTo>
                    <a:pt x="12" y="93"/>
                  </a:lnTo>
                  <a:lnTo>
                    <a:pt x="8"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Freeform 232">
              <a:extLst>
                <a:ext uri="{FF2B5EF4-FFF2-40B4-BE49-F238E27FC236}">
                  <a16:creationId xmlns:a16="http://schemas.microsoft.com/office/drawing/2014/main" id="{06AA2F9B-532A-48F4-BE94-A578EF618EDA}"/>
                </a:ext>
              </a:extLst>
            </p:cNvPr>
            <p:cNvSpPr>
              <a:spLocks/>
            </p:cNvSpPr>
            <p:nvPr userDrawn="1"/>
          </p:nvSpPr>
          <p:spPr bwMode="auto">
            <a:xfrm>
              <a:off x="625635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Freeform 233">
              <a:extLst>
                <a:ext uri="{FF2B5EF4-FFF2-40B4-BE49-F238E27FC236}">
                  <a16:creationId xmlns:a16="http://schemas.microsoft.com/office/drawing/2014/main" id="{B4BAA03E-7506-44D3-B7BB-8231541E8662}"/>
                </a:ext>
              </a:extLst>
            </p:cNvPr>
            <p:cNvSpPr>
              <a:spLocks/>
            </p:cNvSpPr>
            <p:nvPr userDrawn="1"/>
          </p:nvSpPr>
          <p:spPr bwMode="auto">
            <a:xfrm>
              <a:off x="6103958" y="349889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9 h 23"/>
                <a:gd name="T16" fmla="*/ 48 w 95"/>
                <a:gd name="T17" fmla="*/ 15 h 23"/>
                <a:gd name="T18" fmla="*/ 5 w 95"/>
                <a:gd name="T19" fmla="*/ 15 h 23"/>
                <a:gd name="T20" fmla="*/ 5 w 95"/>
                <a:gd name="T21" fmla="*/ 15 h 23"/>
                <a:gd name="T22" fmla="*/ 1 w 95"/>
                <a:gd name="T23" fmla="*/ 14 h 23"/>
                <a:gd name="T24" fmla="*/ 0 w 95"/>
                <a:gd name="T25" fmla="*/ 12 h 23"/>
                <a:gd name="T26" fmla="*/ 0 w 95"/>
                <a:gd name="T27" fmla="*/ 12 h 23"/>
                <a:gd name="T28" fmla="*/ 1 w 95"/>
                <a:gd name="T29" fmla="*/ 9 h 23"/>
                <a:gd name="T30" fmla="*/ 5 w 95"/>
                <a:gd name="T31" fmla="*/ 8 h 23"/>
                <a:gd name="T32" fmla="*/ 48 w 95"/>
                <a:gd name="T33" fmla="*/ 8 h 23"/>
                <a:gd name="T34" fmla="*/ 48 w 95"/>
                <a:gd name="T35" fmla="*/ 8 h 23"/>
                <a:gd name="T36" fmla="*/ 51 w 95"/>
                <a:gd name="T37" fmla="*/ 5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9"/>
                  </a:lnTo>
                  <a:lnTo>
                    <a:pt x="48" y="15"/>
                  </a:lnTo>
                  <a:lnTo>
                    <a:pt x="5" y="15"/>
                  </a:lnTo>
                  <a:lnTo>
                    <a:pt x="5" y="15"/>
                  </a:lnTo>
                  <a:lnTo>
                    <a:pt x="1" y="14"/>
                  </a:lnTo>
                  <a:lnTo>
                    <a:pt x="0" y="12"/>
                  </a:lnTo>
                  <a:lnTo>
                    <a:pt x="0" y="12"/>
                  </a:lnTo>
                  <a:lnTo>
                    <a:pt x="1" y="9"/>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234">
              <a:extLst>
                <a:ext uri="{FF2B5EF4-FFF2-40B4-BE49-F238E27FC236}">
                  <a16:creationId xmlns:a16="http://schemas.microsoft.com/office/drawing/2014/main" id="{4495226A-D4C6-46B2-B779-25CE0DE0BEFC}"/>
                </a:ext>
              </a:extLst>
            </p:cNvPr>
            <p:cNvSpPr>
              <a:spLocks/>
            </p:cNvSpPr>
            <p:nvPr userDrawn="1"/>
          </p:nvSpPr>
          <p:spPr bwMode="auto">
            <a:xfrm>
              <a:off x="6103958" y="3468729"/>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8 h 22"/>
                <a:gd name="T32" fmla="*/ 48 w 95"/>
                <a:gd name="T33" fmla="*/ 8 h 22"/>
                <a:gd name="T34" fmla="*/ 48 w 95"/>
                <a:gd name="T35" fmla="*/ 8 h 22"/>
                <a:gd name="T36" fmla="*/ 51 w 95"/>
                <a:gd name="T37" fmla="*/ 5 h 22"/>
                <a:gd name="T38" fmla="*/ 53 w 95"/>
                <a:gd name="T39" fmla="*/ 2 h 22"/>
                <a:gd name="T40" fmla="*/ 55 w 95"/>
                <a:gd name="T41" fmla="*/ 1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235">
              <a:extLst>
                <a:ext uri="{FF2B5EF4-FFF2-40B4-BE49-F238E27FC236}">
                  <a16:creationId xmlns:a16="http://schemas.microsoft.com/office/drawing/2014/main" id="{34BAC1E5-2C0F-46BF-BAE4-7C62671DB415}"/>
                </a:ext>
              </a:extLst>
            </p:cNvPr>
            <p:cNvSpPr>
              <a:spLocks/>
            </p:cNvSpPr>
            <p:nvPr userDrawn="1"/>
          </p:nvSpPr>
          <p:spPr bwMode="auto">
            <a:xfrm>
              <a:off x="6103958" y="3438566"/>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236">
              <a:extLst>
                <a:ext uri="{FF2B5EF4-FFF2-40B4-BE49-F238E27FC236}">
                  <a16:creationId xmlns:a16="http://schemas.microsoft.com/office/drawing/2014/main" id="{BA91F17B-FABA-4DBF-B7E1-BEEE9196A335}"/>
                </a:ext>
              </a:extLst>
            </p:cNvPr>
            <p:cNvSpPr>
              <a:spLocks/>
            </p:cNvSpPr>
            <p:nvPr userDrawn="1"/>
          </p:nvSpPr>
          <p:spPr bwMode="auto">
            <a:xfrm>
              <a:off x="6103958" y="3408403"/>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237">
              <a:extLst>
                <a:ext uri="{FF2B5EF4-FFF2-40B4-BE49-F238E27FC236}">
                  <a16:creationId xmlns:a16="http://schemas.microsoft.com/office/drawing/2014/main" id="{EDD73D04-31D4-4567-8D6C-24B0501A4E61}"/>
                </a:ext>
              </a:extLst>
            </p:cNvPr>
            <p:cNvSpPr>
              <a:spLocks/>
            </p:cNvSpPr>
            <p:nvPr userDrawn="1"/>
          </p:nvSpPr>
          <p:spPr bwMode="auto">
            <a:xfrm>
              <a:off x="6103958" y="3378241"/>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238">
              <a:extLst>
                <a:ext uri="{FF2B5EF4-FFF2-40B4-BE49-F238E27FC236}">
                  <a16:creationId xmlns:a16="http://schemas.microsoft.com/office/drawing/2014/main" id="{258D139F-A952-4BFB-A8C8-F8BE5D4F8F33}"/>
                </a:ext>
              </a:extLst>
            </p:cNvPr>
            <p:cNvSpPr>
              <a:spLocks/>
            </p:cNvSpPr>
            <p:nvPr userDrawn="1"/>
          </p:nvSpPr>
          <p:spPr bwMode="auto">
            <a:xfrm>
              <a:off x="6103958" y="3348078"/>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Freeform 239">
              <a:extLst>
                <a:ext uri="{FF2B5EF4-FFF2-40B4-BE49-F238E27FC236}">
                  <a16:creationId xmlns:a16="http://schemas.microsoft.com/office/drawing/2014/main" id="{6A29198C-48B2-498E-9AED-E93CD67064DB}"/>
                </a:ext>
              </a:extLst>
            </p:cNvPr>
            <p:cNvSpPr>
              <a:spLocks/>
            </p:cNvSpPr>
            <p:nvPr userDrawn="1"/>
          </p:nvSpPr>
          <p:spPr bwMode="auto">
            <a:xfrm>
              <a:off x="6103958" y="3317915"/>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4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4"/>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Freeform 240">
              <a:extLst>
                <a:ext uri="{FF2B5EF4-FFF2-40B4-BE49-F238E27FC236}">
                  <a16:creationId xmlns:a16="http://schemas.microsoft.com/office/drawing/2014/main" id="{A1820CF0-26AF-4C4F-A207-CF660A6DA090}"/>
                </a:ext>
              </a:extLst>
            </p:cNvPr>
            <p:cNvSpPr>
              <a:spLocks/>
            </p:cNvSpPr>
            <p:nvPr userDrawn="1"/>
          </p:nvSpPr>
          <p:spPr bwMode="auto">
            <a:xfrm>
              <a:off x="6103958" y="3287752"/>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4 h 22"/>
                <a:gd name="T18" fmla="*/ 5 w 95"/>
                <a:gd name="T19" fmla="*/ 14 h 22"/>
                <a:gd name="T20" fmla="*/ 5 w 95"/>
                <a:gd name="T21" fmla="*/ 14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3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4"/>
                  </a:lnTo>
                  <a:lnTo>
                    <a:pt x="5" y="14"/>
                  </a:lnTo>
                  <a:lnTo>
                    <a:pt x="5" y="14"/>
                  </a:lnTo>
                  <a:lnTo>
                    <a:pt x="1" y="14"/>
                  </a:lnTo>
                  <a:lnTo>
                    <a:pt x="0" y="10"/>
                  </a:lnTo>
                  <a:lnTo>
                    <a:pt x="0" y="10"/>
                  </a:lnTo>
                  <a:lnTo>
                    <a:pt x="1" y="8"/>
                  </a:lnTo>
                  <a:lnTo>
                    <a:pt x="5" y="7"/>
                  </a:lnTo>
                  <a:lnTo>
                    <a:pt x="48" y="7"/>
                  </a:lnTo>
                  <a:lnTo>
                    <a:pt x="48" y="7"/>
                  </a:lnTo>
                  <a:lnTo>
                    <a:pt x="51" y="3"/>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Freeform 241">
              <a:extLst>
                <a:ext uri="{FF2B5EF4-FFF2-40B4-BE49-F238E27FC236}">
                  <a16:creationId xmlns:a16="http://schemas.microsoft.com/office/drawing/2014/main" id="{E0CC82B2-4AAB-4F8C-B7D0-A3035CA11EC9}"/>
                </a:ext>
              </a:extLst>
            </p:cNvPr>
            <p:cNvSpPr>
              <a:spLocks/>
            </p:cNvSpPr>
            <p:nvPr userDrawn="1"/>
          </p:nvSpPr>
          <p:spPr bwMode="auto">
            <a:xfrm>
              <a:off x="6103958" y="3225839"/>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Freeform 242">
              <a:extLst>
                <a:ext uri="{FF2B5EF4-FFF2-40B4-BE49-F238E27FC236}">
                  <a16:creationId xmlns:a16="http://schemas.microsoft.com/office/drawing/2014/main" id="{6FCB1B0A-F8FD-4085-AD9C-0981CFB21246}"/>
                </a:ext>
              </a:extLst>
            </p:cNvPr>
            <p:cNvSpPr>
              <a:spLocks/>
            </p:cNvSpPr>
            <p:nvPr userDrawn="1"/>
          </p:nvSpPr>
          <p:spPr bwMode="auto">
            <a:xfrm>
              <a:off x="6103958" y="325600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243">
              <a:extLst>
                <a:ext uri="{FF2B5EF4-FFF2-40B4-BE49-F238E27FC236}">
                  <a16:creationId xmlns:a16="http://schemas.microsoft.com/office/drawing/2014/main" id="{7E6FED05-0B15-4BDD-B359-F6B2E29B80D8}"/>
                </a:ext>
              </a:extLst>
            </p:cNvPr>
            <p:cNvSpPr>
              <a:spLocks/>
            </p:cNvSpPr>
            <p:nvPr userDrawn="1"/>
          </p:nvSpPr>
          <p:spPr bwMode="auto">
            <a:xfrm>
              <a:off x="6564335" y="3225839"/>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Freeform 244">
              <a:extLst>
                <a:ext uri="{FF2B5EF4-FFF2-40B4-BE49-F238E27FC236}">
                  <a16:creationId xmlns:a16="http://schemas.microsoft.com/office/drawing/2014/main" id="{27B7B5A3-3FB0-4BFA-8F52-6847FBB68A47}"/>
                </a:ext>
              </a:extLst>
            </p:cNvPr>
            <p:cNvSpPr>
              <a:spLocks/>
            </p:cNvSpPr>
            <p:nvPr userDrawn="1"/>
          </p:nvSpPr>
          <p:spPr bwMode="auto">
            <a:xfrm>
              <a:off x="6564335" y="325600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Freeform 245">
              <a:extLst>
                <a:ext uri="{FF2B5EF4-FFF2-40B4-BE49-F238E27FC236}">
                  <a16:creationId xmlns:a16="http://schemas.microsoft.com/office/drawing/2014/main" id="{35326841-DC53-438F-B032-D29EC4877D43}"/>
                </a:ext>
              </a:extLst>
            </p:cNvPr>
            <p:cNvSpPr>
              <a:spLocks/>
            </p:cNvSpPr>
            <p:nvPr userDrawn="1"/>
          </p:nvSpPr>
          <p:spPr bwMode="auto">
            <a:xfrm>
              <a:off x="6564335" y="3287752"/>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3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4 h 22"/>
                <a:gd name="T32" fmla="*/ 46 w 95"/>
                <a:gd name="T33" fmla="*/ 14 h 22"/>
                <a:gd name="T34" fmla="*/ 46 w 95"/>
                <a:gd name="T35" fmla="*/ 14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3"/>
                  </a:lnTo>
                  <a:lnTo>
                    <a:pt x="46" y="7"/>
                  </a:lnTo>
                  <a:lnTo>
                    <a:pt x="91" y="7"/>
                  </a:lnTo>
                  <a:lnTo>
                    <a:pt x="91" y="7"/>
                  </a:lnTo>
                  <a:lnTo>
                    <a:pt x="94" y="8"/>
                  </a:lnTo>
                  <a:lnTo>
                    <a:pt x="95" y="10"/>
                  </a:lnTo>
                  <a:lnTo>
                    <a:pt x="95" y="10"/>
                  </a:lnTo>
                  <a:lnTo>
                    <a:pt x="94" y="14"/>
                  </a:lnTo>
                  <a:lnTo>
                    <a:pt x="91" y="14"/>
                  </a:lnTo>
                  <a:lnTo>
                    <a:pt x="46" y="14"/>
                  </a:lnTo>
                  <a:lnTo>
                    <a:pt x="46" y="14"/>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 name="Freeform 246">
              <a:extLst>
                <a:ext uri="{FF2B5EF4-FFF2-40B4-BE49-F238E27FC236}">
                  <a16:creationId xmlns:a16="http://schemas.microsoft.com/office/drawing/2014/main" id="{EAB9169E-5402-4689-AB24-02A606114C49}"/>
                </a:ext>
              </a:extLst>
            </p:cNvPr>
            <p:cNvSpPr>
              <a:spLocks/>
            </p:cNvSpPr>
            <p:nvPr userDrawn="1"/>
          </p:nvSpPr>
          <p:spPr bwMode="auto">
            <a:xfrm>
              <a:off x="6564335" y="3317915"/>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4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4"/>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Freeform 247">
              <a:extLst>
                <a:ext uri="{FF2B5EF4-FFF2-40B4-BE49-F238E27FC236}">
                  <a16:creationId xmlns:a16="http://schemas.microsoft.com/office/drawing/2014/main" id="{B13E59DD-8939-4CE4-A2F3-EC53B2EC3A70}"/>
                </a:ext>
              </a:extLst>
            </p:cNvPr>
            <p:cNvSpPr>
              <a:spLocks/>
            </p:cNvSpPr>
            <p:nvPr userDrawn="1"/>
          </p:nvSpPr>
          <p:spPr bwMode="auto">
            <a:xfrm>
              <a:off x="6564335" y="3348078"/>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5"/>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Freeform 248">
              <a:extLst>
                <a:ext uri="{FF2B5EF4-FFF2-40B4-BE49-F238E27FC236}">
                  <a16:creationId xmlns:a16="http://schemas.microsoft.com/office/drawing/2014/main" id="{B19E6561-2E25-4C3E-AB5C-9F3AAADCF6D4}"/>
                </a:ext>
              </a:extLst>
            </p:cNvPr>
            <p:cNvSpPr>
              <a:spLocks/>
            </p:cNvSpPr>
            <p:nvPr userDrawn="1"/>
          </p:nvSpPr>
          <p:spPr bwMode="auto">
            <a:xfrm>
              <a:off x="6564335" y="3378241"/>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Freeform 249">
              <a:extLst>
                <a:ext uri="{FF2B5EF4-FFF2-40B4-BE49-F238E27FC236}">
                  <a16:creationId xmlns:a16="http://schemas.microsoft.com/office/drawing/2014/main" id="{F9DB65A3-380E-442E-BA78-88BA9EAE3C5E}"/>
                </a:ext>
              </a:extLst>
            </p:cNvPr>
            <p:cNvSpPr>
              <a:spLocks/>
            </p:cNvSpPr>
            <p:nvPr userDrawn="1"/>
          </p:nvSpPr>
          <p:spPr bwMode="auto">
            <a:xfrm>
              <a:off x="6564335" y="3408403"/>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 name="Freeform 250">
              <a:extLst>
                <a:ext uri="{FF2B5EF4-FFF2-40B4-BE49-F238E27FC236}">
                  <a16:creationId xmlns:a16="http://schemas.microsoft.com/office/drawing/2014/main" id="{5CB7BC7B-EFBA-4B26-B0C4-0D62B1AB9B4D}"/>
                </a:ext>
              </a:extLst>
            </p:cNvPr>
            <p:cNvSpPr>
              <a:spLocks/>
            </p:cNvSpPr>
            <p:nvPr userDrawn="1"/>
          </p:nvSpPr>
          <p:spPr bwMode="auto">
            <a:xfrm>
              <a:off x="6564335" y="3438566"/>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Freeform 251">
              <a:extLst>
                <a:ext uri="{FF2B5EF4-FFF2-40B4-BE49-F238E27FC236}">
                  <a16:creationId xmlns:a16="http://schemas.microsoft.com/office/drawing/2014/main" id="{1E9538DD-5BAA-4EF3-8156-92998A355991}"/>
                </a:ext>
              </a:extLst>
            </p:cNvPr>
            <p:cNvSpPr>
              <a:spLocks/>
            </p:cNvSpPr>
            <p:nvPr userDrawn="1"/>
          </p:nvSpPr>
          <p:spPr bwMode="auto">
            <a:xfrm>
              <a:off x="6564335" y="349889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5 h 23"/>
                <a:gd name="T16" fmla="*/ 46 w 95"/>
                <a:gd name="T17" fmla="*/ 8 h 23"/>
                <a:gd name="T18" fmla="*/ 91 w 95"/>
                <a:gd name="T19" fmla="*/ 8 h 23"/>
                <a:gd name="T20" fmla="*/ 91 w 95"/>
                <a:gd name="T21" fmla="*/ 8 h 23"/>
                <a:gd name="T22" fmla="*/ 94 w 95"/>
                <a:gd name="T23" fmla="*/ 9 h 23"/>
                <a:gd name="T24" fmla="*/ 95 w 95"/>
                <a:gd name="T25" fmla="*/ 12 h 23"/>
                <a:gd name="T26" fmla="*/ 95 w 95"/>
                <a:gd name="T27" fmla="*/ 12 h 23"/>
                <a:gd name="T28" fmla="*/ 94 w 95"/>
                <a:gd name="T29" fmla="*/ 14 h 23"/>
                <a:gd name="T30" fmla="*/ 91 w 95"/>
                <a:gd name="T31" fmla="*/ 15 h 23"/>
                <a:gd name="T32" fmla="*/ 46 w 95"/>
                <a:gd name="T33" fmla="*/ 15 h 23"/>
                <a:gd name="T34" fmla="*/ 46 w 95"/>
                <a:gd name="T35" fmla="*/ 15 h 23"/>
                <a:gd name="T36" fmla="*/ 45 w 95"/>
                <a:gd name="T37" fmla="*/ 19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5"/>
                  </a:lnTo>
                  <a:lnTo>
                    <a:pt x="46" y="8"/>
                  </a:lnTo>
                  <a:lnTo>
                    <a:pt x="91" y="8"/>
                  </a:lnTo>
                  <a:lnTo>
                    <a:pt x="91" y="8"/>
                  </a:lnTo>
                  <a:lnTo>
                    <a:pt x="94" y="9"/>
                  </a:lnTo>
                  <a:lnTo>
                    <a:pt x="95" y="12"/>
                  </a:lnTo>
                  <a:lnTo>
                    <a:pt x="95" y="12"/>
                  </a:lnTo>
                  <a:lnTo>
                    <a:pt x="94" y="14"/>
                  </a:lnTo>
                  <a:lnTo>
                    <a:pt x="91" y="15"/>
                  </a:lnTo>
                  <a:lnTo>
                    <a:pt x="46" y="15"/>
                  </a:lnTo>
                  <a:lnTo>
                    <a:pt x="46" y="15"/>
                  </a:lnTo>
                  <a:lnTo>
                    <a:pt x="45" y="19"/>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Freeform 252">
              <a:extLst>
                <a:ext uri="{FF2B5EF4-FFF2-40B4-BE49-F238E27FC236}">
                  <a16:creationId xmlns:a16="http://schemas.microsoft.com/office/drawing/2014/main" id="{2F6995FC-BE45-4BEC-AE8D-2AFA16E79D23}"/>
                </a:ext>
              </a:extLst>
            </p:cNvPr>
            <p:cNvSpPr>
              <a:spLocks/>
            </p:cNvSpPr>
            <p:nvPr userDrawn="1"/>
          </p:nvSpPr>
          <p:spPr bwMode="auto">
            <a:xfrm>
              <a:off x="6564335" y="3468729"/>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8 h 22"/>
                <a:gd name="T18" fmla="*/ 91 w 95"/>
                <a:gd name="T19" fmla="*/ 8 h 22"/>
                <a:gd name="T20" fmla="*/ 91 w 95"/>
                <a:gd name="T21" fmla="*/ 8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8"/>
                  </a:lnTo>
                  <a:lnTo>
                    <a:pt x="91" y="8"/>
                  </a:lnTo>
                  <a:lnTo>
                    <a:pt x="91" y="8"/>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81" name="Group 380">
            <a:extLst>
              <a:ext uri="{FF2B5EF4-FFF2-40B4-BE49-F238E27FC236}">
                <a16:creationId xmlns:a16="http://schemas.microsoft.com/office/drawing/2014/main" id="{1A909330-67FB-4AA2-A1D6-918C768AAFA9}"/>
              </a:ext>
            </a:extLst>
          </p:cNvPr>
          <p:cNvGrpSpPr/>
          <p:nvPr userDrawn="1"/>
        </p:nvGrpSpPr>
        <p:grpSpPr>
          <a:xfrm>
            <a:off x="4978417" y="2967073"/>
            <a:ext cx="808040" cy="808047"/>
            <a:chOff x="4978417" y="2967073"/>
            <a:chExt cx="808040" cy="808047"/>
          </a:xfrm>
        </p:grpSpPr>
        <p:sp>
          <p:nvSpPr>
            <p:cNvPr id="314" name="Freeform 211">
              <a:extLst>
                <a:ext uri="{FF2B5EF4-FFF2-40B4-BE49-F238E27FC236}">
                  <a16:creationId xmlns:a16="http://schemas.microsoft.com/office/drawing/2014/main" id="{703FF4DA-DE81-465F-8819-1BA5B7D2A754}"/>
                </a:ext>
              </a:extLst>
            </p:cNvPr>
            <p:cNvSpPr>
              <a:spLocks/>
            </p:cNvSpPr>
            <p:nvPr userDrawn="1"/>
          </p:nvSpPr>
          <p:spPr bwMode="auto">
            <a:xfrm>
              <a:off x="4978417" y="2967073"/>
              <a:ext cx="808040" cy="808047"/>
            </a:xfrm>
            <a:custGeom>
              <a:avLst/>
              <a:gdLst>
                <a:gd name="T0" fmla="*/ 1017 w 1018"/>
                <a:gd name="T1" fmla="*/ 536 h 1018"/>
                <a:gd name="T2" fmla="*/ 1008 w 1018"/>
                <a:gd name="T3" fmla="*/ 612 h 1018"/>
                <a:gd name="T4" fmla="*/ 987 w 1018"/>
                <a:gd name="T5" fmla="*/ 684 h 1018"/>
                <a:gd name="T6" fmla="*/ 956 w 1018"/>
                <a:gd name="T7" fmla="*/ 751 h 1018"/>
                <a:gd name="T8" fmla="*/ 917 w 1018"/>
                <a:gd name="T9" fmla="*/ 813 h 1018"/>
                <a:gd name="T10" fmla="*/ 869 w 1018"/>
                <a:gd name="T11" fmla="*/ 869 h 1018"/>
                <a:gd name="T12" fmla="*/ 813 w 1018"/>
                <a:gd name="T13" fmla="*/ 917 h 1018"/>
                <a:gd name="T14" fmla="*/ 752 w 1018"/>
                <a:gd name="T15" fmla="*/ 956 h 1018"/>
                <a:gd name="T16" fmla="*/ 685 w 1018"/>
                <a:gd name="T17" fmla="*/ 987 h 1018"/>
                <a:gd name="T18" fmla="*/ 612 w 1018"/>
                <a:gd name="T19" fmla="*/ 1008 h 1018"/>
                <a:gd name="T20" fmla="*/ 536 w 1018"/>
                <a:gd name="T21" fmla="*/ 1017 h 1018"/>
                <a:gd name="T22" fmla="*/ 483 w 1018"/>
                <a:gd name="T23" fmla="*/ 1017 h 1018"/>
                <a:gd name="T24" fmla="*/ 407 w 1018"/>
                <a:gd name="T25" fmla="*/ 1008 h 1018"/>
                <a:gd name="T26" fmla="*/ 334 w 1018"/>
                <a:gd name="T27" fmla="*/ 987 h 1018"/>
                <a:gd name="T28" fmla="*/ 268 w 1018"/>
                <a:gd name="T29" fmla="*/ 956 h 1018"/>
                <a:gd name="T30" fmla="*/ 205 w 1018"/>
                <a:gd name="T31" fmla="*/ 917 h 1018"/>
                <a:gd name="T32" fmla="*/ 150 w 1018"/>
                <a:gd name="T33" fmla="*/ 869 h 1018"/>
                <a:gd name="T34" fmla="*/ 102 w 1018"/>
                <a:gd name="T35" fmla="*/ 813 h 1018"/>
                <a:gd name="T36" fmla="*/ 63 w 1018"/>
                <a:gd name="T37" fmla="*/ 751 h 1018"/>
                <a:gd name="T38" fmla="*/ 32 w 1018"/>
                <a:gd name="T39" fmla="*/ 684 h 1018"/>
                <a:gd name="T40" fmla="*/ 11 w 1018"/>
                <a:gd name="T41" fmla="*/ 612 h 1018"/>
                <a:gd name="T42" fmla="*/ 2 w 1018"/>
                <a:gd name="T43" fmla="*/ 536 h 1018"/>
                <a:gd name="T44" fmla="*/ 2 w 1018"/>
                <a:gd name="T45" fmla="*/ 483 h 1018"/>
                <a:gd name="T46" fmla="*/ 11 w 1018"/>
                <a:gd name="T47" fmla="*/ 406 h 1018"/>
                <a:gd name="T48" fmla="*/ 32 w 1018"/>
                <a:gd name="T49" fmla="*/ 334 h 1018"/>
                <a:gd name="T50" fmla="*/ 63 w 1018"/>
                <a:gd name="T51" fmla="*/ 266 h 1018"/>
                <a:gd name="T52" fmla="*/ 102 w 1018"/>
                <a:gd name="T53" fmla="*/ 205 h 1018"/>
                <a:gd name="T54" fmla="*/ 150 w 1018"/>
                <a:gd name="T55" fmla="*/ 150 h 1018"/>
                <a:gd name="T56" fmla="*/ 205 w 1018"/>
                <a:gd name="T57" fmla="*/ 101 h 1018"/>
                <a:gd name="T58" fmla="*/ 268 w 1018"/>
                <a:gd name="T59" fmla="*/ 62 h 1018"/>
                <a:gd name="T60" fmla="*/ 334 w 1018"/>
                <a:gd name="T61" fmla="*/ 31 h 1018"/>
                <a:gd name="T62" fmla="*/ 407 w 1018"/>
                <a:gd name="T63" fmla="*/ 10 h 1018"/>
                <a:gd name="T64" fmla="*/ 483 w 1018"/>
                <a:gd name="T65" fmla="*/ 1 h 1018"/>
                <a:gd name="T66" fmla="*/ 536 w 1018"/>
                <a:gd name="T67" fmla="*/ 1 h 1018"/>
                <a:gd name="T68" fmla="*/ 612 w 1018"/>
                <a:gd name="T69" fmla="*/ 10 h 1018"/>
                <a:gd name="T70" fmla="*/ 685 w 1018"/>
                <a:gd name="T71" fmla="*/ 31 h 1018"/>
                <a:gd name="T72" fmla="*/ 752 w 1018"/>
                <a:gd name="T73" fmla="*/ 62 h 1018"/>
                <a:gd name="T74" fmla="*/ 813 w 1018"/>
                <a:gd name="T75" fmla="*/ 101 h 1018"/>
                <a:gd name="T76" fmla="*/ 869 w 1018"/>
                <a:gd name="T77" fmla="*/ 150 h 1018"/>
                <a:gd name="T78" fmla="*/ 917 w 1018"/>
                <a:gd name="T79" fmla="*/ 205 h 1018"/>
                <a:gd name="T80" fmla="*/ 956 w 1018"/>
                <a:gd name="T81" fmla="*/ 266 h 1018"/>
                <a:gd name="T82" fmla="*/ 987 w 1018"/>
                <a:gd name="T83" fmla="*/ 334 h 1018"/>
                <a:gd name="T84" fmla="*/ 1008 w 1018"/>
                <a:gd name="T85" fmla="*/ 406 h 1018"/>
                <a:gd name="T86" fmla="*/ 1017 w 1018"/>
                <a:gd name="T87" fmla="*/ 483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8" h="1018">
                  <a:moveTo>
                    <a:pt x="1018" y="509"/>
                  </a:moveTo>
                  <a:lnTo>
                    <a:pt x="1018" y="509"/>
                  </a:lnTo>
                  <a:lnTo>
                    <a:pt x="1017" y="536"/>
                  </a:lnTo>
                  <a:lnTo>
                    <a:pt x="1015" y="561"/>
                  </a:lnTo>
                  <a:lnTo>
                    <a:pt x="1013" y="586"/>
                  </a:lnTo>
                  <a:lnTo>
                    <a:pt x="1008" y="612"/>
                  </a:lnTo>
                  <a:lnTo>
                    <a:pt x="1002" y="636"/>
                  </a:lnTo>
                  <a:lnTo>
                    <a:pt x="995" y="660"/>
                  </a:lnTo>
                  <a:lnTo>
                    <a:pt x="987" y="684"/>
                  </a:lnTo>
                  <a:lnTo>
                    <a:pt x="978" y="707"/>
                  </a:lnTo>
                  <a:lnTo>
                    <a:pt x="968" y="729"/>
                  </a:lnTo>
                  <a:lnTo>
                    <a:pt x="956" y="751"/>
                  </a:lnTo>
                  <a:lnTo>
                    <a:pt x="945" y="773"/>
                  </a:lnTo>
                  <a:lnTo>
                    <a:pt x="931" y="794"/>
                  </a:lnTo>
                  <a:lnTo>
                    <a:pt x="917" y="813"/>
                  </a:lnTo>
                  <a:lnTo>
                    <a:pt x="902" y="833"/>
                  </a:lnTo>
                  <a:lnTo>
                    <a:pt x="886" y="851"/>
                  </a:lnTo>
                  <a:lnTo>
                    <a:pt x="869" y="869"/>
                  </a:lnTo>
                  <a:lnTo>
                    <a:pt x="851" y="886"/>
                  </a:lnTo>
                  <a:lnTo>
                    <a:pt x="833" y="902"/>
                  </a:lnTo>
                  <a:lnTo>
                    <a:pt x="813" y="917"/>
                  </a:lnTo>
                  <a:lnTo>
                    <a:pt x="794" y="931"/>
                  </a:lnTo>
                  <a:lnTo>
                    <a:pt x="773" y="945"/>
                  </a:lnTo>
                  <a:lnTo>
                    <a:pt x="752" y="956"/>
                  </a:lnTo>
                  <a:lnTo>
                    <a:pt x="731" y="968"/>
                  </a:lnTo>
                  <a:lnTo>
                    <a:pt x="708" y="978"/>
                  </a:lnTo>
                  <a:lnTo>
                    <a:pt x="685" y="987"/>
                  </a:lnTo>
                  <a:lnTo>
                    <a:pt x="660" y="995"/>
                  </a:lnTo>
                  <a:lnTo>
                    <a:pt x="636" y="1002"/>
                  </a:lnTo>
                  <a:lnTo>
                    <a:pt x="612" y="1008"/>
                  </a:lnTo>
                  <a:lnTo>
                    <a:pt x="587" y="1011"/>
                  </a:lnTo>
                  <a:lnTo>
                    <a:pt x="561" y="1015"/>
                  </a:lnTo>
                  <a:lnTo>
                    <a:pt x="536" y="1017"/>
                  </a:lnTo>
                  <a:lnTo>
                    <a:pt x="509" y="1018"/>
                  </a:lnTo>
                  <a:lnTo>
                    <a:pt x="509" y="1018"/>
                  </a:lnTo>
                  <a:lnTo>
                    <a:pt x="483" y="1017"/>
                  </a:lnTo>
                  <a:lnTo>
                    <a:pt x="458" y="1015"/>
                  </a:lnTo>
                  <a:lnTo>
                    <a:pt x="432" y="1011"/>
                  </a:lnTo>
                  <a:lnTo>
                    <a:pt x="407" y="1008"/>
                  </a:lnTo>
                  <a:lnTo>
                    <a:pt x="383" y="1002"/>
                  </a:lnTo>
                  <a:lnTo>
                    <a:pt x="359" y="995"/>
                  </a:lnTo>
                  <a:lnTo>
                    <a:pt x="334" y="987"/>
                  </a:lnTo>
                  <a:lnTo>
                    <a:pt x="311" y="978"/>
                  </a:lnTo>
                  <a:lnTo>
                    <a:pt x="290" y="968"/>
                  </a:lnTo>
                  <a:lnTo>
                    <a:pt x="268" y="956"/>
                  </a:lnTo>
                  <a:lnTo>
                    <a:pt x="246" y="945"/>
                  </a:lnTo>
                  <a:lnTo>
                    <a:pt x="225" y="931"/>
                  </a:lnTo>
                  <a:lnTo>
                    <a:pt x="205" y="917"/>
                  </a:lnTo>
                  <a:lnTo>
                    <a:pt x="186" y="902"/>
                  </a:lnTo>
                  <a:lnTo>
                    <a:pt x="167" y="886"/>
                  </a:lnTo>
                  <a:lnTo>
                    <a:pt x="150" y="869"/>
                  </a:lnTo>
                  <a:lnTo>
                    <a:pt x="133" y="851"/>
                  </a:lnTo>
                  <a:lnTo>
                    <a:pt x="117" y="833"/>
                  </a:lnTo>
                  <a:lnTo>
                    <a:pt x="102" y="813"/>
                  </a:lnTo>
                  <a:lnTo>
                    <a:pt x="88" y="794"/>
                  </a:lnTo>
                  <a:lnTo>
                    <a:pt x="74" y="773"/>
                  </a:lnTo>
                  <a:lnTo>
                    <a:pt x="63" y="751"/>
                  </a:lnTo>
                  <a:lnTo>
                    <a:pt x="51" y="729"/>
                  </a:lnTo>
                  <a:lnTo>
                    <a:pt x="41" y="707"/>
                  </a:lnTo>
                  <a:lnTo>
                    <a:pt x="32" y="684"/>
                  </a:lnTo>
                  <a:lnTo>
                    <a:pt x="23" y="660"/>
                  </a:lnTo>
                  <a:lnTo>
                    <a:pt x="17" y="636"/>
                  </a:lnTo>
                  <a:lnTo>
                    <a:pt x="11" y="612"/>
                  </a:lnTo>
                  <a:lnTo>
                    <a:pt x="7" y="586"/>
                  </a:lnTo>
                  <a:lnTo>
                    <a:pt x="4" y="561"/>
                  </a:lnTo>
                  <a:lnTo>
                    <a:pt x="2" y="536"/>
                  </a:lnTo>
                  <a:lnTo>
                    <a:pt x="0" y="509"/>
                  </a:lnTo>
                  <a:lnTo>
                    <a:pt x="0" y="509"/>
                  </a:lnTo>
                  <a:lnTo>
                    <a:pt x="2" y="483"/>
                  </a:lnTo>
                  <a:lnTo>
                    <a:pt x="4" y="457"/>
                  </a:lnTo>
                  <a:lnTo>
                    <a:pt x="7" y="432"/>
                  </a:lnTo>
                  <a:lnTo>
                    <a:pt x="11" y="406"/>
                  </a:lnTo>
                  <a:lnTo>
                    <a:pt x="17" y="382"/>
                  </a:lnTo>
                  <a:lnTo>
                    <a:pt x="23" y="358"/>
                  </a:lnTo>
                  <a:lnTo>
                    <a:pt x="32" y="334"/>
                  </a:lnTo>
                  <a:lnTo>
                    <a:pt x="41" y="311"/>
                  </a:lnTo>
                  <a:lnTo>
                    <a:pt x="51" y="289"/>
                  </a:lnTo>
                  <a:lnTo>
                    <a:pt x="63" y="266"/>
                  </a:lnTo>
                  <a:lnTo>
                    <a:pt x="74" y="245"/>
                  </a:lnTo>
                  <a:lnTo>
                    <a:pt x="88" y="224"/>
                  </a:lnTo>
                  <a:lnTo>
                    <a:pt x="102" y="205"/>
                  </a:lnTo>
                  <a:lnTo>
                    <a:pt x="117" y="185"/>
                  </a:lnTo>
                  <a:lnTo>
                    <a:pt x="133" y="167"/>
                  </a:lnTo>
                  <a:lnTo>
                    <a:pt x="150" y="150"/>
                  </a:lnTo>
                  <a:lnTo>
                    <a:pt x="167" y="132"/>
                  </a:lnTo>
                  <a:lnTo>
                    <a:pt x="186" y="116"/>
                  </a:lnTo>
                  <a:lnTo>
                    <a:pt x="205" y="101"/>
                  </a:lnTo>
                  <a:lnTo>
                    <a:pt x="225" y="87"/>
                  </a:lnTo>
                  <a:lnTo>
                    <a:pt x="246" y="73"/>
                  </a:lnTo>
                  <a:lnTo>
                    <a:pt x="268" y="62"/>
                  </a:lnTo>
                  <a:lnTo>
                    <a:pt x="290" y="50"/>
                  </a:lnTo>
                  <a:lnTo>
                    <a:pt x="311" y="40"/>
                  </a:lnTo>
                  <a:lnTo>
                    <a:pt x="334" y="31"/>
                  </a:lnTo>
                  <a:lnTo>
                    <a:pt x="359" y="23"/>
                  </a:lnTo>
                  <a:lnTo>
                    <a:pt x="383" y="16"/>
                  </a:lnTo>
                  <a:lnTo>
                    <a:pt x="407" y="10"/>
                  </a:lnTo>
                  <a:lnTo>
                    <a:pt x="432" y="6"/>
                  </a:lnTo>
                  <a:lnTo>
                    <a:pt x="458" y="3"/>
                  </a:lnTo>
                  <a:lnTo>
                    <a:pt x="483" y="1"/>
                  </a:lnTo>
                  <a:lnTo>
                    <a:pt x="509" y="0"/>
                  </a:lnTo>
                  <a:lnTo>
                    <a:pt x="509" y="0"/>
                  </a:lnTo>
                  <a:lnTo>
                    <a:pt x="536" y="1"/>
                  </a:lnTo>
                  <a:lnTo>
                    <a:pt x="561" y="3"/>
                  </a:lnTo>
                  <a:lnTo>
                    <a:pt x="587" y="6"/>
                  </a:lnTo>
                  <a:lnTo>
                    <a:pt x="612" y="10"/>
                  </a:lnTo>
                  <a:lnTo>
                    <a:pt x="636" y="16"/>
                  </a:lnTo>
                  <a:lnTo>
                    <a:pt x="660" y="23"/>
                  </a:lnTo>
                  <a:lnTo>
                    <a:pt x="685" y="31"/>
                  </a:lnTo>
                  <a:lnTo>
                    <a:pt x="708" y="40"/>
                  </a:lnTo>
                  <a:lnTo>
                    <a:pt x="731" y="50"/>
                  </a:lnTo>
                  <a:lnTo>
                    <a:pt x="752" y="62"/>
                  </a:lnTo>
                  <a:lnTo>
                    <a:pt x="773" y="73"/>
                  </a:lnTo>
                  <a:lnTo>
                    <a:pt x="794" y="87"/>
                  </a:lnTo>
                  <a:lnTo>
                    <a:pt x="813" y="101"/>
                  </a:lnTo>
                  <a:lnTo>
                    <a:pt x="833" y="116"/>
                  </a:lnTo>
                  <a:lnTo>
                    <a:pt x="851" y="132"/>
                  </a:lnTo>
                  <a:lnTo>
                    <a:pt x="869" y="150"/>
                  </a:lnTo>
                  <a:lnTo>
                    <a:pt x="886" y="167"/>
                  </a:lnTo>
                  <a:lnTo>
                    <a:pt x="902" y="185"/>
                  </a:lnTo>
                  <a:lnTo>
                    <a:pt x="917" y="205"/>
                  </a:lnTo>
                  <a:lnTo>
                    <a:pt x="931" y="224"/>
                  </a:lnTo>
                  <a:lnTo>
                    <a:pt x="945" y="245"/>
                  </a:lnTo>
                  <a:lnTo>
                    <a:pt x="956" y="266"/>
                  </a:lnTo>
                  <a:lnTo>
                    <a:pt x="968" y="289"/>
                  </a:lnTo>
                  <a:lnTo>
                    <a:pt x="978" y="311"/>
                  </a:lnTo>
                  <a:lnTo>
                    <a:pt x="987" y="334"/>
                  </a:lnTo>
                  <a:lnTo>
                    <a:pt x="995" y="358"/>
                  </a:lnTo>
                  <a:lnTo>
                    <a:pt x="1002" y="382"/>
                  </a:lnTo>
                  <a:lnTo>
                    <a:pt x="1008" y="406"/>
                  </a:lnTo>
                  <a:lnTo>
                    <a:pt x="1013" y="432"/>
                  </a:lnTo>
                  <a:lnTo>
                    <a:pt x="1015" y="457"/>
                  </a:lnTo>
                  <a:lnTo>
                    <a:pt x="1017" y="483"/>
                  </a:lnTo>
                  <a:lnTo>
                    <a:pt x="1018" y="509"/>
                  </a:lnTo>
                  <a:lnTo>
                    <a:pt x="1018" y="509"/>
                  </a:lnTo>
                  <a:close/>
                </a:path>
              </a:pathLst>
            </a:custGeom>
            <a:solidFill>
              <a:srgbClr val="49CF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 name="Freeform 253">
              <a:extLst>
                <a:ext uri="{FF2B5EF4-FFF2-40B4-BE49-F238E27FC236}">
                  <a16:creationId xmlns:a16="http://schemas.microsoft.com/office/drawing/2014/main" id="{0DCEB80E-6578-4215-BE93-740814AA6972}"/>
                </a:ext>
              </a:extLst>
            </p:cNvPr>
            <p:cNvSpPr>
              <a:spLocks noEditPoints="1"/>
            </p:cNvSpPr>
            <p:nvPr userDrawn="1"/>
          </p:nvSpPr>
          <p:spPr bwMode="auto">
            <a:xfrm>
              <a:off x="5221305" y="3097250"/>
              <a:ext cx="325439" cy="428630"/>
            </a:xfrm>
            <a:custGeom>
              <a:avLst/>
              <a:gdLst>
                <a:gd name="T0" fmla="*/ 136 w 409"/>
                <a:gd name="T1" fmla="*/ 539 h 539"/>
                <a:gd name="T2" fmla="*/ 120 w 409"/>
                <a:gd name="T3" fmla="*/ 530 h 539"/>
                <a:gd name="T4" fmla="*/ 118 w 409"/>
                <a:gd name="T5" fmla="*/ 482 h 539"/>
                <a:gd name="T6" fmla="*/ 108 w 409"/>
                <a:gd name="T7" fmla="*/ 437 h 539"/>
                <a:gd name="T8" fmla="*/ 80 w 409"/>
                <a:gd name="T9" fmla="*/ 389 h 539"/>
                <a:gd name="T10" fmla="*/ 39 w 409"/>
                <a:gd name="T11" fmla="*/ 324 h 539"/>
                <a:gd name="T12" fmla="*/ 21 w 409"/>
                <a:gd name="T13" fmla="*/ 293 h 539"/>
                <a:gd name="T14" fmla="*/ 18 w 409"/>
                <a:gd name="T15" fmla="*/ 291 h 539"/>
                <a:gd name="T16" fmla="*/ 1 w 409"/>
                <a:gd name="T17" fmla="*/ 227 h 539"/>
                <a:gd name="T18" fmla="*/ 1 w 409"/>
                <a:gd name="T19" fmla="*/ 184 h 539"/>
                <a:gd name="T20" fmla="*/ 16 w 409"/>
                <a:gd name="T21" fmla="*/ 125 h 539"/>
                <a:gd name="T22" fmla="*/ 46 w 409"/>
                <a:gd name="T23" fmla="*/ 74 h 539"/>
                <a:gd name="T24" fmla="*/ 90 w 409"/>
                <a:gd name="T25" fmla="*/ 34 h 539"/>
                <a:gd name="T26" fmla="*/ 144 w 409"/>
                <a:gd name="T27" fmla="*/ 9 h 539"/>
                <a:gd name="T28" fmla="*/ 204 w 409"/>
                <a:gd name="T29" fmla="*/ 0 h 539"/>
                <a:gd name="T30" fmla="*/ 245 w 409"/>
                <a:gd name="T31" fmla="*/ 4 h 539"/>
                <a:gd name="T32" fmla="*/ 302 w 409"/>
                <a:gd name="T33" fmla="*/ 25 h 539"/>
                <a:gd name="T34" fmla="*/ 349 w 409"/>
                <a:gd name="T35" fmla="*/ 59 h 539"/>
                <a:gd name="T36" fmla="*/ 383 w 409"/>
                <a:gd name="T37" fmla="*/ 107 h 539"/>
                <a:gd name="T38" fmla="*/ 404 w 409"/>
                <a:gd name="T39" fmla="*/ 163 h 539"/>
                <a:gd name="T40" fmla="*/ 409 w 409"/>
                <a:gd name="T41" fmla="*/ 205 h 539"/>
                <a:gd name="T42" fmla="*/ 398 w 409"/>
                <a:gd name="T43" fmla="*/ 270 h 539"/>
                <a:gd name="T44" fmla="*/ 388 w 409"/>
                <a:gd name="T45" fmla="*/ 293 h 539"/>
                <a:gd name="T46" fmla="*/ 369 w 409"/>
                <a:gd name="T47" fmla="*/ 324 h 539"/>
                <a:gd name="T48" fmla="*/ 349 w 409"/>
                <a:gd name="T49" fmla="*/ 356 h 539"/>
                <a:gd name="T50" fmla="*/ 308 w 409"/>
                <a:gd name="T51" fmla="*/ 421 h 539"/>
                <a:gd name="T52" fmla="*/ 291 w 409"/>
                <a:gd name="T53" fmla="*/ 468 h 539"/>
                <a:gd name="T54" fmla="*/ 289 w 409"/>
                <a:gd name="T55" fmla="*/ 523 h 539"/>
                <a:gd name="T56" fmla="*/ 280 w 409"/>
                <a:gd name="T57" fmla="*/ 538 h 539"/>
                <a:gd name="T58" fmla="*/ 204 w 409"/>
                <a:gd name="T59" fmla="*/ 11 h 539"/>
                <a:gd name="T60" fmla="*/ 166 w 409"/>
                <a:gd name="T61" fmla="*/ 14 h 539"/>
                <a:gd name="T62" fmla="*/ 111 w 409"/>
                <a:gd name="T63" fmla="*/ 34 h 539"/>
                <a:gd name="T64" fmla="*/ 68 w 409"/>
                <a:gd name="T65" fmla="*/ 67 h 539"/>
                <a:gd name="T66" fmla="*/ 34 w 409"/>
                <a:gd name="T67" fmla="*/ 112 h 539"/>
                <a:gd name="T68" fmla="*/ 15 w 409"/>
                <a:gd name="T69" fmla="*/ 165 h 539"/>
                <a:gd name="T70" fmla="*/ 11 w 409"/>
                <a:gd name="T71" fmla="*/ 205 h 539"/>
                <a:gd name="T72" fmla="*/ 22 w 409"/>
                <a:gd name="T73" fmla="*/ 266 h 539"/>
                <a:gd name="T74" fmla="*/ 30 w 409"/>
                <a:gd name="T75" fmla="*/ 288 h 539"/>
                <a:gd name="T76" fmla="*/ 39 w 409"/>
                <a:gd name="T77" fmla="*/ 304 h 539"/>
                <a:gd name="T78" fmla="*/ 48 w 409"/>
                <a:gd name="T79" fmla="*/ 319 h 539"/>
                <a:gd name="T80" fmla="*/ 92 w 409"/>
                <a:gd name="T81" fmla="*/ 384 h 539"/>
                <a:gd name="T82" fmla="*/ 120 w 409"/>
                <a:gd name="T83" fmla="*/ 435 h 539"/>
                <a:gd name="T84" fmla="*/ 130 w 409"/>
                <a:gd name="T85" fmla="*/ 482 h 539"/>
                <a:gd name="T86" fmla="*/ 131 w 409"/>
                <a:gd name="T87" fmla="*/ 525 h 539"/>
                <a:gd name="T88" fmla="*/ 136 w 409"/>
                <a:gd name="T89" fmla="*/ 527 h 539"/>
                <a:gd name="T90" fmla="*/ 275 w 409"/>
                <a:gd name="T91" fmla="*/ 527 h 539"/>
                <a:gd name="T92" fmla="*/ 277 w 409"/>
                <a:gd name="T93" fmla="*/ 523 h 539"/>
                <a:gd name="T94" fmla="*/ 280 w 409"/>
                <a:gd name="T95" fmla="*/ 467 h 539"/>
                <a:gd name="T96" fmla="*/ 297 w 409"/>
                <a:gd name="T97" fmla="*/ 419 h 539"/>
                <a:gd name="T98" fmla="*/ 340 w 409"/>
                <a:gd name="T99" fmla="*/ 350 h 539"/>
                <a:gd name="T100" fmla="*/ 360 w 409"/>
                <a:gd name="T101" fmla="*/ 318 h 539"/>
                <a:gd name="T102" fmla="*/ 378 w 409"/>
                <a:gd name="T103" fmla="*/ 289 h 539"/>
                <a:gd name="T104" fmla="*/ 379 w 409"/>
                <a:gd name="T105" fmla="*/ 286 h 539"/>
                <a:gd name="T106" fmla="*/ 392 w 409"/>
                <a:gd name="T107" fmla="*/ 246 h 539"/>
                <a:gd name="T108" fmla="*/ 397 w 409"/>
                <a:gd name="T109" fmla="*/ 205 h 539"/>
                <a:gd name="T110" fmla="*/ 389 w 409"/>
                <a:gd name="T111" fmla="*/ 147 h 539"/>
                <a:gd name="T112" fmla="*/ 364 w 409"/>
                <a:gd name="T113" fmla="*/ 96 h 539"/>
                <a:gd name="T114" fmla="*/ 327 w 409"/>
                <a:gd name="T115" fmla="*/ 55 h 539"/>
                <a:gd name="T116" fmla="*/ 280 w 409"/>
                <a:gd name="T117" fmla="*/ 26 h 539"/>
                <a:gd name="T118" fmla="*/ 223 w 409"/>
                <a:gd name="T119" fmla="*/ 1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9" h="539">
                  <a:moveTo>
                    <a:pt x="273" y="539"/>
                  </a:moveTo>
                  <a:lnTo>
                    <a:pt x="136" y="539"/>
                  </a:lnTo>
                  <a:lnTo>
                    <a:pt x="136" y="539"/>
                  </a:lnTo>
                  <a:lnTo>
                    <a:pt x="129" y="538"/>
                  </a:lnTo>
                  <a:lnTo>
                    <a:pt x="124" y="534"/>
                  </a:lnTo>
                  <a:lnTo>
                    <a:pt x="120" y="530"/>
                  </a:lnTo>
                  <a:lnTo>
                    <a:pt x="118" y="523"/>
                  </a:lnTo>
                  <a:lnTo>
                    <a:pt x="118" y="482"/>
                  </a:lnTo>
                  <a:lnTo>
                    <a:pt x="118" y="482"/>
                  </a:lnTo>
                  <a:lnTo>
                    <a:pt x="117" y="468"/>
                  </a:lnTo>
                  <a:lnTo>
                    <a:pt x="114" y="453"/>
                  </a:lnTo>
                  <a:lnTo>
                    <a:pt x="108" y="437"/>
                  </a:lnTo>
                  <a:lnTo>
                    <a:pt x="100" y="421"/>
                  </a:lnTo>
                  <a:lnTo>
                    <a:pt x="91" y="405"/>
                  </a:lnTo>
                  <a:lnTo>
                    <a:pt x="80" y="389"/>
                  </a:lnTo>
                  <a:lnTo>
                    <a:pt x="59" y="356"/>
                  </a:lnTo>
                  <a:lnTo>
                    <a:pt x="59" y="356"/>
                  </a:lnTo>
                  <a:lnTo>
                    <a:pt x="39" y="324"/>
                  </a:lnTo>
                  <a:lnTo>
                    <a:pt x="39" y="324"/>
                  </a:lnTo>
                  <a:lnTo>
                    <a:pt x="29" y="309"/>
                  </a:lnTo>
                  <a:lnTo>
                    <a:pt x="21" y="293"/>
                  </a:lnTo>
                  <a:lnTo>
                    <a:pt x="21" y="293"/>
                  </a:lnTo>
                  <a:lnTo>
                    <a:pt x="18" y="291"/>
                  </a:lnTo>
                  <a:lnTo>
                    <a:pt x="18" y="291"/>
                  </a:lnTo>
                  <a:lnTo>
                    <a:pt x="10" y="270"/>
                  </a:lnTo>
                  <a:lnTo>
                    <a:pt x="4" y="248"/>
                  </a:lnTo>
                  <a:lnTo>
                    <a:pt x="1" y="227"/>
                  </a:lnTo>
                  <a:lnTo>
                    <a:pt x="0" y="205"/>
                  </a:lnTo>
                  <a:lnTo>
                    <a:pt x="0" y="205"/>
                  </a:lnTo>
                  <a:lnTo>
                    <a:pt x="1" y="184"/>
                  </a:lnTo>
                  <a:lnTo>
                    <a:pt x="3" y="163"/>
                  </a:lnTo>
                  <a:lnTo>
                    <a:pt x="9" y="144"/>
                  </a:lnTo>
                  <a:lnTo>
                    <a:pt x="16" y="125"/>
                  </a:lnTo>
                  <a:lnTo>
                    <a:pt x="24" y="107"/>
                  </a:lnTo>
                  <a:lnTo>
                    <a:pt x="34" y="89"/>
                  </a:lnTo>
                  <a:lnTo>
                    <a:pt x="46" y="74"/>
                  </a:lnTo>
                  <a:lnTo>
                    <a:pt x="60" y="59"/>
                  </a:lnTo>
                  <a:lnTo>
                    <a:pt x="73" y="47"/>
                  </a:lnTo>
                  <a:lnTo>
                    <a:pt x="90" y="34"/>
                  </a:lnTo>
                  <a:lnTo>
                    <a:pt x="107" y="25"/>
                  </a:lnTo>
                  <a:lnTo>
                    <a:pt x="124" y="16"/>
                  </a:lnTo>
                  <a:lnTo>
                    <a:pt x="144" y="9"/>
                  </a:lnTo>
                  <a:lnTo>
                    <a:pt x="163" y="4"/>
                  </a:lnTo>
                  <a:lnTo>
                    <a:pt x="183" y="1"/>
                  </a:lnTo>
                  <a:lnTo>
                    <a:pt x="204" y="0"/>
                  </a:lnTo>
                  <a:lnTo>
                    <a:pt x="204" y="0"/>
                  </a:lnTo>
                  <a:lnTo>
                    <a:pt x="224" y="1"/>
                  </a:lnTo>
                  <a:lnTo>
                    <a:pt x="245" y="4"/>
                  </a:lnTo>
                  <a:lnTo>
                    <a:pt x="265" y="9"/>
                  </a:lnTo>
                  <a:lnTo>
                    <a:pt x="283" y="16"/>
                  </a:lnTo>
                  <a:lnTo>
                    <a:pt x="302" y="25"/>
                  </a:lnTo>
                  <a:lnTo>
                    <a:pt x="319" y="34"/>
                  </a:lnTo>
                  <a:lnTo>
                    <a:pt x="334" y="47"/>
                  </a:lnTo>
                  <a:lnTo>
                    <a:pt x="349" y="59"/>
                  </a:lnTo>
                  <a:lnTo>
                    <a:pt x="361" y="74"/>
                  </a:lnTo>
                  <a:lnTo>
                    <a:pt x="374" y="89"/>
                  </a:lnTo>
                  <a:lnTo>
                    <a:pt x="383" y="107"/>
                  </a:lnTo>
                  <a:lnTo>
                    <a:pt x="392" y="125"/>
                  </a:lnTo>
                  <a:lnTo>
                    <a:pt x="399" y="144"/>
                  </a:lnTo>
                  <a:lnTo>
                    <a:pt x="404" y="163"/>
                  </a:lnTo>
                  <a:lnTo>
                    <a:pt x="407" y="184"/>
                  </a:lnTo>
                  <a:lnTo>
                    <a:pt x="409" y="205"/>
                  </a:lnTo>
                  <a:lnTo>
                    <a:pt x="409" y="205"/>
                  </a:lnTo>
                  <a:lnTo>
                    <a:pt x="407" y="227"/>
                  </a:lnTo>
                  <a:lnTo>
                    <a:pt x="404" y="248"/>
                  </a:lnTo>
                  <a:lnTo>
                    <a:pt x="398" y="270"/>
                  </a:lnTo>
                  <a:lnTo>
                    <a:pt x="389" y="291"/>
                  </a:lnTo>
                  <a:lnTo>
                    <a:pt x="389" y="291"/>
                  </a:lnTo>
                  <a:lnTo>
                    <a:pt x="388" y="293"/>
                  </a:lnTo>
                  <a:lnTo>
                    <a:pt x="388" y="293"/>
                  </a:lnTo>
                  <a:lnTo>
                    <a:pt x="379" y="309"/>
                  </a:lnTo>
                  <a:lnTo>
                    <a:pt x="369" y="324"/>
                  </a:lnTo>
                  <a:lnTo>
                    <a:pt x="369" y="324"/>
                  </a:lnTo>
                  <a:lnTo>
                    <a:pt x="349" y="356"/>
                  </a:lnTo>
                  <a:lnTo>
                    <a:pt x="349" y="356"/>
                  </a:lnTo>
                  <a:lnTo>
                    <a:pt x="327" y="389"/>
                  </a:lnTo>
                  <a:lnTo>
                    <a:pt x="318" y="405"/>
                  </a:lnTo>
                  <a:lnTo>
                    <a:pt x="308" y="421"/>
                  </a:lnTo>
                  <a:lnTo>
                    <a:pt x="300" y="437"/>
                  </a:lnTo>
                  <a:lnTo>
                    <a:pt x="295" y="453"/>
                  </a:lnTo>
                  <a:lnTo>
                    <a:pt x="291" y="468"/>
                  </a:lnTo>
                  <a:lnTo>
                    <a:pt x="289" y="482"/>
                  </a:lnTo>
                  <a:lnTo>
                    <a:pt x="289" y="523"/>
                  </a:lnTo>
                  <a:lnTo>
                    <a:pt x="289" y="523"/>
                  </a:lnTo>
                  <a:lnTo>
                    <a:pt x="288" y="530"/>
                  </a:lnTo>
                  <a:lnTo>
                    <a:pt x="284" y="534"/>
                  </a:lnTo>
                  <a:lnTo>
                    <a:pt x="280" y="538"/>
                  </a:lnTo>
                  <a:lnTo>
                    <a:pt x="273" y="539"/>
                  </a:lnTo>
                  <a:lnTo>
                    <a:pt x="273" y="539"/>
                  </a:lnTo>
                  <a:close/>
                  <a:moveTo>
                    <a:pt x="204" y="11"/>
                  </a:moveTo>
                  <a:lnTo>
                    <a:pt x="204" y="11"/>
                  </a:lnTo>
                  <a:lnTo>
                    <a:pt x="184" y="12"/>
                  </a:lnTo>
                  <a:lnTo>
                    <a:pt x="166" y="14"/>
                  </a:lnTo>
                  <a:lnTo>
                    <a:pt x="147" y="19"/>
                  </a:lnTo>
                  <a:lnTo>
                    <a:pt x="129" y="26"/>
                  </a:lnTo>
                  <a:lnTo>
                    <a:pt x="111" y="34"/>
                  </a:lnTo>
                  <a:lnTo>
                    <a:pt x="97" y="44"/>
                  </a:lnTo>
                  <a:lnTo>
                    <a:pt x="82" y="55"/>
                  </a:lnTo>
                  <a:lnTo>
                    <a:pt x="68" y="67"/>
                  </a:lnTo>
                  <a:lnTo>
                    <a:pt x="55" y="81"/>
                  </a:lnTo>
                  <a:lnTo>
                    <a:pt x="44" y="96"/>
                  </a:lnTo>
                  <a:lnTo>
                    <a:pt x="34" y="112"/>
                  </a:lnTo>
                  <a:lnTo>
                    <a:pt x="26" y="129"/>
                  </a:lnTo>
                  <a:lnTo>
                    <a:pt x="19" y="147"/>
                  </a:lnTo>
                  <a:lnTo>
                    <a:pt x="15" y="165"/>
                  </a:lnTo>
                  <a:lnTo>
                    <a:pt x="11" y="185"/>
                  </a:lnTo>
                  <a:lnTo>
                    <a:pt x="11" y="205"/>
                  </a:lnTo>
                  <a:lnTo>
                    <a:pt x="11" y="205"/>
                  </a:lnTo>
                  <a:lnTo>
                    <a:pt x="12" y="225"/>
                  </a:lnTo>
                  <a:lnTo>
                    <a:pt x="16" y="246"/>
                  </a:lnTo>
                  <a:lnTo>
                    <a:pt x="22" y="266"/>
                  </a:lnTo>
                  <a:lnTo>
                    <a:pt x="29" y="285"/>
                  </a:lnTo>
                  <a:lnTo>
                    <a:pt x="29" y="285"/>
                  </a:lnTo>
                  <a:lnTo>
                    <a:pt x="30" y="288"/>
                  </a:lnTo>
                  <a:lnTo>
                    <a:pt x="30" y="289"/>
                  </a:lnTo>
                  <a:lnTo>
                    <a:pt x="30" y="289"/>
                  </a:lnTo>
                  <a:lnTo>
                    <a:pt x="39" y="304"/>
                  </a:lnTo>
                  <a:lnTo>
                    <a:pt x="48" y="318"/>
                  </a:lnTo>
                  <a:lnTo>
                    <a:pt x="48" y="319"/>
                  </a:lnTo>
                  <a:lnTo>
                    <a:pt x="48" y="319"/>
                  </a:lnTo>
                  <a:lnTo>
                    <a:pt x="69" y="349"/>
                  </a:lnTo>
                  <a:lnTo>
                    <a:pt x="69" y="349"/>
                  </a:lnTo>
                  <a:lnTo>
                    <a:pt x="92" y="384"/>
                  </a:lnTo>
                  <a:lnTo>
                    <a:pt x="102" y="402"/>
                  </a:lnTo>
                  <a:lnTo>
                    <a:pt x="111" y="419"/>
                  </a:lnTo>
                  <a:lnTo>
                    <a:pt x="120" y="435"/>
                  </a:lnTo>
                  <a:lnTo>
                    <a:pt x="125" y="451"/>
                  </a:lnTo>
                  <a:lnTo>
                    <a:pt x="129" y="467"/>
                  </a:lnTo>
                  <a:lnTo>
                    <a:pt x="130" y="482"/>
                  </a:lnTo>
                  <a:lnTo>
                    <a:pt x="130" y="523"/>
                  </a:lnTo>
                  <a:lnTo>
                    <a:pt x="130" y="523"/>
                  </a:lnTo>
                  <a:lnTo>
                    <a:pt x="131" y="525"/>
                  </a:lnTo>
                  <a:lnTo>
                    <a:pt x="132" y="526"/>
                  </a:lnTo>
                  <a:lnTo>
                    <a:pt x="133" y="527"/>
                  </a:lnTo>
                  <a:lnTo>
                    <a:pt x="136" y="527"/>
                  </a:lnTo>
                  <a:lnTo>
                    <a:pt x="273" y="527"/>
                  </a:lnTo>
                  <a:lnTo>
                    <a:pt x="273" y="527"/>
                  </a:lnTo>
                  <a:lnTo>
                    <a:pt x="275" y="527"/>
                  </a:lnTo>
                  <a:lnTo>
                    <a:pt x="276" y="526"/>
                  </a:lnTo>
                  <a:lnTo>
                    <a:pt x="277" y="525"/>
                  </a:lnTo>
                  <a:lnTo>
                    <a:pt x="277" y="523"/>
                  </a:lnTo>
                  <a:lnTo>
                    <a:pt x="277" y="482"/>
                  </a:lnTo>
                  <a:lnTo>
                    <a:pt x="277" y="482"/>
                  </a:lnTo>
                  <a:lnTo>
                    <a:pt x="280" y="467"/>
                  </a:lnTo>
                  <a:lnTo>
                    <a:pt x="283" y="451"/>
                  </a:lnTo>
                  <a:lnTo>
                    <a:pt x="289" y="435"/>
                  </a:lnTo>
                  <a:lnTo>
                    <a:pt x="297" y="419"/>
                  </a:lnTo>
                  <a:lnTo>
                    <a:pt x="306" y="402"/>
                  </a:lnTo>
                  <a:lnTo>
                    <a:pt x="316" y="384"/>
                  </a:lnTo>
                  <a:lnTo>
                    <a:pt x="340" y="350"/>
                  </a:lnTo>
                  <a:lnTo>
                    <a:pt x="340" y="350"/>
                  </a:lnTo>
                  <a:lnTo>
                    <a:pt x="359" y="319"/>
                  </a:lnTo>
                  <a:lnTo>
                    <a:pt x="360" y="318"/>
                  </a:lnTo>
                  <a:lnTo>
                    <a:pt x="360" y="318"/>
                  </a:lnTo>
                  <a:lnTo>
                    <a:pt x="369" y="304"/>
                  </a:lnTo>
                  <a:lnTo>
                    <a:pt x="378" y="289"/>
                  </a:lnTo>
                  <a:lnTo>
                    <a:pt x="378" y="288"/>
                  </a:lnTo>
                  <a:lnTo>
                    <a:pt x="378" y="288"/>
                  </a:lnTo>
                  <a:lnTo>
                    <a:pt x="379" y="286"/>
                  </a:lnTo>
                  <a:lnTo>
                    <a:pt x="379" y="286"/>
                  </a:lnTo>
                  <a:lnTo>
                    <a:pt x="387" y="266"/>
                  </a:lnTo>
                  <a:lnTo>
                    <a:pt x="392" y="246"/>
                  </a:lnTo>
                  <a:lnTo>
                    <a:pt x="396" y="225"/>
                  </a:lnTo>
                  <a:lnTo>
                    <a:pt x="397" y="205"/>
                  </a:lnTo>
                  <a:lnTo>
                    <a:pt x="397" y="205"/>
                  </a:lnTo>
                  <a:lnTo>
                    <a:pt x="396" y="185"/>
                  </a:lnTo>
                  <a:lnTo>
                    <a:pt x="394" y="165"/>
                  </a:lnTo>
                  <a:lnTo>
                    <a:pt x="389" y="147"/>
                  </a:lnTo>
                  <a:lnTo>
                    <a:pt x="382" y="129"/>
                  </a:lnTo>
                  <a:lnTo>
                    <a:pt x="374" y="112"/>
                  </a:lnTo>
                  <a:lnTo>
                    <a:pt x="364" y="96"/>
                  </a:lnTo>
                  <a:lnTo>
                    <a:pt x="353" y="81"/>
                  </a:lnTo>
                  <a:lnTo>
                    <a:pt x="341" y="67"/>
                  </a:lnTo>
                  <a:lnTo>
                    <a:pt x="327" y="55"/>
                  </a:lnTo>
                  <a:lnTo>
                    <a:pt x="312" y="44"/>
                  </a:lnTo>
                  <a:lnTo>
                    <a:pt x="296" y="34"/>
                  </a:lnTo>
                  <a:lnTo>
                    <a:pt x="280" y="26"/>
                  </a:lnTo>
                  <a:lnTo>
                    <a:pt x="261" y="19"/>
                  </a:lnTo>
                  <a:lnTo>
                    <a:pt x="243" y="14"/>
                  </a:lnTo>
                  <a:lnTo>
                    <a:pt x="223" y="12"/>
                  </a:lnTo>
                  <a:lnTo>
                    <a:pt x="204" y="11"/>
                  </a:lnTo>
                  <a:lnTo>
                    <a:pt x="20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 name="Freeform 254">
              <a:extLst>
                <a:ext uri="{FF2B5EF4-FFF2-40B4-BE49-F238E27FC236}">
                  <a16:creationId xmlns:a16="http://schemas.microsoft.com/office/drawing/2014/main" id="{0D85F58C-72F1-42DA-B2CB-2A60BE257FE0}"/>
                </a:ext>
              </a:extLst>
            </p:cNvPr>
            <p:cNvSpPr>
              <a:spLocks noEditPoints="1"/>
            </p:cNvSpPr>
            <p:nvPr userDrawn="1"/>
          </p:nvSpPr>
          <p:spPr bwMode="auto">
            <a:xfrm>
              <a:off x="5316556" y="3541755"/>
              <a:ext cx="134938" cy="28575"/>
            </a:xfrm>
            <a:custGeom>
              <a:avLst/>
              <a:gdLst>
                <a:gd name="T0" fmla="*/ 158 w 171"/>
                <a:gd name="T1" fmla="*/ 36 h 36"/>
                <a:gd name="T2" fmla="*/ 14 w 171"/>
                <a:gd name="T3" fmla="*/ 36 h 36"/>
                <a:gd name="T4" fmla="*/ 14 w 171"/>
                <a:gd name="T5" fmla="*/ 36 h 36"/>
                <a:gd name="T6" fmla="*/ 10 w 171"/>
                <a:gd name="T7" fmla="*/ 35 h 36"/>
                <a:gd name="T8" fmla="*/ 5 w 171"/>
                <a:gd name="T9" fmla="*/ 33 h 36"/>
                <a:gd name="T10" fmla="*/ 2 w 171"/>
                <a:gd name="T11" fmla="*/ 28 h 36"/>
                <a:gd name="T12" fmla="*/ 0 w 171"/>
                <a:gd name="T13" fmla="*/ 23 h 36"/>
                <a:gd name="T14" fmla="*/ 0 w 171"/>
                <a:gd name="T15" fmla="*/ 14 h 36"/>
                <a:gd name="T16" fmla="*/ 0 w 171"/>
                <a:gd name="T17" fmla="*/ 14 h 36"/>
                <a:gd name="T18" fmla="*/ 2 w 171"/>
                <a:gd name="T19" fmla="*/ 8 h 36"/>
                <a:gd name="T20" fmla="*/ 5 w 171"/>
                <a:gd name="T21" fmla="*/ 4 h 36"/>
                <a:gd name="T22" fmla="*/ 10 w 171"/>
                <a:gd name="T23" fmla="*/ 1 h 36"/>
                <a:gd name="T24" fmla="*/ 14 w 171"/>
                <a:gd name="T25" fmla="*/ 0 h 36"/>
                <a:gd name="T26" fmla="*/ 158 w 171"/>
                <a:gd name="T27" fmla="*/ 0 h 36"/>
                <a:gd name="T28" fmla="*/ 158 w 171"/>
                <a:gd name="T29" fmla="*/ 0 h 36"/>
                <a:gd name="T30" fmla="*/ 163 w 171"/>
                <a:gd name="T31" fmla="*/ 1 h 36"/>
                <a:gd name="T32" fmla="*/ 167 w 171"/>
                <a:gd name="T33" fmla="*/ 4 h 36"/>
                <a:gd name="T34" fmla="*/ 170 w 171"/>
                <a:gd name="T35" fmla="*/ 8 h 36"/>
                <a:gd name="T36" fmla="*/ 171 w 171"/>
                <a:gd name="T37" fmla="*/ 14 h 36"/>
                <a:gd name="T38" fmla="*/ 171 w 171"/>
                <a:gd name="T39" fmla="*/ 23 h 36"/>
                <a:gd name="T40" fmla="*/ 171 w 171"/>
                <a:gd name="T41" fmla="*/ 23 h 36"/>
                <a:gd name="T42" fmla="*/ 170 w 171"/>
                <a:gd name="T43" fmla="*/ 28 h 36"/>
                <a:gd name="T44" fmla="*/ 167 w 171"/>
                <a:gd name="T45" fmla="*/ 33 h 36"/>
                <a:gd name="T46" fmla="*/ 163 w 171"/>
                <a:gd name="T47" fmla="*/ 35 h 36"/>
                <a:gd name="T48" fmla="*/ 158 w 171"/>
                <a:gd name="T49" fmla="*/ 36 h 36"/>
                <a:gd name="T50" fmla="*/ 158 w 171"/>
                <a:gd name="T51" fmla="*/ 36 h 36"/>
                <a:gd name="T52" fmla="*/ 14 w 171"/>
                <a:gd name="T53" fmla="*/ 12 h 36"/>
                <a:gd name="T54" fmla="*/ 14 w 171"/>
                <a:gd name="T55" fmla="*/ 12 h 36"/>
                <a:gd name="T56" fmla="*/ 13 w 171"/>
                <a:gd name="T57" fmla="*/ 12 h 36"/>
                <a:gd name="T58" fmla="*/ 12 w 171"/>
                <a:gd name="T59" fmla="*/ 14 h 36"/>
                <a:gd name="T60" fmla="*/ 12 w 171"/>
                <a:gd name="T61" fmla="*/ 23 h 36"/>
                <a:gd name="T62" fmla="*/ 12 w 171"/>
                <a:gd name="T63" fmla="*/ 23 h 36"/>
                <a:gd name="T64" fmla="*/ 13 w 171"/>
                <a:gd name="T65" fmla="*/ 25 h 36"/>
                <a:gd name="T66" fmla="*/ 14 w 171"/>
                <a:gd name="T67" fmla="*/ 25 h 36"/>
                <a:gd name="T68" fmla="*/ 158 w 171"/>
                <a:gd name="T69" fmla="*/ 25 h 36"/>
                <a:gd name="T70" fmla="*/ 158 w 171"/>
                <a:gd name="T71" fmla="*/ 25 h 36"/>
                <a:gd name="T72" fmla="*/ 159 w 171"/>
                <a:gd name="T73" fmla="*/ 25 h 36"/>
                <a:gd name="T74" fmla="*/ 159 w 171"/>
                <a:gd name="T75" fmla="*/ 23 h 36"/>
                <a:gd name="T76" fmla="*/ 159 w 171"/>
                <a:gd name="T77" fmla="*/ 14 h 36"/>
                <a:gd name="T78" fmla="*/ 159 w 171"/>
                <a:gd name="T79" fmla="*/ 14 h 36"/>
                <a:gd name="T80" fmla="*/ 159 w 171"/>
                <a:gd name="T81" fmla="*/ 12 h 36"/>
                <a:gd name="T82" fmla="*/ 158 w 171"/>
                <a:gd name="T83" fmla="*/ 12 h 36"/>
                <a:gd name="T84" fmla="*/ 14 w 171"/>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1" h="36">
                  <a:moveTo>
                    <a:pt x="158" y="36"/>
                  </a:moveTo>
                  <a:lnTo>
                    <a:pt x="14" y="36"/>
                  </a:lnTo>
                  <a:lnTo>
                    <a:pt x="14" y="36"/>
                  </a:lnTo>
                  <a:lnTo>
                    <a:pt x="10" y="35"/>
                  </a:lnTo>
                  <a:lnTo>
                    <a:pt x="5" y="33"/>
                  </a:lnTo>
                  <a:lnTo>
                    <a:pt x="2" y="28"/>
                  </a:lnTo>
                  <a:lnTo>
                    <a:pt x="0" y="23"/>
                  </a:lnTo>
                  <a:lnTo>
                    <a:pt x="0" y="14"/>
                  </a:lnTo>
                  <a:lnTo>
                    <a:pt x="0" y="14"/>
                  </a:lnTo>
                  <a:lnTo>
                    <a:pt x="2" y="8"/>
                  </a:lnTo>
                  <a:lnTo>
                    <a:pt x="5" y="4"/>
                  </a:lnTo>
                  <a:lnTo>
                    <a:pt x="10" y="1"/>
                  </a:lnTo>
                  <a:lnTo>
                    <a:pt x="14" y="0"/>
                  </a:lnTo>
                  <a:lnTo>
                    <a:pt x="158" y="0"/>
                  </a:lnTo>
                  <a:lnTo>
                    <a:pt x="158" y="0"/>
                  </a:lnTo>
                  <a:lnTo>
                    <a:pt x="163" y="1"/>
                  </a:lnTo>
                  <a:lnTo>
                    <a:pt x="167" y="4"/>
                  </a:lnTo>
                  <a:lnTo>
                    <a:pt x="170" y="8"/>
                  </a:lnTo>
                  <a:lnTo>
                    <a:pt x="171" y="14"/>
                  </a:lnTo>
                  <a:lnTo>
                    <a:pt x="171" y="23"/>
                  </a:lnTo>
                  <a:lnTo>
                    <a:pt x="171" y="23"/>
                  </a:lnTo>
                  <a:lnTo>
                    <a:pt x="170" y="28"/>
                  </a:lnTo>
                  <a:lnTo>
                    <a:pt x="167" y="33"/>
                  </a:lnTo>
                  <a:lnTo>
                    <a:pt x="163" y="35"/>
                  </a:lnTo>
                  <a:lnTo>
                    <a:pt x="158" y="36"/>
                  </a:lnTo>
                  <a:lnTo>
                    <a:pt x="158" y="36"/>
                  </a:lnTo>
                  <a:close/>
                  <a:moveTo>
                    <a:pt x="14" y="12"/>
                  </a:moveTo>
                  <a:lnTo>
                    <a:pt x="14" y="12"/>
                  </a:lnTo>
                  <a:lnTo>
                    <a:pt x="13" y="12"/>
                  </a:lnTo>
                  <a:lnTo>
                    <a:pt x="12" y="14"/>
                  </a:lnTo>
                  <a:lnTo>
                    <a:pt x="12" y="23"/>
                  </a:lnTo>
                  <a:lnTo>
                    <a:pt x="12" y="23"/>
                  </a:lnTo>
                  <a:lnTo>
                    <a:pt x="13" y="25"/>
                  </a:lnTo>
                  <a:lnTo>
                    <a:pt x="14" y="25"/>
                  </a:lnTo>
                  <a:lnTo>
                    <a:pt x="158" y="25"/>
                  </a:lnTo>
                  <a:lnTo>
                    <a:pt x="158" y="25"/>
                  </a:lnTo>
                  <a:lnTo>
                    <a:pt x="159" y="25"/>
                  </a:lnTo>
                  <a:lnTo>
                    <a:pt x="159" y="23"/>
                  </a:lnTo>
                  <a:lnTo>
                    <a:pt x="159" y="14"/>
                  </a:lnTo>
                  <a:lnTo>
                    <a:pt x="159" y="14"/>
                  </a:lnTo>
                  <a:lnTo>
                    <a:pt x="159" y="12"/>
                  </a:lnTo>
                  <a:lnTo>
                    <a:pt x="158"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 name="Freeform 255">
              <a:extLst>
                <a:ext uri="{FF2B5EF4-FFF2-40B4-BE49-F238E27FC236}">
                  <a16:creationId xmlns:a16="http://schemas.microsoft.com/office/drawing/2014/main" id="{042AFE8B-CDA2-4E2B-A24D-7BDDDA5ED13B}"/>
                </a:ext>
              </a:extLst>
            </p:cNvPr>
            <p:cNvSpPr>
              <a:spLocks noEditPoints="1"/>
            </p:cNvSpPr>
            <p:nvPr userDrawn="1"/>
          </p:nvSpPr>
          <p:spPr bwMode="auto">
            <a:xfrm>
              <a:off x="5329256" y="3579856"/>
              <a:ext cx="107950" cy="28575"/>
            </a:xfrm>
            <a:custGeom>
              <a:avLst/>
              <a:gdLst>
                <a:gd name="T0" fmla="*/ 123 w 136"/>
                <a:gd name="T1" fmla="*/ 35 h 35"/>
                <a:gd name="T2" fmla="*/ 13 w 136"/>
                <a:gd name="T3" fmla="*/ 35 h 35"/>
                <a:gd name="T4" fmla="*/ 13 w 136"/>
                <a:gd name="T5" fmla="*/ 35 h 35"/>
                <a:gd name="T6" fmla="*/ 8 w 136"/>
                <a:gd name="T7" fmla="*/ 34 h 35"/>
                <a:gd name="T8" fmla="*/ 4 w 136"/>
                <a:gd name="T9" fmla="*/ 32 h 35"/>
                <a:gd name="T10" fmla="*/ 1 w 136"/>
                <a:gd name="T11" fmla="*/ 27 h 35"/>
                <a:gd name="T12" fmla="*/ 0 w 136"/>
                <a:gd name="T13" fmla="*/ 23 h 35"/>
                <a:gd name="T14" fmla="*/ 0 w 136"/>
                <a:gd name="T15" fmla="*/ 14 h 35"/>
                <a:gd name="T16" fmla="*/ 0 w 136"/>
                <a:gd name="T17" fmla="*/ 14 h 35"/>
                <a:gd name="T18" fmla="*/ 1 w 136"/>
                <a:gd name="T19" fmla="*/ 8 h 35"/>
                <a:gd name="T20" fmla="*/ 4 w 136"/>
                <a:gd name="T21" fmla="*/ 3 h 35"/>
                <a:gd name="T22" fmla="*/ 8 w 136"/>
                <a:gd name="T23" fmla="*/ 1 h 35"/>
                <a:gd name="T24" fmla="*/ 13 w 136"/>
                <a:gd name="T25" fmla="*/ 0 h 35"/>
                <a:gd name="T26" fmla="*/ 123 w 136"/>
                <a:gd name="T27" fmla="*/ 0 h 35"/>
                <a:gd name="T28" fmla="*/ 123 w 136"/>
                <a:gd name="T29" fmla="*/ 0 h 35"/>
                <a:gd name="T30" fmla="*/ 128 w 136"/>
                <a:gd name="T31" fmla="*/ 1 h 35"/>
                <a:gd name="T32" fmla="*/ 132 w 136"/>
                <a:gd name="T33" fmla="*/ 3 h 35"/>
                <a:gd name="T34" fmla="*/ 136 w 136"/>
                <a:gd name="T35" fmla="*/ 8 h 35"/>
                <a:gd name="T36" fmla="*/ 136 w 136"/>
                <a:gd name="T37" fmla="*/ 14 h 35"/>
                <a:gd name="T38" fmla="*/ 136 w 136"/>
                <a:gd name="T39" fmla="*/ 23 h 35"/>
                <a:gd name="T40" fmla="*/ 136 w 136"/>
                <a:gd name="T41" fmla="*/ 23 h 35"/>
                <a:gd name="T42" fmla="*/ 136 w 136"/>
                <a:gd name="T43" fmla="*/ 27 h 35"/>
                <a:gd name="T44" fmla="*/ 132 w 136"/>
                <a:gd name="T45" fmla="*/ 32 h 35"/>
                <a:gd name="T46" fmla="*/ 128 w 136"/>
                <a:gd name="T47" fmla="*/ 34 h 35"/>
                <a:gd name="T48" fmla="*/ 123 w 136"/>
                <a:gd name="T49" fmla="*/ 35 h 35"/>
                <a:gd name="T50" fmla="*/ 123 w 136"/>
                <a:gd name="T51" fmla="*/ 35 h 35"/>
                <a:gd name="T52" fmla="*/ 13 w 136"/>
                <a:gd name="T53" fmla="*/ 11 h 35"/>
                <a:gd name="T54" fmla="*/ 13 w 136"/>
                <a:gd name="T55" fmla="*/ 11 h 35"/>
                <a:gd name="T56" fmla="*/ 12 w 136"/>
                <a:gd name="T57" fmla="*/ 11 h 35"/>
                <a:gd name="T58" fmla="*/ 11 w 136"/>
                <a:gd name="T59" fmla="*/ 14 h 35"/>
                <a:gd name="T60" fmla="*/ 11 w 136"/>
                <a:gd name="T61" fmla="*/ 23 h 35"/>
                <a:gd name="T62" fmla="*/ 11 w 136"/>
                <a:gd name="T63" fmla="*/ 23 h 35"/>
                <a:gd name="T64" fmla="*/ 12 w 136"/>
                <a:gd name="T65" fmla="*/ 24 h 35"/>
                <a:gd name="T66" fmla="*/ 13 w 136"/>
                <a:gd name="T67" fmla="*/ 24 h 35"/>
                <a:gd name="T68" fmla="*/ 123 w 136"/>
                <a:gd name="T69" fmla="*/ 24 h 35"/>
                <a:gd name="T70" fmla="*/ 123 w 136"/>
                <a:gd name="T71" fmla="*/ 24 h 35"/>
                <a:gd name="T72" fmla="*/ 124 w 136"/>
                <a:gd name="T73" fmla="*/ 24 h 35"/>
                <a:gd name="T74" fmla="*/ 125 w 136"/>
                <a:gd name="T75" fmla="*/ 23 h 35"/>
                <a:gd name="T76" fmla="*/ 125 w 136"/>
                <a:gd name="T77" fmla="*/ 14 h 35"/>
                <a:gd name="T78" fmla="*/ 125 w 136"/>
                <a:gd name="T79" fmla="*/ 14 h 35"/>
                <a:gd name="T80" fmla="*/ 124 w 136"/>
                <a:gd name="T81" fmla="*/ 11 h 35"/>
                <a:gd name="T82" fmla="*/ 123 w 136"/>
                <a:gd name="T83" fmla="*/ 11 h 35"/>
                <a:gd name="T84" fmla="*/ 13 w 136"/>
                <a:gd name="T85"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35">
                  <a:moveTo>
                    <a:pt x="123" y="35"/>
                  </a:moveTo>
                  <a:lnTo>
                    <a:pt x="13" y="35"/>
                  </a:lnTo>
                  <a:lnTo>
                    <a:pt x="13" y="35"/>
                  </a:lnTo>
                  <a:lnTo>
                    <a:pt x="8" y="34"/>
                  </a:lnTo>
                  <a:lnTo>
                    <a:pt x="4" y="32"/>
                  </a:lnTo>
                  <a:lnTo>
                    <a:pt x="1" y="27"/>
                  </a:lnTo>
                  <a:lnTo>
                    <a:pt x="0" y="23"/>
                  </a:lnTo>
                  <a:lnTo>
                    <a:pt x="0" y="14"/>
                  </a:lnTo>
                  <a:lnTo>
                    <a:pt x="0" y="14"/>
                  </a:lnTo>
                  <a:lnTo>
                    <a:pt x="1" y="8"/>
                  </a:lnTo>
                  <a:lnTo>
                    <a:pt x="4" y="3"/>
                  </a:lnTo>
                  <a:lnTo>
                    <a:pt x="8" y="1"/>
                  </a:lnTo>
                  <a:lnTo>
                    <a:pt x="13" y="0"/>
                  </a:lnTo>
                  <a:lnTo>
                    <a:pt x="123" y="0"/>
                  </a:lnTo>
                  <a:lnTo>
                    <a:pt x="123" y="0"/>
                  </a:lnTo>
                  <a:lnTo>
                    <a:pt x="128" y="1"/>
                  </a:lnTo>
                  <a:lnTo>
                    <a:pt x="132" y="3"/>
                  </a:lnTo>
                  <a:lnTo>
                    <a:pt x="136" y="8"/>
                  </a:lnTo>
                  <a:lnTo>
                    <a:pt x="136" y="14"/>
                  </a:lnTo>
                  <a:lnTo>
                    <a:pt x="136" y="23"/>
                  </a:lnTo>
                  <a:lnTo>
                    <a:pt x="136" y="23"/>
                  </a:lnTo>
                  <a:lnTo>
                    <a:pt x="136" y="27"/>
                  </a:lnTo>
                  <a:lnTo>
                    <a:pt x="132" y="32"/>
                  </a:lnTo>
                  <a:lnTo>
                    <a:pt x="128" y="34"/>
                  </a:lnTo>
                  <a:lnTo>
                    <a:pt x="123" y="35"/>
                  </a:lnTo>
                  <a:lnTo>
                    <a:pt x="123" y="35"/>
                  </a:lnTo>
                  <a:close/>
                  <a:moveTo>
                    <a:pt x="13" y="11"/>
                  </a:moveTo>
                  <a:lnTo>
                    <a:pt x="13" y="11"/>
                  </a:lnTo>
                  <a:lnTo>
                    <a:pt x="12" y="11"/>
                  </a:lnTo>
                  <a:lnTo>
                    <a:pt x="11" y="14"/>
                  </a:lnTo>
                  <a:lnTo>
                    <a:pt x="11" y="23"/>
                  </a:lnTo>
                  <a:lnTo>
                    <a:pt x="11" y="23"/>
                  </a:lnTo>
                  <a:lnTo>
                    <a:pt x="12" y="24"/>
                  </a:lnTo>
                  <a:lnTo>
                    <a:pt x="13" y="24"/>
                  </a:lnTo>
                  <a:lnTo>
                    <a:pt x="123" y="24"/>
                  </a:lnTo>
                  <a:lnTo>
                    <a:pt x="123" y="24"/>
                  </a:lnTo>
                  <a:lnTo>
                    <a:pt x="124" y="24"/>
                  </a:lnTo>
                  <a:lnTo>
                    <a:pt x="125" y="23"/>
                  </a:lnTo>
                  <a:lnTo>
                    <a:pt x="125" y="14"/>
                  </a:lnTo>
                  <a:lnTo>
                    <a:pt x="125" y="14"/>
                  </a:lnTo>
                  <a:lnTo>
                    <a:pt x="124" y="11"/>
                  </a:lnTo>
                  <a:lnTo>
                    <a:pt x="123" y="11"/>
                  </a:lnTo>
                  <a:lnTo>
                    <a:pt x="13"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 name="Freeform 256">
              <a:extLst>
                <a:ext uri="{FF2B5EF4-FFF2-40B4-BE49-F238E27FC236}">
                  <a16:creationId xmlns:a16="http://schemas.microsoft.com/office/drawing/2014/main" id="{BF9276E7-0431-4086-869C-940EFA28F010}"/>
                </a:ext>
              </a:extLst>
            </p:cNvPr>
            <p:cNvSpPr>
              <a:spLocks noEditPoints="1"/>
            </p:cNvSpPr>
            <p:nvPr userDrawn="1"/>
          </p:nvSpPr>
          <p:spPr bwMode="auto">
            <a:xfrm>
              <a:off x="5343543" y="3617956"/>
              <a:ext cx="80963" cy="28575"/>
            </a:xfrm>
            <a:custGeom>
              <a:avLst/>
              <a:gdLst>
                <a:gd name="T0" fmla="*/ 89 w 102"/>
                <a:gd name="T1" fmla="*/ 36 h 36"/>
                <a:gd name="T2" fmla="*/ 14 w 102"/>
                <a:gd name="T3" fmla="*/ 36 h 36"/>
                <a:gd name="T4" fmla="*/ 14 w 102"/>
                <a:gd name="T5" fmla="*/ 36 h 36"/>
                <a:gd name="T6" fmla="*/ 8 w 102"/>
                <a:gd name="T7" fmla="*/ 35 h 36"/>
                <a:gd name="T8" fmla="*/ 3 w 102"/>
                <a:gd name="T9" fmla="*/ 32 h 36"/>
                <a:gd name="T10" fmla="*/ 1 w 102"/>
                <a:gd name="T11" fmla="*/ 28 h 36"/>
                <a:gd name="T12" fmla="*/ 0 w 102"/>
                <a:gd name="T13" fmla="*/ 22 h 36"/>
                <a:gd name="T14" fmla="*/ 0 w 102"/>
                <a:gd name="T15" fmla="*/ 14 h 36"/>
                <a:gd name="T16" fmla="*/ 0 w 102"/>
                <a:gd name="T17" fmla="*/ 14 h 36"/>
                <a:gd name="T18" fmla="*/ 1 w 102"/>
                <a:gd name="T19" fmla="*/ 8 h 36"/>
                <a:gd name="T20" fmla="*/ 3 w 102"/>
                <a:gd name="T21" fmla="*/ 4 h 36"/>
                <a:gd name="T22" fmla="*/ 8 w 102"/>
                <a:gd name="T23" fmla="*/ 1 h 36"/>
                <a:gd name="T24" fmla="*/ 14 w 102"/>
                <a:gd name="T25" fmla="*/ 0 h 36"/>
                <a:gd name="T26" fmla="*/ 89 w 102"/>
                <a:gd name="T27" fmla="*/ 0 h 36"/>
                <a:gd name="T28" fmla="*/ 89 w 102"/>
                <a:gd name="T29" fmla="*/ 0 h 36"/>
                <a:gd name="T30" fmla="*/ 93 w 102"/>
                <a:gd name="T31" fmla="*/ 1 h 36"/>
                <a:gd name="T32" fmla="*/ 98 w 102"/>
                <a:gd name="T33" fmla="*/ 4 h 36"/>
                <a:gd name="T34" fmla="*/ 101 w 102"/>
                <a:gd name="T35" fmla="*/ 8 h 36"/>
                <a:gd name="T36" fmla="*/ 102 w 102"/>
                <a:gd name="T37" fmla="*/ 14 h 36"/>
                <a:gd name="T38" fmla="*/ 102 w 102"/>
                <a:gd name="T39" fmla="*/ 22 h 36"/>
                <a:gd name="T40" fmla="*/ 102 w 102"/>
                <a:gd name="T41" fmla="*/ 22 h 36"/>
                <a:gd name="T42" fmla="*/ 101 w 102"/>
                <a:gd name="T43" fmla="*/ 28 h 36"/>
                <a:gd name="T44" fmla="*/ 98 w 102"/>
                <a:gd name="T45" fmla="*/ 32 h 36"/>
                <a:gd name="T46" fmla="*/ 93 w 102"/>
                <a:gd name="T47" fmla="*/ 35 h 36"/>
                <a:gd name="T48" fmla="*/ 89 w 102"/>
                <a:gd name="T49" fmla="*/ 36 h 36"/>
                <a:gd name="T50" fmla="*/ 89 w 102"/>
                <a:gd name="T51" fmla="*/ 36 h 36"/>
                <a:gd name="T52" fmla="*/ 14 w 102"/>
                <a:gd name="T53" fmla="*/ 12 h 36"/>
                <a:gd name="T54" fmla="*/ 14 w 102"/>
                <a:gd name="T55" fmla="*/ 12 h 36"/>
                <a:gd name="T56" fmla="*/ 11 w 102"/>
                <a:gd name="T57" fmla="*/ 12 h 36"/>
                <a:gd name="T58" fmla="*/ 11 w 102"/>
                <a:gd name="T59" fmla="*/ 14 h 36"/>
                <a:gd name="T60" fmla="*/ 11 w 102"/>
                <a:gd name="T61" fmla="*/ 22 h 36"/>
                <a:gd name="T62" fmla="*/ 11 w 102"/>
                <a:gd name="T63" fmla="*/ 22 h 36"/>
                <a:gd name="T64" fmla="*/ 11 w 102"/>
                <a:gd name="T65" fmla="*/ 24 h 36"/>
                <a:gd name="T66" fmla="*/ 14 w 102"/>
                <a:gd name="T67" fmla="*/ 24 h 36"/>
                <a:gd name="T68" fmla="*/ 89 w 102"/>
                <a:gd name="T69" fmla="*/ 24 h 36"/>
                <a:gd name="T70" fmla="*/ 89 w 102"/>
                <a:gd name="T71" fmla="*/ 24 h 36"/>
                <a:gd name="T72" fmla="*/ 90 w 102"/>
                <a:gd name="T73" fmla="*/ 24 h 36"/>
                <a:gd name="T74" fmla="*/ 91 w 102"/>
                <a:gd name="T75" fmla="*/ 22 h 36"/>
                <a:gd name="T76" fmla="*/ 91 w 102"/>
                <a:gd name="T77" fmla="*/ 14 h 36"/>
                <a:gd name="T78" fmla="*/ 91 w 102"/>
                <a:gd name="T79" fmla="*/ 14 h 36"/>
                <a:gd name="T80" fmla="*/ 90 w 102"/>
                <a:gd name="T81" fmla="*/ 12 h 36"/>
                <a:gd name="T82" fmla="*/ 89 w 102"/>
                <a:gd name="T83" fmla="*/ 12 h 36"/>
                <a:gd name="T84" fmla="*/ 14 w 102"/>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2" h="36">
                  <a:moveTo>
                    <a:pt x="89" y="36"/>
                  </a:moveTo>
                  <a:lnTo>
                    <a:pt x="14" y="36"/>
                  </a:lnTo>
                  <a:lnTo>
                    <a:pt x="14" y="36"/>
                  </a:lnTo>
                  <a:lnTo>
                    <a:pt x="8" y="35"/>
                  </a:lnTo>
                  <a:lnTo>
                    <a:pt x="3" y="32"/>
                  </a:lnTo>
                  <a:lnTo>
                    <a:pt x="1" y="28"/>
                  </a:lnTo>
                  <a:lnTo>
                    <a:pt x="0" y="22"/>
                  </a:lnTo>
                  <a:lnTo>
                    <a:pt x="0" y="14"/>
                  </a:lnTo>
                  <a:lnTo>
                    <a:pt x="0" y="14"/>
                  </a:lnTo>
                  <a:lnTo>
                    <a:pt x="1" y="8"/>
                  </a:lnTo>
                  <a:lnTo>
                    <a:pt x="3" y="4"/>
                  </a:lnTo>
                  <a:lnTo>
                    <a:pt x="8" y="1"/>
                  </a:lnTo>
                  <a:lnTo>
                    <a:pt x="14" y="0"/>
                  </a:lnTo>
                  <a:lnTo>
                    <a:pt x="89" y="0"/>
                  </a:lnTo>
                  <a:lnTo>
                    <a:pt x="89" y="0"/>
                  </a:lnTo>
                  <a:lnTo>
                    <a:pt x="93" y="1"/>
                  </a:lnTo>
                  <a:lnTo>
                    <a:pt x="98" y="4"/>
                  </a:lnTo>
                  <a:lnTo>
                    <a:pt x="101" y="8"/>
                  </a:lnTo>
                  <a:lnTo>
                    <a:pt x="102" y="14"/>
                  </a:lnTo>
                  <a:lnTo>
                    <a:pt x="102" y="22"/>
                  </a:lnTo>
                  <a:lnTo>
                    <a:pt x="102" y="22"/>
                  </a:lnTo>
                  <a:lnTo>
                    <a:pt x="101" y="28"/>
                  </a:lnTo>
                  <a:lnTo>
                    <a:pt x="98" y="32"/>
                  </a:lnTo>
                  <a:lnTo>
                    <a:pt x="93" y="35"/>
                  </a:lnTo>
                  <a:lnTo>
                    <a:pt x="89" y="36"/>
                  </a:lnTo>
                  <a:lnTo>
                    <a:pt x="89" y="36"/>
                  </a:lnTo>
                  <a:close/>
                  <a:moveTo>
                    <a:pt x="14" y="12"/>
                  </a:moveTo>
                  <a:lnTo>
                    <a:pt x="14" y="12"/>
                  </a:lnTo>
                  <a:lnTo>
                    <a:pt x="11" y="12"/>
                  </a:lnTo>
                  <a:lnTo>
                    <a:pt x="11" y="14"/>
                  </a:lnTo>
                  <a:lnTo>
                    <a:pt x="11" y="22"/>
                  </a:lnTo>
                  <a:lnTo>
                    <a:pt x="11" y="22"/>
                  </a:lnTo>
                  <a:lnTo>
                    <a:pt x="11" y="24"/>
                  </a:lnTo>
                  <a:lnTo>
                    <a:pt x="14" y="24"/>
                  </a:lnTo>
                  <a:lnTo>
                    <a:pt x="89" y="24"/>
                  </a:lnTo>
                  <a:lnTo>
                    <a:pt x="89" y="24"/>
                  </a:lnTo>
                  <a:lnTo>
                    <a:pt x="90" y="24"/>
                  </a:lnTo>
                  <a:lnTo>
                    <a:pt x="91" y="22"/>
                  </a:lnTo>
                  <a:lnTo>
                    <a:pt x="91" y="14"/>
                  </a:lnTo>
                  <a:lnTo>
                    <a:pt x="91" y="14"/>
                  </a:lnTo>
                  <a:lnTo>
                    <a:pt x="90" y="12"/>
                  </a:lnTo>
                  <a:lnTo>
                    <a:pt x="89"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 name="Freeform 257">
              <a:extLst>
                <a:ext uri="{FF2B5EF4-FFF2-40B4-BE49-F238E27FC236}">
                  <a16:creationId xmlns:a16="http://schemas.microsoft.com/office/drawing/2014/main" id="{51A4F7EB-B16D-4352-BFAB-53EEE0392697}"/>
                </a:ext>
              </a:extLst>
            </p:cNvPr>
            <p:cNvSpPr>
              <a:spLocks/>
            </p:cNvSpPr>
            <p:nvPr userDrawn="1"/>
          </p:nvSpPr>
          <p:spPr bwMode="auto">
            <a:xfrm>
              <a:off x="5260993" y="3143288"/>
              <a:ext cx="100013" cy="133352"/>
            </a:xfrm>
            <a:custGeom>
              <a:avLst/>
              <a:gdLst>
                <a:gd name="T0" fmla="*/ 6 w 126"/>
                <a:gd name="T1" fmla="*/ 167 h 167"/>
                <a:gd name="T2" fmla="*/ 6 w 126"/>
                <a:gd name="T3" fmla="*/ 167 h 167"/>
                <a:gd name="T4" fmla="*/ 4 w 126"/>
                <a:gd name="T5" fmla="*/ 166 h 167"/>
                <a:gd name="T6" fmla="*/ 3 w 126"/>
                <a:gd name="T7" fmla="*/ 165 h 167"/>
                <a:gd name="T8" fmla="*/ 1 w 126"/>
                <a:gd name="T9" fmla="*/ 164 h 167"/>
                <a:gd name="T10" fmla="*/ 0 w 126"/>
                <a:gd name="T11" fmla="*/ 161 h 167"/>
                <a:gd name="T12" fmla="*/ 0 w 126"/>
                <a:gd name="T13" fmla="*/ 161 h 167"/>
                <a:gd name="T14" fmla="*/ 1 w 126"/>
                <a:gd name="T15" fmla="*/ 142 h 167"/>
                <a:gd name="T16" fmla="*/ 4 w 126"/>
                <a:gd name="T17" fmla="*/ 125 h 167"/>
                <a:gd name="T18" fmla="*/ 8 w 126"/>
                <a:gd name="T19" fmla="*/ 107 h 167"/>
                <a:gd name="T20" fmla="*/ 14 w 126"/>
                <a:gd name="T21" fmla="*/ 92 h 167"/>
                <a:gd name="T22" fmla="*/ 21 w 126"/>
                <a:gd name="T23" fmla="*/ 77 h 167"/>
                <a:gd name="T24" fmla="*/ 29 w 126"/>
                <a:gd name="T25" fmla="*/ 65 h 167"/>
                <a:gd name="T26" fmla="*/ 38 w 126"/>
                <a:gd name="T27" fmla="*/ 52 h 167"/>
                <a:gd name="T28" fmla="*/ 48 w 126"/>
                <a:gd name="T29" fmla="*/ 42 h 167"/>
                <a:gd name="T30" fmla="*/ 57 w 126"/>
                <a:gd name="T31" fmla="*/ 31 h 167"/>
                <a:gd name="T32" fmla="*/ 67 w 126"/>
                <a:gd name="T33" fmla="*/ 23 h 167"/>
                <a:gd name="T34" fmla="*/ 77 w 126"/>
                <a:gd name="T35" fmla="*/ 16 h 167"/>
                <a:gd name="T36" fmla="*/ 87 w 126"/>
                <a:gd name="T37" fmla="*/ 10 h 167"/>
                <a:gd name="T38" fmla="*/ 97 w 126"/>
                <a:gd name="T39" fmla="*/ 6 h 167"/>
                <a:gd name="T40" fmla="*/ 105 w 126"/>
                <a:gd name="T41" fmla="*/ 2 h 167"/>
                <a:gd name="T42" fmla="*/ 113 w 126"/>
                <a:gd name="T43" fmla="*/ 1 h 167"/>
                <a:gd name="T44" fmla="*/ 121 w 126"/>
                <a:gd name="T45" fmla="*/ 0 h 167"/>
                <a:gd name="T46" fmla="*/ 121 w 126"/>
                <a:gd name="T47" fmla="*/ 0 h 167"/>
                <a:gd name="T48" fmla="*/ 122 w 126"/>
                <a:gd name="T49" fmla="*/ 0 h 167"/>
                <a:gd name="T50" fmla="*/ 125 w 126"/>
                <a:gd name="T51" fmla="*/ 1 h 167"/>
                <a:gd name="T52" fmla="*/ 126 w 126"/>
                <a:gd name="T53" fmla="*/ 4 h 167"/>
                <a:gd name="T54" fmla="*/ 126 w 126"/>
                <a:gd name="T55" fmla="*/ 6 h 167"/>
                <a:gd name="T56" fmla="*/ 126 w 126"/>
                <a:gd name="T57" fmla="*/ 6 h 167"/>
                <a:gd name="T58" fmla="*/ 126 w 126"/>
                <a:gd name="T59" fmla="*/ 8 h 167"/>
                <a:gd name="T60" fmla="*/ 125 w 126"/>
                <a:gd name="T61" fmla="*/ 9 h 167"/>
                <a:gd name="T62" fmla="*/ 122 w 126"/>
                <a:gd name="T63" fmla="*/ 10 h 167"/>
                <a:gd name="T64" fmla="*/ 121 w 126"/>
                <a:gd name="T65" fmla="*/ 12 h 167"/>
                <a:gd name="T66" fmla="*/ 121 w 126"/>
                <a:gd name="T67" fmla="*/ 12 h 167"/>
                <a:gd name="T68" fmla="*/ 114 w 126"/>
                <a:gd name="T69" fmla="*/ 12 h 167"/>
                <a:gd name="T70" fmla="*/ 107 w 126"/>
                <a:gd name="T71" fmla="*/ 14 h 167"/>
                <a:gd name="T72" fmla="*/ 100 w 126"/>
                <a:gd name="T73" fmla="*/ 17 h 167"/>
                <a:gd name="T74" fmla="*/ 92 w 126"/>
                <a:gd name="T75" fmla="*/ 21 h 167"/>
                <a:gd name="T76" fmla="*/ 83 w 126"/>
                <a:gd name="T77" fmla="*/ 27 h 167"/>
                <a:gd name="T78" fmla="*/ 74 w 126"/>
                <a:gd name="T79" fmla="*/ 32 h 167"/>
                <a:gd name="T80" fmla="*/ 65 w 126"/>
                <a:gd name="T81" fmla="*/ 40 h 167"/>
                <a:gd name="T82" fmla="*/ 56 w 126"/>
                <a:gd name="T83" fmla="*/ 50 h 167"/>
                <a:gd name="T84" fmla="*/ 48 w 126"/>
                <a:gd name="T85" fmla="*/ 60 h 167"/>
                <a:gd name="T86" fmla="*/ 39 w 126"/>
                <a:gd name="T87" fmla="*/ 70 h 167"/>
                <a:gd name="T88" fmla="*/ 31 w 126"/>
                <a:gd name="T89" fmla="*/ 83 h 167"/>
                <a:gd name="T90" fmla="*/ 24 w 126"/>
                <a:gd name="T91" fmla="*/ 97 h 167"/>
                <a:gd name="T92" fmla="*/ 20 w 126"/>
                <a:gd name="T93" fmla="*/ 111 h 167"/>
                <a:gd name="T94" fmla="*/ 15 w 126"/>
                <a:gd name="T95" fmla="*/ 127 h 167"/>
                <a:gd name="T96" fmla="*/ 13 w 126"/>
                <a:gd name="T97" fmla="*/ 143 h 167"/>
                <a:gd name="T98" fmla="*/ 12 w 126"/>
                <a:gd name="T99" fmla="*/ 161 h 167"/>
                <a:gd name="T100" fmla="*/ 12 w 126"/>
                <a:gd name="T101" fmla="*/ 161 h 167"/>
                <a:gd name="T102" fmla="*/ 12 w 126"/>
                <a:gd name="T103" fmla="*/ 164 h 167"/>
                <a:gd name="T104" fmla="*/ 11 w 126"/>
                <a:gd name="T105" fmla="*/ 165 h 167"/>
                <a:gd name="T106" fmla="*/ 8 w 126"/>
                <a:gd name="T107" fmla="*/ 166 h 167"/>
                <a:gd name="T108" fmla="*/ 6 w 126"/>
                <a:gd name="T109" fmla="*/ 167 h 167"/>
                <a:gd name="T110" fmla="*/ 6 w 126"/>
                <a:gd name="T11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6" h="167">
                  <a:moveTo>
                    <a:pt x="6" y="167"/>
                  </a:moveTo>
                  <a:lnTo>
                    <a:pt x="6" y="167"/>
                  </a:lnTo>
                  <a:lnTo>
                    <a:pt x="4" y="166"/>
                  </a:lnTo>
                  <a:lnTo>
                    <a:pt x="3" y="165"/>
                  </a:lnTo>
                  <a:lnTo>
                    <a:pt x="1" y="164"/>
                  </a:lnTo>
                  <a:lnTo>
                    <a:pt x="0" y="161"/>
                  </a:lnTo>
                  <a:lnTo>
                    <a:pt x="0" y="161"/>
                  </a:lnTo>
                  <a:lnTo>
                    <a:pt x="1" y="142"/>
                  </a:lnTo>
                  <a:lnTo>
                    <a:pt x="4" y="125"/>
                  </a:lnTo>
                  <a:lnTo>
                    <a:pt x="8" y="107"/>
                  </a:lnTo>
                  <a:lnTo>
                    <a:pt x="14" y="92"/>
                  </a:lnTo>
                  <a:lnTo>
                    <a:pt x="21" y="77"/>
                  </a:lnTo>
                  <a:lnTo>
                    <a:pt x="29" y="65"/>
                  </a:lnTo>
                  <a:lnTo>
                    <a:pt x="38" y="52"/>
                  </a:lnTo>
                  <a:lnTo>
                    <a:pt x="48" y="42"/>
                  </a:lnTo>
                  <a:lnTo>
                    <a:pt x="57" y="31"/>
                  </a:lnTo>
                  <a:lnTo>
                    <a:pt x="67" y="23"/>
                  </a:lnTo>
                  <a:lnTo>
                    <a:pt x="77" y="16"/>
                  </a:lnTo>
                  <a:lnTo>
                    <a:pt x="87" y="10"/>
                  </a:lnTo>
                  <a:lnTo>
                    <a:pt x="97" y="6"/>
                  </a:lnTo>
                  <a:lnTo>
                    <a:pt x="105" y="2"/>
                  </a:lnTo>
                  <a:lnTo>
                    <a:pt x="113" y="1"/>
                  </a:lnTo>
                  <a:lnTo>
                    <a:pt x="121" y="0"/>
                  </a:lnTo>
                  <a:lnTo>
                    <a:pt x="121" y="0"/>
                  </a:lnTo>
                  <a:lnTo>
                    <a:pt x="122" y="0"/>
                  </a:lnTo>
                  <a:lnTo>
                    <a:pt x="125" y="1"/>
                  </a:lnTo>
                  <a:lnTo>
                    <a:pt x="126" y="4"/>
                  </a:lnTo>
                  <a:lnTo>
                    <a:pt x="126" y="6"/>
                  </a:lnTo>
                  <a:lnTo>
                    <a:pt x="126" y="6"/>
                  </a:lnTo>
                  <a:lnTo>
                    <a:pt x="126" y="8"/>
                  </a:lnTo>
                  <a:lnTo>
                    <a:pt x="125" y="9"/>
                  </a:lnTo>
                  <a:lnTo>
                    <a:pt x="122" y="10"/>
                  </a:lnTo>
                  <a:lnTo>
                    <a:pt x="121" y="12"/>
                  </a:lnTo>
                  <a:lnTo>
                    <a:pt x="121" y="12"/>
                  </a:lnTo>
                  <a:lnTo>
                    <a:pt x="114" y="12"/>
                  </a:lnTo>
                  <a:lnTo>
                    <a:pt x="107" y="14"/>
                  </a:lnTo>
                  <a:lnTo>
                    <a:pt x="100" y="17"/>
                  </a:lnTo>
                  <a:lnTo>
                    <a:pt x="92" y="21"/>
                  </a:lnTo>
                  <a:lnTo>
                    <a:pt x="83" y="27"/>
                  </a:lnTo>
                  <a:lnTo>
                    <a:pt x="74" y="32"/>
                  </a:lnTo>
                  <a:lnTo>
                    <a:pt x="65" y="40"/>
                  </a:lnTo>
                  <a:lnTo>
                    <a:pt x="56" y="50"/>
                  </a:lnTo>
                  <a:lnTo>
                    <a:pt x="48" y="60"/>
                  </a:lnTo>
                  <a:lnTo>
                    <a:pt x="39" y="70"/>
                  </a:lnTo>
                  <a:lnTo>
                    <a:pt x="31" y="83"/>
                  </a:lnTo>
                  <a:lnTo>
                    <a:pt x="24" y="97"/>
                  </a:lnTo>
                  <a:lnTo>
                    <a:pt x="20" y="111"/>
                  </a:lnTo>
                  <a:lnTo>
                    <a:pt x="15" y="127"/>
                  </a:lnTo>
                  <a:lnTo>
                    <a:pt x="13" y="143"/>
                  </a:lnTo>
                  <a:lnTo>
                    <a:pt x="12" y="161"/>
                  </a:lnTo>
                  <a:lnTo>
                    <a:pt x="12" y="161"/>
                  </a:lnTo>
                  <a:lnTo>
                    <a:pt x="12" y="164"/>
                  </a:lnTo>
                  <a:lnTo>
                    <a:pt x="11" y="165"/>
                  </a:lnTo>
                  <a:lnTo>
                    <a:pt x="8" y="166"/>
                  </a:lnTo>
                  <a:lnTo>
                    <a:pt x="6" y="167"/>
                  </a:lnTo>
                  <a:lnTo>
                    <a:pt x="6"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95919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chine Learning PP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5/29/2022</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7" name="Text Placeholder 4">
            <a:extLst>
              <a:ext uri="{FF2B5EF4-FFF2-40B4-BE49-F238E27FC236}">
                <a16:creationId xmlns:a16="http://schemas.microsoft.com/office/drawing/2014/main" id="{537BF1B0-5E15-4C9E-A9F7-992312E946E1}"/>
              </a:ext>
            </a:extLst>
          </p:cNvPr>
          <p:cNvSpPr>
            <a:spLocks noGrp="1"/>
          </p:cNvSpPr>
          <p:nvPr>
            <p:ph type="body" sz="quarter" idx="39" hasCustomPrompt="1"/>
          </p:nvPr>
        </p:nvSpPr>
        <p:spPr>
          <a:xfrm>
            <a:off x="3454400"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58" name="Text Placeholder 4">
            <a:extLst>
              <a:ext uri="{FF2B5EF4-FFF2-40B4-BE49-F238E27FC236}">
                <a16:creationId xmlns:a16="http://schemas.microsoft.com/office/drawing/2014/main" id="{F726E919-B4D5-4C49-AFDB-F02778346EC4}"/>
              </a:ext>
            </a:extLst>
          </p:cNvPr>
          <p:cNvSpPr>
            <a:spLocks noGrp="1"/>
          </p:cNvSpPr>
          <p:nvPr>
            <p:ph type="body" sz="quarter" idx="40" hasCustomPrompt="1"/>
          </p:nvPr>
        </p:nvSpPr>
        <p:spPr>
          <a:xfrm>
            <a:off x="3454400"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59" name="Text Placeholder 4">
            <a:extLst>
              <a:ext uri="{FF2B5EF4-FFF2-40B4-BE49-F238E27FC236}">
                <a16:creationId xmlns:a16="http://schemas.microsoft.com/office/drawing/2014/main" id="{72F6A280-C1C4-4059-B2CA-1B93B2BC0D92}"/>
              </a:ext>
            </a:extLst>
          </p:cNvPr>
          <p:cNvSpPr>
            <a:spLocks noGrp="1"/>
          </p:cNvSpPr>
          <p:nvPr>
            <p:ph type="body" sz="quarter" idx="41" hasCustomPrompt="1"/>
          </p:nvPr>
        </p:nvSpPr>
        <p:spPr>
          <a:xfrm>
            <a:off x="6131478"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0" name="Text Placeholder 4">
            <a:extLst>
              <a:ext uri="{FF2B5EF4-FFF2-40B4-BE49-F238E27FC236}">
                <a16:creationId xmlns:a16="http://schemas.microsoft.com/office/drawing/2014/main" id="{E8800583-4DB0-45E5-A2AB-02DAECB70D67}"/>
              </a:ext>
            </a:extLst>
          </p:cNvPr>
          <p:cNvSpPr>
            <a:spLocks noGrp="1"/>
          </p:cNvSpPr>
          <p:nvPr>
            <p:ph type="body" sz="quarter" idx="42" hasCustomPrompt="1"/>
          </p:nvPr>
        </p:nvSpPr>
        <p:spPr>
          <a:xfrm>
            <a:off x="6131478"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61" name="Text Placeholder 4">
            <a:extLst>
              <a:ext uri="{FF2B5EF4-FFF2-40B4-BE49-F238E27FC236}">
                <a16:creationId xmlns:a16="http://schemas.microsoft.com/office/drawing/2014/main" id="{0580999F-0C11-4C8B-AF27-38FF9B461EF2}"/>
              </a:ext>
            </a:extLst>
          </p:cNvPr>
          <p:cNvSpPr>
            <a:spLocks noGrp="1"/>
          </p:cNvSpPr>
          <p:nvPr>
            <p:ph type="body" sz="quarter" idx="43" hasCustomPrompt="1"/>
          </p:nvPr>
        </p:nvSpPr>
        <p:spPr>
          <a:xfrm>
            <a:off x="755576"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2" name="Text Placeholder 4">
            <a:extLst>
              <a:ext uri="{FF2B5EF4-FFF2-40B4-BE49-F238E27FC236}">
                <a16:creationId xmlns:a16="http://schemas.microsoft.com/office/drawing/2014/main" id="{53DAC3CB-F19B-42EC-A3C2-1AE4349B56D9}"/>
              </a:ext>
            </a:extLst>
          </p:cNvPr>
          <p:cNvSpPr>
            <a:spLocks noGrp="1"/>
          </p:cNvSpPr>
          <p:nvPr>
            <p:ph type="body" sz="quarter" idx="44" hasCustomPrompt="1"/>
          </p:nvPr>
        </p:nvSpPr>
        <p:spPr>
          <a:xfrm>
            <a:off x="755576"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grpSp>
        <p:nvGrpSpPr>
          <p:cNvPr id="148" name="Group 147">
            <a:extLst>
              <a:ext uri="{FF2B5EF4-FFF2-40B4-BE49-F238E27FC236}">
                <a16:creationId xmlns:a16="http://schemas.microsoft.com/office/drawing/2014/main" id="{C94A0A30-C664-4A7B-9DF0-4D0D46AF0D88}"/>
              </a:ext>
            </a:extLst>
          </p:cNvPr>
          <p:cNvGrpSpPr/>
          <p:nvPr userDrawn="1"/>
        </p:nvGrpSpPr>
        <p:grpSpPr>
          <a:xfrm>
            <a:off x="6625641" y="1529963"/>
            <a:ext cx="1266206" cy="1266218"/>
            <a:chOff x="6958036" y="2967073"/>
            <a:chExt cx="808040" cy="808047"/>
          </a:xfrm>
        </p:grpSpPr>
        <p:sp>
          <p:nvSpPr>
            <p:cNvPr id="149" name="Freeform 209">
              <a:extLst>
                <a:ext uri="{FF2B5EF4-FFF2-40B4-BE49-F238E27FC236}">
                  <a16:creationId xmlns:a16="http://schemas.microsoft.com/office/drawing/2014/main" id="{D5F9CD2F-3415-407E-8B43-364BC4FBD5B5}"/>
                </a:ext>
              </a:extLst>
            </p:cNvPr>
            <p:cNvSpPr>
              <a:spLocks/>
            </p:cNvSpPr>
            <p:nvPr userDrawn="1"/>
          </p:nvSpPr>
          <p:spPr bwMode="auto">
            <a:xfrm>
              <a:off x="6958036" y="2967073"/>
              <a:ext cx="808040" cy="808047"/>
            </a:xfrm>
            <a:custGeom>
              <a:avLst/>
              <a:gdLst>
                <a:gd name="T0" fmla="*/ 1017 w 1017"/>
                <a:gd name="T1" fmla="*/ 535 h 1017"/>
                <a:gd name="T2" fmla="*/ 1007 w 1017"/>
                <a:gd name="T3" fmla="*/ 612 h 1017"/>
                <a:gd name="T4" fmla="*/ 987 w 1017"/>
                <a:gd name="T5" fmla="*/ 684 h 1017"/>
                <a:gd name="T6" fmla="*/ 956 w 1017"/>
                <a:gd name="T7" fmla="*/ 751 h 1017"/>
                <a:gd name="T8" fmla="*/ 917 w 1017"/>
                <a:gd name="T9" fmla="*/ 813 h 1017"/>
                <a:gd name="T10" fmla="*/ 868 w 1017"/>
                <a:gd name="T11" fmla="*/ 869 h 1017"/>
                <a:gd name="T12" fmla="*/ 813 w 1017"/>
                <a:gd name="T13" fmla="*/ 917 h 1017"/>
                <a:gd name="T14" fmla="*/ 751 w 1017"/>
                <a:gd name="T15" fmla="*/ 956 h 1017"/>
                <a:gd name="T16" fmla="*/ 684 w 1017"/>
                <a:gd name="T17" fmla="*/ 987 h 1017"/>
                <a:gd name="T18" fmla="*/ 611 w 1017"/>
                <a:gd name="T19" fmla="*/ 1007 h 1017"/>
                <a:gd name="T20" fmla="*/ 535 w 1017"/>
                <a:gd name="T21" fmla="*/ 1017 h 1017"/>
                <a:gd name="T22" fmla="*/ 482 w 1017"/>
                <a:gd name="T23" fmla="*/ 1017 h 1017"/>
                <a:gd name="T24" fmla="*/ 406 w 1017"/>
                <a:gd name="T25" fmla="*/ 1007 h 1017"/>
                <a:gd name="T26" fmla="*/ 334 w 1017"/>
                <a:gd name="T27" fmla="*/ 987 h 1017"/>
                <a:gd name="T28" fmla="*/ 266 w 1017"/>
                <a:gd name="T29" fmla="*/ 956 h 1017"/>
                <a:gd name="T30" fmla="*/ 205 w 1017"/>
                <a:gd name="T31" fmla="*/ 917 h 1017"/>
                <a:gd name="T32" fmla="*/ 150 w 1017"/>
                <a:gd name="T33" fmla="*/ 869 h 1017"/>
                <a:gd name="T34" fmla="*/ 101 w 1017"/>
                <a:gd name="T35" fmla="*/ 813 h 1017"/>
                <a:gd name="T36" fmla="*/ 62 w 1017"/>
                <a:gd name="T37" fmla="*/ 751 h 1017"/>
                <a:gd name="T38" fmla="*/ 31 w 1017"/>
                <a:gd name="T39" fmla="*/ 684 h 1017"/>
                <a:gd name="T40" fmla="*/ 10 w 1017"/>
                <a:gd name="T41" fmla="*/ 612 h 1017"/>
                <a:gd name="T42" fmla="*/ 1 w 1017"/>
                <a:gd name="T43" fmla="*/ 535 h 1017"/>
                <a:gd name="T44" fmla="*/ 1 w 1017"/>
                <a:gd name="T45" fmla="*/ 483 h 1017"/>
                <a:gd name="T46" fmla="*/ 10 w 1017"/>
                <a:gd name="T47" fmla="*/ 407 h 1017"/>
                <a:gd name="T48" fmla="*/ 31 w 1017"/>
                <a:gd name="T49" fmla="*/ 334 h 1017"/>
                <a:gd name="T50" fmla="*/ 62 w 1017"/>
                <a:gd name="T51" fmla="*/ 266 h 1017"/>
                <a:gd name="T52" fmla="*/ 101 w 1017"/>
                <a:gd name="T53" fmla="*/ 204 h 1017"/>
                <a:gd name="T54" fmla="*/ 150 w 1017"/>
                <a:gd name="T55" fmla="*/ 149 h 1017"/>
                <a:gd name="T56" fmla="*/ 205 w 1017"/>
                <a:gd name="T57" fmla="*/ 101 h 1017"/>
                <a:gd name="T58" fmla="*/ 266 w 1017"/>
                <a:gd name="T59" fmla="*/ 61 h 1017"/>
                <a:gd name="T60" fmla="*/ 334 w 1017"/>
                <a:gd name="T61" fmla="*/ 31 h 1017"/>
                <a:gd name="T62" fmla="*/ 406 w 1017"/>
                <a:gd name="T63" fmla="*/ 10 h 1017"/>
                <a:gd name="T64" fmla="*/ 482 w 1017"/>
                <a:gd name="T65" fmla="*/ 1 h 1017"/>
                <a:gd name="T66" fmla="*/ 535 w 1017"/>
                <a:gd name="T67" fmla="*/ 1 h 1017"/>
                <a:gd name="T68" fmla="*/ 611 w 1017"/>
                <a:gd name="T69" fmla="*/ 10 h 1017"/>
                <a:gd name="T70" fmla="*/ 684 w 1017"/>
                <a:gd name="T71" fmla="*/ 31 h 1017"/>
                <a:gd name="T72" fmla="*/ 751 w 1017"/>
                <a:gd name="T73" fmla="*/ 61 h 1017"/>
                <a:gd name="T74" fmla="*/ 813 w 1017"/>
                <a:gd name="T75" fmla="*/ 101 h 1017"/>
                <a:gd name="T76" fmla="*/ 868 w 1017"/>
                <a:gd name="T77" fmla="*/ 149 h 1017"/>
                <a:gd name="T78" fmla="*/ 917 w 1017"/>
                <a:gd name="T79" fmla="*/ 204 h 1017"/>
                <a:gd name="T80" fmla="*/ 956 w 1017"/>
                <a:gd name="T81" fmla="*/ 266 h 1017"/>
                <a:gd name="T82" fmla="*/ 987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4" y="561"/>
                  </a:lnTo>
                  <a:lnTo>
                    <a:pt x="1011" y="586"/>
                  </a:lnTo>
                  <a:lnTo>
                    <a:pt x="1007" y="612"/>
                  </a:lnTo>
                  <a:lnTo>
                    <a:pt x="1002" y="636"/>
                  </a:lnTo>
                  <a:lnTo>
                    <a:pt x="995" y="660"/>
                  </a:lnTo>
                  <a:lnTo>
                    <a:pt x="987" y="684"/>
                  </a:lnTo>
                  <a:lnTo>
                    <a:pt x="978" y="707"/>
                  </a:lnTo>
                  <a:lnTo>
                    <a:pt x="967" y="729"/>
                  </a:lnTo>
                  <a:lnTo>
                    <a:pt x="956" y="751"/>
                  </a:lnTo>
                  <a:lnTo>
                    <a:pt x="944" y="773"/>
                  </a:lnTo>
                  <a:lnTo>
                    <a:pt x="930" y="794"/>
                  </a:lnTo>
                  <a:lnTo>
                    <a:pt x="917" y="813"/>
                  </a:lnTo>
                  <a:lnTo>
                    <a:pt x="902" y="833"/>
                  </a:lnTo>
                  <a:lnTo>
                    <a:pt x="885" y="851"/>
                  </a:lnTo>
                  <a:lnTo>
                    <a:pt x="868" y="869"/>
                  </a:lnTo>
                  <a:lnTo>
                    <a:pt x="851" y="886"/>
                  </a:lnTo>
                  <a:lnTo>
                    <a:pt x="832" y="901"/>
                  </a:lnTo>
                  <a:lnTo>
                    <a:pt x="813" y="917"/>
                  </a:lnTo>
                  <a:lnTo>
                    <a:pt x="793" y="931"/>
                  </a:lnTo>
                  <a:lnTo>
                    <a:pt x="773" y="944"/>
                  </a:lnTo>
                  <a:lnTo>
                    <a:pt x="751" y="956"/>
                  </a:lnTo>
                  <a:lnTo>
                    <a:pt x="729" y="968"/>
                  </a:lnTo>
                  <a:lnTo>
                    <a:pt x="707" y="978"/>
                  </a:lnTo>
                  <a:lnTo>
                    <a:pt x="684" y="987"/>
                  </a:lnTo>
                  <a:lnTo>
                    <a:pt x="660" y="994"/>
                  </a:lnTo>
                  <a:lnTo>
                    <a:pt x="636" y="1001"/>
                  </a:lnTo>
                  <a:lnTo>
                    <a:pt x="611" y="1007"/>
                  </a:lnTo>
                  <a:lnTo>
                    <a:pt x="586" y="1012"/>
                  </a:lnTo>
                  <a:lnTo>
                    <a:pt x="561" y="1015"/>
                  </a:lnTo>
                  <a:lnTo>
                    <a:pt x="535" y="1017"/>
                  </a:lnTo>
                  <a:lnTo>
                    <a:pt x="509" y="1017"/>
                  </a:lnTo>
                  <a:lnTo>
                    <a:pt x="509" y="1017"/>
                  </a:lnTo>
                  <a:lnTo>
                    <a:pt x="482" y="1017"/>
                  </a:lnTo>
                  <a:lnTo>
                    <a:pt x="457" y="1015"/>
                  </a:lnTo>
                  <a:lnTo>
                    <a:pt x="432" y="1012"/>
                  </a:lnTo>
                  <a:lnTo>
                    <a:pt x="406" y="1007"/>
                  </a:lnTo>
                  <a:lnTo>
                    <a:pt x="381" y="1001"/>
                  </a:lnTo>
                  <a:lnTo>
                    <a:pt x="358" y="994"/>
                  </a:lnTo>
                  <a:lnTo>
                    <a:pt x="334" y="987"/>
                  </a:lnTo>
                  <a:lnTo>
                    <a:pt x="311" y="978"/>
                  </a:lnTo>
                  <a:lnTo>
                    <a:pt x="288" y="968"/>
                  </a:lnTo>
                  <a:lnTo>
                    <a:pt x="266" y="956"/>
                  </a:lnTo>
                  <a:lnTo>
                    <a:pt x="245" y="944"/>
                  </a:lnTo>
                  <a:lnTo>
                    <a:pt x="224" y="931"/>
                  </a:lnTo>
                  <a:lnTo>
                    <a:pt x="205" y="917"/>
                  </a:lnTo>
                  <a:lnTo>
                    <a:pt x="185" y="901"/>
                  </a:lnTo>
                  <a:lnTo>
                    <a:pt x="167" y="886"/>
                  </a:lnTo>
                  <a:lnTo>
                    <a:pt x="150" y="869"/>
                  </a:lnTo>
                  <a:lnTo>
                    <a:pt x="132" y="851"/>
                  </a:lnTo>
                  <a:lnTo>
                    <a:pt x="116" y="833"/>
                  </a:lnTo>
                  <a:lnTo>
                    <a:pt x="101" y="813"/>
                  </a:lnTo>
                  <a:lnTo>
                    <a:pt x="87" y="794"/>
                  </a:lnTo>
                  <a:lnTo>
                    <a:pt x="74" y="773"/>
                  </a:lnTo>
                  <a:lnTo>
                    <a:pt x="62" y="751"/>
                  </a:lnTo>
                  <a:lnTo>
                    <a:pt x="50" y="729"/>
                  </a:lnTo>
                  <a:lnTo>
                    <a:pt x="40" y="707"/>
                  </a:lnTo>
                  <a:lnTo>
                    <a:pt x="31" y="684"/>
                  </a:lnTo>
                  <a:lnTo>
                    <a:pt x="23" y="660"/>
                  </a:lnTo>
                  <a:lnTo>
                    <a:pt x="16" y="636"/>
                  </a:lnTo>
                  <a:lnTo>
                    <a:pt x="10" y="612"/>
                  </a:lnTo>
                  <a:lnTo>
                    <a:pt x="6" y="586"/>
                  </a:lnTo>
                  <a:lnTo>
                    <a:pt x="3" y="561"/>
                  </a:lnTo>
                  <a:lnTo>
                    <a:pt x="1" y="535"/>
                  </a:lnTo>
                  <a:lnTo>
                    <a:pt x="0" y="509"/>
                  </a:lnTo>
                  <a:lnTo>
                    <a:pt x="0" y="509"/>
                  </a:lnTo>
                  <a:lnTo>
                    <a:pt x="1" y="483"/>
                  </a:lnTo>
                  <a:lnTo>
                    <a:pt x="3" y="457"/>
                  </a:lnTo>
                  <a:lnTo>
                    <a:pt x="6" y="431"/>
                  </a:lnTo>
                  <a:lnTo>
                    <a:pt x="10" y="407"/>
                  </a:lnTo>
                  <a:lnTo>
                    <a:pt x="16" y="381"/>
                  </a:lnTo>
                  <a:lnTo>
                    <a:pt x="23" y="357"/>
                  </a:lnTo>
                  <a:lnTo>
                    <a:pt x="31" y="334"/>
                  </a:lnTo>
                  <a:lnTo>
                    <a:pt x="40" y="311"/>
                  </a:lnTo>
                  <a:lnTo>
                    <a:pt x="50" y="288"/>
                  </a:lnTo>
                  <a:lnTo>
                    <a:pt x="62" y="266"/>
                  </a:lnTo>
                  <a:lnTo>
                    <a:pt x="74" y="245"/>
                  </a:lnTo>
                  <a:lnTo>
                    <a:pt x="87" y="225"/>
                  </a:lnTo>
                  <a:lnTo>
                    <a:pt x="101" y="204"/>
                  </a:lnTo>
                  <a:lnTo>
                    <a:pt x="116" y="185"/>
                  </a:lnTo>
                  <a:lnTo>
                    <a:pt x="132" y="167"/>
                  </a:lnTo>
                  <a:lnTo>
                    <a:pt x="150" y="149"/>
                  </a:lnTo>
                  <a:lnTo>
                    <a:pt x="167" y="132"/>
                  </a:lnTo>
                  <a:lnTo>
                    <a:pt x="185" y="116"/>
                  </a:lnTo>
                  <a:lnTo>
                    <a:pt x="205" y="101"/>
                  </a:lnTo>
                  <a:lnTo>
                    <a:pt x="224" y="86"/>
                  </a:lnTo>
                  <a:lnTo>
                    <a:pt x="245" y="74"/>
                  </a:lnTo>
                  <a:lnTo>
                    <a:pt x="266" y="61"/>
                  </a:lnTo>
                  <a:lnTo>
                    <a:pt x="288" y="51"/>
                  </a:lnTo>
                  <a:lnTo>
                    <a:pt x="311" y="40"/>
                  </a:lnTo>
                  <a:lnTo>
                    <a:pt x="334" y="31"/>
                  </a:lnTo>
                  <a:lnTo>
                    <a:pt x="358" y="23"/>
                  </a:lnTo>
                  <a:lnTo>
                    <a:pt x="381" y="16"/>
                  </a:lnTo>
                  <a:lnTo>
                    <a:pt x="406" y="10"/>
                  </a:lnTo>
                  <a:lnTo>
                    <a:pt x="432" y="6"/>
                  </a:lnTo>
                  <a:lnTo>
                    <a:pt x="457" y="2"/>
                  </a:lnTo>
                  <a:lnTo>
                    <a:pt x="482" y="1"/>
                  </a:lnTo>
                  <a:lnTo>
                    <a:pt x="509" y="0"/>
                  </a:lnTo>
                  <a:lnTo>
                    <a:pt x="509" y="0"/>
                  </a:lnTo>
                  <a:lnTo>
                    <a:pt x="535" y="1"/>
                  </a:lnTo>
                  <a:lnTo>
                    <a:pt x="561" y="2"/>
                  </a:lnTo>
                  <a:lnTo>
                    <a:pt x="586" y="6"/>
                  </a:lnTo>
                  <a:lnTo>
                    <a:pt x="611" y="10"/>
                  </a:lnTo>
                  <a:lnTo>
                    <a:pt x="636" y="16"/>
                  </a:lnTo>
                  <a:lnTo>
                    <a:pt x="660" y="23"/>
                  </a:lnTo>
                  <a:lnTo>
                    <a:pt x="684" y="31"/>
                  </a:lnTo>
                  <a:lnTo>
                    <a:pt x="707" y="40"/>
                  </a:lnTo>
                  <a:lnTo>
                    <a:pt x="729" y="51"/>
                  </a:lnTo>
                  <a:lnTo>
                    <a:pt x="751" y="61"/>
                  </a:lnTo>
                  <a:lnTo>
                    <a:pt x="773" y="74"/>
                  </a:lnTo>
                  <a:lnTo>
                    <a:pt x="793" y="86"/>
                  </a:lnTo>
                  <a:lnTo>
                    <a:pt x="813" y="101"/>
                  </a:lnTo>
                  <a:lnTo>
                    <a:pt x="832" y="116"/>
                  </a:lnTo>
                  <a:lnTo>
                    <a:pt x="851" y="132"/>
                  </a:lnTo>
                  <a:lnTo>
                    <a:pt x="868" y="149"/>
                  </a:lnTo>
                  <a:lnTo>
                    <a:pt x="885" y="167"/>
                  </a:lnTo>
                  <a:lnTo>
                    <a:pt x="902" y="185"/>
                  </a:lnTo>
                  <a:lnTo>
                    <a:pt x="917" y="204"/>
                  </a:lnTo>
                  <a:lnTo>
                    <a:pt x="930" y="225"/>
                  </a:lnTo>
                  <a:lnTo>
                    <a:pt x="944" y="245"/>
                  </a:lnTo>
                  <a:lnTo>
                    <a:pt x="956" y="266"/>
                  </a:lnTo>
                  <a:lnTo>
                    <a:pt x="967" y="288"/>
                  </a:lnTo>
                  <a:lnTo>
                    <a:pt x="978" y="311"/>
                  </a:lnTo>
                  <a:lnTo>
                    <a:pt x="987" y="334"/>
                  </a:lnTo>
                  <a:lnTo>
                    <a:pt x="995" y="357"/>
                  </a:lnTo>
                  <a:lnTo>
                    <a:pt x="1002" y="381"/>
                  </a:lnTo>
                  <a:lnTo>
                    <a:pt x="1007" y="407"/>
                  </a:lnTo>
                  <a:lnTo>
                    <a:pt x="1011" y="431"/>
                  </a:lnTo>
                  <a:lnTo>
                    <a:pt x="1014" y="457"/>
                  </a:lnTo>
                  <a:lnTo>
                    <a:pt x="1017" y="483"/>
                  </a:lnTo>
                  <a:lnTo>
                    <a:pt x="1017" y="509"/>
                  </a:lnTo>
                  <a:lnTo>
                    <a:pt x="1017" y="509"/>
                  </a:lnTo>
                  <a:close/>
                </a:path>
              </a:pathLst>
            </a:custGeom>
            <a:solidFill>
              <a:srgbClr val="646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210">
              <a:extLst>
                <a:ext uri="{FF2B5EF4-FFF2-40B4-BE49-F238E27FC236}">
                  <a16:creationId xmlns:a16="http://schemas.microsoft.com/office/drawing/2014/main" id="{2D236453-01DB-4DA5-9787-E3DBB212664B}"/>
                </a:ext>
              </a:extLst>
            </p:cNvPr>
            <p:cNvSpPr>
              <a:spLocks noEditPoints="1"/>
            </p:cNvSpPr>
            <p:nvPr userDrawn="1"/>
          </p:nvSpPr>
          <p:spPr bwMode="auto">
            <a:xfrm>
              <a:off x="7075512" y="3165513"/>
              <a:ext cx="574677" cy="360367"/>
            </a:xfrm>
            <a:custGeom>
              <a:avLst/>
              <a:gdLst>
                <a:gd name="T0" fmla="*/ 629 w 726"/>
                <a:gd name="T1" fmla="*/ 223 h 454"/>
                <a:gd name="T2" fmla="*/ 452 w 726"/>
                <a:gd name="T3" fmla="*/ 141 h 454"/>
                <a:gd name="T4" fmla="*/ 462 w 726"/>
                <a:gd name="T5" fmla="*/ 137 h 454"/>
                <a:gd name="T6" fmla="*/ 466 w 726"/>
                <a:gd name="T7" fmla="*/ 16 h 454"/>
                <a:gd name="T8" fmla="*/ 462 w 726"/>
                <a:gd name="T9" fmla="*/ 5 h 454"/>
                <a:gd name="T10" fmla="*/ 274 w 726"/>
                <a:gd name="T11" fmla="*/ 0 h 454"/>
                <a:gd name="T12" fmla="*/ 264 w 726"/>
                <a:gd name="T13" fmla="*/ 5 h 454"/>
                <a:gd name="T14" fmla="*/ 259 w 726"/>
                <a:gd name="T15" fmla="*/ 126 h 454"/>
                <a:gd name="T16" fmla="*/ 264 w 726"/>
                <a:gd name="T17" fmla="*/ 137 h 454"/>
                <a:gd name="T18" fmla="*/ 356 w 726"/>
                <a:gd name="T19" fmla="*/ 141 h 454"/>
                <a:gd name="T20" fmla="*/ 97 w 726"/>
                <a:gd name="T21" fmla="*/ 313 h 454"/>
                <a:gd name="T22" fmla="*/ 9 w 726"/>
                <a:gd name="T23" fmla="*/ 314 h 454"/>
                <a:gd name="T24" fmla="*/ 0 w 726"/>
                <a:gd name="T25" fmla="*/ 328 h 454"/>
                <a:gd name="T26" fmla="*/ 1 w 726"/>
                <a:gd name="T27" fmla="*/ 445 h 454"/>
                <a:gd name="T28" fmla="*/ 15 w 726"/>
                <a:gd name="T29" fmla="*/ 454 h 454"/>
                <a:gd name="T30" fmla="*/ 197 w 726"/>
                <a:gd name="T31" fmla="*/ 453 h 454"/>
                <a:gd name="T32" fmla="*/ 206 w 726"/>
                <a:gd name="T33" fmla="*/ 439 h 454"/>
                <a:gd name="T34" fmla="*/ 205 w 726"/>
                <a:gd name="T35" fmla="*/ 323 h 454"/>
                <a:gd name="T36" fmla="*/ 191 w 726"/>
                <a:gd name="T37" fmla="*/ 313 h 454"/>
                <a:gd name="T38" fmla="*/ 356 w 726"/>
                <a:gd name="T39" fmla="*/ 236 h 454"/>
                <a:gd name="T40" fmla="*/ 274 w 726"/>
                <a:gd name="T41" fmla="*/ 313 h 454"/>
                <a:gd name="T42" fmla="*/ 260 w 726"/>
                <a:gd name="T43" fmla="*/ 323 h 454"/>
                <a:gd name="T44" fmla="*/ 259 w 726"/>
                <a:gd name="T45" fmla="*/ 439 h 454"/>
                <a:gd name="T46" fmla="*/ 268 w 726"/>
                <a:gd name="T47" fmla="*/ 453 h 454"/>
                <a:gd name="T48" fmla="*/ 452 w 726"/>
                <a:gd name="T49" fmla="*/ 454 h 454"/>
                <a:gd name="T50" fmla="*/ 465 w 726"/>
                <a:gd name="T51" fmla="*/ 445 h 454"/>
                <a:gd name="T52" fmla="*/ 466 w 726"/>
                <a:gd name="T53" fmla="*/ 328 h 454"/>
                <a:gd name="T54" fmla="*/ 457 w 726"/>
                <a:gd name="T55" fmla="*/ 314 h 454"/>
                <a:gd name="T56" fmla="*/ 370 w 726"/>
                <a:gd name="T57" fmla="*/ 236 h 454"/>
                <a:gd name="T58" fmla="*/ 534 w 726"/>
                <a:gd name="T59" fmla="*/ 313 h 454"/>
                <a:gd name="T60" fmla="*/ 523 w 726"/>
                <a:gd name="T61" fmla="*/ 318 h 454"/>
                <a:gd name="T62" fmla="*/ 519 w 726"/>
                <a:gd name="T63" fmla="*/ 439 h 454"/>
                <a:gd name="T64" fmla="*/ 523 w 726"/>
                <a:gd name="T65" fmla="*/ 449 h 454"/>
                <a:gd name="T66" fmla="*/ 711 w 726"/>
                <a:gd name="T67" fmla="*/ 454 h 454"/>
                <a:gd name="T68" fmla="*/ 721 w 726"/>
                <a:gd name="T69" fmla="*/ 449 h 454"/>
                <a:gd name="T70" fmla="*/ 726 w 726"/>
                <a:gd name="T71" fmla="*/ 328 h 454"/>
                <a:gd name="T72" fmla="*/ 721 w 726"/>
                <a:gd name="T73" fmla="*/ 318 h 454"/>
                <a:gd name="T74" fmla="*/ 711 w 726"/>
                <a:gd name="T75" fmla="*/ 313 h 454"/>
                <a:gd name="T76" fmla="*/ 272 w 726"/>
                <a:gd name="T77" fmla="*/ 16 h 454"/>
                <a:gd name="T78" fmla="*/ 452 w 726"/>
                <a:gd name="T79" fmla="*/ 14 h 454"/>
                <a:gd name="T80" fmla="*/ 453 w 726"/>
                <a:gd name="T81" fmla="*/ 16 h 454"/>
                <a:gd name="T82" fmla="*/ 453 w 726"/>
                <a:gd name="T83" fmla="*/ 128 h 454"/>
                <a:gd name="T84" fmla="*/ 274 w 726"/>
                <a:gd name="T85" fmla="*/ 128 h 454"/>
                <a:gd name="T86" fmla="*/ 272 w 726"/>
                <a:gd name="T87" fmla="*/ 126 h 454"/>
                <a:gd name="T88" fmla="*/ 194 w 726"/>
                <a:gd name="T89" fmla="*/ 439 h 454"/>
                <a:gd name="T90" fmla="*/ 15 w 726"/>
                <a:gd name="T91" fmla="*/ 441 h 454"/>
                <a:gd name="T92" fmla="*/ 13 w 726"/>
                <a:gd name="T93" fmla="*/ 439 h 454"/>
                <a:gd name="T94" fmla="*/ 13 w 726"/>
                <a:gd name="T95" fmla="*/ 327 h 454"/>
                <a:gd name="T96" fmla="*/ 191 w 726"/>
                <a:gd name="T97" fmla="*/ 326 h 454"/>
                <a:gd name="T98" fmla="*/ 194 w 726"/>
                <a:gd name="T99" fmla="*/ 328 h 454"/>
                <a:gd name="T100" fmla="*/ 453 w 726"/>
                <a:gd name="T101" fmla="*/ 439 h 454"/>
                <a:gd name="T102" fmla="*/ 274 w 726"/>
                <a:gd name="T103" fmla="*/ 441 h 454"/>
                <a:gd name="T104" fmla="*/ 272 w 726"/>
                <a:gd name="T105" fmla="*/ 439 h 454"/>
                <a:gd name="T106" fmla="*/ 273 w 726"/>
                <a:gd name="T107" fmla="*/ 327 h 454"/>
                <a:gd name="T108" fmla="*/ 452 w 726"/>
                <a:gd name="T109" fmla="*/ 326 h 454"/>
                <a:gd name="T110" fmla="*/ 453 w 726"/>
                <a:gd name="T111" fmla="*/ 328 h 454"/>
                <a:gd name="T112" fmla="*/ 712 w 726"/>
                <a:gd name="T113" fmla="*/ 440 h 454"/>
                <a:gd name="T114" fmla="*/ 534 w 726"/>
                <a:gd name="T115" fmla="*/ 441 h 454"/>
                <a:gd name="T116" fmla="*/ 532 w 726"/>
                <a:gd name="T117" fmla="*/ 328 h 454"/>
                <a:gd name="T118" fmla="*/ 534 w 726"/>
                <a:gd name="T119" fmla="*/ 326 h 454"/>
                <a:gd name="T120" fmla="*/ 712 w 726"/>
                <a:gd name="T121" fmla="*/ 327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6" h="454">
                  <a:moveTo>
                    <a:pt x="711" y="313"/>
                  </a:moveTo>
                  <a:lnTo>
                    <a:pt x="629" y="313"/>
                  </a:lnTo>
                  <a:lnTo>
                    <a:pt x="629" y="223"/>
                  </a:lnTo>
                  <a:lnTo>
                    <a:pt x="370" y="223"/>
                  </a:lnTo>
                  <a:lnTo>
                    <a:pt x="370" y="141"/>
                  </a:lnTo>
                  <a:lnTo>
                    <a:pt x="452" y="141"/>
                  </a:lnTo>
                  <a:lnTo>
                    <a:pt x="452" y="141"/>
                  </a:lnTo>
                  <a:lnTo>
                    <a:pt x="457" y="139"/>
                  </a:lnTo>
                  <a:lnTo>
                    <a:pt x="462" y="137"/>
                  </a:lnTo>
                  <a:lnTo>
                    <a:pt x="465" y="131"/>
                  </a:lnTo>
                  <a:lnTo>
                    <a:pt x="466" y="126"/>
                  </a:lnTo>
                  <a:lnTo>
                    <a:pt x="466" y="16"/>
                  </a:lnTo>
                  <a:lnTo>
                    <a:pt x="466" y="16"/>
                  </a:lnTo>
                  <a:lnTo>
                    <a:pt x="465" y="9"/>
                  </a:lnTo>
                  <a:lnTo>
                    <a:pt x="462" y="5"/>
                  </a:lnTo>
                  <a:lnTo>
                    <a:pt x="457" y="2"/>
                  </a:lnTo>
                  <a:lnTo>
                    <a:pt x="452" y="0"/>
                  </a:lnTo>
                  <a:lnTo>
                    <a:pt x="274" y="0"/>
                  </a:lnTo>
                  <a:lnTo>
                    <a:pt x="274" y="0"/>
                  </a:lnTo>
                  <a:lnTo>
                    <a:pt x="268" y="2"/>
                  </a:lnTo>
                  <a:lnTo>
                    <a:pt x="264" y="5"/>
                  </a:lnTo>
                  <a:lnTo>
                    <a:pt x="260" y="9"/>
                  </a:lnTo>
                  <a:lnTo>
                    <a:pt x="259" y="16"/>
                  </a:lnTo>
                  <a:lnTo>
                    <a:pt x="259" y="126"/>
                  </a:lnTo>
                  <a:lnTo>
                    <a:pt x="259" y="126"/>
                  </a:lnTo>
                  <a:lnTo>
                    <a:pt x="260" y="131"/>
                  </a:lnTo>
                  <a:lnTo>
                    <a:pt x="264" y="137"/>
                  </a:lnTo>
                  <a:lnTo>
                    <a:pt x="268" y="139"/>
                  </a:lnTo>
                  <a:lnTo>
                    <a:pt x="274" y="141"/>
                  </a:lnTo>
                  <a:lnTo>
                    <a:pt x="356" y="141"/>
                  </a:lnTo>
                  <a:lnTo>
                    <a:pt x="356" y="223"/>
                  </a:lnTo>
                  <a:lnTo>
                    <a:pt x="97" y="223"/>
                  </a:lnTo>
                  <a:lnTo>
                    <a:pt x="97" y="313"/>
                  </a:lnTo>
                  <a:lnTo>
                    <a:pt x="15" y="313"/>
                  </a:lnTo>
                  <a:lnTo>
                    <a:pt x="15" y="313"/>
                  </a:lnTo>
                  <a:lnTo>
                    <a:pt x="9" y="314"/>
                  </a:lnTo>
                  <a:lnTo>
                    <a:pt x="4" y="318"/>
                  </a:lnTo>
                  <a:lnTo>
                    <a:pt x="1" y="323"/>
                  </a:lnTo>
                  <a:lnTo>
                    <a:pt x="0" y="328"/>
                  </a:lnTo>
                  <a:lnTo>
                    <a:pt x="0" y="439"/>
                  </a:lnTo>
                  <a:lnTo>
                    <a:pt x="0" y="439"/>
                  </a:lnTo>
                  <a:lnTo>
                    <a:pt x="1" y="445"/>
                  </a:lnTo>
                  <a:lnTo>
                    <a:pt x="4" y="449"/>
                  </a:lnTo>
                  <a:lnTo>
                    <a:pt x="9" y="453"/>
                  </a:lnTo>
                  <a:lnTo>
                    <a:pt x="15" y="454"/>
                  </a:lnTo>
                  <a:lnTo>
                    <a:pt x="191" y="454"/>
                  </a:lnTo>
                  <a:lnTo>
                    <a:pt x="191" y="454"/>
                  </a:lnTo>
                  <a:lnTo>
                    <a:pt x="197" y="453"/>
                  </a:lnTo>
                  <a:lnTo>
                    <a:pt x="202" y="449"/>
                  </a:lnTo>
                  <a:lnTo>
                    <a:pt x="205" y="445"/>
                  </a:lnTo>
                  <a:lnTo>
                    <a:pt x="206" y="439"/>
                  </a:lnTo>
                  <a:lnTo>
                    <a:pt x="206" y="328"/>
                  </a:lnTo>
                  <a:lnTo>
                    <a:pt x="206" y="328"/>
                  </a:lnTo>
                  <a:lnTo>
                    <a:pt x="205" y="323"/>
                  </a:lnTo>
                  <a:lnTo>
                    <a:pt x="202" y="318"/>
                  </a:lnTo>
                  <a:lnTo>
                    <a:pt x="197" y="314"/>
                  </a:lnTo>
                  <a:lnTo>
                    <a:pt x="191" y="313"/>
                  </a:lnTo>
                  <a:lnTo>
                    <a:pt x="109" y="313"/>
                  </a:lnTo>
                  <a:lnTo>
                    <a:pt x="109" y="236"/>
                  </a:lnTo>
                  <a:lnTo>
                    <a:pt x="356" y="236"/>
                  </a:lnTo>
                  <a:lnTo>
                    <a:pt x="356" y="313"/>
                  </a:lnTo>
                  <a:lnTo>
                    <a:pt x="274" y="313"/>
                  </a:lnTo>
                  <a:lnTo>
                    <a:pt x="274" y="313"/>
                  </a:lnTo>
                  <a:lnTo>
                    <a:pt x="268" y="314"/>
                  </a:lnTo>
                  <a:lnTo>
                    <a:pt x="264" y="318"/>
                  </a:lnTo>
                  <a:lnTo>
                    <a:pt x="260" y="323"/>
                  </a:lnTo>
                  <a:lnTo>
                    <a:pt x="259" y="328"/>
                  </a:lnTo>
                  <a:lnTo>
                    <a:pt x="259" y="439"/>
                  </a:lnTo>
                  <a:lnTo>
                    <a:pt x="259" y="439"/>
                  </a:lnTo>
                  <a:lnTo>
                    <a:pt x="260" y="445"/>
                  </a:lnTo>
                  <a:lnTo>
                    <a:pt x="264" y="449"/>
                  </a:lnTo>
                  <a:lnTo>
                    <a:pt x="268" y="453"/>
                  </a:lnTo>
                  <a:lnTo>
                    <a:pt x="274" y="454"/>
                  </a:lnTo>
                  <a:lnTo>
                    <a:pt x="452" y="454"/>
                  </a:lnTo>
                  <a:lnTo>
                    <a:pt x="452" y="454"/>
                  </a:lnTo>
                  <a:lnTo>
                    <a:pt x="457" y="453"/>
                  </a:lnTo>
                  <a:lnTo>
                    <a:pt x="462" y="449"/>
                  </a:lnTo>
                  <a:lnTo>
                    <a:pt x="465" y="445"/>
                  </a:lnTo>
                  <a:lnTo>
                    <a:pt x="466" y="439"/>
                  </a:lnTo>
                  <a:lnTo>
                    <a:pt x="466" y="328"/>
                  </a:lnTo>
                  <a:lnTo>
                    <a:pt x="466" y="328"/>
                  </a:lnTo>
                  <a:lnTo>
                    <a:pt x="465" y="323"/>
                  </a:lnTo>
                  <a:lnTo>
                    <a:pt x="462" y="318"/>
                  </a:lnTo>
                  <a:lnTo>
                    <a:pt x="457" y="314"/>
                  </a:lnTo>
                  <a:lnTo>
                    <a:pt x="452" y="313"/>
                  </a:lnTo>
                  <a:lnTo>
                    <a:pt x="370" y="313"/>
                  </a:lnTo>
                  <a:lnTo>
                    <a:pt x="370" y="236"/>
                  </a:lnTo>
                  <a:lnTo>
                    <a:pt x="616" y="236"/>
                  </a:lnTo>
                  <a:lnTo>
                    <a:pt x="616" y="313"/>
                  </a:lnTo>
                  <a:lnTo>
                    <a:pt x="534" y="313"/>
                  </a:lnTo>
                  <a:lnTo>
                    <a:pt x="534" y="313"/>
                  </a:lnTo>
                  <a:lnTo>
                    <a:pt x="529" y="314"/>
                  </a:lnTo>
                  <a:lnTo>
                    <a:pt x="523" y="318"/>
                  </a:lnTo>
                  <a:lnTo>
                    <a:pt x="521" y="323"/>
                  </a:lnTo>
                  <a:lnTo>
                    <a:pt x="519" y="328"/>
                  </a:lnTo>
                  <a:lnTo>
                    <a:pt x="519" y="439"/>
                  </a:lnTo>
                  <a:lnTo>
                    <a:pt x="519" y="439"/>
                  </a:lnTo>
                  <a:lnTo>
                    <a:pt x="521" y="445"/>
                  </a:lnTo>
                  <a:lnTo>
                    <a:pt x="523" y="449"/>
                  </a:lnTo>
                  <a:lnTo>
                    <a:pt x="529" y="453"/>
                  </a:lnTo>
                  <a:lnTo>
                    <a:pt x="534" y="454"/>
                  </a:lnTo>
                  <a:lnTo>
                    <a:pt x="711" y="454"/>
                  </a:lnTo>
                  <a:lnTo>
                    <a:pt x="711" y="454"/>
                  </a:lnTo>
                  <a:lnTo>
                    <a:pt x="716" y="453"/>
                  </a:lnTo>
                  <a:lnTo>
                    <a:pt x="721" y="449"/>
                  </a:lnTo>
                  <a:lnTo>
                    <a:pt x="724" y="445"/>
                  </a:lnTo>
                  <a:lnTo>
                    <a:pt x="726" y="439"/>
                  </a:lnTo>
                  <a:lnTo>
                    <a:pt x="726" y="328"/>
                  </a:lnTo>
                  <a:lnTo>
                    <a:pt x="726" y="328"/>
                  </a:lnTo>
                  <a:lnTo>
                    <a:pt x="724" y="323"/>
                  </a:lnTo>
                  <a:lnTo>
                    <a:pt x="721" y="318"/>
                  </a:lnTo>
                  <a:lnTo>
                    <a:pt x="716" y="314"/>
                  </a:lnTo>
                  <a:lnTo>
                    <a:pt x="711" y="313"/>
                  </a:lnTo>
                  <a:lnTo>
                    <a:pt x="711" y="313"/>
                  </a:lnTo>
                  <a:close/>
                  <a:moveTo>
                    <a:pt x="272" y="126"/>
                  </a:moveTo>
                  <a:lnTo>
                    <a:pt x="272" y="16"/>
                  </a:lnTo>
                  <a:lnTo>
                    <a:pt x="272" y="16"/>
                  </a:lnTo>
                  <a:lnTo>
                    <a:pt x="273" y="14"/>
                  </a:lnTo>
                  <a:lnTo>
                    <a:pt x="274" y="14"/>
                  </a:lnTo>
                  <a:lnTo>
                    <a:pt x="452" y="14"/>
                  </a:lnTo>
                  <a:lnTo>
                    <a:pt x="452" y="14"/>
                  </a:lnTo>
                  <a:lnTo>
                    <a:pt x="453" y="14"/>
                  </a:lnTo>
                  <a:lnTo>
                    <a:pt x="453" y="16"/>
                  </a:lnTo>
                  <a:lnTo>
                    <a:pt x="453" y="126"/>
                  </a:lnTo>
                  <a:lnTo>
                    <a:pt x="453" y="126"/>
                  </a:lnTo>
                  <a:lnTo>
                    <a:pt x="453" y="128"/>
                  </a:lnTo>
                  <a:lnTo>
                    <a:pt x="452" y="128"/>
                  </a:lnTo>
                  <a:lnTo>
                    <a:pt x="274" y="128"/>
                  </a:lnTo>
                  <a:lnTo>
                    <a:pt x="274" y="128"/>
                  </a:lnTo>
                  <a:lnTo>
                    <a:pt x="273" y="128"/>
                  </a:lnTo>
                  <a:lnTo>
                    <a:pt x="272" y="126"/>
                  </a:lnTo>
                  <a:lnTo>
                    <a:pt x="272" y="126"/>
                  </a:lnTo>
                  <a:close/>
                  <a:moveTo>
                    <a:pt x="194" y="328"/>
                  </a:moveTo>
                  <a:lnTo>
                    <a:pt x="194" y="439"/>
                  </a:lnTo>
                  <a:lnTo>
                    <a:pt x="194" y="439"/>
                  </a:lnTo>
                  <a:lnTo>
                    <a:pt x="192" y="440"/>
                  </a:lnTo>
                  <a:lnTo>
                    <a:pt x="191" y="441"/>
                  </a:lnTo>
                  <a:lnTo>
                    <a:pt x="15" y="441"/>
                  </a:lnTo>
                  <a:lnTo>
                    <a:pt x="15" y="441"/>
                  </a:lnTo>
                  <a:lnTo>
                    <a:pt x="13" y="440"/>
                  </a:lnTo>
                  <a:lnTo>
                    <a:pt x="13" y="439"/>
                  </a:lnTo>
                  <a:lnTo>
                    <a:pt x="13" y="328"/>
                  </a:lnTo>
                  <a:lnTo>
                    <a:pt x="13" y="328"/>
                  </a:lnTo>
                  <a:lnTo>
                    <a:pt x="13" y="327"/>
                  </a:lnTo>
                  <a:lnTo>
                    <a:pt x="15" y="326"/>
                  </a:lnTo>
                  <a:lnTo>
                    <a:pt x="191" y="326"/>
                  </a:lnTo>
                  <a:lnTo>
                    <a:pt x="191" y="326"/>
                  </a:lnTo>
                  <a:lnTo>
                    <a:pt x="192" y="327"/>
                  </a:lnTo>
                  <a:lnTo>
                    <a:pt x="194" y="328"/>
                  </a:lnTo>
                  <a:lnTo>
                    <a:pt x="194" y="328"/>
                  </a:lnTo>
                  <a:close/>
                  <a:moveTo>
                    <a:pt x="453" y="328"/>
                  </a:moveTo>
                  <a:lnTo>
                    <a:pt x="453" y="439"/>
                  </a:lnTo>
                  <a:lnTo>
                    <a:pt x="453" y="439"/>
                  </a:lnTo>
                  <a:lnTo>
                    <a:pt x="453" y="440"/>
                  </a:lnTo>
                  <a:lnTo>
                    <a:pt x="452" y="441"/>
                  </a:lnTo>
                  <a:lnTo>
                    <a:pt x="274" y="441"/>
                  </a:lnTo>
                  <a:lnTo>
                    <a:pt x="274" y="441"/>
                  </a:lnTo>
                  <a:lnTo>
                    <a:pt x="273" y="440"/>
                  </a:lnTo>
                  <a:lnTo>
                    <a:pt x="272" y="439"/>
                  </a:lnTo>
                  <a:lnTo>
                    <a:pt x="272" y="328"/>
                  </a:lnTo>
                  <a:lnTo>
                    <a:pt x="272" y="328"/>
                  </a:lnTo>
                  <a:lnTo>
                    <a:pt x="273" y="327"/>
                  </a:lnTo>
                  <a:lnTo>
                    <a:pt x="274" y="326"/>
                  </a:lnTo>
                  <a:lnTo>
                    <a:pt x="452" y="326"/>
                  </a:lnTo>
                  <a:lnTo>
                    <a:pt x="452" y="326"/>
                  </a:lnTo>
                  <a:lnTo>
                    <a:pt x="453" y="327"/>
                  </a:lnTo>
                  <a:lnTo>
                    <a:pt x="453" y="328"/>
                  </a:lnTo>
                  <a:lnTo>
                    <a:pt x="453" y="328"/>
                  </a:lnTo>
                  <a:close/>
                  <a:moveTo>
                    <a:pt x="713" y="439"/>
                  </a:moveTo>
                  <a:lnTo>
                    <a:pt x="713" y="439"/>
                  </a:lnTo>
                  <a:lnTo>
                    <a:pt x="712" y="440"/>
                  </a:lnTo>
                  <a:lnTo>
                    <a:pt x="711" y="441"/>
                  </a:lnTo>
                  <a:lnTo>
                    <a:pt x="534" y="441"/>
                  </a:lnTo>
                  <a:lnTo>
                    <a:pt x="534" y="441"/>
                  </a:lnTo>
                  <a:lnTo>
                    <a:pt x="532" y="440"/>
                  </a:lnTo>
                  <a:lnTo>
                    <a:pt x="532" y="439"/>
                  </a:lnTo>
                  <a:lnTo>
                    <a:pt x="532" y="328"/>
                  </a:lnTo>
                  <a:lnTo>
                    <a:pt x="532" y="328"/>
                  </a:lnTo>
                  <a:lnTo>
                    <a:pt x="532" y="327"/>
                  </a:lnTo>
                  <a:lnTo>
                    <a:pt x="534" y="326"/>
                  </a:lnTo>
                  <a:lnTo>
                    <a:pt x="711" y="326"/>
                  </a:lnTo>
                  <a:lnTo>
                    <a:pt x="711" y="326"/>
                  </a:lnTo>
                  <a:lnTo>
                    <a:pt x="712" y="327"/>
                  </a:lnTo>
                  <a:lnTo>
                    <a:pt x="713" y="328"/>
                  </a:lnTo>
                  <a:lnTo>
                    <a:pt x="713" y="4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1" name="Group 150">
            <a:extLst>
              <a:ext uri="{FF2B5EF4-FFF2-40B4-BE49-F238E27FC236}">
                <a16:creationId xmlns:a16="http://schemas.microsoft.com/office/drawing/2014/main" id="{3C85A1A7-6DCA-4903-9CD5-BAA0D8CB59BE}"/>
              </a:ext>
            </a:extLst>
          </p:cNvPr>
          <p:cNvGrpSpPr/>
          <p:nvPr userDrawn="1"/>
        </p:nvGrpSpPr>
        <p:grpSpPr>
          <a:xfrm>
            <a:off x="3929507" y="1529963"/>
            <a:ext cx="1266206" cy="1266218"/>
            <a:chOff x="5967433" y="2967073"/>
            <a:chExt cx="808040" cy="808047"/>
          </a:xfrm>
        </p:grpSpPr>
        <p:sp>
          <p:nvSpPr>
            <p:cNvPr id="152" name="Freeform 208">
              <a:extLst>
                <a:ext uri="{FF2B5EF4-FFF2-40B4-BE49-F238E27FC236}">
                  <a16:creationId xmlns:a16="http://schemas.microsoft.com/office/drawing/2014/main" id="{4A1C6B0F-16BE-4552-808A-6E3FF9EE4243}"/>
                </a:ext>
              </a:extLst>
            </p:cNvPr>
            <p:cNvSpPr>
              <a:spLocks/>
            </p:cNvSpPr>
            <p:nvPr userDrawn="1"/>
          </p:nvSpPr>
          <p:spPr bwMode="auto">
            <a:xfrm>
              <a:off x="5967433" y="2967073"/>
              <a:ext cx="808040" cy="808047"/>
            </a:xfrm>
            <a:custGeom>
              <a:avLst/>
              <a:gdLst>
                <a:gd name="T0" fmla="*/ 1017 w 1017"/>
                <a:gd name="T1" fmla="*/ 535 h 1017"/>
                <a:gd name="T2" fmla="*/ 1007 w 1017"/>
                <a:gd name="T3" fmla="*/ 612 h 1017"/>
                <a:gd name="T4" fmla="*/ 986 w 1017"/>
                <a:gd name="T5" fmla="*/ 684 h 1017"/>
                <a:gd name="T6" fmla="*/ 956 w 1017"/>
                <a:gd name="T7" fmla="*/ 751 h 1017"/>
                <a:gd name="T8" fmla="*/ 917 w 1017"/>
                <a:gd name="T9" fmla="*/ 813 h 1017"/>
                <a:gd name="T10" fmla="*/ 869 w 1017"/>
                <a:gd name="T11" fmla="*/ 869 h 1017"/>
                <a:gd name="T12" fmla="*/ 814 w 1017"/>
                <a:gd name="T13" fmla="*/ 917 h 1017"/>
                <a:gd name="T14" fmla="*/ 751 w 1017"/>
                <a:gd name="T15" fmla="*/ 956 h 1017"/>
                <a:gd name="T16" fmla="*/ 683 w 1017"/>
                <a:gd name="T17" fmla="*/ 987 h 1017"/>
                <a:gd name="T18" fmla="*/ 612 w 1017"/>
                <a:gd name="T19" fmla="*/ 1007 h 1017"/>
                <a:gd name="T20" fmla="*/ 535 w 1017"/>
                <a:gd name="T21" fmla="*/ 1017 h 1017"/>
                <a:gd name="T22" fmla="*/ 483 w 1017"/>
                <a:gd name="T23" fmla="*/ 1017 h 1017"/>
                <a:gd name="T24" fmla="*/ 407 w 1017"/>
                <a:gd name="T25" fmla="*/ 1007 h 1017"/>
                <a:gd name="T26" fmla="*/ 334 w 1017"/>
                <a:gd name="T27" fmla="*/ 987 h 1017"/>
                <a:gd name="T28" fmla="*/ 267 w 1017"/>
                <a:gd name="T29" fmla="*/ 956 h 1017"/>
                <a:gd name="T30" fmla="*/ 204 w 1017"/>
                <a:gd name="T31" fmla="*/ 917 h 1017"/>
                <a:gd name="T32" fmla="*/ 149 w 1017"/>
                <a:gd name="T33" fmla="*/ 869 h 1017"/>
                <a:gd name="T34" fmla="*/ 102 w 1017"/>
                <a:gd name="T35" fmla="*/ 813 h 1017"/>
                <a:gd name="T36" fmla="*/ 62 w 1017"/>
                <a:gd name="T37" fmla="*/ 751 h 1017"/>
                <a:gd name="T38" fmla="*/ 32 w 1017"/>
                <a:gd name="T39" fmla="*/ 684 h 1017"/>
                <a:gd name="T40" fmla="*/ 11 w 1017"/>
                <a:gd name="T41" fmla="*/ 612 h 1017"/>
                <a:gd name="T42" fmla="*/ 2 w 1017"/>
                <a:gd name="T43" fmla="*/ 535 h 1017"/>
                <a:gd name="T44" fmla="*/ 2 w 1017"/>
                <a:gd name="T45" fmla="*/ 483 h 1017"/>
                <a:gd name="T46" fmla="*/ 11 w 1017"/>
                <a:gd name="T47" fmla="*/ 407 h 1017"/>
                <a:gd name="T48" fmla="*/ 32 w 1017"/>
                <a:gd name="T49" fmla="*/ 334 h 1017"/>
                <a:gd name="T50" fmla="*/ 62 w 1017"/>
                <a:gd name="T51" fmla="*/ 266 h 1017"/>
                <a:gd name="T52" fmla="*/ 102 w 1017"/>
                <a:gd name="T53" fmla="*/ 204 h 1017"/>
                <a:gd name="T54" fmla="*/ 149 w 1017"/>
                <a:gd name="T55" fmla="*/ 149 h 1017"/>
                <a:gd name="T56" fmla="*/ 204 w 1017"/>
                <a:gd name="T57" fmla="*/ 101 h 1017"/>
                <a:gd name="T58" fmla="*/ 267 w 1017"/>
                <a:gd name="T59" fmla="*/ 61 h 1017"/>
                <a:gd name="T60" fmla="*/ 334 w 1017"/>
                <a:gd name="T61" fmla="*/ 31 h 1017"/>
                <a:gd name="T62" fmla="*/ 407 w 1017"/>
                <a:gd name="T63" fmla="*/ 10 h 1017"/>
                <a:gd name="T64" fmla="*/ 483 w 1017"/>
                <a:gd name="T65" fmla="*/ 1 h 1017"/>
                <a:gd name="T66" fmla="*/ 535 w 1017"/>
                <a:gd name="T67" fmla="*/ 1 h 1017"/>
                <a:gd name="T68" fmla="*/ 612 w 1017"/>
                <a:gd name="T69" fmla="*/ 10 h 1017"/>
                <a:gd name="T70" fmla="*/ 683 w 1017"/>
                <a:gd name="T71" fmla="*/ 31 h 1017"/>
                <a:gd name="T72" fmla="*/ 751 w 1017"/>
                <a:gd name="T73" fmla="*/ 61 h 1017"/>
                <a:gd name="T74" fmla="*/ 814 w 1017"/>
                <a:gd name="T75" fmla="*/ 101 h 1017"/>
                <a:gd name="T76" fmla="*/ 869 w 1017"/>
                <a:gd name="T77" fmla="*/ 149 h 1017"/>
                <a:gd name="T78" fmla="*/ 917 w 1017"/>
                <a:gd name="T79" fmla="*/ 204 h 1017"/>
                <a:gd name="T80" fmla="*/ 956 w 1017"/>
                <a:gd name="T81" fmla="*/ 266 h 1017"/>
                <a:gd name="T82" fmla="*/ 986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5" y="561"/>
                  </a:lnTo>
                  <a:lnTo>
                    <a:pt x="1012" y="586"/>
                  </a:lnTo>
                  <a:lnTo>
                    <a:pt x="1007" y="612"/>
                  </a:lnTo>
                  <a:lnTo>
                    <a:pt x="1001" y="636"/>
                  </a:lnTo>
                  <a:lnTo>
                    <a:pt x="994" y="660"/>
                  </a:lnTo>
                  <a:lnTo>
                    <a:pt x="986" y="684"/>
                  </a:lnTo>
                  <a:lnTo>
                    <a:pt x="978" y="707"/>
                  </a:lnTo>
                  <a:lnTo>
                    <a:pt x="968" y="729"/>
                  </a:lnTo>
                  <a:lnTo>
                    <a:pt x="956" y="751"/>
                  </a:lnTo>
                  <a:lnTo>
                    <a:pt x="944" y="773"/>
                  </a:lnTo>
                  <a:lnTo>
                    <a:pt x="931" y="794"/>
                  </a:lnTo>
                  <a:lnTo>
                    <a:pt x="917" y="813"/>
                  </a:lnTo>
                  <a:lnTo>
                    <a:pt x="901" y="833"/>
                  </a:lnTo>
                  <a:lnTo>
                    <a:pt x="886" y="851"/>
                  </a:lnTo>
                  <a:lnTo>
                    <a:pt x="869" y="869"/>
                  </a:lnTo>
                  <a:lnTo>
                    <a:pt x="852" y="886"/>
                  </a:lnTo>
                  <a:lnTo>
                    <a:pt x="833" y="901"/>
                  </a:lnTo>
                  <a:lnTo>
                    <a:pt x="814" y="917"/>
                  </a:lnTo>
                  <a:lnTo>
                    <a:pt x="794" y="931"/>
                  </a:lnTo>
                  <a:lnTo>
                    <a:pt x="773" y="944"/>
                  </a:lnTo>
                  <a:lnTo>
                    <a:pt x="751" y="956"/>
                  </a:lnTo>
                  <a:lnTo>
                    <a:pt x="729" y="968"/>
                  </a:lnTo>
                  <a:lnTo>
                    <a:pt x="708" y="978"/>
                  </a:lnTo>
                  <a:lnTo>
                    <a:pt x="683" y="987"/>
                  </a:lnTo>
                  <a:lnTo>
                    <a:pt x="660" y="994"/>
                  </a:lnTo>
                  <a:lnTo>
                    <a:pt x="636" y="1001"/>
                  </a:lnTo>
                  <a:lnTo>
                    <a:pt x="612" y="1007"/>
                  </a:lnTo>
                  <a:lnTo>
                    <a:pt x="587" y="1012"/>
                  </a:lnTo>
                  <a:lnTo>
                    <a:pt x="561" y="1015"/>
                  </a:lnTo>
                  <a:lnTo>
                    <a:pt x="535" y="1017"/>
                  </a:lnTo>
                  <a:lnTo>
                    <a:pt x="510" y="1017"/>
                  </a:lnTo>
                  <a:lnTo>
                    <a:pt x="510" y="1017"/>
                  </a:lnTo>
                  <a:lnTo>
                    <a:pt x="483" y="1017"/>
                  </a:lnTo>
                  <a:lnTo>
                    <a:pt x="457" y="1015"/>
                  </a:lnTo>
                  <a:lnTo>
                    <a:pt x="431" y="1012"/>
                  </a:lnTo>
                  <a:lnTo>
                    <a:pt x="407" y="1007"/>
                  </a:lnTo>
                  <a:lnTo>
                    <a:pt x="382" y="1001"/>
                  </a:lnTo>
                  <a:lnTo>
                    <a:pt x="357" y="994"/>
                  </a:lnTo>
                  <a:lnTo>
                    <a:pt x="334" y="987"/>
                  </a:lnTo>
                  <a:lnTo>
                    <a:pt x="311" y="978"/>
                  </a:lnTo>
                  <a:lnTo>
                    <a:pt x="288" y="968"/>
                  </a:lnTo>
                  <a:lnTo>
                    <a:pt x="267" y="956"/>
                  </a:lnTo>
                  <a:lnTo>
                    <a:pt x="246" y="944"/>
                  </a:lnTo>
                  <a:lnTo>
                    <a:pt x="225" y="931"/>
                  </a:lnTo>
                  <a:lnTo>
                    <a:pt x="204" y="917"/>
                  </a:lnTo>
                  <a:lnTo>
                    <a:pt x="186" y="901"/>
                  </a:lnTo>
                  <a:lnTo>
                    <a:pt x="167" y="886"/>
                  </a:lnTo>
                  <a:lnTo>
                    <a:pt x="149" y="869"/>
                  </a:lnTo>
                  <a:lnTo>
                    <a:pt x="133" y="851"/>
                  </a:lnTo>
                  <a:lnTo>
                    <a:pt x="117" y="833"/>
                  </a:lnTo>
                  <a:lnTo>
                    <a:pt x="102" y="813"/>
                  </a:lnTo>
                  <a:lnTo>
                    <a:pt x="87" y="794"/>
                  </a:lnTo>
                  <a:lnTo>
                    <a:pt x="74" y="773"/>
                  </a:lnTo>
                  <a:lnTo>
                    <a:pt x="62" y="751"/>
                  </a:lnTo>
                  <a:lnTo>
                    <a:pt x="51" y="729"/>
                  </a:lnTo>
                  <a:lnTo>
                    <a:pt x="41" y="707"/>
                  </a:lnTo>
                  <a:lnTo>
                    <a:pt x="32" y="684"/>
                  </a:lnTo>
                  <a:lnTo>
                    <a:pt x="24" y="660"/>
                  </a:lnTo>
                  <a:lnTo>
                    <a:pt x="17" y="636"/>
                  </a:lnTo>
                  <a:lnTo>
                    <a:pt x="11" y="612"/>
                  </a:lnTo>
                  <a:lnTo>
                    <a:pt x="6" y="586"/>
                  </a:lnTo>
                  <a:lnTo>
                    <a:pt x="3" y="561"/>
                  </a:lnTo>
                  <a:lnTo>
                    <a:pt x="2" y="535"/>
                  </a:lnTo>
                  <a:lnTo>
                    <a:pt x="0" y="509"/>
                  </a:lnTo>
                  <a:lnTo>
                    <a:pt x="0" y="509"/>
                  </a:lnTo>
                  <a:lnTo>
                    <a:pt x="2" y="483"/>
                  </a:lnTo>
                  <a:lnTo>
                    <a:pt x="3" y="457"/>
                  </a:lnTo>
                  <a:lnTo>
                    <a:pt x="6" y="431"/>
                  </a:lnTo>
                  <a:lnTo>
                    <a:pt x="11" y="407"/>
                  </a:lnTo>
                  <a:lnTo>
                    <a:pt x="17" y="381"/>
                  </a:lnTo>
                  <a:lnTo>
                    <a:pt x="24" y="357"/>
                  </a:lnTo>
                  <a:lnTo>
                    <a:pt x="32" y="334"/>
                  </a:lnTo>
                  <a:lnTo>
                    <a:pt x="41" y="311"/>
                  </a:lnTo>
                  <a:lnTo>
                    <a:pt x="51" y="288"/>
                  </a:lnTo>
                  <a:lnTo>
                    <a:pt x="62" y="266"/>
                  </a:lnTo>
                  <a:lnTo>
                    <a:pt x="74" y="245"/>
                  </a:lnTo>
                  <a:lnTo>
                    <a:pt x="87" y="225"/>
                  </a:lnTo>
                  <a:lnTo>
                    <a:pt x="102" y="204"/>
                  </a:lnTo>
                  <a:lnTo>
                    <a:pt x="117" y="185"/>
                  </a:lnTo>
                  <a:lnTo>
                    <a:pt x="133" y="167"/>
                  </a:lnTo>
                  <a:lnTo>
                    <a:pt x="149" y="149"/>
                  </a:lnTo>
                  <a:lnTo>
                    <a:pt x="167" y="132"/>
                  </a:lnTo>
                  <a:lnTo>
                    <a:pt x="186" y="116"/>
                  </a:lnTo>
                  <a:lnTo>
                    <a:pt x="204" y="101"/>
                  </a:lnTo>
                  <a:lnTo>
                    <a:pt x="225" y="86"/>
                  </a:lnTo>
                  <a:lnTo>
                    <a:pt x="246" y="74"/>
                  </a:lnTo>
                  <a:lnTo>
                    <a:pt x="267" y="61"/>
                  </a:lnTo>
                  <a:lnTo>
                    <a:pt x="288" y="51"/>
                  </a:lnTo>
                  <a:lnTo>
                    <a:pt x="311" y="40"/>
                  </a:lnTo>
                  <a:lnTo>
                    <a:pt x="334" y="31"/>
                  </a:lnTo>
                  <a:lnTo>
                    <a:pt x="357" y="23"/>
                  </a:lnTo>
                  <a:lnTo>
                    <a:pt x="382" y="16"/>
                  </a:lnTo>
                  <a:lnTo>
                    <a:pt x="407" y="10"/>
                  </a:lnTo>
                  <a:lnTo>
                    <a:pt x="431" y="6"/>
                  </a:lnTo>
                  <a:lnTo>
                    <a:pt x="457" y="2"/>
                  </a:lnTo>
                  <a:lnTo>
                    <a:pt x="483" y="1"/>
                  </a:lnTo>
                  <a:lnTo>
                    <a:pt x="510" y="0"/>
                  </a:lnTo>
                  <a:lnTo>
                    <a:pt x="510" y="0"/>
                  </a:lnTo>
                  <a:lnTo>
                    <a:pt x="535" y="1"/>
                  </a:lnTo>
                  <a:lnTo>
                    <a:pt x="561" y="2"/>
                  </a:lnTo>
                  <a:lnTo>
                    <a:pt x="587" y="6"/>
                  </a:lnTo>
                  <a:lnTo>
                    <a:pt x="612" y="10"/>
                  </a:lnTo>
                  <a:lnTo>
                    <a:pt x="636" y="16"/>
                  </a:lnTo>
                  <a:lnTo>
                    <a:pt x="660" y="23"/>
                  </a:lnTo>
                  <a:lnTo>
                    <a:pt x="683" y="31"/>
                  </a:lnTo>
                  <a:lnTo>
                    <a:pt x="708" y="40"/>
                  </a:lnTo>
                  <a:lnTo>
                    <a:pt x="729" y="51"/>
                  </a:lnTo>
                  <a:lnTo>
                    <a:pt x="751" y="61"/>
                  </a:lnTo>
                  <a:lnTo>
                    <a:pt x="773" y="74"/>
                  </a:lnTo>
                  <a:lnTo>
                    <a:pt x="794" y="86"/>
                  </a:lnTo>
                  <a:lnTo>
                    <a:pt x="814" y="101"/>
                  </a:lnTo>
                  <a:lnTo>
                    <a:pt x="833" y="116"/>
                  </a:lnTo>
                  <a:lnTo>
                    <a:pt x="852" y="132"/>
                  </a:lnTo>
                  <a:lnTo>
                    <a:pt x="869" y="149"/>
                  </a:lnTo>
                  <a:lnTo>
                    <a:pt x="886" y="167"/>
                  </a:lnTo>
                  <a:lnTo>
                    <a:pt x="901" y="185"/>
                  </a:lnTo>
                  <a:lnTo>
                    <a:pt x="917" y="204"/>
                  </a:lnTo>
                  <a:lnTo>
                    <a:pt x="931" y="225"/>
                  </a:lnTo>
                  <a:lnTo>
                    <a:pt x="944" y="245"/>
                  </a:lnTo>
                  <a:lnTo>
                    <a:pt x="956" y="266"/>
                  </a:lnTo>
                  <a:lnTo>
                    <a:pt x="968" y="288"/>
                  </a:lnTo>
                  <a:lnTo>
                    <a:pt x="978" y="311"/>
                  </a:lnTo>
                  <a:lnTo>
                    <a:pt x="986" y="334"/>
                  </a:lnTo>
                  <a:lnTo>
                    <a:pt x="994" y="357"/>
                  </a:lnTo>
                  <a:lnTo>
                    <a:pt x="1001" y="381"/>
                  </a:lnTo>
                  <a:lnTo>
                    <a:pt x="1007" y="407"/>
                  </a:lnTo>
                  <a:lnTo>
                    <a:pt x="1012" y="431"/>
                  </a:lnTo>
                  <a:lnTo>
                    <a:pt x="1015" y="457"/>
                  </a:lnTo>
                  <a:lnTo>
                    <a:pt x="1017" y="483"/>
                  </a:lnTo>
                  <a:lnTo>
                    <a:pt x="1017" y="509"/>
                  </a:lnTo>
                  <a:lnTo>
                    <a:pt x="1017" y="509"/>
                  </a:lnTo>
                  <a:close/>
                </a:path>
              </a:pathLst>
            </a:custGeom>
            <a:solidFill>
              <a:srgbClr val="646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12">
              <a:extLst>
                <a:ext uri="{FF2B5EF4-FFF2-40B4-BE49-F238E27FC236}">
                  <a16:creationId xmlns:a16="http://schemas.microsoft.com/office/drawing/2014/main" id="{1E68706D-B270-496B-A63C-54C6E1C7ED78}"/>
                </a:ext>
              </a:extLst>
            </p:cNvPr>
            <p:cNvSpPr>
              <a:spLocks noEditPoints="1"/>
            </p:cNvSpPr>
            <p:nvPr userDrawn="1"/>
          </p:nvSpPr>
          <p:spPr bwMode="auto">
            <a:xfrm>
              <a:off x="6191271" y="3189326"/>
              <a:ext cx="360364" cy="363542"/>
            </a:xfrm>
            <a:custGeom>
              <a:avLst/>
              <a:gdLst>
                <a:gd name="T0" fmla="*/ 455 w 455"/>
                <a:gd name="T1" fmla="*/ 456 h 456"/>
                <a:gd name="T2" fmla="*/ 0 w 455"/>
                <a:gd name="T3" fmla="*/ 456 h 456"/>
                <a:gd name="T4" fmla="*/ 0 w 455"/>
                <a:gd name="T5" fmla="*/ 0 h 456"/>
                <a:gd name="T6" fmla="*/ 455 w 455"/>
                <a:gd name="T7" fmla="*/ 0 h 456"/>
                <a:gd name="T8" fmla="*/ 455 w 455"/>
                <a:gd name="T9" fmla="*/ 456 h 456"/>
                <a:gd name="T10" fmla="*/ 44 w 455"/>
                <a:gd name="T11" fmla="*/ 411 h 456"/>
                <a:gd name="T12" fmla="*/ 410 w 455"/>
                <a:gd name="T13" fmla="*/ 411 h 456"/>
                <a:gd name="T14" fmla="*/ 410 w 455"/>
                <a:gd name="T15" fmla="*/ 45 h 456"/>
                <a:gd name="T16" fmla="*/ 44 w 455"/>
                <a:gd name="T17" fmla="*/ 45 h 456"/>
                <a:gd name="T18" fmla="*/ 44 w 455"/>
                <a:gd name="T19" fmla="*/ 41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5" h="456">
                  <a:moveTo>
                    <a:pt x="455" y="456"/>
                  </a:moveTo>
                  <a:lnTo>
                    <a:pt x="0" y="456"/>
                  </a:lnTo>
                  <a:lnTo>
                    <a:pt x="0" y="0"/>
                  </a:lnTo>
                  <a:lnTo>
                    <a:pt x="455" y="0"/>
                  </a:lnTo>
                  <a:lnTo>
                    <a:pt x="455" y="456"/>
                  </a:lnTo>
                  <a:close/>
                  <a:moveTo>
                    <a:pt x="44" y="411"/>
                  </a:moveTo>
                  <a:lnTo>
                    <a:pt x="410" y="411"/>
                  </a:lnTo>
                  <a:lnTo>
                    <a:pt x="410" y="45"/>
                  </a:lnTo>
                  <a:lnTo>
                    <a:pt x="44" y="45"/>
                  </a:lnTo>
                  <a:lnTo>
                    <a:pt x="44" y="411"/>
                  </a:lnTo>
                  <a:close/>
                </a:path>
              </a:pathLst>
            </a:custGeom>
            <a:noFill/>
            <a:ln w="793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Freeform 213">
              <a:extLst>
                <a:ext uri="{FF2B5EF4-FFF2-40B4-BE49-F238E27FC236}">
                  <a16:creationId xmlns:a16="http://schemas.microsoft.com/office/drawing/2014/main" id="{D9406B8B-DFBB-4FA0-87E9-F51404D81BAB}"/>
                </a:ext>
              </a:extLst>
            </p:cNvPr>
            <p:cNvSpPr>
              <a:spLocks/>
            </p:cNvSpPr>
            <p:nvPr userDrawn="1"/>
          </p:nvSpPr>
          <p:spPr bwMode="auto">
            <a:xfrm>
              <a:off x="6226196" y="3103600"/>
              <a:ext cx="17463" cy="74613"/>
            </a:xfrm>
            <a:custGeom>
              <a:avLst/>
              <a:gdLst>
                <a:gd name="T0" fmla="*/ 22 w 22"/>
                <a:gd name="T1" fmla="*/ 58 h 93"/>
                <a:gd name="T2" fmla="*/ 22 w 22"/>
                <a:gd name="T3" fmla="*/ 93 h 93"/>
                <a:gd name="T4" fmla="*/ 0 w 22"/>
                <a:gd name="T5" fmla="*/ 93 h 93"/>
                <a:gd name="T6" fmla="*/ 0 w 22"/>
                <a:gd name="T7" fmla="*/ 58 h 93"/>
                <a:gd name="T8" fmla="*/ 0 w 22"/>
                <a:gd name="T9" fmla="*/ 58 h 93"/>
                <a:gd name="T10" fmla="*/ 0 w 22"/>
                <a:gd name="T11" fmla="*/ 55 h 93"/>
                <a:gd name="T12" fmla="*/ 3 w 22"/>
                <a:gd name="T13" fmla="*/ 51 h 93"/>
                <a:gd name="T14" fmla="*/ 5 w 22"/>
                <a:gd name="T15" fmla="*/ 49 h 93"/>
                <a:gd name="T16" fmla="*/ 8 w 22"/>
                <a:gd name="T17" fmla="*/ 47 h 93"/>
                <a:gd name="T18" fmla="*/ 8 w 22"/>
                <a:gd name="T19" fmla="*/ 3 h 93"/>
                <a:gd name="T20" fmla="*/ 8 w 22"/>
                <a:gd name="T21" fmla="*/ 3 h 93"/>
                <a:gd name="T22" fmla="*/ 8 w 22"/>
                <a:gd name="T23" fmla="*/ 1 h 93"/>
                <a:gd name="T24" fmla="*/ 12 w 22"/>
                <a:gd name="T25" fmla="*/ 0 h 93"/>
                <a:gd name="T26" fmla="*/ 12 w 22"/>
                <a:gd name="T27" fmla="*/ 0 h 93"/>
                <a:gd name="T28" fmla="*/ 14 w 22"/>
                <a:gd name="T29" fmla="*/ 1 h 93"/>
                <a:gd name="T30" fmla="*/ 15 w 22"/>
                <a:gd name="T31" fmla="*/ 3 h 93"/>
                <a:gd name="T32" fmla="*/ 15 w 22"/>
                <a:gd name="T33" fmla="*/ 47 h 93"/>
                <a:gd name="T34" fmla="*/ 15 w 22"/>
                <a:gd name="T35" fmla="*/ 47 h 93"/>
                <a:gd name="T36" fmla="*/ 19 w 22"/>
                <a:gd name="T37" fmla="*/ 49 h 93"/>
                <a:gd name="T38" fmla="*/ 21 w 22"/>
                <a:gd name="T39" fmla="*/ 51 h 93"/>
                <a:gd name="T40" fmla="*/ 22 w 22"/>
                <a:gd name="T41" fmla="*/ 55 h 93"/>
                <a:gd name="T42" fmla="*/ 22 w 22"/>
                <a:gd name="T43" fmla="*/ 58 h 93"/>
                <a:gd name="T44" fmla="*/ 22 w 22"/>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22" y="58"/>
                  </a:moveTo>
                  <a:lnTo>
                    <a:pt x="22" y="93"/>
                  </a:lnTo>
                  <a:lnTo>
                    <a:pt x="0" y="93"/>
                  </a:lnTo>
                  <a:lnTo>
                    <a:pt x="0" y="58"/>
                  </a:lnTo>
                  <a:lnTo>
                    <a:pt x="0" y="58"/>
                  </a:lnTo>
                  <a:lnTo>
                    <a:pt x="0" y="55"/>
                  </a:lnTo>
                  <a:lnTo>
                    <a:pt x="3" y="51"/>
                  </a:lnTo>
                  <a:lnTo>
                    <a:pt x="5" y="49"/>
                  </a:lnTo>
                  <a:lnTo>
                    <a:pt x="8" y="47"/>
                  </a:lnTo>
                  <a:lnTo>
                    <a:pt x="8" y="3"/>
                  </a:lnTo>
                  <a:lnTo>
                    <a:pt x="8" y="3"/>
                  </a:lnTo>
                  <a:lnTo>
                    <a:pt x="8" y="1"/>
                  </a:lnTo>
                  <a:lnTo>
                    <a:pt x="12" y="0"/>
                  </a:lnTo>
                  <a:lnTo>
                    <a:pt x="12" y="0"/>
                  </a:lnTo>
                  <a:lnTo>
                    <a:pt x="14" y="1"/>
                  </a:lnTo>
                  <a:lnTo>
                    <a:pt x="15" y="3"/>
                  </a:lnTo>
                  <a:lnTo>
                    <a:pt x="15" y="47"/>
                  </a:lnTo>
                  <a:lnTo>
                    <a:pt x="15" y="47"/>
                  </a:lnTo>
                  <a:lnTo>
                    <a:pt x="19" y="49"/>
                  </a:lnTo>
                  <a:lnTo>
                    <a:pt x="21" y="51"/>
                  </a:lnTo>
                  <a:lnTo>
                    <a:pt x="22" y="55"/>
                  </a:lnTo>
                  <a:lnTo>
                    <a:pt x="22" y="58"/>
                  </a:lnTo>
                  <a:lnTo>
                    <a:pt x="22"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14">
              <a:extLst>
                <a:ext uri="{FF2B5EF4-FFF2-40B4-BE49-F238E27FC236}">
                  <a16:creationId xmlns:a16="http://schemas.microsoft.com/office/drawing/2014/main" id="{48DFE147-BE91-4C5A-8AEF-8ACB673F41A8}"/>
                </a:ext>
              </a:extLst>
            </p:cNvPr>
            <p:cNvSpPr>
              <a:spLocks/>
            </p:cNvSpPr>
            <p:nvPr userDrawn="1"/>
          </p:nvSpPr>
          <p:spPr bwMode="auto">
            <a:xfrm>
              <a:off x="625635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15">
              <a:extLst>
                <a:ext uri="{FF2B5EF4-FFF2-40B4-BE49-F238E27FC236}">
                  <a16:creationId xmlns:a16="http://schemas.microsoft.com/office/drawing/2014/main" id="{79FC0CEF-8A50-47B4-9C5F-819E6F58F09A}"/>
                </a:ext>
              </a:extLst>
            </p:cNvPr>
            <p:cNvSpPr>
              <a:spLocks/>
            </p:cNvSpPr>
            <p:nvPr userDrawn="1"/>
          </p:nvSpPr>
          <p:spPr bwMode="auto">
            <a:xfrm>
              <a:off x="6286521"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16">
              <a:extLst>
                <a:ext uri="{FF2B5EF4-FFF2-40B4-BE49-F238E27FC236}">
                  <a16:creationId xmlns:a16="http://schemas.microsoft.com/office/drawing/2014/main" id="{DF03ED6A-7101-40A0-B321-93FE6467463A}"/>
                </a:ext>
              </a:extLst>
            </p:cNvPr>
            <p:cNvSpPr>
              <a:spLocks/>
            </p:cNvSpPr>
            <p:nvPr userDrawn="1"/>
          </p:nvSpPr>
          <p:spPr bwMode="auto">
            <a:xfrm>
              <a:off x="6316684"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17">
              <a:extLst>
                <a:ext uri="{FF2B5EF4-FFF2-40B4-BE49-F238E27FC236}">
                  <a16:creationId xmlns:a16="http://schemas.microsoft.com/office/drawing/2014/main" id="{5718941F-6E12-43D9-A6D7-8DEC6C6D5514}"/>
                </a:ext>
              </a:extLst>
            </p:cNvPr>
            <p:cNvSpPr>
              <a:spLocks/>
            </p:cNvSpPr>
            <p:nvPr userDrawn="1"/>
          </p:nvSpPr>
          <p:spPr bwMode="auto">
            <a:xfrm>
              <a:off x="6346847"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18">
              <a:extLst>
                <a:ext uri="{FF2B5EF4-FFF2-40B4-BE49-F238E27FC236}">
                  <a16:creationId xmlns:a16="http://schemas.microsoft.com/office/drawing/2014/main" id="{D84D0B2C-CB7D-43CE-BCD8-E3643F7543EC}"/>
                </a:ext>
              </a:extLst>
            </p:cNvPr>
            <p:cNvSpPr>
              <a:spLocks/>
            </p:cNvSpPr>
            <p:nvPr userDrawn="1"/>
          </p:nvSpPr>
          <p:spPr bwMode="auto">
            <a:xfrm>
              <a:off x="637700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19">
              <a:extLst>
                <a:ext uri="{FF2B5EF4-FFF2-40B4-BE49-F238E27FC236}">
                  <a16:creationId xmlns:a16="http://schemas.microsoft.com/office/drawing/2014/main" id="{3E4BB7C4-14F4-43AE-8150-B2541C6F949A}"/>
                </a:ext>
              </a:extLst>
            </p:cNvPr>
            <p:cNvSpPr>
              <a:spLocks/>
            </p:cNvSpPr>
            <p:nvPr userDrawn="1"/>
          </p:nvSpPr>
          <p:spPr bwMode="auto">
            <a:xfrm>
              <a:off x="6408759"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20">
              <a:extLst>
                <a:ext uri="{FF2B5EF4-FFF2-40B4-BE49-F238E27FC236}">
                  <a16:creationId xmlns:a16="http://schemas.microsoft.com/office/drawing/2014/main" id="{D79FDA04-E3BE-4350-965E-8EC7E3FEC164}"/>
                </a:ext>
              </a:extLst>
            </p:cNvPr>
            <p:cNvSpPr>
              <a:spLocks/>
            </p:cNvSpPr>
            <p:nvPr userDrawn="1"/>
          </p:nvSpPr>
          <p:spPr bwMode="auto">
            <a:xfrm>
              <a:off x="6438922"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21">
              <a:extLst>
                <a:ext uri="{FF2B5EF4-FFF2-40B4-BE49-F238E27FC236}">
                  <a16:creationId xmlns:a16="http://schemas.microsoft.com/office/drawing/2014/main" id="{686A4D42-953B-43FB-9DEE-65BD7E5C5B84}"/>
                </a:ext>
              </a:extLst>
            </p:cNvPr>
            <p:cNvSpPr>
              <a:spLocks/>
            </p:cNvSpPr>
            <p:nvPr userDrawn="1"/>
          </p:nvSpPr>
          <p:spPr bwMode="auto">
            <a:xfrm>
              <a:off x="6499247"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1 w 21"/>
                <a:gd name="T25" fmla="*/ 0 h 93"/>
                <a:gd name="T26" fmla="*/ 11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1" y="0"/>
                  </a:lnTo>
                  <a:lnTo>
                    <a:pt x="11"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22">
              <a:extLst>
                <a:ext uri="{FF2B5EF4-FFF2-40B4-BE49-F238E27FC236}">
                  <a16:creationId xmlns:a16="http://schemas.microsoft.com/office/drawing/2014/main" id="{35198ED2-468F-4014-B746-627C17301D58}"/>
                </a:ext>
              </a:extLst>
            </p:cNvPr>
            <p:cNvSpPr>
              <a:spLocks/>
            </p:cNvSpPr>
            <p:nvPr userDrawn="1"/>
          </p:nvSpPr>
          <p:spPr bwMode="auto">
            <a:xfrm>
              <a:off x="6469085"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23">
              <a:extLst>
                <a:ext uri="{FF2B5EF4-FFF2-40B4-BE49-F238E27FC236}">
                  <a16:creationId xmlns:a16="http://schemas.microsoft.com/office/drawing/2014/main" id="{4509E093-A0C5-45E8-BA97-2141FCF700CF}"/>
                </a:ext>
              </a:extLst>
            </p:cNvPr>
            <p:cNvSpPr>
              <a:spLocks/>
            </p:cNvSpPr>
            <p:nvPr userDrawn="1"/>
          </p:nvSpPr>
          <p:spPr bwMode="auto">
            <a:xfrm>
              <a:off x="6499247"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1 w 21"/>
                <a:gd name="T25" fmla="*/ 93 h 93"/>
                <a:gd name="T26" fmla="*/ 11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1" y="93"/>
                  </a:lnTo>
                  <a:lnTo>
                    <a:pt x="11"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224">
              <a:extLst>
                <a:ext uri="{FF2B5EF4-FFF2-40B4-BE49-F238E27FC236}">
                  <a16:creationId xmlns:a16="http://schemas.microsoft.com/office/drawing/2014/main" id="{AFF8CB61-601A-4767-99CE-D9ACBEB6D6AE}"/>
                </a:ext>
              </a:extLst>
            </p:cNvPr>
            <p:cNvSpPr>
              <a:spLocks/>
            </p:cNvSpPr>
            <p:nvPr userDrawn="1"/>
          </p:nvSpPr>
          <p:spPr bwMode="auto">
            <a:xfrm>
              <a:off x="6469085"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225">
              <a:extLst>
                <a:ext uri="{FF2B5EF4-FFF2-40B4-BE49-F238E27FC236}">
                  <a16:creationId xmlns:a16="http://schemas.microsoft.com/office/drawing/2014/main" id="{F7E2AB8B-4384-4318-AE3B-2BD13788D34D}"/>
                </a:ext>
              </a:extLst>
            </p:cNvPr>
            <p:cNvSpPr>
              <a:spLocks/>
            </p:cNvSpPr>
            <p:nvPr userDrawn="1"/>
          </p:nvSpPr>
          <p:spPr bwMode="auto">
            <a:xfrm>
              <a:off x="6438922"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226">
              <a:extLst>
                <a:ext uri="{FF2B5EF4-FFF2-40B4-BE49-F238E27FC236}">
                  <a16:creationId xmlns:a16="http://schemas.microsoft.com/office/drawing/2014/main" id="{871B9DA1-8B72-411E-A856-3449E2CD8F90}"/>
                </a:ext>
              </a:extLst>
            </p:cNvPr>
            <p:cNvSpPr>
              <a:spLocks/>
            </p:cNvSpPr>
            <p:nvPr userDrawn="1"/>
          </p:nvSpPr>
          <p:spPr bwMode="auto">
            <a:xfrm>
              <a:off x="6408759"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227">
              <a:extLst>
                <a:ext uri="{FF2B5EF4-FFF2-40B4-BE49-F238E27FC236}">
                  <a16:creationId xmlns:a16="http://schemas.microsoft.com/office/drawing/2014/main" id="{D52F04E9-868A-46E4-89C0-8F9B5A271646}"/>
                </a:ext>
              </a:extLst>
            </p:cNvPr>
            <p:cNvSpPr>
              <a:spLocks/>
            </p:cNvSpPr>
            <p:nvPr userDrawn="1"/>
          </p:nvSpPr>
          <p:spPr bwMode="auto">
            <a:xfrm>
              <a:off x="637700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228">
              <a:extLst>
                <a:ext uri="{FF2B5EF4-FFF2-40B4-BE49-F238E27FC236}">
                  <a16:creationId xmlns:a16="http://schemas.microsoft.com/office/drawing/2014/main" id="{EB0D5DDF-8E43-4D28-BD67-D55562438407}"/>
                </a:ext>
              </a:extLst>
            </p:cNvPr>
            <p:cNvSpPr>
              <a:spLocks/>
            </p:cNvSpPr>
            <p:nvPr userDrawn="1"/>
          </p:nvSpPr>
          <p:spPr bwMode="auto">
            <a:xfrm>
              <a:off x="6346847"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229">
              <a:extLst>
                <a:ext uri="{FF2B5EF4-FFF2-40B4-BE49-F238E27FC236}">
                  <a16:creationId xmlns:a16="http://schemas.microsoft.com/office/drawing/2014/main" id="{D95D7660-916D-4F00-A43A-382863445183}"/>
                </a:ext>
              </a:extLst>
            </p:cNvPr>
            <p:cNvSpPr>
              <a:spLocks/>
            </p:cNvSpPr>
            <p:nvPr userDrawn="1"/>
          </p:nvSpPr>
          <p:spPr bwMode="auto">
            <a:xfrm>
              <a:off x="6316684"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230">
              <a:extLst>
                <a:ext uri="{FF2B5EF4-FFF2-40B4-BE49-F238E27FC236}">
                  <a16:creationId xmlns:a16="http://schemas.microsoft.com/office/drawing/2014/main" id="{94409655-4FAC-4F45-B589-B9A3B44435EF}"/>
                </a:ext>
              </a:extLst>
            </p:cNvPr>
            <p:cNvSpPr>
              <a:spLocks/>
            </p:cNvSpPr>
            <p:nvPr userDrawn="1"/>
          </p:nvSpPr>
          <p:spPr bwMode="auto">
            <a:xfrm>
              <a:off x="6286521"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231">
              <a:extLst>
                <a:ext uri="{FF2B5EF4-FFF2-40B4-BE49-F238E27FC236}">
                  <a16:creationId xmlns:a16="http://schemas.microsoft.com/office/drawing/2014/main" id="{37906DFF-92B9-44EF-A054-A12790760A16}"/>
                </a:ext>
              </a:extLst>
            </p:cNvPr>
            <p:cNvSpPr>
              <a:spLocks/>
            </p:cNvSpPr>
            <p:nvPr userDrawn="1"/>
          </p:nvSpPr>
          <p:spPr bwMode="auto">
            <a:xfrm>
              <a:off x="6226196" y="3563980"/>
              <a:ext cx="17463" cy="74613"/>
            </a:xfrm>
            <a:custGeom>
              <a:avLst/>
              <a:gdLst>
                <a:gd name="T0" fmla="*/ 0 w 22"/>
                <a:gd name="T1" fmla="*/ 35 h 93"/>
                <a:gd name="T2" fmla="*/ 0 w 22"/>
                <a:gd name="T3" fmla="*/ 0 h 93"/>
                <a:gd name="T4" fmla="*/ 22 w 22"/>
                <a:gd name="T5" fmla="*/ 0 h 93"/>
                <a:gd name="T6" fmla="*/ 22 w 22"/>
                <a:gd name="T7" fmla="*/ 35 h 93"/>
                <a:gd name="T8" fmla="*/ 22 w 22"/>
                <a:gd name="T9" fmla="*/ 35 h 93"/>
                <a:gd name="T10" fmla="*/ 22 w 22"/>
                <a:gd name="T11" fmla="*/ 38 h 93"/>
                <a:gd name="T12" fmla="*/ 21 w 22"/>
                <a:gd name="T13" fmla="*/ 42 h 93"/>
                <a:gd name="T14" fmla="*/ 19 w 22"/>
                <a:gd name="T15" fmla="*/ 44 h 93"/>
                <a:gd name="T16" fmla="*/ 15 w 22"/>
                <a:gd name="T17" fmla="*/ 45 h 93"/>
                <a:gd name="T18" fmla="*/ 15 w 22"/>
                <a:gd name="T19" fmla="*/ 90 h 93"/>
                <a:gd name="T20" fmla="*/ 15 w 22"/>
                <a:gd name="T21" fmla="*/ 90 h 93"/>
                <a:gd name="T22" fmla="*/ 14 w 22"/>
                <a:gd name="T23" fmla="*/ 92 h 93"/>
                <a:gd name="T24" fmla="*/ 12 w 22"/>
                <a:gd name="T25" fmla="*/ 93 h 93"/>
                <a:gd name="T26" fmla="*/ 12 w 22"/>
                <a:gd name="T27" fmla="*/ 93 h 93"/>
                <a:gd name="T28" fmla="*/ 8 w 22"/>
                <a:gd name="T29" fmla="*/ 92 h 93"/>
                <a:gd name="T30" fmla="*/ 8 w 22"/>
                <a:gd name="T31" fmla="*/ 90 h 93"/>
                <a:gd name="T32" fmla="*/ 8 w 22"/>
                <a:gd name="T33" fmla="*/ 45 h 93"/>
                <a:gd name="T34" fmla="*/ 8 w 22"/>
                <a:gd name="T35" fmla="*/ 45 h 93"/>
                <a:gd name="T36" fmla="*/ 5 w 22"/>
                <a:gd name="T37" fmla="*/ 44 h 93"/>
                <a:gd name="T38" fmla="*/ 3 w 22"/>
                <a:gd name="T39" fmla="*/ 42 h 93"/>
                <a:gd name="T40" fmla="*/ 2 w 22"/>
                <a:gd name="T41" fmla="*/ 38 h 93"/>
                <a:gd name="T42" fmla="*/ 0 w 22"/>
                <a:gd name="T43" fmla="*/ 35 h 93"/>
                <a:gd name="T44" fmla="*/ 0 w 22"/>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0" y="35"/>
                  </a:moveTo>
                  <a:lnTo>
                    <a:pt x="0" y="0"/>
                  </a:lnTo>
                  <a:lnTo>
                    <a:pt x="22" y="0"/>
                  </a:lnTo>
                  <a:lnTo>
                    <a:pt x="22" y="35"/>
                  </a:lnTo>
                  <a:lnTo>
                    <a:pt x="22" y="35"/>
                  </a:lnTo>
                  <a:lnTo>
                    <a:pt x="22" y="38"/>
                  </a:lnTo>
                  <a:lnTo>
                    <a:pt x="21" y="42"/>
                  </a:lnTo>
                  <a:lnTo>
                    <a:pt x="19" y="44"/>
                  </a:lnTo>
                  <a:lnTo>
                    <a:pt x="15" y="45"/>
                  </a:lnTo>
                  <a:lnTo>
                    <a:pt x="15" y="90"/>
                  </a:lnTo>
                  <a:lnTo>
                    <a:pt x="15" y="90"/>
                  </a:lnTo>
                  <a:lnTo>
                    <a:pt x="14" y="92"/>
                  </a:lnTo>
                  <a:lnTo>
                    <a:pt x="12" y="93"/>
                  </a:lnTo>
                  <a:lnTo>
                    <a:pt x="12" y="93"/>
                  </a:lnTo>
                  <a:lnTo>
                    <a:pt x="8"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232">
              <a:extLst>
                <a:ext uri="{FF2B5EF4-FFF2-40B4-BE49-F238E27FC236}">
                  <a16:creationId xmlns:a16="http://schemas.microsoft.com/office/drawing/2014/main" id="{7D5501A2-9A19-4A2D-A352-C7EA3A20CE7A}"/>
                </a:ext>
              </a:extLst>
            </p:cNvPr>
            <p:cNvSpPr>
              <a:spLocks/>
            </p:cNvSpPr>
            <p:nvPr userDrawn="1"/>
          </p:nvSpPr>
          <p:spPr bwMode="auto">
            <a:xfrm>
              <a:off x="625635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233">
              <a:extLst>
                <a:ext uri="{FF2B5EF4-FFF2-40B4-BE49-F238E27FC236}">
                  <a16:creationId xmlns:a16="http://schemas.microsoft.com/office/drawing/2014/main" id="{26E68B0A-19FA-4BB9-AD26-C0163D0080A9}"/>
                </a:ext>
              </a:extLst>
            </p:cNvPr>
            <p:cNvSpPr>
              <a:spLocks/>
            </p:cNvSpPr>
            <p:nvPr userDrawn="1"/>
          </p:nvSpPr>
          <p:spPr bwMode="auto">
            <a:xfrm>
              <a:off x="6103958" y="349889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9 h 23"/>
                <a:gd name="T16" fmla="*/ 48 w 95"/>
                <a:gd name="T17" fmla="*/ 15 h 23"/>
                <a:gd name="T18" fmla="*/ 5 w 95"/>
                <a:gd name="T19" fmla="*/ 15 h 23"/>
                <a:gd name="T20" fmla="*/ 5 w 95"/>
                <a:gd name="T21" fmla="*/ 15 h 23"/>
                <a:gd name="T22" fmla="*/ 1 w 95"/>
                <a:gd name="T23" fmla="*/ 14 h 23"/>
                <a:gd name="T24" fmla="*/ 0 w 95"/>
                <a:gd name="T25" fmla="*/ 12 h 23"/>
                <a:gd name="T26" fmla="*/ 0 w 95"/>
                <a:gd name="T27" fmla="*/ 12 h 23"/>
                <a:gd name="T28" fmla="*/ 1 w 95"/>
                <a:gd name="T29" fmla="*/ 9 h 23"/>
                <a:gd name="T30" fmla="*/ 5 w 95"/>
                <a:gd name="T31" fmla="*/ 8 h 23"/>
                <a:gd name="T32" fmla="*/ 48 w 95"/>
                <a:gd name="T33" fmla="*/ 8 h 23"/>
                <a:gd name="T34" fmla="*/ 48 w 95"/>
                <a:gd name="T35" fmla="*/ 8 h 23"/>
                <a:gd name="T36" fmla="*/ 51 w 95"/>
                <a:gd name="T37" fmla="*/ 5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9"/>
                  </a:lnTo>
                  <a:lnTo>
                    <a:pt x="48" y="15"/>
                  </a:lnTo>
                  <a:lnTo>
                    <a:pt x="5" y="15"/>
                  </a:lnTo>
                  <a:lnTo>
                    <a:pt x="5" y="15"/>
                  </a:lnTo>
                  <a:lnTo>
                    <a:pt x="1" y="14"/>
                  </a:lnTo>
                  <a:lnTo>
                    <a:pt x="0" y="12"/>
                  </a:lnTo>
                  <a:lnTo>
                    <a:pt x="0" y="12"/>
                  </a:lnTo>
                  <a:lnTo>
                    <a:pt x="1" y="9"/>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234">
              <a:extLst>
                <a:ext uri="{FF2B5EF4-FFF2-40B4-BE49-F238E27FC236}">
                  <a16:creationId xmlns:a16="http://schemas.microsoft.com/office/drawing/2014/main" id="{F0872902-5AF3-47E9-9164-850C8B1D0EB0}"/>
                </a:ext>
              </a:extLst>
            </p:cNvPr>
            <p:cNvSpPr>
              <a:spLocks/>
            </p:cNvSpPr>
            <p:nvPr userDrawn="1"/>
          </p:nvSpPr>
          <p:spPr bwMode="auto">
            <a:xfrm>
              <a:off x="6103958" y="3468729"/>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8 h 22"/>
                <a:gd name="T32" fmla="*/ 48 w 95"/>
                <a:gd name="T33" fmla="*/ 8 h 22"/>
                <a:gd name="T34" fmla="*/ 48 w 95"/>
                <a:gd name="T35" fmla="*/ 8 h 22"/>
                <a:gd name="T36" fmla="*/ 51 w 95"/>
                <a:gd name="T37" fmla="*/ 5 h 22"/>
                <a:gd name="T38" fmla="*/ 53 w 95"/>
                <a:gd name="T39" fmla="*/ 2 h 22"/>
                <a:gd name="T40" fmla="*/ 55 w 95"/>
                <a:gd name="T41" fmla="*/ 1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235">
              <a:extLst>
                <a:ext uri="{FF2B5EF4-FFF2-40B4-BE49-F238E27FC236}">
                  <a16:creationId xmlns:a16="http://schemas.microsoft.com/office/drawing/2014/main" id="{502EDE89-C697-4CAD-B51A-D398DAC09F40}"/>
                </a:ext>
              </a:extLst>
            </p:cNvPr>
            <p:cNvSpPr>
              <a:spLocks/>
            </p:cNvSpPr>
            <p:nvPr userDrawn="1"/>
          </p:nvSpPr>
          <p:spPr bwMode="auto">
            <a:xfrm>
              <a:off x="6103958" y="3438566"/>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236">
              <a:extLst>
                <a:ext uri="{FF2B5EF4-FFF2-40B4-BE49-F238E27FC236}">
                  <a16:creationId xmlns:a16="http://schemas.microsoft.com/office/drawing/2014/main" id="{DCFE4D00-392B-43CE-BACB-0CD6287B4953}"/>
                </a:ext>
              </a:extLst>
            </p:cNvPr>
            <p:cNvSpPr>
              <a:spLocks/>
            </p:cNvSpPr>
            <p:nvPr userDrawn="1"/>
          </p:nvSpPr>
          <p:spPr bwMode="auto">
            <a:xfrm>
              <a:off x="6103958" y="3408403"/>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237">
              <a:extLst>
                <a:ext uri="{FF2B5EF4-FFF2-40B4-BE49-F238E27FC236}">
                  <a16:creationId xmlns:a16="http://schemas.microsoft.com/office/drawing/2014/main" id="{9873F800-E038-4620-B284-9F397741C0E1}"/>
                </a:ext>
              </a:extLst>
            </p:cNvPr>
            <p:cNvSpPr>
              <a:spLocks/>
            </p:cNvSpPr>
            <p:nvPr userDrawn="1"/>
          </p:nvSpPr>
          <p:spPr bwMode="auto">
            <a:xfrm>
              <a:off x="6103958" y="3378241"/>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238">
              <a:extLst>
                <a:ext uri="{FF2B5EF4-FFF2-40B4-BE49-F238E27FC236}">
                  <a16:creationId xmlns:a16="http://schemas.microsoft.com/office/drawing/2014/main" id="{C524F82A-FC39-4530-8738-879EB85CE6EC}"/>
                </a:ext>
              </a:extLst>
            </p:cNvPr>
            <p:cNvSpPr>
              <a:spLocks/>
            </p:cNvSpPr>
            <p:nvPr userDrawn="1"/>
          </p:nvSpPr>
          <p:spPr bwMode="auto">
            <a:xfrm>
              <a:off x="6103958" y="3348078"/>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239">
              <a:extLst>
                <a:ext uri="{FF2B5EF4-FFF2-40B4-BE49-F238E27FC236}">
                  <a16:creationId xmlns:a16="http://schemas.microsoft.com/office/drawing/2014/main" id="{7389E4C1-03EE-4709-A9AA-5E629545CE0C}"/>
                </a:ext>
              </a:extLst>
            </p:cNvPr>
            <p:cNvSpPr>
              <a:spLocks/>
            </p:cNvSpPr>
            <p:nvPr userDrawn="1"/>
          </p:nvSpPr>
          <p:spPr bwMode="auto">
            <a:xfrm>
              <a:off x="6103958" y="3317915"/>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4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4"/>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240">
              <a:extLst>
                <a:ext uri="{FF2B5EF4-FFF2-40B4-BE49-F238E27FC236}">
                  <a16:creationId xmlns:a16="http://schemas.microsoft.com/office/drawing/2014/main" id="{5E0AD0ED-8726-4480-B2A9-FB0FDA199578}"/>
                </a:ext>
              </a:extLst>
            </p:cNvPr>
            <p:cNvSpPr>
              <a:spLocks/>
            </p:cNvSpPr>
            <p:nvPr userDrawn="1"/>
          </p:nvSpPr>
          <p:spPr bwMode="auto">
            <a:xfrm>
              <a:off x="6103958" y="3287752"/>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4 h 22"/>
                <a:gd name="T18" fmla="*/ 5 w 95"/>
                <a:gd name="T19" fmla="*/ 14 h 22"/>
                <a:gd name="T20" fmla="*/ 5 w 95"/>
                <a:gd name="T21" fmla="*/ 14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3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4"/>
                  </a:lnTo>
                  <a:lnTo>
                    <a:pt x="5" y="14"/>
                  </a:lnTo>
                  <a:lnTo>
                    <a:pt x="5" y="14"/>
                  </a:lnTo>
                  <a:lnTo>
                    <a:pt x="1" y="14"/>
                  </a:lnTo>
                  <a:lnTo>
                    <a:pt x="0" y="10"/>
                  </a:lnTo>
                  <a:lnTo>
                    <a:pt x="0" y="10"/>
                  </a:lnTo>
                  <a:lnTo>
                    <a:pt x="1" y="8"/>
                  </a:lnTo>
                  <a:lnTo>
                    <a:pt x="5" y="7"/>
                  </a:lnTo>
                  <a:lnTo>
                    <a:pt x="48" y="7"/>
                  </a:lnTo>
                  <a:lnTo>
                    <a:pt x="48" y="7"/>
                  </a:lnTo>
                  <a:lnTo>
                    <a:pt x="51" y="3"/>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241">
              <a:extLst>
                <a:ext uri="{FF2B5EF4-FFF2-40B4-BE49-F238E27FC236}">
                  <a16:creationId xmlns:a16="http://schemas.microsoft.com/office/drawing/2014/main" id="{0B1DB695-1D7A-4C84-AA86-7D045AF53A04}"/>
                </a:ext>
              </a:extLst>
            </p:cNvPr>
            <p:cNvSpPr>
              <a:spLocks/>
            </p:cNvSpPr>
            <p:nvPr userDrawn="1"/>
          </p:nvSpPr>
          <p:spPr bwMode="auto">
            <a:xfrm>
              <a:off x="6103958" y="3225839"/>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242">
              <a:extLst>
                <a:ext uri="{FF2B5EF4-FFF2-40B4-BE49-F238E27FC236}">
                  <a16:creationId xmlns:a16="http://schemas.microsoft.com/office/drawing/2014/main" id="{6AE87875-E4E5-440B-9BE9-C2A66CA12009}"/>
                </a:ext>
              </a:extLst>
            </p:cNvPr>
            <p:cNvSpPr>
              <a:spLocks/>
            </p:cNvSpPr>
            <p:nvPr userDrawn="1"/>
          </p:nvSpPr>
          <p:spPr bwMode="auto">
            <a:xfrm>
              <a:off x="6103958" y="325600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243">
              <a:extLst>
                <a:ext uri="{FF2B5EF4-FFF2-40B4-BE49-F238E27FC236}">
                  <a16:creationId xmlns:a16="http://schemas.microsoft.com/office/drawing/2014/main" id="{FB5C89D2-47DE-4474-8F8F-F985204E0933}"/>
                </a:ext>
              </a:extLst>
            </p:cNvPr>
            <p:cNvSpPr>
              <a:spLocks/>
            </p:cNvSpPr>
            <p:nvPr userDrawn="1"/>
          </p:nvSpPr>
          <p:spPr bwMode="auto">
            <a:xfrm>
              <a:off x="6564335" y="3225839"/>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244">
              <a:extLst>
                <a:ext uri="{FF2B5EF4-FFF2-40B4-BE49-F238E27FC236}">
                  <a16:creationId xmlns:a16="http://schemas.microsoft.com/office/drawing/2014/main" id="{0DE3A1F0-D9EE-4E46-A275-BB86A575119D}"/>
                </a:ext>
              </a:extLst>
            </p:cNvPr>
            <p:cNvSpPr>
              <a:spLocks/>
            </p:cNvSpPr>
            <p:nvPr userDrawn="1"/>
          </p:nvSpPr>
          <p:spPr bwMode="auto">
            <a:xfrm>
              <a:off x="6564335" y="325600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245">
              <a:extLst>
                <a:ext uri="{FF2B5EF4-FFF2-40B4-BE49-F238E27FC236}">
                  <a16:creationId xmlns:a16="http://schemas.microsoft.com/office/drawing/2014/main" id="{BE5448AF-D9CD-4FE9-B2D5-22F376C062B3}"/>
                </a:ext>
              </a:extLst>
            </p:cNvPr>
            <p:cNvSpPr>
              <a:spLocks/>
            </p:cNvSpPr>
            <p:nvPr userDrawn="1"/>
          </p:nvSpPr>
          <p:spPr bwMode="auto">
            <a:xfrm>
              <a:off x="6564335" y="3287752"/>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3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4 h 22"/>
                <a:gd name="T32" fmla="*/ 46 w 95"/>
                <a:gd name="T33" fmla="*/ 14 h 22"/>
                <a:gd name="T34" fmla="*/ 46 w 95"/>
                <a:gd name="T35" fmla="*/ 14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3"/>
                  </a:lnTo>
                  <a:lnTo>
                    <a:pt x="46" y="7"/>
                  </a:lnTo>
                  <a:lnTo>
                    <a:pt x="91" y="7"/>
                  </a:lnTo>
                  <a:lnTo>
                    <a:pt x="91" y="7"/>
                  </a:lnTo>
                  <a:lnTo>
                    <a:pt x="94" y="8"/>
                  </a:lnTo>
                  <a:lnTo>
                    <a:pt x="95" y="10"/>
                  </a:lnTo>
                  <a:lnTo>
                    <a:pt x="95" y="10"/>
                  </a:lnTo>
                  <a:lnTo>
                    <a:pt x="94" y="14"/>
                  </a:lnTo>
                  <a:lnTo>
                    <a:pt x="91" y="14"/>
                  </a:lnTo>
                  <a:lnTo>
                    <a:pt x="46" y="14"/>
                  </a:lnTo>
                  <a:lnTo>
                    <a:pt x="46" y="14"/>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246">
              <a:extLst>
                <a:ext uri="{FF2B5EF4-FFF2-40B4-BE49-F238E27FC236}">
                  <a16:creationId xmlns:a16="http://schemas.microsoft.com/office/drawing/2014/main" id="{34FE5BC6-5D82-48EF-8BEF-C063DDD24C16}"/>
                </a:ext>
              </a:extLst>
            </p:cNvPr>
            <p:cNvSpPr>
              <a:spLocks/>
            </p:cNvSpPr>
            <p:nvPr userDrawn="1"/>
          </p:nvSpPr>
          <p:spPr bwMode="auto">
            <a:xfrm>
              <a:off x="6564335" y="3317915"/>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4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4"/>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247">
              <a:extLst>
                <a:ext uri="{FF2B5EF4-FFF2-40B4-BE49-F238E27FC236}">
                  <a16:creationId xmlns:a16="http://schemas.microsoft.com/office/drawing/2014/main" id="{59B42F3D-40A1-4F4A-BD9A-F9A3A3002CB1}"/>
                </a:ext>
              </a:extLst>
            </p:cNvPr>
            <p:cNvSpPr>
              <a:spLocks/>
            </p:cNvSpPr>
            <p:nvPr userDrawn="1"/>
          </p:nvSpPr>
          <p:spPr bwMode="auto">
            <a:xfrm>
              <a:off x="6564335" y="3348078"/>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5"/>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248">
              <a:extLst>
                <a:ext uri="{FF2B5EF4-FFF2-40B4-BE49-F238E27FC236}">
                  <a16:creationId xmlns:a16="http://schemas.microsoft.com/office/drawing/2014/main" id="{908CE878-5D52-4C5A-B0E0-622304D9A82C}"/>
                </a:ext>
              </a:extLst>
            </p:cNvPr>
            <p:cNvSpPr>
              <a:spLocks/>
            </p:cNvSpPr>
            <p:nvPr userDrawn="1"/>
          </p:nvSpPr>
          <p:spPr bwMode="auto">
            <a:xfrm>
              <a:off x="6564335" y="3378241"/>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249">
              <a:extLst>
                <a:ext uri="{FF2B5EF4-FFF2-40B4-BE49-F238E27FC236}">
                  <a16:creationId xmlns:a16="http://schemas.microsoft.com/office/drawing/2014/main" id="{7E647BB8-5FD1-4011-BD10-61006B416A82}"/>
                </a:ext>
              </a:extLst>
            </p:cNvPr>
            <p:cNvSpPr>
              <a:spLocks/>
            </p:cNvSpPr>
            <p:nvPr userDrawn="1"/>
          </p:nvSpPr>
          <p:spPr bwMode="auto">
            <a:xfrm>
              <a:off x="6564335" y="3408403"/>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250">
              <a:extLst>
                <a:ext uri="{FF2B5EF4-FFF2-40B4-BE49-F238E27FC236}">
                  <a16:creationId xmlns:a16="http://schemas.microsoft.com/office/drawing/2014/main" id="{18E907E3-4FCD-4204-AB00-6605B3B110EE}"/>
                </a:ext>
              </a:extLst>
            </p:cNvPr>
            <p:cNvSpPr>
              <a:spLocks/>
            </p:cNvSpPr>
            <p:nvPr userDrawn="1"/>
          </p:nvSpPr>
          <p:spPr bwMode="auto">
            <a:xfrm>
              <a:off x="6564335" y="3438566"/>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251">
              <a:extLst>
                <a:ext uri="{FF2B5EF4-FFF2-40B4-BE49-F238E27FC236}">
                  <a16:creationId xmlns:a16="http://schemas.microsoft.com/office/drawing/2014/main" id="{98902307-152C-469C-9C4D-B39833354DB7}"/>
                </a:ext>
              </a:extLst>
            </p:cNvPr>
            <p:cNvSpPr>
              <a:spLocks/>
            </p:cNvSpPr>
            <p:nvPr userDrawn="1"/>
          </p:nvSpPr>
          <p:spPr bwMode="auto">
            <a:xfrm>
              <a:off x="6564335" y="349889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5 h 23"/>
                <a:gd name="T16" fmla="*/ 46 w 95"/>
                <a:gd name="T17" fmla="*/ 8 h 23"/>
                <a:gd name="T18" fmla="*/ 91 w 95"/>
                <a:gd name="T19" fmla="*/ 8 h 23"/>
                <a:gd name="T20" fmla="*/ 91 w 95"/>
                <a:gd name="T21" fmla="*/ 8 h 23"/>
                <a:gd name="T22" fmla="*/ 94 w 95"/>
                <a:gd name="T23" fmla="*/ 9 h 23"/>
                <a:gd name="T24" fmla="*/ 95 w 95"/>
                <a:gd name="T25" fmla="*/ 12 h 23"/>
                <a:gd name="T26" fmla="*/ 95 w 95"/>
                <a:gd name="T27" fmla="*/ 12 h 23"/>
                <a:gd name="T28" fmla="*/ 94 w 95"/>
                <a:gd name="T29" fmla="*/ 14 h 23"/>
                <a:gd name="T30" fmla="*/ 91 w 95"/>
                <a:gd name="T31" fmla="*/ 15 h 23"/>
                <a:gd name="T32" fmla="*/ 46 w 95"/>
                <a:gd name="T33" fmla="*/ 15 h 23"/>
                <a:gd name="T34" fmla="*/ 46 w 95"/>
                <a:gd name="T35" fmla="*/ 15 h 23"/>
                <a:gd name="T36" fmla="*/ 45 w 95"/>
                <a:gd name="T37" fmla="*/ 19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5"/>
                  </a:lnTo>
                  <a:lnTo>
                    <a:pt x="46" y="8"/>
                  </a:lnTo>
                  <a:lnTo>
                    <a:pt x="91" y="8"/>
                  </a:lnTo>
                  <a:lnTo>
                    <a:pt x="91" y="8"/>
                  </a:lnTo>
                  <a:lnTo>
                    <a:pt x="94" y="9"/>
                  </a:lnTo>
                  <a:lnTo>
                    <a:pt x="95" y="12"/>
                  </a:lnTo>
                  <a:lnTo>
                    <a:pt x="95" y="12"/>
                  </a:lnTo>
                  <a:lnTo>
                    <a:pt x="94" y="14"/>
                  </a:lnTo>
                  <a:lnTo>
                    <a:pt x="91" y="15"/>
                  </a:lnTo>
                  <a:lnTo>
                    <a:pt x="46" y="15"/>
                  </a:lnTo>
                  <a:lnTo>
                    <a:pt x="46" y="15"/>
                  </a:lnTo>
                  <a:lnTo>
                    <a:pt x="45" y="19"/>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252">
              <a:extLst>
                <a:ext uri="{FF2B5EF4-FFF2-40B4-BE49-F238E27FC236}">
                  <a16:creationId xmlns:a16="http://schemas.microsoft.com/office/drawing/2014/main" id="{EAE75CBB-ABA4-4C48-9237-B4783FBA7567}"/>
                </a:ext>
              </a:extLst>
            </p:cNvPr>
            <p:cNvSpPr>
              <a:spLocks/>
            </p:cNvSpPr>
            <p:nvPr userDrawn="1"/>
          </p:nvSpPr>
          <p:spPr bwMode="auto">
            <a:xfrm>
              <a:off x="6564335" y="3468729"/>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8 h 22"/>
                <a:gd name="T18" fmla="*/ 91 w 95"/>
                <a:gd name="T19" fmla="*/ 8 h 22"/>
                <a:gd name="T20" fmla="*/ 91 w 95"/>
                <a:gd name="T21" fmla="*/ 8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8"/>
                  </a:lnTo>
                  <a:lnTo>
                    <a:pt x="91" y="8"/>
                  </a:lnTo>
                  <a:lnTo>
                    <a:pt x="91" y="8"/>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4" name="Group 193">
            <a:extLst>
              <a:ext uri="{FF2B5EF4-FFF2-40B4-BE49-F238E27FC236}">
                <a16:creationId xmlns:a16="http://schemas.microsoft.com/office/drawing/2014/main" id="{F8D4092C-FCF0-4032-A283-A78BB289F884}"/>
              </a:ext>
            </a:extLst>
          </p:cNvPr>
          <p:cNvGrpSpPr/>
          <p:nvPr userDrawn="1"/>
        </p:nvGrpSpPr>
        <p:grpSpPr>
          <a:xfrm>
            <a:off x="1233373" y="1529963"/>
            <a:ext cx="1266206" cy="1266218"/>
            <a:chOff x="4978417" y="2967073"/>
            <a:chExt cx="808040" cy="808047"/>
          </a:xfrm>
        </p:grpSpPr>
        <p:sp>
          <p:nvSpPr>
            <p:cNvPr id="195" name="Freeform 211">
              <a:extLst>
                <a:ext uri="{FF2B5EF4-FFF2-40B4-BE49-F238E27FC236}">
                  <a16:creationId xmlns:a16="http://schemas.microsoft.com/office/drawing/2014/main" id="{04526D32-E13D-4E2E-AAE2-270AA9F95229}"/>
                </a:ext>
              </a:extLst>
            </p:cNvPr>
            <p:cNvSpPr>
              <a:spLocks/>
            </p:cNvSpPr>
            <p:nvPr userDrawn="1"/>
          </p:nvSpPr>
          <p:spPr bwMode="auto">
            <a:xfrm>
              <a:off x="4978417" y="2967073"/>
              <a:ext cx="808040" cy="808047"/>
            </a:xfrm>
            <a:custGeom>
              <a:avLst/>
              <a:gdLst>
                <a:gd name="T0" fmla="*/ 1017 w 1018"/>
                <a:gd name="T1" fmla="*/ 536 h 1018"/>
                <a:gd name="T2" fmla="*/ 1008 w 1018"/>
                <a:gd name="T3" fmla="*/ 612 h 1018"/>
                <a:gd name="T4" fmla="*/ 987 w 1018"/>
                <a:gd name="T5" fmla="*/ 684 h 1018"/>
                <a:gd name="T6" fmla="*/ 956 w 1018"/>
                <a:gd name="T7" fmla="*/ 751 h 1018"/>
                <a:gd name="T8" fmla="*/ 917 w 1018"/>
                <a:gd name="T9" fmla="*/ 813 h 1018"/>
                <a:gd name="T10" fmla="*/ 869 w 1018"/>
                <a:gd name="T11" fmla="*/ 869 h 1018"/>
                <a:gd name="T12" fmla="*/ 813 w 1018"/>
                <a:gd name="T13" fmla="*/ 917 h 1018"/>
                <a:gd name="T14" fmla="*/ 752 w 1018"/>
                <a:gd name="T15" fmla="*/ 956 h 1018"/>
                <a:gd name="T16" fmla="*/ 685 w 1018"/>
                <a:gd name="T17" fmla="*/ 987 h 1018"/>
                <a:gd name="T18" fmla="*/ 612 w 1018"/>
                <a:gd name="T19" fmla="*/ 1008 h 1018"/>
                <a:gd name="T20" fmla="*/ 536 w 1018"/>
                <a:gd name="T21" fmla="*/ 1017 h 1018"/>
                <a:gd name="T22" fmla="*/ 483 w 1018"/>
                <a:gd name="T23" fmla="*/ 1017 h 1018"/>
                <a:gd name="T24" fmla="*/ 407 w 1018"/>
                <a:gd name="T25" fmla="*/ 1008 h 1018"/>
                <a:gd name="T26" fmla="*/ 334 w 1018"/>
                <a:gd name="T27" fmla="*/ 987 h 1018"/>
                <a:gd name="T28" fmla="*/ 268 w 1018"/>
                <a:gd name="T29" fmla="*/ 956 h 1018"/>
                <a:gd name="T30" fmla="*/ 205 w 1018"/>
                <a:gd name="T31" fmla="*/ 917 h 1018"/>
                <a:gd name="T32" fmla="*/ 150 w 1018"/>
                <a:gd name="T33" fmla="*/ 869 h 1018"/>
                <a:gd name="T34" fmla="*/ 102 w 1018"/>
                <a:gd name="T35" fmla="*/ 813 h 1018"/>
                <a:gd name="T36" fmla="*/ 63 w 1018"/>
                <a:gd name="T37" fmla="*/ 751 h 1018"/>
                <a:gd name="T38" fmla="*/ 32 w 1018"/>
                <a:gd name="T39" fmla="*/ 684 h 1018"/>
                <a:gd name="T40" fmla="*/ 11 w 1018"/>
                <a:gd name="T41" fmla="*/ 612 h 1018"/>
                <a:gd name="T42" fmla="*/ 2 w 1018"/>
                <a:gd name="T43" fmla="*/ 536 h 1018"/>
                <a:gd name="T44" fmla="*/ 2 w 1018"/>
                <a:gd name="T45" fmla="*/ 483 h 1018"/>
                <a:gd name="T46" fmla="*/ 11 w 1018"/>
                <a:gd name="T47" fmla="*/ 406 h 1018"/>
                <a:gd name="T48" fmla="*/ 32 w 1018"/>
                <a:gd name="T49" fmla="*/ 334 h 1018"/>
                <a:gd name="T50" fmla="*/ 63 w 1018"/>
                <a:gd name="T51" fmla="*/ 266 h 1018"/>
                <a:gd name="T52" fmla="*/ 102 w 1018"/>
                <a:gd name="T53" fmla="*/ 205 h 1018"/>
                <a:gd name="T54" fmla="*/ 150 w 1018"/>
                <a:gd name="T55" fmla="*/ 150 h 1018"/>
                <a:gd name="T56" fmla="*/ 205 w 1018"/>
                <a:gd name="T57" fmla="*/ 101 h 1018"/>
                <a:gd name="T58" fmla="*/ 268 w 1018"/>
                <a:gd name="T59" fmla="*/ 62 h 1018"/>
                <a:gd name="T60" fmla="*/ 334 w 1018"/>
                <a:gd name="T61" fmla="*/ 31 h 1018"/>
                <a:gd name="T62" fmla="*/ 407 w 1018"/>
                <a:gd name="T63" fmla="*/ 10 h 1018"/>
                <a:gd name="T64" fmla="*/ 483 w 1018"/>
                <a:gd name="T65" fmla="*/ 1 h 1018"/>
                <a:gd name="T66" fmla="*/ 536 w 1018"/>
                <a:gd name="T67" fmla="*/ 1 h 1018"/>
                <a:gd name="T68" fmla="*/ 612 w 1018"/>
                <a:gd name="T69" fmla="*/ 10 h 1018"/>
                <a:gd name="T70" fmla="*/ 685 w 1018"/>
                <a:gd name="T71" fmla="*/ 31 h 1018"/>
                <a:gd name="T72" fmla="*/ 752 w 1018"/>
                <a:gd name="T73" fmla="*/ 62 h 1018"/>
                <a:gd name="T74" fmla="*/ 813 w 1018"/>
                <a:gd name="T75" fmla="*/ 101 h 1018"/>
                <a:gd name="T76" fmla="*/ 869 w 1018"/>
                <a:gd name="T77" fmla="*/ 150 h 1018"/>
                <a:gd name="T78" fmla="*/ 917 w 1018"/>
                <a:gd name="T79" fmla="*/ 205 h 1018"/>
                <a:gd name="T80" fmla="*/ 956 w 1018"/>
                <a:gd name="T81" fmla="*/ 266 h 1018"/>
                <a:gd name="T82" fmla="*/ 987 w 1018"/>
                <a:gd name="T83" fmla="*/ 334 h 1018"/>
                <a:gd name="T84" fmla="*/ 1008 w 1018"/>
                <a:gd name="T85" fmla="*/ 406 h 1018"/>
                <a:gd name="T86" fmla="*/ 1017 w 1018"/>
                <a:gd name="T87" fmla="*/ 483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8" h="1018">
                  <a:moveTo>
                    <a:pt x="1018" y="509"/>
                  </a:moveTo>
                  <a:lnTo>
                    <a:pt x="1018" y="509"/>
                  </a:lnTo>
                  <a:lnTo>
                    <a:pt x="1017" y="536"/>
                  </a:lnTo>
                  <a:lnTo>
                    <a:pt x="1015" y="561"/>
                  </a:lnTo>
                  <a:lnTo>
                    <a:pt x="1013" y="586"/>
                  </a:lnTo>
                  <a:lnTo>
                    <a:pt x="1008" y="612"/>
                  </a:lnTo>
                  <a:lnTo>
                    <a:pt x="1002" y="636"/>
                  </a:lnTo>
                  <a:lnTo>
                    <a:pt x="995" y="660"/>
                  </a:lnTo>
                  <a:lnTo>
                    <a:pt x="987" y="684"/>
                  </a:lnTo>
                  <a:lnTo>
                    <a:pt x="978" y="707"/>
                  </a:lnTo>
                  <a:lnTo>
                    <a:pt x="968" y="729"/>
                  </a:lnTo>
                  <a:lnTo>
                    <a:pt x="956" y="751"/>
                  </a:lnTo>
                  <a:lnTo>
                    <a:pt x="945" y="773"/>
                  </a:lnTo>
                  <a:lnTo>
                    <a:pt x="931" y="794"/>
                  </a:lnTo>
                  <a:lnTo>
                    <a:pt x="917" y="813"/>
                  </a:lnTo>
                  <a:lnTo>
                    <a:pt x="902" y="833"/>
                  </a:lnTo>
                  <a:lnTo>
                    <a:pt x="886" y="851"/>
                  </a:lnTo>
                  <a:lnTo>
                    <a:pt x="869" y="869"/>
                  </a:lnTo>
                  <a:lnTo>
                    <a:pt x="851" y="886"/>
                  </a:lnTo>
                  <a:lnTo>
                    <a:pt x="833" y="902"/>
                  </a:lnTo>
                  <a:lnTo>
                    <a:pt x="813" y="917"/>
                  </a:lnTo>
                  <a:lnTo>
                    <a:pt x="794" y="931"/>
                  </a:lnTo>
                  <a:lnTo>
                    <a:pt x="773" y="945"/>
                  </a:lnTo>
                  <a:lnTo>
                    <a:pt x="752" y="956"/>
                  </a:lnTo>
                  <a:lnTo>
                    <a:pt x="731" y="968"/>
                  </a:lnTo>
                  <a:lnTo>
                    <a:pt x="708" y="978"/>
                  </a:lnTo>
                  <a:lnTo>
                    <a:pt x="685" y="987"/>
                  </a:lnTo>
                  <a:lnTo>
                    <a:pt x="660" y="995"/>
                  </a:lnTo>
                  <a:lnTo>
                    <a:pt x="636" y="1002"/>
                  </a:lnTo>
                  <a:lnTo>
                    <a:pt x="612" y="1008"/>
                  </a:lnTo>
                  <a:lnTo>
                    <a:pt x="587" y="1011"/>
                  </a:lnTo>
                  <a:lnTo>
                    <a:pt x="561" y="1015"/>
                  </a:lnTo>
                  <a:lnTo>
                    <a:pt x="536" y="1017"/>
                  </a:lnTo>
                  <a:lnTo>
                    <a:pt x="509" y="1018"/>
                  </a:lnTo>
                  <a:lnTo>
                    <a:pt x="509" y="1018"/>
                  </a:lnTo>
                  <a:lnTo>
                    <a:pt x="483" y="1017"/>
                  </a:lnTo>
                  <a:lnTo>
                    <a:pt x="458" y="1015"/>
                  </a:lnTo>
                  <a:lnTo>
                    <a:pt x="432" y="1011"/>
                  </a:lnTo>
                  <a:lnTo>
                    <a:pt x="407" y="1008"/>
                  </a:lnTo>
                  <a:lnTo>
                    <a:pt x="383" y="1002"/>
                  </a:lnTo>
                  <a:lnTo>
                    <a:pt x="359" y="995"/>
                  </a:lnTo>
                  <a:lnTo>
                    <a:pt x="334" y="987"/>
                  </a:lnTo>
                  <a:lnTo>
                    <a:pt x="311" y="978"/>
                  </a:lnTo>
                  <a:lnTo>
                    <a:pt x="290" y="968"/>
                  </a:lnTo>
                  <a:lnTo>
                    <a:pt x="268" y="956"/>
                  </a:lnTo>
                  <a:lnTo>
                    <a:pt x="246" y="945"/>
                  </a:lnTo>
                  <a:lnTo>
                    <a:pt x="225" y="931"/>
                  </a:lnTo>
                  <a:lnTo>
                    <a:pt x="205" y="917"/>
                  </a:lnTo>
                  <a:lnTo>
                    <a:pt x="186" y="902"/>
                  </a:lnTo>
                  <a:lnTo>
                    <a:pt x="167" y="886"/>
                  </a:lnTo>
                  <a:lnTo>
                    <a:pt x="150" y="869"/>
                  </a:lnTo>
                  <a:lnTo>
                    <a:pt x="133" y="851"/>
                  </a:lnTo>
                  <a:lnTo>
                    <a:pt x="117" y="833"/>
                  </a:lnTo>
                  <a:lnTo>
                    <a:pt x="102" y="813"/>
                  </a:lnTo>
                  <a:lnTo>
                    <a:pt x="88" y="794"/>
                  </a:lnTo>
                  <a:lnTo>
                    <a:pt x="74" y="773"/>
                  </a:lnTo>
                  <a:lnTo>
                    <a:pt x="63" y="751"/>
                  </a:lnTo>
                  <a:lnTo>
                    <a:pt x="51" y="729"/>
                  </a:lnTo>
                  <a:lnTo>
                    <a:pt x="41" y="707"/>
                  </a:lnTo>
                  <a:lnTo>
                    <a:pt x="32" y="684"/>
                  </a:lnTo>
                  <a:lnTo>
                    <a:pt x="23" y="660"/>
                  </a:lnTo>
                  <a:lnTo>
                    <a:pt x="17" y="636"/>
                  </a:lnTo>
                  <a:lnTo>
                    <a:pt x="11" y="612"/>
                  </a:lnTo>
                  <a:lnTo>
                    <a:pt x="7" y="586"/>
                  </a:lnTo>
                  <a:lnTo>
                    <a:pt x="4" y="561"/>
                  </a:lnTo>
                  <a:lnTo>
                    <a:pt x="2" y="536"/>
                  </a:lnTo>
                  <a:lnTo>
                    <a:pt x="0" y="509"/>
                  </a:lnTo>
                  <a:lnTo>
                    <a:pt x="0" y="509"/>
                  </a:lnTo>
                  <a:lnTo>
                    <a:pt x="2" y="483"/>
                  </a:lnTo>
                  <a:lnTo>
                    <a:pt x="4" y="457"/>
                  </a:lnTo>
                  <a:lnTo>
                    <a:pt x="7" y="432"/>
                  </a:lnTo>
                  <a:lnTo>
                    <a:pt x="11" y="406"/>
                  </a:lnTo>
                  <a:lnTo>
                    <a:pt x="17" y="382"/>
                  </a:lnTo>
                  <a:lnTo>
                    <a:pt x="23" y="358"/>
                  </a:lnTo>
                  <a:lnTo>
                    <a:pt x="32" y="334"/>
                  </a:lnTo>
                  <a:lnTo>
                    <a:pt x="41" y="311"/>
                  </a:lnTo>
                  <a:lnTo>
                    <a:pt x="51" y="289"/>
                  </a:lnTo>
                  <a:lnTo>
                    <a:pt x="63" y="266"/>
                  </a:lnTo>
                  <a:lnTo>
                    <a:pt x="74" y="245"/>
                  </a:lnTo>
                  <a:lnTo>
                    <a:pt x="88" y="224"/>
                  </a:lnTo>
                  <a:lnTo>
                    <a:pt x="102" y="205"/>
                  </a:lnTo>
                  <a:lnTo>
                    <a:pt x="117" y="185"/>
                  </a:lnTo>
                  <a:lnTo>
                    <a:pt x="133" y="167"/>
                  </a:lnTo>
                  <a:lnTo>
                    <a:pt x="150" y="150"/>
                  </a:lnTo>
                  <a:lnTo>
                    <a:pt x="167" y="132"/>
                  </a:lnTo>
                  <a:lnTo>
                    <a:pt x="186" y="116"/>
                  </a:lnTo>
                  <a:lnTo>
                    <a:pt x="205" y="101"/>
                  </a:lnTo>
                  <a:lnTo>
                    <a:pt x="225" y="87"/>
                  </a:lnTo>
                  <a:lnTo>
                    <a:pt x="246" y="73"/>
                  </a:lnTo>
                  <a:lnTo>
                    <a:pt x="268" y="62"/>
                  </a:lnTo>
                  <a:lnTo>
                    <a:pt x="290" y="50"/>
                  </a:lnTo>
                  <a:lnTo>
                    <a:pt x="311" y="40"/>
                  </a:lnTo>
                  <a:lnTo>
                    <a:pt x="334" y="31"/>
                  </a:lnTo>
                  <a:lnTo>
                    <a:pt x="359" y="23"/>
                  </a:lnTo>
                  <a:lnTo>
                    <a:pt x="383" y="16"/>
                  </a:lnTo>
                  <a:lnTo>
                    <a:pt x="407" y="10"/>
                  </a:lnTo>
                  <a:lnTo>
                    <a:pt x="432" y="6"/>
                  </a:lnTo>
                  <a:lnTo>
                    <a:pt x="458" y="3"/>
                  </a:lnTo>
                  <a:lnTo>
                    <a:pt x="483" y="1"/>
                  </a:lnTo>
                  <a:lnTo>
                    <a:pt x="509" y="0"/>
                  </a:lnTo>
                  <a:lnTo>
                    <a:pt x="509" y="0"/>
                  </a:lnTo>
                  <a:lnTo>
                    <a:pt x="536" y="1"/>
                  </a:lnTo>
                  <a:lnTo>
                    <a:pt x="561" y="3"/>
                  </a:lnTo>
                  <a:lnTo>
                    <a:pt x="587" y="6"/>
                  </a:lnTo>
                  <a:lnTo>
                    <a:pt x="612" y="10"/>
                  </a:lnTo>
                  <a:lnTo>
                    <a:pt x="636" y="16"/>
                  </a:lnTo>
                  <a:lnTo>
                    <a:pt x="660" y="23"/>
                  </a:lnTo>
                  <a:lnTo>
                    <a:pt x="685" y="31"/>
                  </a:lnTo>
                  <a:lnTo>
                    <a:pt x="708" y="40"/>
                  </a:lnTo>
                  <a:lnTo>
                    <a:pt x="731" y="50"/>
                  </a:lnTo>
                  <a:lnTo>
                    <a:pt x="752" y="62"/>
                  </a:lnTo>
                  <a:lnTo>
                    <a:pt x="773" y="73"/>
                  </a:lnTo>
                  <a:lnTo>
                    <a:pt x="794" y="87"/>
                  </a:lnTo>
                  <a:lnTo>
                    <a:pt x="813" y="101"/>
                  </a:lnTo>
                  <a:lnTo>
                    <a:pt x="833" y="116"/>
                  </a:lnTo>
                  <a:lnTo>
                    <a:pt x="851" y="132"/>
                  </a:lnTo>
                  <a:lnTo>
                    <a:pt x="869" y="150"/>
                  </a:lnTo>
                  <a:lnTo>
                    <a:pt x="886" y="167"/>
                  </a:lnTo>
                  <a:lnTo>
                    <a:pt x="902" y="185"/>
                  </a:lnTo>
                  <a:lnTo>
                    <a:pt x="917" y="205"/>
                  </a:lnTo>
                  <a:lnTo>
                    <a:pt x="931" y="224"/>
                  </a:lnTo>
                  <a:lnTo>
                    <a:pt x="945" y="245"/>
                  </a:lnTo>
                  <a:lnTo>
                    <a:pt x="956" y="266"/>
                  </a:lnTo>
                  <a:lnTo>
                    <a:pt x="968" y="289"/>
                  </a:lnTo>
                  <a:lnTo>
                    <a:pt x="978" y="311"/>
                  </a:lnTo>
                  <a:lnTo>
                    <a:pt x="987" y="334"/>
                  </a:lnTo>
                  <a:lnTo>
                    <a:pt x="995" y="358"/>
                  </a:lnTo>
                  <a:lnTo>
                    <a:pt x="1002" y="382"/>
                  </a:lnTo>
                  <a:lnTo>
                    <a:pt x="1008" y="406"/>
                  </a:lnTo>
                  <a:lnTo>
                    <a:pt x="1013" y="432"/>
                  </a:lnTo>
                  <a:lnTo>
                    <a:pt x="1015" y="457"/>
                  </a:lnTo>
                  <a:lnTo>
                    <a:pt x="1017" y="483"/>
                  </a:lnTo>
                  <a:lnTo>
                    <a:pt x="1018" y="509"/>
                  </a:lnTo>
                  <a:lnTo>
                    <a:pt x="1018" y="509"/>
                  </a:lnTo>
                  <a:close/>
                </a:path>
              </a:pathLst>
            </a:custGeom>
            <a:solidFill>
              <a:srgbClr val="646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253">
              <a:extLst>
                <a:ext uri="{FF2B5EF4-FFF2-40B4-BE49-F238E27FC236}">
                  <a16:creationId xmlns:a16="http://schemas.microsoft.com/office/drawing/2014/main" id="{2CF53438-8348-4F0B-BAC3-5E68B546AD52}"/>
                </a:ext>
              </a:extLst>
            </p:cNvPr>
            <p:cNvSpPr>
              <a:spLocks noEditPoints="1"/>
            </p:cNvSpPr>
            <p:nvPr userDrawn="1"/>
          </p:nvSpPr>
          <p:spPr bwMode="auto">
            <a:xfrm>
              <a:off x="5221305" y="3097250"/>
              <a:ext cx="325439" cy="428630"/>
            </a:xfrm>
            <a:custGeom>
              <a:avLst/>
              <a:gdLst>
                <a:gd name="T0" fmla="*/ 136 w 409"/>
                <a:gd name="T1" fmla="*/ 539 h 539"/>
                <a:gd name="T2" fmla="*/ 120 w 409"/>
                <a:gd name="T3" fmla="*/ 530 h 539"/>
                <a:gd name="T4" fmla="*/ 118 w 409"/>
                <a:gd name="T5" fmla="*/ 482 h 539"/>
                <a:gd name="T6" fmla="*/ 108 w 409"/>
                <a:gd name="T7" fmla="*/ 437 h 539"/>
                <a:gd name="T8" fmla="*/ 80 w 409"/>
                <a:gd name="T9" fmla="*/ 389 h 539"/>
                <a:gd name="T10" fmla="*/ 39 w 409"/>
                <a:gd name="T11" fmla="*/ 324 h 539"/>
                <a:gd name="T12" fmla="*/ 21 w 409"/>
                <a:gd name="T13" fmla="*/ 293 h 539"/>
                <a:gd name="T14" fmla="*/ 18 w 409"/>
                <a:gd name="T15" fmla="*/ 291 h 539"/>
                <a:gd name="T16" fmla="*/ 1 w 409"/>
                <a:gd name="T17" fmla="*/ 227 h 539"/>
                <a:gd name="T18" fmla="*/ 1 w 409"/>
                <a:gd name="T19" fmla="*/ 184 h 539"/>
                <a:gd name="T20" fmla="*/ 16 w 409"/>
                <a:gd name="T21" fmla="*/ 125 h 539"/>
                <a:gd name="T22" fmla="*/ 46 w 409"/>
                <a:gd name="T23" fmla="*/ 74 h 539"/>
                <a:gd name="T24" fmla="*/ 90 w 409"/>
                <a:gd name="T25" fmla="*/ 34 h 539"/>
                <a:gd name="T26" fmla="*/ 144 w 409"/>
                <a:gd name="T27" fmla="*/ 9 h 539"/>
                <a:gd name="T28" fmla="*/ 204 w 409"/>
                <a:gd name="T29" fmla="*/ 0 h 539"/>
                <a:gd name="T30" fmla="*/ 245 w 409"/>
                <a:gd name="T31" fmla="*/ 4 h 539"/>
                <a:gd name="T32" fmla="*/ 302 w 409"/>
                <a:gd name="T33" fmla="*/ 25 h 539"/>
                <a:gd name="T34" fmla="*/ 349 w 409"/>
                <a:gd name="T35" fmla="*/ 59 h 539"/>
                <a:gd name="T36" fmla="*/ 383 w 409"/>
                <a:gd name="T37" fmla="*/ 107 h 539"/>
                <a:gd name="T38" fmla="*/ 404 w 409"/>
                <a:gd name="T39" fmla="*/ 163 h 539"/>
                <a:gd name="T40" fmla="*/ 409 w 409"/>
                <a:gd name="T41" fmla="*/ 205 h 539"/>
                <a:gd name="T42" fmla="*/ 398 w 409"/>
                <a:gd name="T43" fmla="*/ 270 h 539"/>
                <a:gd name="T44" fmla="*/ 388 w 409"/>
                <a:gd name="T45" fmla="*/ 293 h 539"/>
                <a:gd name="T46" fmla="*/ 369 w 409"/>
                <a:gd name="T47" fmla="*/ 324 h 539"/>
                <a:gd name="T48" fmla="*/ 349 w 409"/>
                <a:gd name="T49" fmla="*/ 356 h 539"/>
                <a:gd name="T50" fmla="*/ 308 w 409"/>
                <a:gd name="T51" fmla="*/ 421 h 539"/>
                <a:gd name="T52" fmla="*/ 291 w 409"/>
                <a:gd name="T53" fmla="*/ 468 h 539"/>
                <a:gd name="T54" fmla="*/ 289 w 409"/>
                <a:gd name="T55" fmla="*/ 523 h 539"/>
                <a:gd name="T56" fmla="*/ 280 w 409"/>
                <a:gd name="T57" fmla="*/ 538 h 539"/>
                <a:gd name="T58" fmla="*/ 204 w 409"/>
                <a:gd name="T59" fmla="*/ 11 h 539"/>
                <a:gd name="T60" fmla="*/ 166 w 409"/>
                <a:gd name="T61" fmla="*/ 14 h 539"/>
                <a:gd name="T62" fmla="*/ 111 w 409"/>
                <a:gd name="T63" fmla="*/ 34 h 539"/>
                <a:gd name="T64" fmla="*/ 68 w 409"/>
                <a:gd name="T65" fmla="*/ 67 h 539"/>
                <a:gd name="T66" fmla="*/ 34 w 409"/>
                <a:gd name="T67" fmla="*/ 112 h 539"/>
                <a:gd name="T68" fmla="*/ 15 w 409"/>
                <a:gd name="T69" fmla="*/ 165 h 539"/>
                <a:gd name="T70" fmla="*/ 11 w 409"/>
                <a:gd name="T71" fmla="*/ 205 h 539"/>
                <a:gd name="T72" fmla="*/ 22 w 409"/>
                <a:gd name="T73" fmla="*/ 266 h 539"/>
                <a:gd name="T74" fmla="*/ 30 w 409"/>
                <a:gd name="T75" fmla="*/ 288 h 539"/>
                <a:gd name="T76" fmla="*/ 39 w 409"/>
                <a:gd name="T77" fmla="*/ 304 h 539"/>
                <a:gd name="T78" fmla="*/ 48 w 409"/>
                <a:gd name="T79" fmla="*/ 319 h 539"/>
                <a:gd name="T80" fmla="*/ 92 w 409"/>
                <a:gd name="T81" fmla="*/ 384 h 539"/>
                <a:gd name="T82" fmla="*/ 120 w 409"/>
                <a:gd name="T83" fmla="*/ 435 h 539"/>
                <a:gd name="T84" fmla="*/ 130 w 409"/>
                <a:gd name="T85" fmla="*/ 482 h 539"/>
                <a:gd name="T86" fmla="*/ 131 w 409"/>
                <a:gd name="T87" fmla="*/ 525 h 539"/>
                <a:gd name="T88" fmla="*/ 136 w 409"/>
                <a:gd name="T89" fmla="*/ 527 h 539"/>
                <a:gd name="T90" fmla="*/ 275 w 409"/>
                <a:gd name="T91" fmla="*/ 527 h 539"/>
                <a:gd name="T92" fmla="*/ 277 w 409"/>
                <a:gd name="T93" fmla="*/ 523 h 539"/>
                <a:gd name="T94" fmla="*/ 280 w 409"/>
                <a:gd name="T95" fmla="*/ 467 h 539"/>
                <a:gd name="T96" fmla="*/ 297 w 409"/>
                <a:gd name="T97" fmla="*/ 419 h 539"/>
                <a:gd name="T98" fmla="*/ 340 w 409"/>
                <a:gd name="T99" fmla="*/ 350 h 539"/>
                <a:gd name="T100" fmla="*/ 360 w 409"/>
                <a:gd name="T101" fmla="*/ 318 h 539"/>
                <a:gd name="T102" fmla="*/ 378 w 409"/>
                <a:gd name="T103" fmla="*/ 289 h 539"/>
                <a:gd name="T104" fmla="*/ 379 w 409"/>
                <a:gd name="T105" fmla="*/ 286 h 539"/>
                <a:gd name="T106" fmla="*/ 392 w 409"/>
                <a:gd name="T107" fmla="*/ 246 h 539"/>
                <a:gd name="T108" fmla="*/ 397 w 409"/>
                <a:gd name="T109" fmla="*/ 205 h 539"/>
                <a:gd name="T110" fmla="*/ 389 w 409"/>
                <a:gd name="T111" fmla="*/ 147 h 539"/>
                <a:gd name="T112" fmla="*/ 364 w 409"/>
                <a:gd name="T113" fmla="*/ 96 h 539"/>
                <a:gd name="T114" fmla="*/ 327 w 409"/>
                <a:gd name="T115" fmla="*/ 55 h 539"/>
                <a:gd name="T116" fmla="*/ 280 w 409"/>
                <a:gd name="T117" fmla="*/ 26 h 539"/>
                <a:gd name="T118" fmla="*/ 223 w 409"/>
                <a:gd name="T119" fmla="*/ 1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9" h="539">
                  <a:moveTo>
                    <a:pt x="273" y="539"/>
                  </a:moveTo>
                  <a:lnTo>
                    <a:pt x="136" y="539"/>
                  </a:lnTo>
                  <a:lnTo>
                    <a:pt x="136" y="539"/>
                  </a:lnTo>
                  <a:lnTo>
                    <a:pt x="129" y="538"/>
                  </a:lnTo>
                  <a:lnTo>
                    <a:pt x="124" y="534"/>
                  </a:lnTo>
                  <a:lnTo>
                    <a:pt x="120" y="530"/>
                  </a:lnTo>
                  <a:lnTo>
                    <a:pt x="118" y="523"/>
                  </a:lnTo>
                  <a:lnTo>
                    <a:pt x="118" y="482"/>
                  </a:lnTo>
                  <a:lnTo>
                    <a:pt x="118" y="482"/>
                  </a:lnTo>
                  <a:lnTo>
                    <a:pt x="117" y="468"/>
                  </a:lnTo>
                  <a:lnTo>
                    <a:pt x="114" y="453"/>
                  </a:lnTo>
                  <a:lnTo>
                    <a:pt x="108" y="437"/>
                  </a:lnTo>
                  <a:lnTo>
                    <a:pt x="100" y="421"/>
                  </a:lnTo>
                  <a:lnTo>
                    <a:pt x="91" y="405"/>
                  </a:lnTo>
                  <a:lnTo>
                    <a:pt x="80" y="389"/>
                  </a:lnTo>
                  <a:lnTo>
                    <a:pt x="59" y="356"/>
                  </a:lnTo>
                  <a:lnTo>
                    <a:pt x="59" y="356"/>
                  </a:lnTo>
                  <a:lnTo>
                    <a:pt x="39" y="324"/>
                  </a:lnTo>
                  <a:lnTo>
                    <a:pt x="39" y="324"/>
                  </a:lnTo>
                  <a:lnTo>
                    <a:pt x="29" y="309"/>
                  </a:lnTo>
                  <a:lnTo>
                    <a:pt x="21" y="293"/>
                  </a:lnTo>
                  <a:lnTo>
                    <a:pt x="21" y="293"/>
                  </a:lnTo>
                  <a:lnTo>
                    <a:pt x="18" y="291"/>
                  </a:lnTo>
                  <a:lnTo>
                    <a:pt x="18" y="291"/>
                  </a:lnTo>
                  <a:lnTo>
                    <a:pt x="10" y="270"/>
                  </a:lnTo>
                  <a:lnTo>
                    <a:pt x="4" y="248"/>
                  </a:lnTo>
                  <a:lnTo>
                    <a:pt x="1" y="227"/>
                  </a:lnTo>
                  <a:lnTo>
                    <a:pt x="0" y="205"/>
                  </a:lnTo>
                  <a:lnTo>
                    <a:pt x="0" y="205"/>
                  </a:lnTo>
                  <a:lnTo>
                    <a:pt x="1" y="184"/>
                  </a:lnTo>
                  <a:lnTo>
                    <a:pt x="3" y="163"/>
                  </a:lnTo>
                  <a:lnTo>
                    <a:pt x="9" y="144"/>
                  </a:lnTo>
                  <a:lnTo>
                    <a:pt x="16" y="125"/>
                  </a:lnTo>
                  <a:lnTo>
                    <a:pt x="24" y="107"/>
                  </a:lnTo>
                  <a:lnTo>
                    <a:pt x="34" y="89"/>
                  </a:lnTo>
                  <a:lnTo>
                    <a:pt x="46" y="74"/>
                  </a:lnTo>
                  <a:lnTo>
                    <a:pt x="60" y="59"/>
                  </a:lnTo>
                  <a:lnTo>
                    <a:pt x="73" y="47"/>
                  </a:lnTo>
                  <a:lnTo>
                    <a:pt x="90" y="34"/>
                  </a:lnTo>
                  <a:lnTo>
                    <a:pt x="107" y="25"/>
                  </a:lnTo>
                  <a:lnTo>
                    <a:pt x="124" y="16"/>
                  </a:lnTo>
                  <a:lnTo>
                    <a:pt x="144" y="9"/>
                  </a:lnTo>
                  <a:lnTo>
                    <a:pt x="163" y="4"/>
                  </a:lnTo>
                  <a:lnTo>
                    <a:pt x="183" y="1"/>
                  </a:lnTo>
                  <a:lnTo>
                    <a:pt x="204" y="0"/>
                  </a:lnTo>
                  <a:lnTo>
                    <a:pt x="204" y="0"/>
                  </a:lnTo>
                  <a:lnTo>
                    <a:pt x="224" y="1"/>
                  </a:lnTo>
                  <a:lnTo>
                    <a:pt x="245" y="4"/>
                  </a:lnTo>
                  <a:lnTo>
                    <a:pt x="265" y="9"/>
                  </a:lnTo>
                  <a:lnTo>
                    <a:pt x="283" y="16"/>
                  </a:lnTo>
                  <a:lnTo>
                    <a:pt x="302" y="25"/>
                  </a:lnTo>
                  <a:lnTo>
                    <a:pt x="319" y="34"/>
                  </a:lnTo>
                  <a:lnTo>
                    <a:pt x="334" y="47"/>
                  </a:lnTo>
                  <a:lnTo>
                    <a:pt x="349" y="59"/>
                  </a:lnTo>
                  <a:lnTo>
                    <a:pt x="361" y="74"/>
                  </a:lnTo>
                  <a:lnTo>
                    <a:pt x="374" y="89"/>
                  </a:lnTo>
                  <a:lnTo>
                    <a:pt x="383" y="107"/>
                  </a:lnTo>
                  <a:lnTo>
                    <a:pt x="392" y="125"/>
                  </a:lnTo>
                  <a:lnTo>
                    <a:pt x="399" y="144"/>
                  </a:lnTo>
                  <a:lnTo>
                    <a:pt x="404" y="163"/>
                  </a:lnTo>
                  <a:lnTo>
                    <a:pt x="407" y="184"/>
                  </a:lnTo>
                  <a:lnTo>
                    <a:pt x="409" y="205"/>
                  </a:lnTo>
                  <a:lnTo>
                    <a:pt x="409" y="205"/>
                  </a:lnTo>
                  <a:lnTo>
                    <a:pt x="407" y="227"/>
                  </a:lnTo>
                  <a:lnTo>
                    <a:pt x="404" y="248"/>
                  </a:lnTo>
                  <a:lnTo>
                    <a:pt x="398" y="270"/>
                  </a:lnTo>
                  <a:lnTo>
                    <a:pt x="389" y="291"/>
                  </a:lnTo>
                  <a:lnTo>
                    <a:pt x="389" y="291"/>
                  </a:lnTo>
                  <a:lnTo>
                    <a:pt x="388" y="293"/>
                  </a:lnTo>
                  <a:lnTo>
                    <a:pt x="388" y="293"/>
                  </a:lnTo>
                  <a:lnTo>
                    <a:pt x="379" y="309"/>
                  </a:lnTo>
                  <a:lnTo>
                    <a:pt x="369" y="324"/>
                  </a:lnTo>
                  <a:lnTo>
                    <a:pt x="369" y="324"/>
                  </a:lnTo>
                  <a:lnTo>
                    <a:pt x="349" y="356"/>
                  </a:lnTo>
                  <a:lnTo>
                    <a:pt x="349" y="356"/>
                  </a:lnTo>
                  <a:lnTo>
                    <a:pt x="327" y="389"/>
                  </a:lnTo>
                  <a:lnTo>
                    <a:pt x="318" y="405"/>
                  </a:lnTo>
                  <a:lnTo>
                    <a:pt x="308" y="421"/>
                  </a:lnTo>
                  <a:lnTo>
                    <a:pt x="300" y="437"/>
                  </a:lnTo>
                  <a:lnTo>
                    <a:pt x="295" y="453"/>
                  </a:lnTo>
                  <a:lnTo>
                    <a:pt x="291" y="468"/>
                  </a:lnTo>
                  <a:lnTo>
                    <a:pt x="289" y="482"/>
                  </a:lnTo>
                  <a:lnTo>
                    <a:pt x="289" y="523"/>
                  </a:lnTo>
                  <a:lnTo>
                    <a:pt x="289" y="523"/>
                  </a:lnTo>
                  <a:lnTo>
                    <a:pt x="288" y="530"/>
                  </a:lnTo>
                  <a:lnTo>
                    <a:pt x="284" y="534"/>
                  </a:lnTo>
                  <a:lnTo>
                    <a:pt x="280" y="538"/>
                  </a:lnTo>
                  <a:lnTo>
                    <a:pt x="273" y="539"/>
                  </a:lnTo>
                  <a:lnTo>
                    <a:pt x="273" y="539"/>
                  </a:lnTo>
                  <a:close/>
                  <a:moveTo>
                    <a:pt x="204" y="11"/>
                  </a:moveTo>
                  <a:lnTo>
                    <a:pt x="204" y="11"/>
                  </a:lnTo>
                  <a:lnTo>
                    <a:pt x="184" y="12"/>
                  </a:lnTo>
                  <a:lnTo>
                    <a:pt x="166" y="14"/>
                  </a:lnTo>
                  <a:lnTo>
                    <a:pt x="147" y="19"/>
                  </a:lnTo>
                  <a:lnTo>
                    <a:pt x="129" y="26"/>
                  </a:lnTo>
                  <a:lnTo>
                    <a:pt x="111" y="34"/>
                  </a:lnTo>
                  <a:lnTo>
                    <a:pt x="97" y="44"/>
                  </a:lnTo>
                  <a:lnTo>
                    <a:pt x="82" y="55"/>
                  </a:lnTo>
                  <a:lnTo>
                    <a:pt x="68" y="67"/>
                  </a:lnTo>
                  <a:lnTo>
                    <a:pt x="55" y="81"/>
                  </a:lnTo>
                  <a:lnTo>
                    <a:pt x="44" y="96"/>
                  </a:lnTo>
                  <a:lnTo>
                    <a:pt x="34" y="112"/>
                  </a:lnTo>
                  <a:lnTo>
                    <a:pt x="26" y="129"/>
                  </a:lnTo>
                  <a:lnTo>
                    <a:pt x="19" y="147"/>
                  </a:lnTo>
                  <a:lnTo>
                    <a:pt x="15" y="165"/>
                  </a:lnTo>
                  <a:lnTo>
                    <a:pt x="11" y="185"/>
                  </a:lnTo>
                  <a:lnTo>
                    <a:pt x="11" y="205"/>
                  </a:lnTo>
                  <a:lnTo>
                    <a:pt x="11" y="205"/>
                  </a:lnTo>
                  <a:lnTo>
                    <a:pt x="12" y="225"/>
                  </a:lnTo>
                  <a:lnTo>
                    <a:pt x="16" y="246"/>
                  </a:lnTo>
                  <a:lnTo>
                    <a:pt x="22" y="266"/>
                  </a:lnTo>
                  <a:lnTo>
                    <a:pt x="29" y="285"/>
                  </a:lnTo>
                  <a:lnTo>
                    <a:pt x="29" y="285"/>
                  </a:lnTo>
                  <a:lnTo>
                    <a:pt x="30" y="288"/>
                  </a:lnTo>
                  <a:lnTo>
                    <a:pt x="30" y="289"/>
                  </a:lnTo>
                  <a:lnTo>
                    <a:pt x="30" y="289"/>
                  </a:lnTo>
                  <a:lnTo>
                    <a:pt x="39" y="304"/>
                  </a:lnTo>
                  <a:lnTo>
                    <a:pt x="48" y="318"/>
                  </a:lnTo>
                  <a:lnTo>
                    <a:pt x="48" y="319"/>
                  </a:lnTo>
                  <a:lnTo>
                    <a:pt x="48" y="319"/>
                  </a:lnTo>
                  <a:lnTo>
                    <a:pt x="69" y="349"/>
                  </a:lnTo>
                  <a:lnTo>
                    <a:pt x="69" y="349"/>
                  </a:lnTo>
                  <a:lnTo>
                    <a:pt x="92" y="384"/>
                  </a:lnTo>
                  <a:lnTo>
                    <a:pt x="102" y="402"/>
                  </a:lnTo>
                  <a:lnTo>
                    <a:pt x="111" y="419"/>
                  </a:lnTo>
                  <a:lnTo>
                    <a:pt x="120" y="435"/>
                  </a:lnTo>
                  <a:lnTo>
                    <a:pt x="125" y="451"/>
                  </a:lnTo>
                  <a:lnTo>
                    <a:pt x="129" y="467"/>
                  </a:lnTo>
                  <a:lnTo>
                    <a:pt x="130" y="482"/>
                  </a:lnTo>
                  <a:lnTo>
                    <a:pt x="130" y="523"/>
                  </a:lnTo>
                  <a:lnTo>
                    <a:pt x="130" y="523"/>
                  </a:lnTo>
                  <a:lnTo>
                    <a:pt x="131" y="525"/>
                  </a:lnTo>
                  <a:lnTo>
                    <a:pt x="132" y="526"/>
                  </a:lnTo>
                  <a:lnTo>
                    <a:pt x="133" y="527"/>
                  </a:lnTo>
                  <a:lnTo>
                    <a:pt x="136" y="527"/>
                  </a:lnTo>
                  <a:lnTo>
                    <a:pt x="273" y="527"/>
                  </a:lnTo>
                  <a:lnTo>
                    <a:pt x="273" y="527"/>
                  </a:lnTo>
                  <a:lnTo>
                    <a:pt x="275" y="527"/>
                  </a:lnTo>
                  <a:lnTo>
                    <a:pt x="276" y="526"/>
                  </a:lnTo>
                  <a:lnTo>
                    <a:pt x="277" y="525"/>
                  </a:lnTo>
                  <a:lnTo>
                    <a:pt x="277" y="523"/>
                  </a:lnTo>
                  <a:lnTo>
                    <a:pt x="277" y="482"/>
                  </a:lnTo>
                  <a:lnTo>
                    <a:pt x="277" y="482"/>
                  </a:lnTo>
                  <a:lnTo>
                    <a:pt x="280" y="467"/>
                  </a:lnTo>
                  <a:lnTo>
                    <a:pt x="283" y="451"/>
                  </a:lnTo>
                  <a:lnTo>
                    <a:pt x="289" y="435"/>
                  </a:lnTo>
                  <a:lnTo>
                    <a:pt x="297" y="419"/>
                  </a:lnTo>
                  <a:lnTo>
                    <a:pt x="306" y="402"/>
                  </a:lnTo>
                  <a:lnTo>
                    <a:pt x="316" y="384"/>
                  </a:lnTo>
                  <a:lnTo>
                    <a:pt x="340" y="350"/>
                  </a:lnTo>
                  <a:lnTo>
                    <a:pt x="340" y="350"/>
                  </a:lnTo>
                  <a:lnTo>
                    <a:pt x="359" y="319"/>
                  </a:lnTo>
                  <a:lnTo>
                    <a:pt x="360" y="318"/>
                  </a:lnTo>
                  <a:lnTo>
                    <a:pt x="360" y="318"/>
                  </a:lnTo>
                  <a:lnTo>
                    <a:pt x="369" y="304"/>
                  </a:lnTo>
                  <a:lnTo>
                    <a:pt x="378" y="289"/>
                  </a:lnTo>
                  <a:lnTo>
                    <a:pt x="378" y="288"/>
                  </a:lnTo>
                  <a:lnTo>
                    <a:pt x="378" y="288"/>
                  </a:lnTo>
                  <a:lnTo>
                    <a:pt x="379" y="286"/>
                  </a:lnTo>
                  <a:lnTo>
                    <a:pt x="379" y="286"/>
                  </a:lnTo>
                  <a:lnTo>
                    <a:pt x="387" y="266"/>
                  </a:lnTo>
                  <a:lnTo>
                    <a:pt x="392" y="246"/>
                  </a:lnTo>
                  <a:lnTo>
                    <a:pt x="396" y="225"/>
                  </a:lnTo>
                  <a:lnTo>
                    <a:pt x="397" y="205"/>
                  </a:lnTo>
                  <a:lnTo>
                    <a:pt x="397" y="205"/>
                  </a:lnTo>
                  <a:lnTo>
                    <a:pt x="396" y="185"/>
                  </a:lnTo>
                  <a:lnTo>
                    <a:pt x="394" y="165"/>
                  </a:lnTo>
                  <a:lnTo>
                    <a:pt x="389" y="147"/>
                  </a:lnTo>
                  <a:lnTo>
                    <a:pt x="382" y="129"/>
                  </a:lnTo>
                  <a:lnTo>
                    <a:pt x="374" y="112"/>
                  </a:lnTo>
                  <a:lnTo>
                    <a:pt x="364" y="96"/>
                  </a:lnTo>
                  <a:lnTo>
                    <a:pt x="353" y="81"/>
                  </a:lnTo>
                  <a:lnTo>
                    <a:pt x="341" y="67"/>
                  </a:lnTo>
                  <a:lnTo>
                    <a:pt x="327" y="55"/>
                  </a:lnTo>
                  <a:lnTo>
                    <a:pt x="312" y="44"/>
                  </a:lnTo>
                  <a:lnTo>
                    <a:pt x="296" y="34"/>
                  </a:lnTo>
                  <a:lnTo>
                    <a:pt x="280" y="26"/>
                  </a:lnTo>
                  <a:lnTo>
                    <a:pt x="261" y="19"/>
                  </a:lnTo>
                  <a:lnTo>
                    <a:pt x="243" y="14"/>
                  </a:lnTo>
                  <a:lnTo>
                    <a:pt x="223" y="12"/>
                  </a:lnTo>
                  <a:lnTo>
                    <a:pt x="204" y="11"/>
                  </a:lnTo>
                  <a:lnTo>
                    <a:pt x="20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254">
              <a:extLst>
                <a:ext uri="{FF2B5EF4-FFF2-40B4-BE49-F238E27FC236}">
                  <a16:creationId xmlns:a16="http://schemas.microsoft.com/office/drawing/2014/main" id="{8C7701A4-DA55-4D75-82FC-0131A0ECB9B2}"/>
                </a:ext>
              </a:extLst>
            </p:cNvPr>
            <p:cNvSpPr>
              <a:spLocks noEditPoints="1"/>
            </p:cNvSpPr>
            <p:nvPr userDrawn="1"/>
          </p:nvSpPr>
          <p:spPr bwMode="auto">
            <a:xfrm>
              <a:off x="5316556" y="3541755"/>
              <a:ext cx="134938" cy="28575"/>
            </a:xfrm>
            <a:custGeom>
              <a:avLst/>
              <a:gdLst>
                <a:gd name="T0" fmla="*/ 158 w 171"/>
                <a:gd name="T1" fmla="*/ 36 h 36"/>
                <a:gd name="T2" fmla="*/ 14 w 171"/>
                <a:gd name="T3" fmla="*/ 36 h 36"/>
                <a:gd name="T4" fmla="*/ 14 w 171"/>
                <a:gd name="T5" fmla="*/ 36 h 36"/>
                <a:gd name="T6" fmla="*/ 10 w 171"/>
                <a:gd name="T7" fmla="*/ 35 h 36"/>
                <a:gd name="T8" fmla="*/ 5 w 171"/>
                <a:gd name="T9" fmla="*/ 33 h 36"/>
                <a:gd name="T10" fmla="*/ 2 w 171"/>
                <a:gd name="T11" fmla="*/ 28 h 36"/>
                <a:gd name="T12" fmla="*/ 0 w 171"/>
                <a:gd name="T13" fmla="*/ 23 h 36"/>
                <a:gd name="T14" fmla="*/ 0 w 171"/>
                <a:gd name="T15" fmla="*/ 14 h 36"/>
                <a:gd name="T16" fmla="*/ 0 w 171"/>
                <a:gd name="T17" fmla="*/ 14 h 36"/>
                <a:gd name="T18" fmla="*/ 2 w 171"/>
                <a:gd name="T19" fmla="*/ 8 h 36"/>
                <a:gd name="T20" fmla="*/ 5 w 171"/>
                <a:gd name="T21" fmla="*/ 4 h 36"/>
                <a:gd name="T22" fmla="*/ 10 w 171"/>
                <a:gd name="T23" fmla="*/ 1 h 36"/>
                <a:gd name="T24" fmla="*/ 14 w 171"/>
                <a:gd name="T25" fmla="*/ 0 h 36"/>
                <a:gd name="T26" fmla="*/ 158 w 171"/>
                <a:gd name="T27" fmla="*/ 0 h 36"/>
                <a:gd name="T28" fmla="*/ 158 w 171"/>
                <a:gd name="T29" fmla="*/ 0 h 36"/>
                <a:gd name="T30" fmla="*/ 163 w 171"/>
                <a:gd name="T31" fmla="*/ 1 h 36"/>
                <a:gd name="T32" fmla="*/ 167 w 171"/>
                <a:gd name="T33" fmla="*/ 4 h 36"/>
                <a:gd name="T34" fmla="*/ 170 w 171"/>
                <a:gd name="T35" fmla="*/ 8 h 36"/>
                <a:gd name="T36" fmla="*/ 171 w 171"/>
                <a:gd name="T37" fmla="*/ 14 h 36"/>
                <a:gd name="T38" fmla="*/ 171 w 171"/>
                <a:gd name="T39" fmla="*/ 23 h 36"/>
                <a:gd name="T40" fmla="*/ 171 w 171"/>
                <a:gd name="T41" fmla="*/ 23 h 36"/>
                <a:gd name="T42" fmla="*/ 170 w 171"/>
                <a:gd name="T43" fmla="*/ 28 h 36"/>
                <a:gd name="T44" fmla="*/ 167 w 171"/>
                <a:gd name="T45" fmla="*/ 33 h 36"/>
                <a:gd name="T46" fmla="*/ 163 w 171"/>
                <a:gd name="T47" fmla="*/ 35 h 36"/>
                <a:gd name="T48" fmla="*/ 158 w 171"/>
                <a:gd name="T49" fmla="*/ 36 h 36"/>
                <a:gd name="T50" fmla="*/ 158 w 171"/>
                <a:gd name="T51" fmla="*/ 36 h 36"/>
                <a:gd name="T52" fmla="*/ 14 w 171"/>
                <a:gd name="T53" fmla="*/ 12 h 36"/>
                <a:gd name="T54" fmla="*/ 14 w 171"/>
                <a:gd name="T55" fmla="*/ 12 h 36"/>
                <a:gd name="T56" fmla="*/ 13 w 171"/>
                <a:gd name="T57" fmla="*/ 12 h 36"/>
                <a:gd name="T58" fmla="*/ 12 w 171"/>
                <a:gd name="T59" fmla="*/ 14 h 36"/>
                <a:gd name="T60" fmla="*/ 12 w 171"/>
                <a:gd name="T61" fmla="*/ 23 h 36"/>
                <a:gd name="T62" fmla="*/ 12 w 171"/>
                <a:gd name="T63" fmla="*/ 23 h 36"/>
                <a:gd name="T64" fmla="*/ 13 w 171"/>
                <a:gd name="T65" fmla="*/ 25 h 36"/>
                <a:gd name="T66" fmla="*/ 14 w 171"/>
                <a:gd name="T67" fmla="*/ 25 h 36"/>
                <a:gd name="T68" fmla="*/ 158 w 171"/>
                <a:gd name="T69" fmla="*/ 25 h 36"/>
                <a:gd name="T70" fmla="*/ 158 w 171"/>
                <a:gd name="T71" fmla="*/ 25 h 36"/>
                <a:gd name="T72" fmla="*/ 159 w 171"/>
                <a:gd name="T73" fmla="*/ 25 h 36"/>
                <a:gd name="T74" fmla="*/ 159 w 171"/>
                <a:gd name="T75" fmla="*/ 23 h 36"/>
                <a:gd name="T76" fmla="*/ 159 w 171"/>
                <a:gd name="T77" fmla="*/ 14 h 36"/>
                <a:gd name="T78" fmla="*/ 159 w 171"/>
                <a:gd name="T79" fmla="*/ 14 h 36"/>
                <a:gd name="T80" fmla="*/ 159 w 171"/>
                <a:gd name="T81" fmla="*/ 12 h 36"/>
                <a:gd name="T82" fmla="*/ 158 w 171"/>
                <a:gd name="T83" fmla="*/ 12 h 36"/>
                <a:gd name="T84" fmla="*/ 14 w 171"/>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1" h="36">
                  <a:moveTo>
                    <a:pt x="158" y="36"/>
                  </a:moveTo>
                  <a:lnTo>
                    <a:pt x="14" y="36"/>
                  </a:lnTo>
                  <a:lnTo>
                    <a:pt x="14" y="36"/>
                  </a:lnTo>
                  <a:lnTo>
                    <a:pt x="10" y="35"/>
                  </a:lnTo>
                  <a:lnTo>
                    <a:pt x="5" y="33"/>
                  </a:lnTo>
                  <a:lnTo>
                    <a:pt x="2" y="28"/>
                  </a:lnTo>
                  <a:lnTo>
                    <a:pt x="0" y="23"/>
                  </a:lnTo>
                  <a:lnTo>
                    <a:pt x="0" y="14"/>
                  </a:lnTo>
                  <a:lnTo>
                    <a:pt x="0" y="14"/>
                  </a:lnTo>
                  <a:lnTo>
                    <a:pt x="2" y="8"/>
                  </a:lnTo>
                  <a:lnTo>
                    <a:pt x="5" y="4"/>
                  </a:lnTo>
                  <a:lnTo>
                    <a:pt x="10" y="1"/>
                  </a:lnTo>
                  <a:lnTo>
                    <a:pt x="14" y="0"/>
                  </a:lnTo>
                  <a:lnTo>
                    <a:pt x="158" y="0"/>
                  </a:lnTo>
                  <a:lnTo>
                    <a:pt x="158" y="0"/>
                  </a:lnTo>
                  <a:lnTo>
                    <a:pt x="163" y="1"/>
                  </a:lnTo>
                  <a:lnTo>
                    <a:pt x="167" y="4"/>
                  </a:lnTo>
                  <a:lnTo>
                    <a:pt x="170" y="8"/>
                  </a:lnTo>
                  <a:lnTo>
                    <a:pt x="171" y="14"/>
                  </a:lnTo>
                  <a:lnTo>
                    <a:pt x="171" y="23"/>
                  </a:lnTo>
                  <a:lnTo>
                    <a:pt x="171" y="23"/>
                  </a:lnTo>
                  <a:lnTo>
                    <a:pt x="170" y="28"/>
                  </a:lnTo>
                  <a:lnTo>
                    <a:pt x="167" y="33"/>
                  </a:lnTo>
                  <a:lnTo>
                    <a:pt x="163" y="35"/>
                  </a:lnTo>
                  <a:lnTo>
                    <a:pt x="158" y="36"/>
                  </a:lnTo>
                  <a:lnTo>
                    <a:pt x="158" y="36"/>
                  </a:lnTo>
                  <a:close/>
                  <a:moveTo>
                    <a:pt x="14" y="12"/>
                  </a:moveTo>
                  <a:lnTo>
                    <a:pt x="14" y="12"/>
                  </a:lnTo>
                  <a:lnTo>
                    <a:pt x="13" y="12"/>
                  </a:lnTo>
                  <a:lnTo>
                    <a:pt x="12" y="14"/>
                  </a:lnTo>
                  <a:lnTo>
                    <a:pt x="12" y="23"/>
                  </a:lnTo>
                  <a:lnTo>
                    <a:pt x="12" y="23"/>
                  </a:lnTo>
                  <a:lnTo>
                    <a:pt x="13" y="25"/>
                  </a:lnTo>
                  <a:lnTo>
                    <a:pt x="14" y="25"/>
                  </a:lnTo>
                  <a:lnTo>
                    <a:pt x="158" y="25"/>
                  </a:lnTo>
                  <a:lnTo>
                    <a:pt x="158" y="25"/>
                  </a:lnTo>
                  <a:lnTo>
                    <a:pt x="159" y="25"/>
                  </a:lnTo>
                  <a:lnTo>
                    <a:pt x="159" y="23"/>
                  </a:lnTo>
                  <a:lnTo>
                    <a:pt x="159" y="14"/>
                  </a:lnTo>
                  <a:lnTo>
                    <a:pt x="159" y="14"/>
                  </a:lnTo>
                  <a:lnTo>
                    <a:pt x="159" y="12"/>
                  </a:lnTo>
                  <a:lnTo>
                    <a:pt x="158"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255">
              <a:extLst>
                <a:ext uri="{FF2B5EF4-FFF2-40B4-BE49-F238E27FC236}">
                  <a16:creationId xmlns:a16="http://schemas.microsoft.com/office/drawing/2014/main" id="{3871790A-CC20-4F4B-B2E8-76C084DFCCF4}"/>
                </a:ext>
              </a:extLst>
            </p:cNvPr>
            <p:cNvSpPr>
              <a:spLocks noEditPoints="1"/>
            </p:cNvSpPr>
            <p:nvPr userDrawn="1"/>
          </p:nvSpPr>
          <p:spPr bwMode="auto">
            <a:xfrm>
              <a:off x="5329256" y="3579856"/>
              <a:ext cx="107950" cy="28575"/>
            </a:xfrm>
            <a:custGeom>
              <a:avLst/>
              <a:gdLst>
                <a:gd name="T0" fmla="*/ 123 w 136"/>
                <a:gd name="T1" fmla="*/ 35 h 35"/>
                <a:gd name="T2" fmla="*/ 13 w 136"/>
                <a:gd name="T3" fmla="*/ 35 h 35"/>
                <a:gd name="T4" fmla="*/ 13 w 136"/>
                <a:gd name="T5" fmla="*/ 35 h 35"/>
                <a:gd name="T6" fmla="*/ 8 w 136"/>
                <a:gd name="T7" fmla="*/ 34 h 35"/>
                <a:gd name="T8" fmla="*/ 4 w 136"/>
                <a:gd name="T9" fmla="*/ 32 h 35"/>
                <a:gd name="T10" fmla="*/ 1 w 136"/>
                <a:gd name="T11" fmla="*/ 27 h 35"/>
                <a:gd name="T12" fmla="*/ 0 w 136"/>
                <a:gd name="T13" fmla="*/ 23 h 35"/>
                <a:gd name="T14" fmla="*/ 0 w 136"/>
                <a:gd name="T15" fmla="*/ 14 h 35"/>
                <a:gd name="T16" fmla="*/ 0 w 136"/>
                <a:gd name="T17" fmla="*/ 14 h 35"/>
                <a:gd name="T18" fmla="*/ 1 w 136"/>
                <a:gd name="T19" fmla="*/ 8 h 35"/>
                <a:gd name="T20" fmla="*/ 4 w 136"/>
                <a:gd name="T21" fmla="*/ 3 h 35"/>
                <a:gd name="T22" fmla="*/ 8 w 136"/>
                <a:gd name="T23" fmla="*/ 1 h 35"/>
                <a:gd name="T24" fmla="*/ 13 w 136"/>
                <a:gd name="T25" fmla="*/ 0 h 35"/>
                <a:gd name="T26" fmla="*/ 123 w 136"/>
                <a:gd name="T27" fmla="*/ 0 h 35"/>
                <a:gd name="T28" fmla="*/ 123 w 136"/>
                <a:gd name="T29" fmla="*/ 0 h 35"/>
                <a:gd name="T30" fmla="*/ 128 w 136"/>
                <a:gd name="T31" fmla="*/ 1 h 35"/>
                <a:gd name="T32" fmla="*/ 132 w 136"/>
                <a:gd name="T33" fmla="*/ 3 h 35"/>
                <a:gd name="T34" fmla="*/ 136 w 136"/>
                <a:gd name="T35" fmla="*/ 8 h 35"/>
                <a:gd name="T36" fmla="*/ 136 w 136"/>
                <a:gd name="T37" fmla="*/ 14 h 35"/>
                <a:gd name="T38" fmla="*/ 136 w 136"/>
                <a:gd name="T39" fmla="*/ 23 h 35"/>
                <a:gd name="T40" fmla="*/ 136 w 136"/>
                <a:gd name="T41" fmla="*/ 23 h 35"/>
                <a:gd name="T42" fmla="*/ 136 w 136"/>
                <a:gd name="T43" fmla="*/ 27 h 35"/>
                <a:gd name="T44" fmla="*/ 132 w 136"/>
                <a:gd name="T45" fmla="*/ 32 h 35"/>
                <a:gd name="T46" fmla="*/ 128 w 136"/>
                <a:gd name="T47" fmla="*/ 34 h 35"/>
                <a:gd name="T48" fmla="*/ 123 w 136"/>
                <a:gd name="T49" fmla="*/ 35 h 35"/>
                <a:gd name="T50" fmla="*/ 123 w 136"/>
                <a:gd name="T51" fmla="*/ 35 h 35"/>
                <a:gd name="T52" fmla="*/ 13 w 136"/>
                <a:gd name="T53" fmla="*/ 11 h 35"/>
                <a:gd name="T54" fmla="*/ 13 w 136"/>
                <a:gd name="T55" fmla="*/ 11 h 35"/>
                <a:gd name="T56" fmla="*/ 12 w 136"/>
                <a:gd name="T57" fmla="*/ 11 h 35"/>
                <a:gd name="T58" fmla="*/ 11 w 136"/>
                <a:gd name="T59" fmla="*/ 14 h 35"/>
                <a:gd name="T60" fmla="*/ 11 w 136"/>
                <a:gd name="T61" fmla="*/ 23 h 35"/>
                <a:gd name="T62" fmla="*/ 11 w 136"/>
                <a:gd name="T63" fmla="*/ 23 h 35"/>
                <a:gd name="T64" fmla="*/ 12 w 136"/>
                <a:gd name="T65" fmla="*/ 24 h 35"/>
                <a:gd name="T66" fmla="*/ 13 w 136"/>
                <a:gd name="T67" fmla="*/ 24 h 35"/>
                <a:gd name="T68" fmla="*/ 123 w 136"/>
                <a:gd name="T69" fmla="*/ 24 h 35"/>
                <a:gd name="T70" fmla="*/ 123 w 136"/>
                <a:gd name="T71" fmla="*/ 24 h 35"/>
                <a:gd name="T72" fmla="*/ 124 w 136"/>
                <a:gd name="T73" fmla="*/ 24 h 35"/>
                <a:gd name="T74" fmla="*/ 125 w 136"/>
                <a:gd name="T75" fmla="*/ 23 h 35"/>
                <a:gd name="T76" fmla="*/ 125 w 136"/>
                <a:gd name="T77" fmla="*/ 14 h 35"/>
                <a:gd name="T78" fmla="*/ 125 w 136"/>
                <a:gd name="T79" fmla="*/ 14 h 35"/>
                <a:gd name="T80" fmla="*/ 124 w 136"/>
                <a:gd name="T81" fmla="*/ 11 h 35"/>
                <a:gd name="T82" fmla="*/ 123 w 136"/>
                <a:gd name="T83" fmla="*/ 11 h 35"/>
                <a:gd name="T84" fmla="*/ 13 w 136"/>
                <a:gd name="T85"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35">
                  <a:moveTo>
                    <a:pt x="123" y="35"/>
                  </a:moveTo>
                  <a:lnTo>
                    <a:pt x="13" y="35"/>
                  </a:lnTo>
                  <a:lnTo>
                    <a:pt x="13" y="35"/>
                  </a:lnTo>
                  <a:lnTo>
                    <a:pt x="8" y="34"/>
                  </a:lnTo>
                  <a:lnTo>
                    <a:pt x="4" y="32"/>
                  </a:lnTo>
                  <a:lnTo>
                    <a:pt x="1" y="27"/>
                  </a:lnTo>
                  <a:lnTo>
                    <a:pt x="0" y="23"/>
                  </a:lnTo>
                  <a:lnTo>
                    <a:pt x="0" y="14"/>
                  </a:lnTo>
                  <a:lnTo>
                    <a:pt x="0" y="14"/>
                  </a:lnTo>
                  <a:lnTo>
                    <a:pt x="1" y="8"/>
                  </a:lnTo>
                  <a:lnTo>
                    <a:pt x="4" y="3"/>
                  </a:lnTo>
                  <a:lnTo>
                    <a:pt x="8" y="1"/>
                  </a:lnTo>
                  <a:lnTo>
                    <a:pt x="13" y="0"/>
                  </a:lnTo>
                  <a:lnTo>
                    <a:pt x="123" y="0"/>
                  </a:lnTo>
                  <a:lnTo>
                    <a:pt x="123" y="0"/>
                  </a:lnTo>
                  <a:lnTo>
                    <a:pt x="128" y="1"/>
                  </a:lnTo>
                  <a:lnTo>
                    <a:pt x="132" y="3"/>
                  </a:lnTo>
                  <a:lnTo>
                    <a:pt x="136" y="8"/>
                  </a:lnTo>
                  <a:lnTo>
                    <a:pt x="136" y="14"/>
                  </a:lnTo>
                  <a:lnTo>
                    <a:pt x="136" y="23"/>
                  </a:lnTo>
                  <a:lnTo>
                    <a:pt x="136" y="23"/>
                  </a:lnTo>
                  <a:lnTo>
                    <a:pt x="136" y="27"/>
                  </a:lnTo>
                  <a:lnTo>
                    <a:pt x="132" y="32"/>
                  </a:lnTo>
                  <a:lnTo>
                    <a:pt x="128" y="34"/>
                  </a:lnTo>
                  <a:lnTo>
                    <a:pt x="123" y="35"/>
                  </a:lnTo>
                  <a:lnTo>
                    <a:pt x="123" y="35"/>
                  </a:lnTo>
                  <a:close/>
                  <a:moveTo>
                    <a:pt x="13" y="11"/>
                  </a:moveTo>
                  <a:lnTo>
                    <a:pt x="13" y="11"/>
                  </a:lnTo>
                  <a:lnTo>
                    <a:pt x="12" y="11"/>
                  </a:lnTo>
                  <a:lnTo>
                    <a:pt x="11" y="14"/>
                  </a:lnTo>
                  <a:lnTo>
                    <a:pt x="11" y="23"/>
                  </a:lnTo>
                  <a:lnTo>
                    <a:pt x="11" y="23"/>
                  </a:lnTo>
                  <a:lnTo>
                    <a:pt x="12" y="24"/>
                  </a:lnTo>
                  <a:lnTo>
                    <a:pt x="13" y="24"/>
                  </a:lnTo>
                  <a:lnTo>
                    <a:pt x="123" y="24"/>
                  </a:lnTo>
                  <a:lnTo>
                    <a:pt x="123" y="24"/>
                  </a:lnTo>
                  <a:lnTo>
                    <a:pt x="124" y="24"/>
                  </a:lnTo>
                  <a:lnTo>
                    <a:pt x="125" y="23"/>
                  </a:lnTo>
                  <a:lnTo>
                    <a:pt x="125" y="14"/>
                  </a:lnTo>
                  <a:lnTo>
                    <a:pt x="125" y="14"/>
                  </a:lnTo>
                  <a:lnTo>
                    <a:pt x="124" y="11"/>
                  </a:lnTo>
                  <a:lnTo>
                    <a:pt x="123" y="11"/>
                  </a:lnTo>
                  <a:lnTo>
                    <a:pt x="13"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256">
              <a:extLst>
                <a:ext uri="{FF2B5EF4-FFF2-40B4-BE49-F238E27FC236}">
                  <a16:creationId xmlns:a16="http://schemas.microsoft.com/office/drawing/2014/main" id="{CB4DC264-E8E6-41C6-9E9C-E8ABAD46B6CF}"/>
                </a:ext>
              </a:extLst>
            </p:cNvPr>
            <p:cNvSpPr>
              <a:spLocks noEditPoints="1"/>
            </p:cNvSpPr>
            <p:nvPr userDrawn="1"/>
          </p:nvSpPr>
          <p:spPr bwMode="auto">
            <a:xfrm>
              <a:off x="5343543" y="3617956"/>
              <a:ext cx="80963" cy="28575"/>
            </a:xfrm>
            <a:custGeom>
              <a:avLst/>
              <a:gdLst>
                <a:gd name="T0" fmla="*/ 89 w 102"/>
                <a:gd name="T1" fmla="*/ 36 h 36"/>
                <a:gd name="T2" fmla="*/ 14 w 102"/>
                <a:gd name="T3" fmla="*/ 36 h 36"/>
                <a:gd name="T4" fmla="*/ 14 w 102"/>
                <a:gd name="T5" fmla="*/ 36 h 36"/>
                <a:gd name="T6" fmla="*/ 8 w 102"/>
                <a:gd name="T7" fmla="*/ 35 h 36"/>
                <a:gd name="T8" fmla="*/ 3 w 102"/>
                <a:gd name="T9" fmla="*/ 32 h 36"/>
                <a:gd name="T10" fmla="*/ 1 w 102"/>
                <a:gd name="T11" fmla="*/ 28 h 36"/>
                <a:gd name="T12" fmla="*/ 0 w 102"/>
                <a:gd name="T13" fmla="*/ 22 h 36"/>
                <a:gd name="T14" fmla="*/ 0 w 102"/>
                <a:gd name="T15" fmla="*/ 14 h 36"/>
                <a:gd name="T16" fmla="*/ 0 w 102"/>
                <a:gd name="T17" fmla="*/ 14 h 36"/>
                <a:gd name="T18" fmla="*/ 1 w 102"/>
                <a:gd name="T19" fmla="*/ 8 h 36"/>
                <a:gd name="T20" fmla="*/ 3 w 102"/>
                <a:gd name="T21" fmla="*/ 4 h 36"/>
                <a:gd name="T22" fmla="*/ 8 w 102"/>
                <a:gd name="T23" fmla="*/ 1 h 36"/>
                <a:gd name="T24" fmla="*/ 14 w 102"/>
                <a:gd name="T25" fmla="*/ 0 h 36"/>
                <a:gd name="T26" fmla="*/ 89 w 102"/>
                <a:gd name="T27" fmla="*/ 0 h 36"/>
                <a:gd name="T28" fmla="*/ 89 w 102"/>
                <a:gd name="T29" fmla="*/ 0 h 36"/>
                <a:gd name="T30" fmla="*/ 93 w 102"/>
                <a:gd name="T31" fmla="*/ 1 h 36"/>
                <a:gd name="T32" fmla="*/ 98 w 102"/>
                <a:gd name="T33" fmla="*/ 4 h 36"/>
                <a:gd name="T34" fmla="*/ 101 w 102"/>
                <a:gd name="T35" fmla="*/ 8 h 36"/>
                <a:gd name="T36" fmla="*/ 102 w 102"/>
                <a:gd name="T37" fmla="*/ 14 h 36"/>
                <a:gd name="T38" fmla="*/ 102 w 102"/>
                <a:gd name="T39" fmla="*/ 22 h 36"/>
                <a:gd name="T40" fmla="*/ 102 w 102"/>
                <a:gd name="T41" fmla="*/ 22 h 36"/>
                <a:gd name="T42" fmla="*/ 101 w 102"/>
                <a:gd name="T43" fmla="*/ 28 h 36"/>
                <a:gd name="T44" fmla="*/ 98 w 102"/>
                <a:gd name="T45" fmla="*/ 32 h 36"/>
                <a:gd name="T46" fmla="*/ 93 w 102"/>
                <a:gd name="T47" fmla="*/ 35 h 36"/>
                <a:gd name="T48" fmla="*/ 89 w 102"/>
                <a:gd name="T49" fmla="*/ 36 h 36"/>
                <a:gd name="T50" fmla="*/ 89 w 102"/>
                <a:gd name="T51" fmla="*/ 36 h 36"/>
                <a:gd name="T52" fmla="*/ 14 w 102"/>
                <a:gd name="T53" fmla="*/ 12 h 36"/>
                <a:gd name="T54" fmla="*/ 14 w 102"/>
                <a:gd name="T55" fmla="*/ 12 h 36"/>
                <a:gd name="T56" fmla="*/ 11 w 102"/>
                <a:gd name="T57" fmla="*/ 12 h 36"/>
                <a:gd name="T58" fmla="*/ 11 w 102"/>
                <a:gd name="T59" fmla="*/ 14 h 36"/>
                <a:gd name="T60" fmla="*/ 11 w 102"/>
                <a:gd name="T61" fmla="*/ 22 h 36"/>
                <a:gd name="T62" fmla="*/ 11 w 102"/>
                <a:gd name="T63" fmla="*/ 22 h 36"/>
                <a:gd name="T64" fmla="*/ 11 w 102"/>
                <a:gd name="T65" fmla="*/ 24 h 36"/>
                <a:gd name="T66" fmla="*/ 14 w 102"/>
                <a:gd name="T67" fmla="*/ 24 h 36"/>
                <a:gd name="T68" fmla="*/ 89 w 102"/>
                <a:gd name="T69" fmla="*/ 24 h 36"/>
                <a:gd name="T70" fmla="*/ 89 w 102"/>
                <a:gd name="T71" fmla="*/ 24 h 36"/>
                <a:gd name="T72" fmla="*/ 90 w 102"/>
                <a:gd name="T73" fmla="*/ 24 h 36"/>
                <a:gd name="T74" fmla="*/ 91 w 102"/>
                <a:gd name="T75" fmla="*/ 22 h 36"/>
                <a:gd name="T76" fmla="*/ 91 w 102"/>
                <a:gd name="T77" fmla="*/ 14 h 36"/>
                <a:gd name="T78" fmla="*/ 91 w 102"/>
                <a:gd name="T79" fmla="*/ 14 h 36"/>
                <a:gd name="T80" fmla="*/ 90 w 102"/>
                <a:gd name="T81" fmla="*/ 12 h 36"/>
                <a:gd name="T82" fmla="*/ 89 w 102"/>
                <a:gd name="T83" fmla="*/ 12 h 36"/>
                <a:gd name="T84" fmla="*/ 14 w 102"/>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2" h="36">
                  <a:moveTo>
                    <a:pt x="89" y="36"/>
                  </a:moveTo>
                  <a:lnTo>
                    <a:pt x="14" y="36"/>
                  </a:lnTo>
                  <a:lnTo>
                    <a:pt x="14" y="36"/>
                  </a:lnTo>
                  <a:lnTo>
                    <a:pt x="8" y="35"/>
                  </a:lnTo>
                  <a:lnTo>
                    <a:pt x="3" y="32"/>
                  </a:lnTo>
                  <a:lnTo>
                    <a:pt x="1" y="28"/>
                  </a:lnTo>
                  <a:lnTo>
                    <a:pt x="0" y="22"/>
                  </a:lnTo>
                  <a:lnTo>
                    <a:pt x="0" y="14"/>
                  </a:lnTo>
                  <a:lnTo>
                    <a:pt x="0" y="14"/>
                  </a:lnTo>
                  <a:lnTo>
                    <a:pt x="1" y="8"/>
                  </a:lnTo>
                  <a:lnTo>
                    <a:pt x="3" y="4"/>
                  </a:lnTo>
                  <a:lnTo>
                    <a:pt x="8" y="1"/>
                  </a:lnTo>
                  <a:lnTo>
                    <a:pt x="14" y="0"/>
                  </a:lnTo>
                  <a:lnTo>
                    <a:pt x="89" y="0"/>
                  </a:lnTo>
                  <a:lnTo>
                    <a:pt x="89" y="0"/>
                  </a:lnTo>
                  <a:lnTo>
                    <a:pt x="93" y="1"/>
                  </a:lnTo>
                  <a:lnTo>
                    <a:pt x="98" y="4"/>
                  </a:lnTo>
                  <a:lnTo>
                    <a:pt x="101" y="8"/>
                  </a:lnTo>
                  <a:lnTo>
                    <a:pt x="102" y="14"/>
                  </a:lnTo>
                  <a:lnTo>
                    <a:pt x="102" y="22"/>
                  </a:lnTo>
                  <a:lnTo>
                    <a:pt x="102" y="22"/>
                  </a:lnTo>
                  <a:lnTo>
                    <a:pt x="101" y="28"/>
                  </a:lnTo>
                  <a:lnTo>
                    <a:pt x="98" y="32"/>
                  </a:lnTo>
                  <a:lnTo>
                    <a:pt x="93" y="35"/>
                  </a:lnTo>
                  <a:lnTo>
                    <a:pt x="89" y="36"/>
                  </a:lnTo>
                  <a:lnTo>
                    <a:pt x="89" y="36"/>
                  </a:lnTo>
                  <a:close/>
                  <a:moveTo>
                    <a:pt x="14" y="12"/>
                  </a:moveTo>
                  <a:lnTo>
                    <a:pt x="14" y="12"/>
                  </a:lnTo>
                  <a:lnTo>
                    <a:pt x="11" y="12"/>
                  </a:lnTo>
                  <a:lnTo>
                    <a:pt x="11" y="14"/>
                  </a:lnTo>
                  <a:lnTo>
                    <a:pt x="11" y="22"/>
                  </a:lnTo>
                  <a:lnTo>
                    <a:pt x="11" y="22"/>
                  </a:lnTo>
                  <a:lnTo>
                    <a:pt x="11" y="24"/>
                  </a:lnTo>
                  <a:lnTo>
                    <a:pt x="14" y="24"/>
                  </a:lnTo>
                  <a:lnTo>
                    <a:pt x="89" y="24"/>
                  </a:lnTo>
                  <a:lnTo>
                    <a:pt x="89" y="24"/>
                  </a:lnTo>
                  <a:lnTo>
                    <a:pt x="90" y="24"/>
                  </a:lnTo>
                  <a:lnTo>
                    <a:pt x="91" y="22"/>
                  </a:lnTo>
                  <a:lnTo>
                    <a:pt x="91" y="14"/>
                  </a:lnTo>
                  <a:lnTo>
                    <a:pt x="91" y="14"/>
                  </a:lnTo>
                  <a:lnTo>
                    <a:pt x="90" y="12"/>
                  </a:lnTo>
                  <a:lnTo>
                    <a:pt x="89"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257">
              <a:extLst>
                <a:ext uri="{FF2B5EF4-FFF2-40B4-BE49-F238E27FC236}">
                  <a16:creationId xmlns:a16="http://schemas.microsoft.com/office/drawing/2014/main" id="{090A6583-7376-40DC-967C-76C02AA3F10C}"/>
                </a:ext>
              </a:extLst>
            </p:cNvPr>
            <p:cNvSpPr>
              <a:spLocks/>
            </p:cNvSpPr>
            <p:nvPr userDrawn="1"/>
          </p:nvSpPr>
          <p:spPr bwMode="auto">
            <a:xfrm>
              <a:off x="5260993" y="3143288"/>
              <a:ext cx="100013" cy="133352"/>
            </a:xfrm>
            <a:custGeom>
              <a:avLst/>
              <a:gdLst>
                <a:gd name="T0" fmla="*/ 6 w 126"/>
                <a:gd name="T1" fmla="*/ 167 h 167"/>
                <a:gd name="T2" fmla="*/ 6 w 126"/>
                <a:gd name="T3" fmla="*/ 167 h 167"/>
                <a:gd name="T4" fmla="*/ 4 w 126"/>
                <a:gd name="T5" fmla="*/ 166 h 167"/>
                <a:gd name="T6" fmla="*/ 3 w 126"/>
                <a:gd name="T7" fmla="*/ 165 h 167"/>
                <a:gd name="T8" fmla="*/ 1 w 126"/>
                <a:gd name="T9" fmla="*/ 164 h 167"/>
                <a:gd name="T10" fmla="*/ 0 w 126"/>
                <a:gd name="T11" fmla="*/ 161 h 167"/>
                <a:gd name="T12" fmla="*/ 0 w 126"/>
                <a:gd name="T13" fmla="*/ 161 h 167"/>
                <a:gd name="T14" fmla="*/ 1 w 126"/>
                <a:gd name="T15" fmla="*/ 142 h 167"/>
                <a:gd name="T16" fmla="*/ 4 w 126"/>
                <a:gd name="T17" fmla="*/ 125 h 167"/>
                <a:gd name="T18" fmla="*/ 8 w 126"/>
                <a:gd name="T19" fmla="*/ 107 h 167"/>
                <a:gd name="T20" fmla="*/ 14 w 126"/>
                <a:gd name="T21" fmla="*/ 92 h 167"/>
                <a:gd name="T22" fmla="*/ 21 w 126"/>
                <a:gd name="T23" fmla="*/ 77 h 167"/>
                <a:gd name="T24" fmla="*/ 29 w 126"/>
                <a:gd name="T25" fmla="*/ 65 h 167"/>
                <a:gd name="T26" fmla="*/ 38 w 126"/>
                <a:gd name="T27" fmla="*/ 52 h 167"/>
                <a:gd name="T28" fmla="*/ 48 w 126"/>
                <a:gd name="T29" fmla="*/ 42 h 167"/>
                <a:gd name="T30" fmla="*/ 57 w 126"/>
                <a:gd name="T31" fmla="*/ 31 h 167"/>
                <a:gd name="T32" fmla="*/ 67 w 126"/>
                <a:gd name="T33" fmla="*/ 23 h 167"/>
                <a:gd name="T34" fmla="*/ 77 w 126"/>
                <a:gd name="T35" fmla="*/ 16 h 167"/>
                <a:gd name="T36" fmla="*/ 87 w 126"/>
                <a:gd name="T37" fmla="*/ 10 h 167"/>
                <a:gd name="T38" fmla="*/ 97 w 126"/>
                <a:gd name="T39" fmla="*/ 6 h 167"/>
                <a:gd name="T40" fmla="*/ 105 w 126"/>
                <a:gd name="T41" fmla="*/ 2 h 167"/>
                <a:gd name="T42" fmla="*/ 113 w 126"/>
                <a:gd name="T43" fmla="*/ 1 h 167"/>
                <a:gd name="T44" fmla="*/ 121 w 126"/>
                <a:gd name="T45" fmla="*/ 0 h 167"/>
                <a:gd name="T46" fmla="*/ 121 w 126"/>
                <a:gd name="T47" fmla="*/ 0 h 167"/>
                <a:gd name="T48" fmla="*/ 122 w 126"/>
                <a:gd name="T49" fmla="*/ 0 h 167"/>
                <a:gd name="T50" fmla="*/ 125 w 126"/>
                <a:gd name="T51" fmla="*/ 1 h 167"/>
                <a:gd name="T52" fmla="*/ 126 w 126"/>
                <a:gd name="T53" fmla="*/ 4 h 167"/>
                <a:gd name="T54" fmla="*/ 126 w 126"/>
                <a:gd name="T55" fmla="*/ 6 h 167"/>
                <a:gd name="T56" fmla="*/ 126 w 126"/>
                <a:gd name="T57" fmla="*/ 6 h 167"/>
                <a:gd name="T58" fmla="*/ 126 w 126"/>
                <a:gd name="T59" fmla="*/ 8 h 167"/>
                <a:gd name="T60" fmla="*/ 125 w 126"/>
                <a:gd name="T61" fmla="*/ 9 h 167"/>
                <a:gd name="T62" fmla="*/ 122 w 126"/>
                <a:gd name="T63" fmla="*/ 10 h 167"/>
                <a:gd name="T64" fmla="*/ 121 w 126"/>
                <a:gd name="T65" fmla="*/ 12 h 167"/>
                <a:gd name="T66" fmla="*/ 121 w 126"/>
                <a:gd name="T67" fmla="*/ 12 h 167"/>
                <a:gd name="T68" fmla="*/ 114 w 126"/>
                <a:gd name="T69" fmla="*/ 12 h 167"/>
                <a:gd name="T70" fmla="*/ 107 w 126"/>
                <a:gd name="T71" fmla="*/ 14 h 167"/>
                <a:gd name="T72" fmla="*/ 100 w 126"/>
                <a:gd name="T73" fmla="*/ 17 h 167"/>
                <a:gd name="T74" fmla="*/ 92 w 126"/>
                <a:gd name="T75" fmla="*/ 21 h 167"/>
                <a:gd name="T76" fmla="*/ 83 w 126"/>
                <a:gd name="T77" fmla="*/ 27 h 167"/>
                <a:gd name="T78" fmla="*/ 74 w 126"/>
                <a:gd name="T79" fmla="*/ 32 h 167"/>
                <a:gd name="T80" fmla="*/ 65 w 126"/>
                <a:gd name="T81" fmla="*/ 40 h 167"/>
                <a:gd name="T82" fmla="*/ 56 w 126"/>
                <a:gd name="T83" fmla="*/ 50 h 167"/>
                <a:gd name="T84" fmla="*/ 48 w 126"/>
                <a:gd name="T85" fmla="*/ 60 h 167"/>
                <a:gd name="T86" fmla="*/ 39 w 126"/>
                <a:gd name="T87" fmla="*/ 70 h 167"/>
                <a:gd name="T88" fmla="*/ 31 w 126"/>
                <a:gd name="T89" fmla="*/ 83 h 167"/>
                <a:gd name="T90" fmla="*/ 24 w 126"/>
                <a:gd name="T91" fmla="*/ 97 h 167"/>
                <a:gd name="T92" fmla="*/ 20 w 126"/>
                <a:gd name="T93" fmla="*/ 111 h 167"/>
                <a:gd name="T94" fmla="*/ 15 w 126"/>
                <a:gd name="T95" fmla="*/ 127 h 167"/>
                <a:gd name="T96" fmla="*/ 13 w 126"/>
                <a:gd name="T97" fmla="*/ 143 h 167"/>
                <a:gd name="T98" fmla="*/ 12 w 126"/>
                <a:gd name="T99" fmla="*/ 161 h 167"/>
                <a:gd name="T100" fmla="*/ 12 w 126"/>
                <a:gd name="T101" fmla="*/ 161 h 167"/>
                <a:gd name="T102" fmla="*/ 12 w 126"/>
                <a:gd name="T103" fmla="*/ 164 h 167"/>
                <a:gd name="T104" fmla="*/ 11 w 126"/>
                <a:gd name="T105" fmla="*/ 165 h 167"/>
                <a:gd name="T106" fmla="*/ 8 w 126"/>
                <a:gd name="T107" fmla="*/ 166 h 167"/>
                <a:gd name="T108" fmla="*/ 6 w 126"/>
                <a:gd name="T109" fmla="*/ 167 h 167"/>
                <a:gd name="T110" fmla="*/ 6 w 126"/>
                <a:gd name="T11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6" h="167">
                  <a:moveTo>
                    <a:pt x="6" y="167"/>
                  </a:moveTo>
                  <a:lnTo>
                    <a:pt x="6" y="167"/>
                  </a:lnTo>
                  <a:lnTo>
                    <a:pt x="4" y="166"/>
                  </a:lnTo>
                  <a:lnTo>
                    <a:pt x="3" y="165"/>
                  </a:lnTo>
                  <a:lnTo>
                    <a:pt x="1" y="164"/>
                  </a:lnTo>
                  <a:lnTo>
                    <a:pt x="0" y="161"/>
                  </a:lnTo>
                  <a:lnTo>
                    <a:pt x="0" y="161"/>
                  </a:lnTo>
                  <a:lnTo>
                    <a:pt x="1" y="142"/>
                  </a:lnTo>
                  <a:lnTo>
                    <a:pt x="4" y="125"/>
                  </a:lnTo>
                  <a:lnTo>
                    <a:pt x="8" y="107"/>
                  </a:lnTo>
                  <a:lnTo>
                    <a:pt x="14" y="92"/>
                  </a:lnTo>
                  <a:lnTo>
                    <a:pt x="21" y="77"/>
                  </a:lnTo>
                  <a:lnTo>
                    <a:pt x="29" y="65"/>
                  </a:lnTo>
                  <a:lnTo>
                    <a:pt x="38" y="52"/>
                  </a:lnTo>
                  <a:lnTo>
                    <a:pt x="48" y="42"/>
                  </a:lnTo>
                  <a:lnTo>
                    <a:pt x="57" y="31"/>
                  </a:lnTo>
                  <a:lnTo>
                    <a:pt x="67" y="23"/>
                  </a:lnTo>
                  <a:lnTo>
                    <a:pt x="77" y="16"/>
                  </a:lnTo>
                  <a:lnTo>
                    <a:pt x="87" y="10"/>
                  </a:lnTo>
                  <a:lnTo>
                    <a:pt x="97" y="6"/>
                  </a:lnTo>
                  <a:lnTo>
                    <a:pt x="105" y="2"/>
                  </a:lnTo>
                  <a:lnTo>
                    <a:pt x="113" y="1"/>
                  </a:lnTo>
                  <a:lnTo>
                    <a:pt x="121" y="0"/>
                  </a:lnTo>
                  <a:lnTo>
                    <a:pt x="121" y="0"/>
                  </a:lnTo>
                  <a:lnTo>
                    <a:pt x="122" y="0"/>
                  </a:lnTo>
                  <a:lnTo>
                    <a:pt x="125" y="1"/>
                  </a:lnTo>
                  <a:lnTo>
                    <a:pt x="126" y="4"/>
                  </a:lnTo>
                  <a:lnTo>
                    <a:pt x="126" y="6"/>
                  </a:lnTo>
                  <a:lnTo>
                    <a:pt x="126" y="6"/>
                  </a:lnTo>
                  <a:lnTo>
                    <a:pt x="126" y="8"/>
                  </a:lnTo>
                  <a:lnTo>
                    <a:pt x="125" y="9"/>
                  </a:lnTo>
                  <a:lnTo>
                    <a:pt x="122" y="10"/>
                  </a:lnTo>
                  <a:lnTo>
                    <a:pt x="121" y="12"/>
                  </a:lnTo>
                  <a:lnTo>
                    <a:pt x="121" y="12"/>
                  </a:lnTo>
                  <a:lnTo>
                    <a:pt x="114" y="12"/>
                  </a:lnTo>
                  <a:lnTo>
                    <a:pt x="107" y="14"/>
                  </a:lnTo>
                  <a:lnTo>
                    <a:pt x="100" y="17"/>
                  </a:lnTo>
                  <a:lnTo>
                    <a:pt x="92" y="21"/>
                  </a:lnTo>
                  <a:lnTo>
                    <a:pt x="83" y="27"/>
                  </a:lnTo>
                  <a:lnTo>
                    <a:pt x="74" y="32"/>
                  </a:lnTo>
                  <a:lnTo>
                    <a:pt x="65" y="40"/>
                  </a:lnTo>
                  <a:lnTo>
                    <a:pt x="56" y="50"/>
                  </a:lnTo>
                  <a:lnTo>
                    <a:pt x="48" y="60"/>
                  </a:lnTo>
                  <a:lnTo>
                    <a:pt x="39" y="70"/>
                  </a:lnTo>
                  <a:lnTo>
                    <a:pt x="31" y="83"/>
                  </a:lnTo>
                  <a:lnTo>
                    <a:pt x="24" y="97"/>
                  </a:lnTo>
                  <a:lnTo>
                    <a:pt x="20" y="111"/>
                  </a:lnTo>
                  <a:lnTo>
                    <a:pt x="15" y="127"/>
                  </a:lnTo>
                  <a:lnTo>
                    <a:pt x="13" y="143"/>
                  </a:lnTo>
                  <a:lnTo>
                    <a:pt x="12" y="161"/>
                  </a:lnTo>
                  <a:lnTo>
                    <a:pt x="12" y="161"/>
                  </a:lnTo>
                  <a:lnTo>
                    <a:pt x="12" y="164"/>
                  </a:lnTo>
                  <a:lnTo>
                    <a:pt x="11" y="165"/>
                  </a:lnTo>
                  <a:lnTo>
                    <a:pt x="8" y="166"/>
                  </a:lnTo>
                  <a:lnTo>
                    <a:pt x="6" y="167"/>
                  </a:lnTo>
                  <a:lnTo>
                    <a:pt x="6"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2961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chine Learning PPT 3">
    <p:spTree>
      <p:nvGrpSpPr>
        <p:cNvPr id="1" name=""/>
        <p:cNvGrpSpPr/>
        <p:nvPr/>
      </p:nvGrpSpPr>
      <p:grpSpPr>
        <a:xfrm>
          <a:off x="0" y="0"/>
          <a:ext cx="0" cy="0"/>
          <a:chOff x="0" y="0"/>
          <a:chExt cx="0" cy="0"/>
        </a:xfrm>
      </p:grpSpPr>
      <p:sp>
        <p:nvSpPr>
          <p:cNvPr id="64" name="Freeform 12"/>
          <p:cNvSpPr>
            <a:spLocks/>
          </p:cNvSpPr>
          <p:nvPr userDrawn="1"/>
        </p:nvSpPr>
        <p:spPr bwMode="auto">
          <a:xfrm rot="5400000">
            <a:off x="-1642851" y="1642852"/>
            <a:ext cx="5143500" cy="1857796"/>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hasCustomPrompt="1"/>
          </p:nvPr>
        </p:nvSpPr>
        <p:spPr>
          <a:xfrm>
            <a:off x="1857798" y="915566"/>
            <a:ext cx="6829002" cy="857250"/>
          </a:xfrm>
        </p:spPr>
        <p:txBody>
          <a:bodyPr/>
          <a:lstStyle>
            <a:lvl1pPr algn="l">
              <a:defRPr baseline="0"/>
            </a:lvl1pPr>
          </a:lstStyle>
          <a:p>
            <a:r>
              <a:rPr lang="en-US" dirty="0"/>
              <a:t>Insert your title here</a:t>
            </a:r>
            <a:endParaRPr lang="en-US" noProof="0" dirty="0"/>
          </a:p>
        </p:txBody>
      </p:sp>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5/29/2022</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11" name="Text Placeholder 4"/>
          <p:cNvSpPr>
            <a:spLocks noGrp="1"/>
          </p:cNvSpPr>
          <p:nvPr>
            <p:ph type="body" sz="quarter" idx="35" hasCustomPrompt="1"/>
          </p:nvPr>
        </p:nvSpPr>
        <p:spPr>
          <a:xfrm>
            <a:off x="1857798" y="2057202"/>
            <a:ext cx="6818658" cy="2448272"/>
          </a:xfrm>
        </p:spPr>
        <p:txBody>
          <a:bodyPr anchor="t">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endParaRPr lang="en-US" dirty="0"/>
          </a:p>
          <a:p>
            <a:r>
              <a:rPr lang="en-US" dirty="0"/>
              <a:t>Lorem ipsum dolor sit amet, consectetur adipisicing elit, sed do eiusmod tempor incididunt ut labore et dolore magna aliqua. </a:t>
            </a:r>
          </a:p>
          <a:p>
            <a:endParaRPr lang="en-US" dirty="0"/>
          </a:p>
        </p:txBody>
      </p:sp>
    </p:spTree>
    <p:extLst>
      <p:ext uri="{BB962C8B-B14F-4D97-AF65-F5344CB8AC3E}">
        <p14:creationId xmlns:p14="http://schemas.microsoft.com/office/powerpoint/2010/main" val="3517996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chine Learning PP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5/29/2022</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3" name="Freeform 5"/>
          <p:cNvSpPr>
            <a:spLocks/>
          </p:cNvSpPr>
          <p:nvPr userDrawn="1"/>
        </p:nvSpPr>
        <p:spPr bwMode="auto">
          <a:xfrm>
            <a:off x="6622372" y="2973749"/>
            <a:ext cx="297541" cy="337384"/>
          </a:xfrm>
          <a:custGeom>
            <a:avLst/>
            <a:gdLst>
              <a:gd name="T0" fmla="*/ 1838 w 1852"/>
              <a:gd name="T1" fmla="*/ 982 h 2400"/>
              <a:gd name="T2" fmla="*/ 1768 w 1852"/>
              <a:gd name="T3" fmla="*/ 1244 h 2400"/>
              <a:gd name="T4" fmla="*/ 1646 w 1852"/>
              <a:gd name="T5" fmla="*/ 1460 h 2400"/>
              <a:gd name="T6" fmla="*/ 1478 w 1852"/>
              <a:gd name="T7" fmla="*/ 1618 h 2400"/>
              <a:gd name="T8" fmla="*/ 1270 w 1852"/>
              <a:gd name="T9" fmla="*/ 1710 h 2400"/>
              <a:gd name="T10" fmla="*/ 1082 w 1852"/>
              <a:gd name="T11" fmla="*/ 1726 h 2400"/>
              <a:gd name="T12" fmla="*/ 928 w 1852"/>
              <a:gd name="T13" fmla="*/ 1688 h 2400"/>
              <a:gd name="T14" fmla="*/ 810 w 1852"/>
              <a:gd name="T15" fmla="*/ 1606 h 2400"/>
              <a:gd name="T16" fmla="*/ 678 w 1852"/>
              <a:gd name="T17" fmla="*/ 1934 h 2400"/>
              <a:gd name="T18" fmla="*/ 570 w 1852"/>
              <a:gd name="T19" fmla="*/ 2128 h 2400"/>
              <a:gd name="T20" fmla="*/ 378 w 1852"/>
              <a:gd name="T21" fmla="*/ 2330 h 2400"/>
              <a:gd name="T22" fmla="*/ 402 w 1852"/>
              <a:gd name="T23" fmla="*/ 1854 h 2400"/>
              <a:gd name="T24" fmla="*/ 556 w 1852"/>
              <a:gd name="T25" fmla="*/ 1046 h 2400"/>
              <a:gd name="T26" fmla="*/ 536 w 1852"/>
              <a:gd name="T27" fmla="*/ 850 h 2400"/>
              <a:gd name="T28" fmla="*/ 594 w 1852"/>
              <a:gd name="T29" fmla="*/ 660 h 2400"/>
              <a:gd name="T30" fmla="*/ 720 w 1852"/>
              <a:gd name="T31" fmla="*/ 548 h 2400"/>
              <a:gd name="T32" fmla="*/ 844 w 1852"/>
              <a:gd name="T33" fmla="*/ 536 h 2400"/>
              <a:gd name="T34" fmla="*/ 940 w 1852"/>
              <a:gd name="T35" fmla="*/ 594 h 2400"/>
              <a:gd name="T36" fmla="*/ 982 w 1852"/>
              <a:gd name="T37" fmla="*/ 698 h 2400"/>
              <a:gd name="T38" fmla="*/ 972 w 1852"/>
              <a:gd name="T39" fmla="*/ 844 h 2400"/>
              <a:gd name="T40" fmla="*/ 864 w 1852"/>
              <a:gd name="T41" fmla="*/ 1226 h 2400"/>
              <a:gd name="T42" fmla="*/ 880 w 1852"/>
              <a:gd name="T43" fmla="*/ 1374 h 2400"/>
              <a:gd name="T44" fmla="*/ 980 w 1852"/>
              <a:gd name="T45" fmla="*/ 1470 h 2400"/>
              <a:gd name="T46" fmla="*/ 1104 w 1852"/>
              <a:gd name="T47" fmla="*/ 1490 h 2400"/>
              <a:gd name="T48" fmla="*/ 1238 w 1852"/>
              <a:gd name="T49" fmla="*/ 1446 h 2400"/>
              <a:gd name="T50" fmla="*/ 1350 w 1852"/>
              <a:gd name="T51" fmla="*/ 1344 h 2400"/>
              <a:gd name="T52" fmla="*/ 1446 w 1852"/>
              <a:gd name="T53" fmla="*/ 1166 h 2400"/>
              <a:gd name="T54" fmla="*/ 1516 w 1852"/>
              <a:gd name="T55" fmla="*/ 760 h 2400"/>
              <a:gd name="T56" fmla="*/ 1502 w 1852"/>
              <a:gd name="T57" fmla="*/ 626 h 2400"/>
              <a:gd name="T58" fmla="*/ 1446 w 1852"/>
              <a:gd name="T59" fmla="*/ 482 h 2400"/>
              <a:gd name="T60" fmla="*/ 1350 w 1852"/>
              <a:gd name="T61" fmla="*/ 368 h 2400"/>
              <a:gd name="T62" fmla="*/ 1216 w 1852"/>
              <a:gd name="T63" fmla="*/ 284 h 2400"/>
              <a:gd name="T64" fmla="*/ 1044 w 1852"/>
              <a:gd name="T65" fmla="*/ 240 h 2400"/>
              <a:gd name="T66" fmla="*/ 868 w 1852"/>
              <a:gd name="T67" fmla="*/ 238 h 2400"/>
              <a:gd name="T68" fmla="*/ 662 w 1852"/>
              <a:gd name="T69" fmla="*/ 288 h 2400"/>
              <a:gd name="T70" fmla="*/ 496 w 1852"/>
              <a:gd name="T71" fmla="*/ 390 h 2400"/>
              <a:gd name="T72" fmla="*/ 372 w 1852"/>
              <a:gd name="T73" fmla="*/ 532 h 2400"/>
              <a:gd name="T74" fmla="*/ 294 w 1852"/>
              <a:gd name="T75" fmla="*/ 702 h 2400"/>
              <a:gd name="T76" fmla="*/ 268 w 1852"/>
              <a:gd name="T77" fmla="*/ 892 h 2400"/>
              <a:gd name="T78" fmla="*/ 306 w 1852"/>
              <a:gd name="T79" fmla="*/ 1078 h 2400"/>
              <a:gd name="T80" fmla="*/ 378 w 1852"/>
              <a:gd name="T81" fmla="*/ 1190 h 2400"/>
              <a:gd name="T82" fmla="*/ 350 w 1852"/>
              <a:gd name="T83" fmla="*/ 1348 h 2400"/>
              <a:gd name="T84" fmla="*/ 314 w 1852"/>
              <a:gd name="T85" fmla="*/ 1386 h 2400"/>
              <a:gd name="T86" fmla="*/ 214 w 1852"/>
              <a:gd name="T87" fmla="*/ 1348 h 2400"/>
              <a:gd name="T88" fmla="*/ 70 w 1852"/>
              <a:gd name="T89" fmla="*/ 1180 h 2400"/>
              <a:gd name="T90" fmla="*/ 4 w 1852"/>
              <a:gd name="T91" fmla="*/ 944 h 2400"/>
              <a:gd name="T92" fmla="*/ 10 w 1852"/>
              <a:gd name="T93" fmla="*/ 746 h 2400"/>
              <a:gd name="T94" fmla="*/ 78 w 1852"/>
              <a:gd name="T95" fmla="*/ 522 h 2400"/>
              <a:gd name="T96" fmla="*/ 216 w 1852"/>
              <a:gd name="T97" fmla="*/ 314 h 2400"/>
              <a:gd name="T98" fmla="*/ 424 w 1852"/>
              <a:gd name="T99" fmla="*/ 144 h 2400"/>
              <a:gd name="T100" fmla="*/ 700 w 1852"/>
              <a:gd name="T101" fmla="*/ 32 h 2400"/>
              <a:gd name="T102" fmla="*/ 982 w 1852"/>
              <a:gd name="T103" fmla="*/ 0 h 2400"/>
              <a:gd name="T104" fmla="*/ 1258 w 1852"/>
              <a:gd name="T105" fmla="*/ 38 h 2400"/>
              <a:gd name="T106" fmla="*/ 1488 w 1852"/>
              <a:gd name="T107" fmla="*/ 142 h 2400"/>
              <a:gd name="T108" fmla="*/ 1668 w 1852"/>
              <a:gd name="T109" fmla="*/ 298 h 2400"/>
              <a:gd name="T110" fmla="*/ 1790 w 1852"/>
              <a:gd name="T111" fmla="*/ 492 h 2400"/>
              <a:gd name="T112" fmla="*/ 1848 w 1852"/>
              <a:gd name="T113" fmla="*/ 710 h 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52" h="2400">
                <a:moveTo>
                  <a:pt x="1852" y="786"/>
                </a:moveTo>
                <a:lnTo>
                  <a:pt x="1852" y="786"/>
                </a:lnTo>
                <a:lnTo>
                  <a:pt x="1850" y="836"/>
                </a:lnTo>
                <a:lnTo>
                  <a:pt x="1848" y="886"/>
                </a:lnTo>
                <a:lnTo>
                  <a:pt x="1844" y="934"/>
                </a:lnTo>
                <a:lnTo>
                  <a:pt x="1838" y="982"/>
                </a:lnTo>
                <a:lnTo>
                  <a:pt x="1830" y="1028"/>
                </a:lnTo>
                <a:lnTo>
                  <a:pt x="1822" y="1074"/>
                </a:lnTo>
                <a:lnTo>
                  <a:pt x="1810" y="1118"/>
                </a:lnTo>
                <a:lnTo>
                  <a:pt x="1798" y="1160"/>
                </a:lnTo>
                <a:lnTo>
                  <a:pt x="1784" y="1202"/>
                </a:lnTo>
                <a:lnTo>
                  <a:pt x="1768" y="1244"/>
                </a:lnTo>
                <a:lnTo>
                  <a:pt x="1752" y="1284"/>
                </a:lnTo>
                <a:lnTo>
                  <a:pt x="1734" y="1322"/>
                </a:lnTo>
                <a:lnTo>
                  <a:pt x="1714" y="1358"/>
                </a:lnTo>
                <a:lnTo>
                  <a:pt x="1692" y="1394"/>
                </a:lnTo>
                <a:lnTo>
                  <a:pt x="1670" y="1426"/>
                </a:lnTo>
                <a:lnTo>
                  <a:pt x="1646" y="1460"/>
                </a:lnTo>
                <a:lnTo>
                  <a:pt x="1622" y="1490"/>
                </a:lnTo>
                <a:lnTo>
                  <a:pt x="1596" y="1520"/>
                </a:lnTo>
                <a:lnTo>
                  <a:pt x="1568" y="1546"/>
                </a:lnTo>
                <a:lnTo>
                  <a:pt x="1538" y="1572"/>
                </a:lnTo>
                <a:lnTo>
                  <a:pt x="1510" y="1596"/>
                </a:lnTo>
                <a:lnTo>
                  <a:pt x="1478" y="1618"/>
                </a:lnTo>
                <a:lnTo>
                  <a:pt x="1446" y="1638"/>
                </a:lnTo>
                <a:lnTo>
                  <a:pt x="1412" y="1656"/>
                </a:lnTo>
                <a:lnTo>
                  <a:pt x="1378" y="1672"/>
                </a:lnTo>
                <a:lnTo>
                  <a:pt x="1342" y="1688"/>
                </a:lnTo>
                <a:lnTo>
                  <a:pt x="1306" y="1700"/>
                </a:lnTo>
                <a:lnTo>
                  <a:pt x="1270" y="1710"/>
                </a:lnTo>
                <a:lnTo>
                  <a:pt x="1230" y="1718"/>
                </a:lnTo>
                <a:lnTo>
                  <a:pt x="1192" y="1724"/>
                </a:lnTo>
                <a:lnTo>
                  <a:pt x="1152" y="1726"/>
                </a:lnTo>
                <a:lnTo>
                  <a:pt x="1110" y="1728"/>
                </a:lnTo>
                <a:lnTo>
                  <a:pt x="1110" y="1728"/>
                </a:lnTo>
                <a:lnTo>
                  <a:pt x="1082" y="1726"/>
                </a:lnTo>
                <a:lnTo>
                  <a:pt x="1056" y="1724"/>
                </a:lnTo>
                <a:lnTo>
                  <a:pt x="1028" y="1720"/>
                </a:lnTo>
                <a:lnTo>
                  <a:pt x="1002" y="1714"/>
                </a:lnTo>
                <a:lnTo>
                  <a:pt x="976" y="1706"/>
                </a:lnTo>
                <a:lnTo>
                  <a:pt x="952" y="1698"/>
                </a:lnTo>
                <a:lnTo>
                  <a:pt x="928" y="1688"/>
                </a:lnTo>
                <a:lnTo>
                  <a:pt x="904" y="1676"/>
                </a:lnTo>
                <a:lnTo>
                  <a:pt x="884" y="1664"/>
                </a:lnTo>
                <a:lnTo>
                  <a:pt x="862" y="1650"/>
                </a:lnTo>
                <a:lnTo>
                  <a:pt x="844" y="1636"/>
                </a:lnTo>
                <a:lnTo>
                  <a:pt x="826" y="1622"/>
                </a:lnTo>
                <a:lnTo>
                  <a:pt x="810" y="1606"/>
                </a:lnTo>
                <a:lnTo>
                  <a:pt x="796" y="1590"/>
                </a:lnTo>
                <a:lnTo>
                  <a:pt x="784" y="1574"/>
                </a:lnTo>
                <a:lnTo>
                  <a:pt x="774" y="1556"/>
                </a:lnTo>
                <a:lnTo>
                  <a:pt x="774" y="1556"/>
                </a:lnTo>
                <a:lnTo>
                  <a:pt x="732" y="1722"/>
                </a:lnTo>
                <a:lnTo>
                  <a:pt x="678" y="1934"/>
                </a:lnTo>
                <a:lnTo>
                  <a:pt x="678" y="1934"/>
                </a:lnTo>
                <a:lnTo>
                  <a:pt x="670" y="1956"/>
                </a:lnTo>
                <a:lnTo>
                  <a:pt x="658" y="1984"/>
                </a:lnTo>
                <a:lnTo>
                  <a:pt x="640" y="2016"/>
                </a:lnTo>
                <a:lnTo>
                  <a:pt x="620" y="2052"/>
                </a:lnTo>
                <a:lnTo>
                  <a:pt x="570" y="2128"/>
                </a:lnTo>
                <a:lnTo>
                  <a:pt x="518" y="2206"/>
                </a:lnTo>
                <a:lnTo>
                  <a:pt x="466" y="2280"/>
                </a:lnTo>
                <a:lnTo>
                  <a:pt x="420" y="2342"/>
                </a:lnTo>
                <a:lnTo>
                  <a:pt x="378" y="2400"/>
                </a:lnTo>
                <a:lnTo>
                  <a:pt x="378" y="2400"/>
                </a:lnTo>
                <a:lnTo>
                  <a:pt x="378" y="2330"/>
                </a:lnTo>
                <a:lnTo>
                  <a:pt x="380" y="2166"/>
                </a:lnTo>
                <a:lnTo>
                  <a:pt x="384" y="2072"/>
                </a:lnTo>
                <a:lnTo>
                  <a:pt x="388" y="1984"/>
                </a:lnTo>
                <a:lnTo>
                  <a:pt x="394" y="1908"/>
                </a:lnTo>
                <a:lnTo>
                  <a:pt x="398" y="1878"/>
                </a:lnTo>
                <a:lnTo>
                  <a:pt x="402" y="1854"/>
                </a:lnTo>
                <a:lnTo>
                  <a:pt x="402" y="1854"/>
                </a:lnTo>
                <a:lnTo>
                  <a:pt x="578" y="1106"/>
                </a:lnTo>
                <a:lnTo>
                  <a:pt x="578" y="1106"/>
                </a:lnTo>
                <a:lnTo>
                  <a:pt x="572" y="1090"/>
                </a:lnTo>
                <a:lnTo>
                  <a:pt x="564" y="1070"/>
                </a:lnTo>
                <a:lnTo>
                  <a:pt x="556" y="1046"/>
                </a:lnTo>
                <a:lnTo>
                  <a:pt x="548" y="1014"/>
                </a:lnTo>
                <a:lnTo>
                  <a:pt x="542" y="976"/>
                </a:lnTo>
                <a:lnTo>
                  <a:pt x="536" y="934"/>
                </a:lnTo>
                <a:lnTo>
                  <a:pt x="534" y="888"/>
                </a:lnTo>
                <a:lnTo>
                  <a:pt x="534" y="888"/>
                </a:lnTo>
                <a:lnTo>
                  <a:pt x="536" y="850"/>
                </a:lnTo>
                <a:lnTo>
                  <a:pt x="540" y="814"/>
                </a:lnTo>
                <a:lnTo>
                  <a:pt x="546" y="780"/>
                </a:lnTo>
                <a:lnTo>
                  <a:pt x="556" y="746"/>
                </a:lnTo>
                <a:lnTo>
                  <a:pt x="566" y="716"/>
                </a:lnTo>
                <a:lnTo>
                  <a:pt x="580" y="686"/>
                </a:lnTo>
                <a:lnTo>
                  <a:pt x="594" y="660"/>
                </a:lnTo>
                <a:lnTo>
                  <a:pt x="612" y="634"/>
                </a:lnTo>
                <a:lnTo>
                  <a:pt x="630" y="612"/>
                </a:lnTo>
                <a:lnTo>
                  <a:pt x="652" y="592"/>
                </a:lnTo>
                <a:lnTo>
                  <a:pt x="674" y="574"/>
                </a:lnTo>
                <a:lnTo>
                  <a:pt x="696" y="560"/>
                </a:lnTo>
                <a:lnTo>
                  <a:pt x="720" y="548"/>
                </a:lnTo>
                <a:lnTo>
                  <a:pt x="746" y="540"/>
                </a:lnTo>
                <a:lnTo>
                  <a:pt x="772" y="534"/>
                </a:lnTo>
                <a:lnTo>
                  <a:pt x="800" y="532"/>
                </a:lnTo>
                <a:lnTo>
                  <a:pt x="800" y="532"/>
                </a:lnTo>
                <a:lnTo>
                  <a:pt x="822" y="534"/>
                </a:lnTo>
                <a:lnTo>
                  <a:pt x="844" y="536"/>
                </a:lnTo>
                <a:lnTo>
                  <a:pt x="864" y="542"/>
                </a:lnTo>
                <a:lnTo>
                  <a:pt x="882" y="550"/>
                </a:lnTo>
                <a:lnTo>
                  <a:pt x="898" y="558"/>
                </a:lnTo>
                <a:lnTo>
                  <a:pt x="914" y="568"/>
                </a:lnTo>
                <a:lnTo>
                  <a:pt x="926" y="580"/>
                </a:lnTo>
                <a:lnTo>
                  <a:pt x="940" y="594"/>
                </a:lnTo>
                <a:lnTo>
                  <a:pt x="950" y="608"/>
                </a:lnTo>
                <a:lnTo>
                  <a:pt x="960" y="624"/>
                </a:lnTo>
                <a:lnTo>
                  <a:pt x="968" y="642"/>
                </a:lnTo>
                <a:lnTo>
                  <a:pt x="974" y="660"/>
                </a:lnTo>
                <a:lnTo>
                  <a:pt x="978" y="678"/>
                </a:lnTo>
                <a:lnTo>
                  <a:pt x="982" y="698"/>
                </a:lnTo>
                <a:lnTo>
                  <a:pt x="984" y="718"/>
                </a:lnTo>
                <a:lnTo>
                  <a:pt x="984" y="738"/>
                </a:lnTo>
                <a:lnTo>
                  <a:pt x="984" y="738"/>
                </a:lnTo>
                <a:lnTo>
                  <a:pt x="984" y="762"/>
                </a:lnTo>
                <a:lnTo>
                  <a:pt x="982" y="788"/>
                </a:lnTo>
                <a:lnTo>
                  <a:pt x="972" y="844"/>
                </a:lnTo>
                <a:lnTo>
                  <a:pt x="958" y="902"/>
                </a:lnTo>
                <a:lnTo>
                  <a:pt x="940" y="964"/>
                </a:lnTo>
                <a:lnTo>
                  <a:pt x="900" y="1094"/>
                </a:lnTo>
                <a:lnTo>
                  <a:pt x="880" y="1160"/>
                </a:lnTo>
                <a:lnTo>
                  <a:pt x="864" y="1226"/>
                </a:lnTo>
                <a:lnTo>
                  <a:pt x="864" y="1226"/>
                </a:lnTo>
                <a:lnTo>
                  <a:pt x="858" y="1254"/>
                </a:lnTo>
                <a:lnTo>
                  <a:pt x="858" y="1280"/>
                </a:lnTo>
                <a:lnTo>
                  <a:pt x="858" y="1304"/>
                </a:lnTo>
                <a:lnTo>
                  <a:pt x="862" y="1328"/>
                </a:lnTo>
                <a:lnTo>
                  <a:pt x="870" y="1352"/>
                </a:lnTo>
                <a:lnTo>
                  <a:pt x="880" y="1374"/>
                </a:lnTo>
                <a:lnTo>
                  <a:pt x="892" y="1394"/>
                </a:lnTo>
                <a:lnTo>
                  <a:pt x="906" y="1414"/>
                </a:lnTo>
                <a:lnTo>
                  <a:pt x="922" y="1430"/>
                </a:lnTo>
                <a:lnTo>
                  <a:pt x="940" y="1446"/>
                </a:lnTo>
                <a:lnTo>
                  <a:pt x="960" y="1458"/>
                </a:lnTo>
                <a:lnTo>
                  <a:pt x="980" y="1470"/>
                </a:lnTo>
                <a:lnTo>
                  <a:pt x="1004" y="1478"/>
                </a:lnTo>
                <a:lnTo>
                  <a:pt x="1028" y="1486"/>
                </a:lnTo>
                <a:lnTo>
                  <a:pt x="1054" y="1490"/>
                </a:lnTo>
                <a:lnTo>
                  <a:pt x="1080" y="1490"/>
                </a:lnTo>
                <a:lnTo>
                  <a:pt x="1080" y="1490"/>
                </a:lnTo>
                <a:lnTo>
                  <a:pt x="1104" y="1490"/>
                </a:lnTo>
                <a:lnTo>
                  <a:pt x="1128" y="1486"/>
                </a:lnTo>
                <a:lnTo>
                  <a:pt x="1152" y="1482"/>
                </a:lnTo>
                <a:lnTo>
                  <a:pt x="1174" y="1476"/>
                </a:lnTo>
                <a:lnTo>
                  <a:pt x="1196" y="1468"/>
                </a:lnTo>
                <a:lnTo>
                  <a:pt x="1218" y="1458"/>
                </a:lnTo>
                <a:lnTo>
                  <a:pt x="1238" y="1446"/>
                </a:lnTo>
                <a:lnTo>
                  <a:pt x="1258" y="1432"/>
                </a:lnTo>
                <a:lnTo>
                  <a:pt x="1278" y="1418"/>
                </a:lnTo>
                <a:lnTo>
                  <a:pt x="1296" y="1402"/>
                </a:lnTo>
                <a:lnTo>
                  <a:pt x="1314" y="1384"/>
                </a:lnTo>
                <a:lnTo>
                  <a:pt x="1332" y="1364"/>
                </a:lnTo>
                <a:lnTo>
                  <a:pt x="1350" y="1344"/>
                </a:lnTo>
                <a:lnTo>
                  <a:pt x="1366" y="1322"/>
                </a:lnTo>
                <a:lnTo>
                  <a:pt x="1380" y="1298"/>
                </a:lnTo>
                <a:lnTo>
                  <a:pt x="1396" y="1274"/>
                </a:lnTo>
                <a:lnTo>
                  <a:pt x="1410" y="1248"/>
                </a:lnTo>
                <a:lnTo>
                  <a:pt x="1422" y="1222"/>
                </a:lnTo>
                <a:lnTo>
                  <a:pt x="1446" y="1166"/>
                </a:lnTo>
                <a:lnTo>
                  <a:pt x="1468" y="1106"/>
                </a:lnTo>
                <a:lnTo>
                  <a:pt x="1484" y="1042"/>
                </a:lnTo>
                <a:lnTo>
                  <a:pt x="1498" y="974"/>
                </a:lnTo>
                <a:lnTo>
                  <a:pt x="1508" y="906"/>
                </a:lnTo>
                <a:lnTo>
                  <a:pt x="1514" y="834"/>
                </a:lnTo>
                <a:lnTo>
                  <a:pt x="1516" y="760"/>
                </a:lnTo>
                <a:lnTo>
                  <a:pt x="1516" y="760"/>
                </a:lnTo>
                <a:lnTo>
                  <a:pt x="1516" y="732"/>
                </a:lnTo>
                <a:lnTo>
                  <a:pt x="1514" y="704"/>
                </a:lnTo>
                <a:lnTo>
                  <a:pt x="1510" y="678"/>
                </a:lnTo>
                <a:lnTo>
                  <a:pt x="1506" y="652"/>
                </a:lnTo>
                <a:lnTo>
                  <a:pt x="1502" y="626"/>
                </a:lnTo>
                <a:lnTo>
                  <a:pt x="1494" y="600"/>
                </a:lnTo>
                <a:lnTo>
                  <a:pt x="1486" y="576"/>
                </a:lnTo>
                <a:lnTo>
                  <a:pt x="1478" y="552"/>
                </a:lnTo>
                <a:lnTo>
                  <a:pt x="1468" y="528"/>
                </a:lnTo>
                <a:lnTo>
                  <a:pt x="1458" y="506"/>
                </a:lnTo>
                <a:lnTo>
                  <a:pt x="1446" y="482"/>
                </a:lnTo>
                <a:lnTo>
                  <a:pt x="1432" y="462"/>
                </a:lnTo>
                <a:lnTo>
                  <a:pt x="1418" y="442"/>
                </a:lnTo>
                <a:lnTo>
                  <a:pt x="1402" y="422"/>
                </a:lnTo>
                <a:lnTo>
                  <a:pt x="1386" y="402"/>
                </a:lnTo>
                <a:lnTo>
                  <a:pt x="1368" y="384"/>
                </a:lnTo>
                <a:lnTo>
                  <a:pt x="1350" y="368"/>
                </a:lnTo>
                <a:lnTo>
                  <a:pt x="1330" y="352"/>
                </a:lnTo>
                <a:lnTo>
                  <a:pt x="1310" y="336"/>
                </a:lnTo>
                <a:lnTo>
                  <a:pt x="1288" y="322"/>
                </a:lnTo>
                <a:lnTo>
                  <a:pt x="1264" y="308"/>
                </a:lnTo>
                <a:lnTo>
                  <a:pt x="1240" y="296"/>
                </a:lnTo>
                <a:lnTo>
                  <a:pt x="1216" y="284"/>
                </a:lnTo>
                <a:lnTo>
                  <a:pt x="1190" y="274"/>
                </a:lnTo>
                <a:lnTo>
                  <a:pt x="1162" y="264"/>
                </a:lnTo>
                <a:lnTo>
                  <a:pt x="1134" y="256"/>
                </a:lnTo>
                <a:lnTo>
                  <a:pt x="1104" y="250"/>
                </a:lnTo>
                <a:lnTo>
                  <a:pt x="1074" y="244"/>
                </a:lnTo>
                <a:lnTo>
                  <a:pt x="1044" y="240"/>
                </a:lnTo>
                <a:lnTo>
                  <a:pt x="1012" y="236"/>
                </a:lnTo>
                <a:lnTo>
                  <a:pt x="978" y="234"/>
                </a:lnTo>
                <a:lnTo>
                  <a:pt x="944" y="234"/>
                </a:lnTo>
                <a:lnTo>
                  <a:pt x="944" y="234"/>
                </a:lnTo>
                <a:lnTo>
                  <a:pt x="906" y="236"/>
                </a:lnTo>
                <a:lnTo>
                  <a:pt x="868" y="238"/>
                </a:lnTo>
                <a:lnTo>
                  <a:pt x="832" y="242"/>
                </a:lnTo>
                <a:lnTo>
                  <a:pt x="796" y="248"/>
                </a:lnTo>
                <a:lnTo>
                  <a:pt x="760" y="256"/>
                </a:lnTo>
                <a:lnTo>
                  <a:pt x="728" y="266"/>
                </a:lnTo>
                <a:lnTo>
                  <a:pt x="694" y="276"/>
                </a:lnTo>
                <a:lnTo>
                  <a:pt x="662" y="288"/>
                </a:lnTo>
                <a:lnTo>
                  <a:pt x="632" y="302"/>
                </a:lnTo>
                <a:lnTo>
                  <a:pt x="602" y="316"/>
                </a:lnTo>
                <a:lnTo>
                  <a:pt x="574" y="334"/>
                </a:lnTo>
                <a:lnTo>
                  <a:pt x="548" y="350"/>
                </a:lnTo>
                <a:lnTo>
                  <a:pt x="522" y="370"/>
                </a:lnTo>
                <a:lnTo>
                  <a:pt x="496" y="390"/>
                </a:lnTo>
                <a:lnTo>
                  <a:pt x="472" y="410"/>
                </a:lnTo>
                <a:lnTo>
                  <a:pt x="450" y="432"/>
                </a:lnTo>
                <a:lnTo>
                  <a:pt x="428" y="456"/>
                </a:lnTo>
                <a:lnTo>
                  <a:pt x="408" y="480"/>
                </a:lnTo>
                <a:lnTo>
                  <a:pt x="390" y="506"/>
                </a:lnTo>
                <a:lnTo>
                  <a:pt x="372" y="532"/>
                </a:lnTo>
                <a:lnTo>
                  <a:pt x="356" y="558"/>
                </a:lnTo>
                <a:lnTo>
                  <a:pt x="342" y="586"/>
                </a:lnTo>
                <a:lnTo>
                  <a:pt x="328" y="614"/>
                </a:lnTo>
                <a:lnTo>
                  <a:pt x="316" y="642"/>
                </a:lnTo>
                <a:lnTo>
                  <a:pt x="304" y="672"/>
                </a:lnTo>
                <a:lnTo>
                  <a:pt x="294" y="702"/>
                </a:lnTo>
                <a:lnTo>
                  <a:pt x="286" y="732"/>
                </a:lnTo>
                <a:lnTo>
                  <a:pt x="280" y="764"/>
                </a:lnTo>
                <a:lnTo>
                  <a:pt x="274" y="796"/>
                </a:lnTo>
                <a:lnTo>
                  <a:pt x="272" y="828"/>
                </a:lnTo>
                <a:lnTo>
                  <a:pt x="268" y="860"/>
                </a:lnTo>
                <a:lnTo>
                  <a:pt x="268" y="892"/>
                </a:lnTo>
                <a:lnTo>
                  <a:pt x="268" y="892"/>
                </a:lnTo>
                <a:lnTo>
                  <a:pt x="270" y="936"/>
                </a:lnTo>
                <a:lnTo>
                  <a:pt x="274" y="976"/>
                </a:lnTo>
                <a:lnTo>
                  <a:pt x="282" y="1012"/>
                </a:lnTo>
                <a:lnTo>
                  <a:pt x="292" y="1046"/>
                </a:lnTo>
                <a:lnTo>
                  <a:pt x="306" y="1078"/>
                </a:lnTo>
                <a:lnTo>
                  <a:pt x="322" y="1108"/>
                </a:lnTo>
                <a:lnTo>
                  <a:pt x="338" y="1136"/>
                </a:lnTo>
                <a:lnTo>
                  <a:pt x="358" y="1162"/>
                </a:lnTo>
                <a:lnTo>
                  <a:pt x="358" y="1162"/>
                </a:lnTo>
                <a:lnTo>
                  <a:pt x="374" y="1182"/>
                </a:lnTo>
                <a:lnTo>
                  <a:pt x="378" y="1190"/>
                </a:lnTo>
                <a:lnTo>
                  <a:pt x="382" y="1198"/>
                </a:lnTo>
                <a:lnTo>
                  <a:pt x="382" y="1206"/>
                </a:lnTo>
                <a:lnTo>
                  <a:pt x="382" y="1216"/>
                </a:lnTo>
                <a:lnTo>
                  <a:pt x="378" y="1238"/>
                </a:lnTo>
                <a:lnTo>
                  <a:pt x="378" y="1238"/>
                </a:lnTo>
                <a:lnTo>
                  <a:pt x="350" y="1348"/>
                </a:lnTo>
                <a:lnTo>
                  <a:pt x="350" y="1348"/>
                </a:lnTo>
                <a:lnTo>
                  <a:pt x="346" y="1360"/>
                </a:lnTo>
                <a:lnTo>
                  <a:pt x="340" y="1370"/>
                </a:lnTo>
                <a:lnTo>
                  <a:pt x="332" y="1378"/>
                </a:lnTo>
                <a:lnTo>
                  <a:pt x="324" y="1384"/>
                </a:lnTo>
                <a:lnTo>
                  <a:pt x="314" y="1386"/>
                </a:lnTo>
                <a:lnTo>
                  <a:pt x="304" y="1388"/>
                </a:lnTo>
                <a:lnTo>
                  <a:pt x="294" y="1386"/>
                </a:lnTo>
                <a:lnTo>
                  <a:pt x="282" y="1382"/>
                </a:lnTo>
                <a:lnTo>
                  <a:pt x="282" y="1382"/>
                </a:lnTo>
                <a:lnTo>
                  <a:pt x="246" y="1366"/>
                </a:lnTo>
                <a:lnTo>
                  <a:pt x="214" y="1348"/>
                </a:lnTo>
                <a:lnTo>
                  <a:pt x="184" y="1326"/>
                </a:lnTo>
                <a:lnTo>
                  <a:pt x="156" y="1300"/>
                </a:lnTo>
                <a:lnTo>
                  <a:pt x="132" y="1274"/>
                </a:lnTo>
                <a:lnTo>
                  <a:pt x="108" y="1244"/>
                </a:lnTo>
                <a:lnTo>
                  <a:pt x="88" y="1212"/>
                </a:lnTo>
                <a:lnTo>
                  <a:pt x="70" y="1180"/>
                </a:lnTo>
                <a:lnTo>
                  <a:pt x="52" y="1144"/>
                </a:lnTo>
                <a:lnTo>
                  <a:pt x="38" y="1106"/>
                </a:lnTo>
                <a:lnTo>
                  <a:pt x="26" y="1068"/>
                </a:lnTo>
                <a:lnTo>
                  <a:pt x="18" y="1028"/>
                </a:lnTo>
                <a:lnTo>
                  <a:pt x="10" y="988"/>
                </a:lnTo>
                <a:lnTo>
                  <a:pt x="4" y="944"/>
                </a:lnTo>
                <a:lnTo>
                  <a:pt x="2" y="902"/>
                </a:lnTo>
                <a:lnTo>
                  <a:pt x="0" y="858"/>
                </a:lnTo>
                <a:lnTo>
                  <a:pt x="0" y="858"/>
                </a:lnTo>
                <a:lnTo>
                  <a:pt x="2" y="820"/>
                </a:lnTo>
                <a:lnTo>
                  <a:pt x="4" y="784"/>
                </a:lnTo>
                <a:lnTo>
                  <a:pt x="10" y="746"/>
                </a:lnTo>
                <a:lnTo>
                  <a:pt x="16" y="708"/>
                </a:lnTo>
                <a:lnTo>
                  <a:pt x="24" y="672"/>
                </a:lnTo>
                <a:lnTo>
                  <a:pt x="36" y="634"/>
                </a:lnTo>
                <a:lnTo>
                  <a:pt x="48" y="596"/>
                </a:lnTo>
                <a:lnTo>
                  <a:pt x="62" y="560"/>
                </a:lnTo>
                <a:lnTo>
                  <a:pt x="78" y="522"/>
                </a:lnTo>
                <a:lnTo>
                  <a:pt x="96" y="486"/>
                </a:lnTo>
                <a:lnTo>
                  <a:pt x="116" y="450"/>
                </a:lnTo>
                <a:lnTo>
                  <a:pt x="138" y="414"/>
                </a:lnTo>
                <a:lnTo>
                  <a:pt x="162" y="380"/>
                </a:lnTo>
                <a:lnTo>
                  <a:pt x="188" y="346"/>
                </a:lnTo>
                <a:lnTo>
                  <a:pt x="216" y="314"/>
                </a:lnTo>
                <a:lnTo>
                  <a:pt x="246" y="282"/>
                </a:lnTo>
                <a:lnTo>
                  <a:pt x="278" y="252"/>
                </a:lnTo>
                <a:lnTo>
                  <a:pt x="312" y="222"/>
                </a:lnTo>
                <a:lnTo>
                  <a:pt x="348" y="194"/>
                </a:lnTo>
                <a:lnTo>
                  <a:pt x="384" y="168"/>
                </a:lnTo>
                <a:lnTo>
                  <a:pt x="424" y="144"/>
                </a:lnTo>
                <a:lnTo>
                  <a:pt x="466" y="120"/>
                </a:lnTo>
                <a:lnTo>
                  <a:pt x="508" y="98"/>
                </a:lnTo>
                <a:lnTo>
                  <a:pt x="554" y="78"/>
                </a:lnTo>
                <a:lnTo>
                  <a:pt x="600" y="62"/>
                </a:lnTo>
                <a:lnTo>
                  <a:pt x="650" y="46"/>
                </a:lnTo>
                <a:lnTo>
                  <a:pt x="700" y="32"/>
                </a:lnTo>
                <a:lnTo>
                  <a:pt x="752" y="20"/>
                </a:lnTo>
                <a:lnTo>
                  <a:pt x="808" y="12"/>
                </a:lnTo>
                <a:lnTo>
                  <a:pt x="864" y="4"/>
                </a:lnTo>
                <a:lnTo>
                  <a:pt x="922" y="2"/>
                </a:lnTo>
                <a:lnTo>
                  <a:pt x="982" y="0"/>
                </a:lnTo>
                <a:lnTo>
                  <a:pt x="982" y="0"/>
                </a:lnTo>
                <a:lnTo>
                  <a:pt x="1030" y="0"/>
                </a:lnTo>
                <a:lnTo>
                  <a:pt x="1078" y="4"/>
                </a:lnTo>
                <a:lnTo>
                  <a:pt x="1124" y="10"/>
                </a:lnTo>
                <a:lnTo>
                  <a:pt x="1170" y="16"/>
                </a:lnTo>
                <a:lnTo>
                  <a:pt x="1214" y="26"/>
                </a:lnTo>
                <a:lnTo>
                  <a:pt x="1258" y="38"/>
                </a:lnTo>
                <a:lnTo>
                  <a:pt x="1298" y="50"/>
                </a:lnTo>
                <a:lnTo>
                  <a:pt x="1340" y="66"/>
                </a:lnTo>
                <a:lnTo>
                  <a:pt x="1378" y="82"/>
                </a:lnTo>
                <a:lnTo>
                  <a:pt x="1416" y="100"/>
                </a:lnTo>
                <a:lnTo>
                  <a:pt x="1452" y="120"/>
                </a:lnTo>
                <a:lnTo>
                  <a:pt x="1488" y="142"/>
                </a:lnTo>
                <a:lnTo>
                  <a:pt x="1522" y="164"/>
                </a:lnTo>
                <a:lnTo>
                  <a:pt x="1554" y="188"/>
                </a:lnTo>
                <a:lnTo>
                  <a:pt x="1584" y="214"/>
                </a:lnTo>
                <a:lnTo>
                  <a:pt x="1614" y="240"/>
                </a:lnTo>
                <a:lnTo>
                  <a:pt x="1642" y="268"/>
                </a:lnTo>
                <a:lnTo>
                  <a:pt x="1668" y="298"/>
                </a:lnTo>
                <a:lnTo>
                  <a:pt x="1692" y="328"/>
                </a:lnTo>
                <a:lnTo>
                  <a:pt x="1714" y="358"/>
                </a:lnTo>
                <a:lnTo>
                  <a:pt x="1736" y="390"/>
                </a:lnTo>
                <a:lnTo>
                  <a:pt x="1756" y="424"/>
                </a:lnTo>
                <a:lnTo>
                  <a:pt x="1774" y="458"/>
                </a:lnTo>
                <a:lnTo>
                  <a:pt x="1790" y="492"/>
                </a:lnTo>
                <a:lnTo>
                  <a:pt x="1804" y="526"/>
                </a:lnTo>
                <a:lnTo>
                  <a:pt x="1816" y="562"/>
                </a:lnTo>
                <a:lnTo>
                  <a:pt x="1828" y="598"/>
                </a:lnTo>
                <a:lnTo>
                  <a:pt x="1836" y="636"/>
                </a:lnTo>
                <a:lnTo>
                  <a:pt x="1842" y="674"/>
                </a:lnTo>
                <a:lnTo>
                  <a:pt x="1848" y="710"/>
                </a:lnTo>
                <a:lnTo>
                  <a:pt x="1850" y="748"/>
                </a:lnTo>
                <a:lnTo>
                  <a:pt x="1852" y="786"/>
                </a:lnTo>
                <a:lnTo>
                  <a:pt x="1852" y="7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Text Placeholder 4"/>
          <p:cNvSpPr>
            <a:spLocks noGrp="1"/>
          </p:cNvSpPr>
          <p:nvPr>
            <p:ph type="body" sz="quarter" idx="39" hasCustomPrompt="1"/>
          </p:nvPr>
        </p:nvSpPr>
        <p:spPr>
          <a:xfrm>
            <a:off x="4067944" y="1746440"/>
            <a:ext cx="4608512" cy="505509"/>
          </a:xfrm>
        </p:spPr>
        <p:txBody>
          <a:bodyPr anchor="ctr">
            <a:noAutofit/>
          </a:bodyPr>
          <a:lstStyle>
            <a:lvl1pPr marL="0" indent="0" algn="l">
              <a:buNone/>
              <a:defRPr sz="2800">
                <a:solidFill>
                  <a:schemeClr val="accent5"/>
                </a:solidFill>
              </a:defRPr>
            </a:lvl1pPr>
          </a:lstStyle>
          <a:p>
            <a:r>
              <a:rPr lang="en-US" dirty="0"/>
              <a:t>Insert your text here</a:t>
            </a:r>
          </a:p>
        </p:txBody>
      </p:sp>
      <p:sp>
        <p:nvSpPr>
          <p:cNvPr id="55" name="Text Placeholder 4"/>
          <p:cNvSpPr>
            <a:spLocks noGrp="1"/>
          </p:cNvSpPr>
          <p:nvPr>
            <p:ph type="body" sz="quarter" idx="40" hasCustomPrompt="1"/>
          </p:nvPr>
        </p:nvSpPr>
        <p:spPr>
          <a:xfrm>
            <a:off x="4067944" y="2459046"/>
            <a:ext cx="4608512" cy="2003544"/>
          </a:xfrm>
        </p:spPr>
        <p:txBody>
          <a:bodyPr anchor="t">
            <a:noAutofit/>
          </a:bodyPr>
          <a:lstStyle>
            <a:lvl1pPr marL="0" indent="0" algn="l">
              <a:buNone/>
              <a:defRPr sz="2000">
                <a:solidFill>
                  <a:schemeClr val="tx1"/>
                </a:solidFill>
              </a:defRPr>
            </a:lvl1pPr>
          </a:lstStyle>
          <a:p>
            <a:r>
              <a:rPr lang="en-US" dirty="0"/>
              <a:t>Lorem ipsum dolor sit amet, consectetur adipisicing elit, sed do eiusmod tempor incididunt ut labore et dolore magna aliqua. </a:t>
            </a:r>
          </a:p>
        </p:txBody>
      </p:sp>
      <p:grpSp>
        <p:nvGrpSpPr>
          <p:cNvPr id="7" name="Group 6">
            <a:extLst>
              <a:ext uri="{FF2B5EF4-FFF2-40B4-BE49-F238E27FC236}">
                <a16:creationId xmlns:a16="http://schemas.microsoft.com/office/drawing/2014/main" id="{540B2E6F-6FDA-46D2-BC57-8BE8E00104F2}"/>
              </a:ext>
            </a:extLst>
          </p:cNvPr>
          <p:cNvGrpSpPr/>
          <p:nvPr userDrawn="1"/>
        </p:nvGrpSpPr>
        <p:grpSpPr>
          <a:xfrm>
            <a:off x="769526" y="1498605"/>
            <a:ext cx="2866370" cy="2866370"/>
            <a:chOff x="769526" y="1498605"/>
            <a:chExt cx="2866370" cy="2866370"/>
          </a:xfrm>
        </p:grpSpPr>
        <p:sp>
          <p:nvSpPr>
            <p:cNvPr id="11" name="Oval 10"/>
            <p:cNvSpPr/>
            <p:nvPr userDrawn="1"/>
          </p:nvSpPr>
          <p:spPr>
            <a:xfrm>
              <a:off x="769526" y="1498605"/>
              <a:ext cx="2866370" cy="2866370"/>
            </a:xfrm>
            <a:prstGeom prst="ellipse">
              <a:avLst/>
            </a:prstGeom>
            <a:solidFill>
              <a:srgbClr val="646D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AA3E500-A74F-4C20-84A6-8EC81ADA2DF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7271" y="1827527"/>
              <a:ext cx="2733632" cy="2203052"/>
            </a:xfrm>
            <a:prstGeom prst="rect">
              <a:avLst/>
            </a:prstGeom>
          </p:spPr>
        </p:pic>
      </p:grpSp>
    </p:spTree>
    <p:extLst>
      <p:ext uri="{BB962C8B-B14F-4D97-AF65-F5344CB8AC3E}">
        <p14:creationId xmlns:p14="http://schemas.microsoft.com/office/powerpoint/2010/main" val="1766140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chine Learning PPT 5">
    <p:spTree>
      <p:nvGrpSpPr>
        <p:cNvPr id="1" name=""/>
        <p:cNvGrpSpPr/>
        <p:nvPr/>
      </p:nvGrpSpPr>
      <p:grpSpPr>
        <a:xfrm>
          <a:off x="0" y="0"/>
          <a:ext cx="0" cy="0"/>
          <a:chOff x="0" y="0"/>
          <a:chExt cx="0" cy="0"/>
        </a:xfrm>
      </p:grpSpPr>
      <p:sp>
        <p:nvSpPr>
          <p:cNvPr id="236" name="Freeform 12"/>
          <p:cNvSpPr>
            <a:spLocks/>
          </p:cNvSpPr>
          <p:nvPr userDrawn="1"/>
        </p:nvSpPr>
        <p:spPr bwMode="auto">
          <a:xfrm>
            <a:off x="0" y="4402138"/>
            <a:ext cx="9144000" cy="741363"/>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Date Placeholder 2"/>
          <p:cNvSpPr>
            <a:spLocks noGrp="1"/>
          </p:cNvSpPr>
          <p:nvPr>
            <p:ph type="dt" sz="half" idx="10"/>
          </p:nvPr>
        </p:nvSpPr>
        <p:spPr/>
        <p:txBody>
          <a:bodyPr/>
          <a:lstStyle>
            <a:lvl1pPr>
              <a:defRPr>
                <a:solidFill>
                  <a:schemeClr val="bg1"/>
                </a:solidFill>
              </a:defRPr>
            </a:lvl1pPr>
          </a:lstStyle>
          <a:p>
            <a:fld id="{FFF30096-E2FA-4C53-8FFA-C198FACBBC31}" type="datetimeFigureOut">
              <a:rPr lang="en-US" smtClean="0"/>
              <a:pPr/>
              <a:t>5/29/2022</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238" name="Text Placeholder 4"/>
          <p:cNvSpPr>
            <a:spLocks noGrp="1"/>
          </p:cNvSpPr>
          <p:nvPr>
            <p:ph type="body" sz="quarter" idx="35" hasCustomPrompt="1"/>
          </p:nvPr>
        </p:nvSpPr>
        <p:spPr>
          <a:xfrm>
            <a:off x="467544" y="1419622"/>
            <a:ext cx="8208912" cy="2982516"/>
          </a:xfrm>
        </p:spPr>
        <p:txBody>
          <a:bodyPr anchor="t">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r>
              <a:rPr lang="en-US" dirty="0"/>
              <a:t>Ut enim ad minim veniam, quis nostrud exercitation ullamco laboris nisi ut aliquip ex ea commodo consequat.</a:t>
            </a:r>
          </a:p>
          <a:p>
            <a:endParaRPr lang="en-US" dirty="0"/>
          </a:p>
        </p:txBody>
      </p:sp>
    </p:spTree>
    <p:extLst>
      <p:ext uri="{BB962C8B-B14F-4D97-AF65-F5344CB8AC3E}">
        <p14:creationId xmlns:p14="http://schemas.microsoft.com/office/powerpoint/2010/main" val="2149424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FFF30096-E2FA-4C53-8FFA-C198FACBBC31}" type="datetimeFigureOut">
              <a:rPr lang="en-US" smtClean="0"/>
              <a:pPr/>
              <a:t>5/29/2022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BE6EB2CE-F8EE-47A0-A8D1-750600A29654}" type="slidenum">
              <a:rPr lang="en-US" smtClean="0"/>
              <a:pPr/>
              <a:t>‹#›</a:t>
            </a:fld>
            <a:endParaRPr lang="en-US"/>
          </a:p>
        </p:txBody>
      </p:sp>
    </p:spTree>
    <p:extLst>
      <p:ext uri="{BB962C8B-B14F-4D97-AF65-F5344CB8AC3E}">
        <p14:creationId xmlns:p14="http://schemas.microsoft.com/office/powerpoint/2010/main" val="697417937"/>
      </p:ext>
    </p:extLst>
  </p:cSld>
  <p:clrMap bg1="lt1" tx1="dk1" bg2="lt2" tx2="dk2" accent1="accent1" accent2="accent2" accent3="accent3" accent4="accent4" accent5="accent5" accent6="accent6" hlink="hlink" folHlink="folHlink"/>
  <p:sldLayoutIdLst>
    <p:sldLayoutId id="2147483677" r:id="rId1"/>
    <p:sldLayoutId id="2147483681" r:id="rId2"/>
    <p:sldLayoutId id="2147483678" r:id="rId3"/>
    <p:sldLayoutId id="2147483679" r:id="rId4"/>
    <p:sldLayoutId id="2147483680" r:id="rId5"/>
  </p:sldLayoutIdLst>
  <p:txStyles>
    <p:titleStyle>
      <a:lvl1pPr algn="ctr" defTabSz="914400" rtl="0" eaLnBrk="1" latinLnBrk="0" hangingPunct="1">
        <a:spcBef>
          <a:spcPct val="0"/>
        </a:spcBef>
        <a:buNone/>
        <a:defRPr sz="4200" kern="1200">
          <a:solidFill>
            <a:schemeClr val="tx1"/>
          </a:solidFill>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E7C5B-A9BA-45D4-AB6C-21E22D7C32DC}"/>
              </a:ext>
            </a:extLst>
          </p:cNvPr>
          <p:cNvSpPr>
            <a:spLocks noGrp="1"/>
          </p:cNvSpPr>
          <p:nvPr>
            <p:ph type="title"/>
          </p:nvPr>
        </p:nvSpPr>
        <p:spPr>
          <a:xfrm>
            <a:off x="4480744" y="1635646"/>
            <a:ext cx="4663256" cy="857250"/>
          </a:xfrm>
        </p:spPr>
        <p:txBody>
          <a:bodyPr/>
          <a:lstStyle/>
          <a:p>
            <a:r>
              <a:rPr lang="en-IN" sz="3500" b="1" dirty="0"/>
              <a:t>Credit EDA Assignment</a:t>
            </a:r>
            <a:endParaRPr lang="en-US" sz="3500" b="1" dirty="0"/>
          </a:p>
        </p:txBody>
      </p:sp>
      <p:sp>
        <p:nvSpPr>
          <p:cNvPr id="4" name="TextBox 3">
            <a:extLst>
              <a:ext uri="{FF2B5EF4-FFF2-40B4-BE49-F238E27FC236}">
                <a16:creationId xmlns:a16="http://schemas.microsoft.com/office/drawing/2014/main" id="{42285606-1260-4D13-8AAA-80226E1F6554}"/>
              </a:ext>
            </a:extLst>
          </p:cNvPr>
          <p:cNvSpPr txBox="1"/>
          <p:nvPr/>
        </p:nvSpPr>
        <p:spPr>
          <a:xfrm>
            <a:off x="3467115" y="-307777"/>
            <a:ext cx="1804212" cy="307777"/>
          </a:xfrm>
          <a:prstGeom prst="rect">
            <a:avLst/>
          </a:prstGeom>
          <a:noFill/>
        </p:spPr>
        <p:txBody>
          <a:bodyPr wrap="none" rtlCol="0">
            <a:spAutoFit/>
          </a:bodyPr>
          <a:lstStyle/>
          <a:p>
            <a:r>
              <a:rPr lang="en-US" sz="1400" dirty="0">
                <a:solidFill>
                  <a:schemeClr val="tx1">
                    <a:lumMod val="65000"/>
                    <a:lumOff val="35000"/>
                  </a:schemeClr>
                </a:solidFill>
              </a:rPr>
              <a:t>© Templateswise.com</a:t>
            </a:r>
          </a:p>
        </p:txBody>
      </p:sp>
      <p:sp>
        <p:nvSpPr>
          <p:cNvPr id="7" name="Text Placeholder 2">
            <a:extLst>
              <a:ext uri="{FF2B5EF4-FFF2-40B4-BE49-F238E27FC236}">
                <a16:creationId xmlns:a16="http://schemas.microsoft.com/office/drawing/2014/main" id="{6B1F845D-AE62-1BE8-01B5-8BC07C6BADD5}"/>
              </a:ext>
            </a:extLst>
          </p:cNvPr>
          <p:cNvSpPr txBox="1">
            <a:spLocks/>
          </p:cNvSpPr>
          <p:nvPr/>
        </p:nvSpPr>
        <p:spPr>
          <a:xfrm>
            <a:off x="6876256" y="4128542"/>
            <a:ext cx="3528392" cy="50550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400" dirty="0">
                <a:solidFill>
                  <a:srgbClr val="646D78"/>
                </a:solidFill>
              </a:rPr>
              <a:t>By:</a:t>
            </a:r>
          </a:p>
          <a:p>
            <a:pPr marL="0" indent="0">
              <a:buNone/>
            </a:pPr>
            <a:r>
              <a:rPr lang="en-US" sz="1400" dirty="0">
                <a:solidFill>
                  <a:srgbClr val="646D78"/>
                </a:solidFill>
              </a:rPr>
              <a:t>K Madush</a:t>
            </a:r>
          </a:p>
          <a:p>
            <a:pPr marL="0" indent="0">
              <a:buNone/>
            </a:pPr>
            <a:r>
              <a:rPr lang="en-US" sz="1400" dirty="0">
                <a:solidFill>
                  <a:srgbClr val="646D78"/>
                </a:solidFill>
              </a:rPr>
              <a:t>k.madush999@gmail.com</a:t>
            </a:r>
          </a:p>
        </p:txBody>
      </p:sp>
    </p:spTree>
    <p:extLst>
      <p:ext uri="{BB962C8B-B14F-4D97-AF65-F5344CB8AC3E}">
        <p14:creationId xmlns:p14="http://schemas.microsoft.com/office/powerpoint/2010/main" val="3446047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t>Identify the missing values</a:t>
            </a:r>
          </a:p>
        </p:txBody>
      </p:sp>
      <p:sp>
        <p:nvSpPr>
          <p:cNvPr id="3" name="Text Placeholder 2"/>
          <p:cNvSpPr>
            <a:spLocks noGrp="1"/>
          </p:cNvSpPr>
          <p:nvPr>
            <p:ph type="body" sz="quarter" idx="35"/>
          </p:nvPr>
        </p:nvSpPr>
        <p:spPr>
          <a:xfrm>
            <a:off x="1677270" y="1967101"/>
            <a:ext cx="6818658" cy="1522660"/>
          </a:xfrm>
        </p:spPr>
        <p:txBody>
          <a:bodyPr/>
          <a:lstStyle/>
          <a:p>
            <a:r>
              <a:rPr kumimoji="0" lang="en-US" altLang="en-US" sz="800" b="0" i="0" u="none" strike="noStrike" cap="none" normalizeH="0" baseline="0" dirty="0">
                <a:ln>
                  <a:noFill/>
                </a:ln>
                <a:solidFill>
                  <a:srgbClr val="000000"/>
                </a:solidFill>
                <a:effectLst/>
                <a:latin typeface="Courier New" panose="02070309020205020404" pitchFamily="49" charset="0"/>
              </a:rPr>
              <a:t>['AMT_ANNUITY', 'CNT_FAM_MEMBERS', 'DAYS_LAST_PHONE_CHANGE']</a:t>
            </a:r>
            <a:r>
              <a:rPr kumimoji="0" lang="en-US" altLang="en-US" sz="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a:p>
            <a:endParaRPr kumimoji="0" lang="en-US" altLang="en-US" sz="800" b="0" i="0" u="none" strike="noStrike" cap="none" normalizeH="0" baseline="0" dirty="0">
              <a:ln>
                <a:noFill/>
              </a:ln>
              <a:solidFill>
                <a:schemeClr val="tx1"/>
              </a:solidFill>
              <a:effectLst/>
              <a:latin typeface="Arial" panose="020B0604020202020204" pitchFamily="34" charset="0"/>
            </a:endParaRPr>
          </a:p>
          <a:p>
            <a:pPr algn="l" rtl="0"/>
            <a:r>
              <a:rPr lang="en-US" sz="800" dirty="0"/>
              <a:t> </a:t>
            </a:r>
          </a:p>
          <a:p>
            <a:pPr algn="l" rtl="0"/>
            <a:r>
              <a:rPr lang="en-US" sz="1400" dirty="0"/>
              <a:t>Above mentioned columns are identified to have missing value percentage less than 0.05%.</a:t>
            </a:r>
          </a:p>
          <a:p>
            <a:pPr algn="l" rtl="0"/>
            <a:r>
              <a:rPr lang="en-US" sz="1400" dirty="0"/>
              <a:t>It’s good to drop respective rows having missing values.</a:t>
            </a:r>
          </a:p>
          <a:p>
            <a:pPr algn="l" rtl="0"/>
            <a:endParaRPr lang="en-US" sz="1400" dirty="0"/>
          </a:p>
          <a:p>
            <a:pPr algn="l" rtl="0"/>
            <a:r>
              <a:rPr lang="en-US" sz="1400" dirty="0"/>
              <a:t>And replacing missing values with mode of respective columns whose missing value percentage </a:t>
            </a:r>
            <a:r>
              <a:rPr lang="en-US" sz="1400"/>
              <a:t>range from 0 to 50%</a:t>
            </a:r>
            <a:endParaRPr lang="en-US" sz="1400" dirty="0"/>
          </a:p>
          <a:p>
            <a:pPr algn="l" rtl="0"/>
            <a:endParaRPr lang="en-US" sz="1400" dirty="0"/>
          </a:p>
        </p:txBody>
      </p:sp>
      <p:sp>
        <p:nvSpPr>
          <p:cNvPr id="4" name="Rectangle 1">
            <a:extLst>
              <a:ext uri="{FF2B5EF4-FFF2-40B4-BE49-F238E27FC236}">
                <a16:creationId xmlns:a16="http://schemas.microsoft.com/office/drawing/2014/main" id="{C4CC6330-C07B-01B4-05BE-0612251E68D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51DAF649-525C-7E59-36F3-740C03D58699}"/>
              </a:ext>
            </a:extLst>
          </p:cNvPr>
          <p:cNvSpPr>
            <a:spLocks noChangeArrowheads="1"/>
          </p:cNvSpPr>
          <p:nvPr/>
        </p:nvSpPr>
        <p:spPr bwMode="auto">
          <a:xfrm>
            <a:off x="-180528" y="-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7660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35"/>
          </p:nvPr>
        </p:nvSpPr>
        <p:spPr>
          <a:xfrm>
            <a:off x="2498528" y="215528"/>
            <a:ext cx="5256584" cy="432048"/>
          </a:xfrm>
        </p:spPr>
        <p:txBody>
          <a:bodyPr/>
          <a:lstStyle/>
          <a:p>
            <a:pPr algn="l"/>
            <a:r>
              <a:rPr lang="en-US" sz="2000" dirty="0">
                <a:ea typeface="+mj-ea"/>
                <a:cs typeface="+mj-cs"/>
              </a:rPr>
              <a:t>Correlation for Pervious Application</a:t>
            </a:r>
          </a:p>
          <a:p>
            <a:pPr algn="l"/>
            <a:endParaRPr lang="en-US" sz="2000" dirty="0">
              <a:ea typeface="+mj-ea"/>
              <a:cs typeface="+mj-cs"/>
            </a:endParaRPr>
          </a:p>
          <a:p>
            <a:pPr algn="l"/>
            <a:endParaRPr lang="en-US" sz="1400" dirty="0">
              <a:solidFill>
                <a:schemeClr val="accent5"/>
              </a:solidFill>
            </a:endParaRPr>
          </a:p>
        </p:txBody>
      </p:sp>
      <p:sp>
        <p:nvSpPr>
          <p:cNvPr id="2" name="Rectangle 1">
            <a:extLst>
              <a:ext uri="{FF2B5EF4-FFF2-40B4-BE49-F238E27FC236}">
                <a16:creationId xmlns:a16="http://schemas.microsoft.com/office/drawing/2014/main" id="{C0DAF51D-7CA9-0BBA-CE42-EDD19CBBAF92}"/>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2530" name="Picture 2">
            <a:extLst>
              <a:ext uri="{FF2B5EF4-FFF2-40B4-BE49-F238E27FC236}">
                <a16:creationId xmlns:a16="http://schemas.microsoft.com/office/drawing/2014/main" id="{400C1772-AB72-F0BB-3D74-9F228149A3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771550"/>
            <a:ext cx="4310273" cy="37211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6B2E1BA-FBC0-C6A0-52E0-541680917CDB}"/>
              </a:ext>
            </a:extLst>
          </p:cNvPr>
          <p:cNvSpPr txBox="1"/>
          <p:nvPr/>
        </p:nvSpPr>
        <p:spPr>
          <a:xfrm>
            <a:off x="4860032" y="1262494"/>
            <a:ext cx="3744416" cy="2739211"/>
          </a:xfrm>
          <a:prstGeom prst="rect">
            <a:avLst/>
          </a:prstGeom>
          <a:noFill/>
        </p:spPr>
        <p:txBody>
          <a:bodyPr wrap="square" rtlCol="0">
            <a:spAutoFit/>
          </a:bodyPr>
          <a:lstStyle/>
          <a:p>
            <a:pPr algn="l"/>
            <a:r>
              <a:rPr lang="en-US" sz="1400" dirty="0"/>
              <a:t>'DAYS_LAST_DUE' and 'DAYS_TERMINATION' are highly correlated 'DAYS_FIRST_DRAWING' and 'DAYS_LAST_DUE_1st_VERSION' have high negative correlation 'AMT_ANNUITY','AMT_APPLICATION','AMT_CREDIT','AMT_GOODS_PRICE' are highly correlated The features can be removed from data, as they would cause collinearity.</a:t>
            </a:r>
          </a:p>
          <a:p>
            <a:pPr algn="l"/>
            <a:endParaRPr lang="en-US" sz="1400" dirty="0"/>
          </a:p>
          <a:p>
            <a:pPr algn="l"/>
            <a:r>
              <a:rPr lang="en-US" sz="1400" dirty="0"/>
              <a:t>'SK_ID_PREV' column is not required for analysis drop them.</a:t>
            </a:r>
          </a:p>
          <a:p>
            <a:endParaRPr lang="en-IN" dirty="0"/>
          </a:p>
        </p:txBody>
      </p:sp>
    </p:spTree>
    <p:extLst>
      <p:ext uri="{BB962C8B-B14F-4D97-AF65-F5344CB8AC3E}">
        <p14:creationId xmlns:p14="http://schemas.microsoft.com/office/powerpoint/2010/main" val="2791816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47FC9B1-39A7-BDF8-6F4A-8E01F45CEA2C}"/>
              </a:ext>
            </a:extLst>
          </p:cNvPr>
          <p:cNvSpPr/>
          <p:nvPr/>
        </p:nvSpPr>
        <p:spPr>
          <a:xfrm>
            <a:off x="-108520" y="-92546"/>
            <a:ext cx="9361040" cy="5236046"/>
          </a:xfrm>
          <a:prstGeom prst="rect">
            <a:avLst/>
          </a:prstGeom>
          <a:solidFill>
            <a:srgbClr val="49CF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a:t>DATA IMBALANCE</a:t>
            </a:r>
            <a:endParaRPr lang="en-IN" sz="3500" b="1" dirty="0"/>
          </a:p>
        </p:txBody>
      </p:sp>
    </p:spTree>
    <p:extLst>
      <p:ext uri="{BB962C8B-B14F-4D97-AF65-F5344CB8AC3E}">
        <p14:creationId xmlns:p14="http://schemas.microsoft.com/office/powerpoint/2010/main" val="3070578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BF4B30B-472C-728E-2FA0-727C2AAD8813}"/>
              </a:ext>
            </a:extLst>
          </p:cNvPr>
          <p:cNvSpPr>
            <a:spLocks noGrp="1"/>
          </p:cNvSpPr>
          <p:nvPr>
            <p:ph type="title"/>
          </p:nvPr>
        </p:nvSpPr>
        <p:spPr>
          <a:xfrm>
            <a:off x="457200" y="346348"/>
            <a:ext cx="8229600" cy="857250"/>
          </a:xfrm>
        </p:spPr>
        <p:txBody>
          <a:bodyPr>
            <a:normAutofit/>
          </a:bodyPr>
          <a:lstStyle/>
          <a:p>
            <a:r>
              <a:rPr lang="en-US" dirty="0"/>
              <a:t>Identify the Data Imbalance</a:t>
            </a:r>
          </a:p>
        </p:txBody>
      </p:sp>
      <p:sp>
        <p:nvSpPr>
          <p:cNvPr id="8" name="Text Placeholder 2">
            <a:extLst>
              <a:ext uri="{FF2B5EF4-FFF2-40B4-BE49-F238E27FC236}">
                <a16:creationId xmlns:a16="http://schemas.microsoft.com/office/drawing/2014/main" id="{912FF930-75E2-9B9E-D24F-38D699181DB5}"/>
              </a:ext>
            </a:extLst>
          </p:cNvPr>
          <p:cNvSpPr>
            <a:spLocks noGrp="1"/>
          </p:cNvSpPr>
          <p:nvPr>
            <p:ph type="body" sz="quarter" idx="35"/>
          </p:nvPr>
        </p:nvSpPr>
        <p:spPr>
          <a:xfrm>
            <a:off x="611560" y="1779662"/>
            <a:ext cx="3888432" cy="2448272"/>
          </a:xfrm>
        </p:spPr>
        <p:txBody>
          <a:bodyPr/>
          <a:lstStyle/>
          <a:p>
            <a:pPr algn="l"/>
            <a:r>
              <a:rPr lang="en-US" altLang="en-US" sz="1400" dirty="0"/>
              <a:t>Percentage of Defaulters: 8.07%</a:t>
            </a:r>
          </a:p>
          <a:p>
            <a:pPr algn="l"/>
            <a:r>
              <a:rPr lang="en-US" altLang="en-US" sz="1400" dirty="0"/>
              <a:t>Percentage of Non - Defaulters: 91.92%</a:t>
            </a:r>
          </a:p>
          <a:p>
            <a:pPr algn="l"/>
            <a:endParaRPr lang="en-US" altLang="en-US" sz="14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t>As we can see in above bar Plot Data is highly imbalance The Ratio between defaulters and Non-defaulters is nearly 2:23.</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t>Suggesting us to analysis it separately.</a:t>
            </a:r>
            <a:endParaRPr lang="en-US" sz="1400" b="1" dirty="0"/>
          </a:p>
        </p:txBody>
      </p:sp>
      <p:sp>
        <p:nvSpPr>
          <p:cNvPr id="7" name="Text Placeholder 2">
            <a:extLst>
              <a:ext uri="{FF2B5EF4-FFF2-40B4-BE49-F238E27FC236}">
                <a16:creationId xmlns:a16="http://schemas.microsoft.com/office/drawing/2014/main" id="{AE97EB0E-E808-07D3-A851-19006D2FBFA5}"/>
              </a:ext>
            </a:extLst>
          </p:cNvPr>
          <p:cNvSpPr txBox="1">
            <a:spLocks/>
          </p:cNvSpPr>
          <p:nvPr/>
        </p:nvSpPr>
        <p:spPr>
          <a:xfrm>
            <a:off x="611560" y="1275606"/>
            <a:ext cx="3240360" cy="432048"/>
          </a:xfrm>
          <a:prstGeom prst="rect">
            <a:avLst/>
          </a:prstGeom>
        </p:spPr>
        <p:txBody>
          <a:bodyPr vert="horz" lIns="91440" tIns="45720" rIns="91440" bIns="45720" rtlCol="0" anchor="t">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dirty="0">
                <a:solidFill>
                  <a:schemeClr val="accent5"/>
                </a:solidFill>
              </a:rPr>
              <a:t>Univariate  Analysis</a:t>
            </a:r>
          </a:p>
        </p:txBody>
      </p:sp>
      <p:pic>
        <p:nvPicPr>
          <p:cNvPr id="4101" name="Picture 5">
            <a:extLst>
              <a:ext uri="{FF2B5EF4-FFF2-40B4-BE49-F238E27FC236}">
                <a16:creationId xmlns:a16="http://schemas.microsoft.com/office/drawing/2014/main" id="{D5B4251E-4511-F8ED-743A-DD8154FE8E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2950" y="1305074"/>
            <a:ext cx="4344987" cy="258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8303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47FC9B1-39A7-BDF8-6F4A-8E01F45CEA2C}"/>
              </a:ext>
            </a:extLst>
          </p:cNvPr>
          <p:cNvSpPr/>
          <p:nvPr/>
        </p:nvSpPr>
        <p:spPr>
          <a:xfrm>
            <a:off x="-108520" y="-92546"/>
            <a:ext cx="9361040" cy="5236046"/>
          </a:xfrm>
          <a:prstGeom prst="rect">
            <a:avLst/>
          </a:prstGeom>
          <a:solidFill>
            <a:srgbClr val="49CF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a:t>OUTLIERS </a:t>
            </a:r>
            <a:r>
              <a:rPr lang="en-IN" sz="3500" b="1" dirty="0"/>
              <a:t>ANALYSIS</a:t>
            </a:r>
          </a:p>
        </p:txBody>
      </p:sp>
    </p:spTree>
    <p:extLst>
      <p:ext uri="{BB962C8B-B14F-4D97-AF65-F5344CB8AC3E}">
        <p14:creationId xmlns:p14="http://schemas.microsoft.com/office/powerpoint/2010/main" val="4260872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BF4B30B-472C-728E-2FA0-727C2AAD8813}"/>
              </a:ext>
            </a:extLst>
          </p:cNvPr>
          <p:cNvSpPr>
            <a:spLocks noGrp="1"/>
          </p:cNvSpPr>
          <p:nvPr>
            <p:ph type="title"/>
          </p:nvPr>
        </p:nvSpPr>
        <p:spPr>
          <a:xfrm>
            <a:off x="457200" y="346348"/>
            <a:ext cx="8229600" cy="857250"/>
          </a:xfrm>
        </p:spPr>
        <p:txBody>
          <a:bodyPr>
            <a:normAutofit/>
          </a:bodyPr>
          <a:lstStyle/>
          <a:p>
            <a:r>
              <a:rPr lang="en-US" dirty="0"/>
              <a:t>Identify the outliers </a:t>
            </a:r>
          </a:p>
        </p:txBody>
      </p:sp>
      <p:sp>
        <p:nvSpPr>
          <p:cNvPr id="8" name="Text Placeholder 2">
            <a:extLst>
              <a:ext uri="{FF2B5EF4-FFF2-40B4-BE49-F238E27FC236}">
                <a16:creationId xmlns:a16="http://schemas.microsoft.com/office/drawing/2014/main" id="{912FF930-75E2-9B9E-D24F-38D699181DB5}"/>
              </a:ext>
            </a:extLst>
          </p:cNvPr>
          <p:cNvSpPr>
            <a:spLocks noGrp="1"/>
          </p:cNvSpPr>
          <p:nvPr>
            <p:ph type="body" sz="quarter" idx="35"/>
          </p:nvPr>
        </p:nvSpPr>
        <p:spPr>
          <a:xfrm>
            <a:off x="611560" y="3351286"/>
            <a:ext cx="8229600" cy="1092672"/>
          </a:xfrm>
        </p:spPr>
        <p:txBody>
          <a:bodyPr/>
          <a:lstStyle/>
          <a:p>
            <a:pPr algn="l"/>
            <a:r>
              <a:rPr lang="en-US" altLang="en-US" sz="1400" dirty="0"/>
              <a:t>Above Box Plot shows Outliers in Number of Days Employed. Many applicants are Unemployed for many days and Employed this will not give us proper insight.</a:t>
            </a:r>
          </a:p>
          <a:p>
            <a:pPr algn="l"/>
            <a:r>
              <a:rPr lang="en-US" sz="1400" b="1" dirty="0"/>
              <a:t>Suggested Analysis Solution:</a:t>
            </a:r>
          </a:p>
          <a:p>
            <a:pPr algn="l"/>
            <a:r>
              <a:rPr lang="en-US" sz="1400" b="1" dirty="0"/>
              <a:t>Perform Bivariate Analysis by Filter Data to Defaulter alone and </a:t>
            </a:r>
            <a:r>
              <a:rPr lang="en-US" altLang="en-US" sz="1400" b="1" dirty="0"/>
              <a:t>Number of Days Employed  </a:t>
            </a:r>
            <a:r>
              <a:rPr lang="en-US" sz="1400" b="1" dirty="0"/>
              <a:t>value for 0 to 99 Percentile.</a:t>
            </a:r>
          </a:p>
          <a:p>
            <a:pPr algn="l"/>
            <a:endParaRPr lang="en-US" sz="1400" b="1" dirty="0"/>
          </a:p>
        </p:txBody>
      </p:sp>
      <p:sp>
        <p:nvSpPr>
          <p:cNvPr id="7" name="Text Placeholder 2">
            <a:extLst>
              <a:ext uri="{FF2B5EF4-FFF2-40B4-BE49-F238E27FC236}">
                <a16:creationId xmlns:a16="http://schemas.microsoft.com/office/drawing/2014/main" id="{AE97EB0E-E808-07D3-A851-19006D2FBFA5}"/>
              </a:ext>
            </a:extLst>
          </p:cNvPr>
          <p:cNvSpPr txBox="1">
            <a:spLocks/>
          </p:cNvSpPr>
          <p:nvPr/>
        </p:nvSpPr>
        <p:spPr>
          <a:xfrm>
            <a:off x="611560" y="1275606"/>
            <a:ext cx="3240360" cy="432048"/>
          </a:xfrm>
          <a:prstGeom prst="rect">
            <a:avLst/>
          </a:prstGeom>
        </p:spPr>
        <p:txBody>
          <a:bodyPr vert="horz" lIns="91440" tIns="45720" rIns="91440" bIns="45720" rtlCol="0" anchor="t">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dirty="0">
                <a:solidFill>
                  <a:schemeClr val="accent5"/>
                </a:solidFill>
              </a:rPr>
              <a:t>Univariate  Analysis</a:t>
            </a:r>
          </a:p>
        </p:txBody>
      </p:sp>
      <p:pic>
        <p:nvPicPr>
          <p:cNvPr id="5122" name="Picture 2">
            <a:extLst>
              <a:ext uri="{FF2B5EF4-FFF2-40B4-BE49-F238E27FC236}">
                <a16:creationId xmlns:a16="http://schemas.microsoft.com/office/drawing/2014/main" id="{2D943D7F-14AC-F690-1C5C-19AEBD1EA4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889655"/>
            <a:ext cx="6623050" cy="1279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060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BF4B30B-472C-728E-2FA0-727C2AAD8813}"/>
              </a:ext>
            </a:extLst>
          </p:cNvPr>
          <p:cNvSpPr>
            <a:spLocks noGrp="1"/>
          </p:cNvSpPr>
          <p:nvPr>
            <p:ph type="title"/>
          </p:nvPr>
        </p:nvSpPr>
        <p:spPr>
          <a:xfrm>
            <a:off x="457200" y="346348"/>
            <a:ext cx="8229600" cy="857250"/>
          </a:xfrm>
        </p:spPr>
        <p:txBody>
          <a:bodyPr>
            <a:normAutofit/>
          </a:bodyPr>
          <a:lstStyle/>
          <a:p>
            <a:r>
              <a:rPr lang="en-US" dirty="0"/>
              <a:t>Filtering the outliers </a:t>
            </a:r>
          </a:p>
        </p:txBody>
      </p:sp>
      <p:sp>
        <p:nvSpPr>
          <p:cNvPr id="8" name="Text Placeholder 2">
            <a:extLst>
              <a:ext uri="{FF2B5EF4-FFF2-40B4-BE49-F238E27FC236}">
                <a16:creationId xmlns:a16="http://schemas.microsoft.com/office/drawing/2014/main" id="{912FF930-75E2-9B9E-D24F-38D699181DB5}"/>
              </a:ext>
            </a:extLst>
          </p:cNvPr>
          <p:cNvSpPr>
            <a:spLocks noGrp="1"/>
          </p:cNvSpPr>
          <p:nvPr>
            <p:ph type="body" sz="quarter" idx="35"/>
          </p:nvPr>
        </p:nvSpPr>
        <p:spPr>
          <a:xfrm>
            <a:off x="611560" y="3351286"/>
            <a:ext cx="8229600" cy="504056"/>
          </a:xfrm>
        </p:spPr>
        <p:txBody>
          <a:bodyPr/>
          <a:lstStyle/>
          <a:p>
            <a:pPr algn="l"/>
            <a:r>
              <a:rPr lang="en-US" sz="1400" dirty="0"/>
              <a:t>Most of the Applicants who are not working from past range of 400 to 600 days tend to default more.</a:t>
            </a:r>
          </a:p>
          <a:p>
            <a:pPr algn="l"/>
            <a:endParaRPr lang="en-US" sz="1400" b="1" dirty="0"/>
          </a:p>
        </p:txBody>
      </p:sp>
      <p:sp>
        <p:nvSpPr>
          <p:cNvPr id="7" name="Text Placeholder 2">
            <a:extLst>
              <a:ext uri="{FF2B5EF4-FFF2-40B4-BE49-F238E27FC236}">
                <a16:creationId xmlns:a16="http://schemas.microsoft.com/office/drawing/2014/main" id="{AE97EB0E-E808-07D3-A851-19006D2FBFA5}"/>
              </a:ext>
            </a:extLst>
          </p:cNvPr>
          <p:cNvSpPr txBox="1">
            <a:spLocks/>
          </p:cNvSpPr>
          <p:nvPr/>
        </p:nvSpPr>
        <p:spPr>
          <a:xfrm>
            <a:off x="611560" y="1275606"/>
            <a:ext cx="3240360" cy="432048"/>
          </a:xfrm>
          <a:prstGeom prst="rect">
            <a:avLst/>
          </a:prstGeom>
        </p:spPr>
        <p:txBody>
          <a:bodyPr vert="horz" lIns="91440" tIns="45720" rIns="91440" bIns="45720" rtlCol="0" anchor="t">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dirty="0">
                <a:solidFill>
                  <a:schemeClr val="accent5"/>
                </a:solidFill>
              </a:rPr>
              <a:t>Bivariate  Analysis</a:t>
            </a:r>
          </a:p>
        </p:txBody>
      </p:sp>
      <p:pic>
        <p:nvPicPr>
          <p:cNvPr id="5124" name="Picture 4">
            <a:extLst>
              <a:ext uri="{FF2B5EF4-FFF2-40B4-BE49-F238E27FC236}">
                <a16:creationId xmlns:a16="http://schemas.microsoft.com/office/drawing/2014/main" id="{3F0B4FD1-E27E-B828-7967-16B80B19A5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905298"/>
            <a:ext cx="6461125" cy="1248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649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47FC9B1-39A7-BDF8-6F4A-8E01F45CEA2C}"/>
              </a:ext>
            </a:extLst>
          </p:cNvPr>
          <p:cNvSpPr/>
          <p:nvPr/>
        </p:nvSpPr>
        <p:spPr>
          <a:xfrm>
            <a:off x="-108520" y="-92546"/>
            <a:ext cx="9361040" cy="5236046"/>
          </a:xfrm>
          <a:prstGeom prst="rect">
            <a:avLst/>
          </a:prstGeom>
          <a:solidFill>
            <a:srgbClr val="49CF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500" b="1" dirty="0"/>
              <a:t>SEGMENT WISE UNIVARIATE , </a:t>
            </a:r>
            <a:r>
              <a:rPr lang="en-US" sz="3500" b="1" dirty="0"/>
              <a:t>BIVARITATE/M</a:t>
            </a:r>
            <a:r>
              <a:rPr lang="en-IN" sz="3500" b="1" dirty="0"/>
              <a:t>ULTIVARITATE ANALYSIS</a:t>
            </a:r>
          </a:p>
        </p:txBody>
      </p:sp>
    </p:spTree>
    <p:extLst>
      <p:ext uri="{BB962C8B-B14F-4D97-AF65-F5344CB8AC3E}">
        <p14:creationId xmlns:p14="http://schemas.microsoft.com/office/powerpoint/2010/main" val="3923549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BF4B30B-472C-728E-2FA0-727C2AAD8813}"/>
              </a:ext>
            </a:extLst>
          </p:cNvPr>
          <p:cNvSpPr>
            <a:spLocks noGrp="1"/>
          </p:cNvSpPr>
          <p:nvPr>
            <p:ph type="title"/>
          </p:nvPr>
        </p:nvSpPr>
        <p:spPr>
          <a:xfrm>
            <a:off x="457200" y="34690"/>
            <a:ext cx="8229600" cy="857250"/>
          </a:xfrm>
        </p:spPr>
        <p:txBody>
          <a:bodyPr>
            <a:normAutofit/>
          </a:bodyPr>
          <a:lstStyle/>
          <a:p>
            <a:r>
              <a:rPr lang="en-US" dirty="0"/>
              <a:t>Variable Analysis</a:t>
            </a:r>
          </a:p>
        </p:txBody>
      </p:sp>
      <p:sp>
        <p:nvSpPr>
          <p:cNvPr id="8" name="Text Placeholder 2">
            <a:extLst>
              <a:ext uri="{FF2B5EF4-FFF2-40B4-BE49-F238E27FC236}">
                <a16:creationId xmlns:a16="http://schemas.microsoft.com/office/drawing/2014/main" id="{912FF930-75E2-9B9E-D24F-38D699181DB5}"/>
              </a:ext>
            </a:extLst>
          </p:cNvPr>
          <p:cNvSpPr>
            <a:spLocks noGrp="1"/>
          </p:cNvSpPr>
          <p:nvPr>
            <p:ph type="body" sz="quarter" idx="35"/>
          </p:nvPr>
        </p:nvSpPr>
        <p:spPr>
          <a:xfrm>
            <a:off x="539552" y="1695102"/>
            <a:ext cx="4360440" cy="2532832"/>
          </a:xfrm>
        </p:spPr>
        <p:txBody>
          <a:bodyPr/>
          <a:lstStyle/>
          <a:p>
            <a:pPr algn="l"/>
            <a:r>
              <a:rPr lang="en-US" sz="1400" dirty="0"/>
              <a:t>We can see from plot applicant whose Income ranging from Rs.100000 to Rs.200000 tend to Default more.</a:t>
            </a:r>
          </a:p>
          <a:p>
            <a:pPr algn="l"/>
            <a:endParaRPr lang="en-US" sz="1400" dirty="0"/>
          </a:p>
          <a:p>
            <a:pPr algn="l"/>
            <a:r>
              <a:rPr lang="en-US" sz="1400" dirty="0"/>
              <a:t>Also, We can see that as Income of Applicant increase chance of default rate decrease.</a:t>
            </a:r>
          </a:p>
          <a:p>
            <a:pPr algn="l"/>
            <a:endParaRPr lang="en-US" sz="1400" b="1" dirty="0"/>
          </a:p>
        </p:txBody>
      </p:sp>
      <p:sp>
        <p:nvSpPr>
          <p:cNvPr id="7" name="Text Placeholder 2">
            <a:extLst>
              <a:ext uri="{FF2B5EF4-FFF2-40B4-BE49-F238E27FC236}">
                <a16:creationId xmlns:a16="http://schemas.microsoft.com/office/drawing/2014/main" id="{AE97EB0E-E808-07D3-A851-19006D2FBFA5}"/>
              </a:ext>
            </a:extLst>
          </p:cNvPr>
          <p:cNvSpPr txBox="1">
            <a:spLocks/>
          </p:cNvSpPr>
          <p:nvPr/>
        </p:nvSpPr>
        <p:spPr>
          <a:xfrm>
            <a:off x="539552" y="1203598"/>
            <a:ext cx="3240360" cy="432048"/>
          </a:xfrm>
          <a:prstGeom prst="rect">
            <a:avLst/>
          </a:prstGeom>
        </p:spPr>
        <p:txBody>
          <a:bodyPr vert="horz" lIns="91440" tIns="45720" rIns="91440" bIns="45720" rtlCol="0" anchor="t">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dirty="0">
                <a:solidFill>
                  <a:schemeClr val="accent5"/>
                </a:solidFill>
              </a:rPr>
              <a:t>Bivariate numeric Analysis </a:t>
            </a:r>
          </a:p>
        </p:txBody>
      </p:sp>
      <p:pic>
        <p:nvPicPr>
          <p:cNvPr id="11266" name="Picture 2">
            <a:extLst>
              <a:ext uri="{FF2B5EF4-FFF2-40B4-BE49-F238E27FC236}">
                <a16:creationId xmlns:a16="http://schemas.microsoft.com/office/drawing/2014/main" id="{EA7990A9-11D0-CFA6-B836-6B3754FE14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187"/>
          <a:stretch/>
        </p:blipFill>
        <p:spPr bwMode="auto">
          <a:xfrm>
            <a:off x="5187602" y="1339606"/>
            <a:ext cx="3499198" cy="2583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954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BF4B30B-472C-728E-2FA0-727C2AAD8813}"/>
              </a:ext>
            </a:extLst>
          </p:cNvPr>
          <p:cNvSpPr>
            <a:spLocks noGrp="1"/>
          </p:cNvSpPr>
          <p:nvPr>
            <p:ph type="title"/>
          </p:nvPr>
        </p:nvSpPr>
        <p:spPr>
          <a:xfrm>
            <a:off x="457200" y="34690"/>
            <a:ext cx="8229600" cy="857250"/>
          </a:xfrm>
        </p:spPr>
        <p:txBody>
          <a:bodyPr>
            <a:normAutofit/>
          </a:bodyPr>
          <a:lstStyle/>
          <a:p>
            <a:r>
              <a:rPr lang="en-US" dirty="0"/>
              <a:t>Variable Analysis</a:t>
            </a:r>
          </a:p>
        </p:txBody>
      </p:sp>
      <p:sp>
        <p:nvSpPr>
          <p:cNvPr id="8" name="Text Placeholder 2">
            <a:extLst>
              <a:ext uri="{FF2B5EF4-FFF2-40B4-BE49-F238E27FC236}">
                <a16:creationId xmlns:a16="http://schemas.microsoft.com/office/drawing/2014/main" id="{912FF930-75E2-9B9E-D24F-38D699181DB5}"/>
              </a:ext>
            </a:extLst>
          </p:cNvPr>
          <p:cNvSpPr>
            <a:spLocks noGrp="1"/>
          </p:cNvSpPr>
          <p:nvPr>
            <p:ph type="body" sz="quarter" idx="35"/>
          </p:nvPr>
        </p:nvSpPr>
        <p:spPr>
          <a:xfrm>
            <a:off x="539552" y="1479078"/>
            <a:ext cx="4360440" cy="2532832"/>
          </a:xfrm>
        </p:spPr>
        <p:txBody>
          <a:bodyPr/>
          <a:lstStyle/>
          <a:p>
            <a:pPr algn="l"/>
            <a:r>
              <a:rPr lang="en-US" sz="1400" dirty="0"/>
              <a:t>Cash loan tend to have higher default Rate as per Application Data.</a:t>
            </a:r>
          </a:p>
          <a:p>
            <a:pPr algn="l"/>
            <a:endParaRPr lang="en-US" sz="1400" dirty="0"/>
          </a:p>
          <a:p>
            <a:pPr algn="l"/>
            <a:r>
              <a:rPr lang="en-US" altLang="en-US" sz="1400" dirty="0"/>
              <a:t>CONTRACT TYPE DEFAULT RATE</a:t>
            </a:r>
          </a:p>
          <a:p>
            <a:pPr marL="285750" indent="-285750" algn="l">
              <a:buFont typeface="Arial" panose="020B0604020202020204" pitchFamily="34" charset="0"/>
              <a:buChar char="•"/>
            </a:pPr>
            <a:r>
              <a:rPr lang="en-US" altLang="en-US" sz="1400" dirty="0"/>
              <a:t>Cash loans 0.084701</a:t>
            </a:r>
          </a:p>
          <a:p>
            <a:pPr marL="285750" indent="-285750" algn="l">
              <a:buFont typeface="Arial" panose="020B0604020202020204" pitchFamily="34" charset="0"/>
              <a:buChar char="•"/>
            </a:pPr>
            <a:r>
              <a:rPr lang="en-US" altLang="en-US" sz="1400" dirty="0"/>
              <a:t>Revolving loans 0.056385 </a:t>
            </a:r>
          </a:p>
          <a:p>
            <a:pPr algn="l"/>
            <a:endParaRPr lang="en-US" sz="1400" dirty="0"/>
          </a:p>
          <a:p>
            <a:pPr algn="l"/>
            <a:endParaRPr lang="en-US" sz="1400" dirty="0"/>
          </a:p>
          <a:p>
            <a:pPr algn="l"/>
            <a:endParaRPr lang="en-US" sz="1400" dirty="0"/>
          </a:p>
          <a:p>
            <a:pPr algn="l"/>
            <a:endParaRPr lang="en-US" sz="1400" dirty="0"/>
          </a:p>
          <a:p>
            <a:pPr algn="l"/>
            <a:endParaRPr lang="en-US" sz="1400" b="1" dirty="0"/>
          </a:p>
        </p:txBody>
      </p:sp>
      <p:sp>
        <p:nvSpPr>
          <p:cNvPr id="7" name="Text Placeholder 2">
            <a:extLst>
              <a:ext uri="{FF2B5EF4-FFF2-40B4-BE49-F238E27FC236}">
                <a16:creationId xmlns:a16="http://schemas.microsoft.com/office/drawing/2014/main" id="{AE97EB0E-E808-07D3-A851-19006D2FBFA5}"/>
              </a:ext>
            </a:extLst>
          </p:cNvPr>
          <p:cNvSpPr txBox="1">
            <a:spLocks/>
          </p:cNvSpPr>
          <p:nvPr/>
        </p:nvSpPr>
        <p:spPr>
          <a:xfrm>
            <a:off x="539552" y="987574"/>
            <a:ext cx="3240360" cy="432048"/>
          </a:xfrm>
          <a:prstGeom prst="rect">
            <a:avLst/>
          </a:prstGeom>
        </p:spPr>
        <p:txBody>
          <a:bodyPr vert="horz" lIns="91440" tIns="45720" rIns="91440" bIns="45720" rtlCol="0" anchor="t">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dirty="0">
                <a:solidFill>
                  <a:schemeClr val="accent5"/>
                </a:solidFill>
              </a:rPr>
              <a:t>Categorical  Analysis </a:t>
            </a:r>
          </a:p>
        </p:txBody>
      </p:sp>
      <p:pic>
        <p:nvPicPr>
          <p:cNvPr id="12290" name="Picture 2">
            <a:extLst>
              <a:ext uri="{FF2B5EF4-FFF2-40B4-BE49-F238E27FC236}">
                <a16:creationId xmlns:a16="http://schemas.microsoft.com/office/drawing/2014/main" id="{E7D657E9-FDE8-6D0A-EE22-1CCC21A8E9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9992" y="1061008"/>
            <a:ext cx="3898087" cy="30214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A9FF9B9-E375-A95C-1E22-613EB59EEEC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0878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7798" y="555526"/>
            <a:ext cx="6829002" cy="857250"/>
          </a:xfrm>
        </p:spPr>
        <p:txBody>
          <a:bodyPr>
            <a:normAutofit/>
          </a:bodyPr>
          <a:lstStyle/>
          <a:p>
            <a:pPr algn="l" rtl="0"/>
            <a:r>
              <a:rPr lang="en-US" dirty="0"/>
              <a:t>Business Understanding</a:t>
            </a:r>
          </a:p>
        </p:txBody>
      </p:sp>
      <p:sp>
        <p:nvSpPr>
          <p:cNvPr id="3" name="Text Placeholder 2"/>
          <p:cNvSpPr>
            <a:spLocks noGrp="1"/>
          </p:cNvSpPr>
          <p:nvPr>
            <p:ph type="body" sz="quarter" idx="35"/>
          </p:nvPr>
        </p:nvSpPr>
        <p:spPr>
          <a:xfrm>
            <a:off x="1857798" y="1697162"/>
            <a:ext cx="6829002" cy="3157860"/>
          </a:xfrm>
        </p:spPr>
        <p:txBody>
          <a:bodyPr/>
          <a:lstStyle/>
          <a:p>
            <a:r>
              <a:rPr lang="en-US" sz="1400" dirty="0"/>
              <a:t>The loan providing companies find it hard to give loans to the people due to their insufficient or non-existent credit history. Because of that, some consumers use it as their advantage by becoming a defaulter.</a:t>
            </a:r>
          </a:p>
          <a:p>
            <a:endParaRPr lang="en-US" sz="1400" dirty="0"/>
          </a:p>
          <a:p>
            <a:r>
              <a:rPr lang="en-US" sz="1400" dirty="0"/>
              <a:t>When the company receives a loan application, the company has to decide for loan approval based on the applicant’s profile. </a:t>
            </a:r>
          </a:p>
          <a:p>
            <a:r>
              <a:rPr lang="en-US" sz="1400" dirty="0"/>
              <a:t>Two types of risks are associated with the bank’s decision:</a:t>
            </a:r>
          </a:p>
          <a:p>
            <a:pPr marL="342900" indent="-342900">
              <a:buFont typeface="Arial" panose="020B0604020202020204" pitchFamily="34" charset="0"/>
              <a:buChar char="•"/>
            </a:pPr>
            <a:r>
              <a:rPr lang="en-US" sz="1400" dirty="0"/>
              <a:t>If the applicant is likely to repay the loan, then not approving the loan results in a loss of business to the company.</a:t>
            </a:r>
          </a:p>
          <a:p>
            <a:pPr marL="342900" indent="-342900">
              <a:buFont typeface="Arial" panose="020B0604020202020204" pitchFamily="34" charset="0"/>
              <a:buChar char="•"/>
            </a:pPr>
            <a:r>
              <a:rPr lang="en-US" sz="1400" dirty="0"/>
              <a:t>If the applicant is not likely to repay the loan, i.e. he/she is likely to default, then approving the loan may lead to a financial loss for the company.</a:t>
            </a:r>
            <a:br>
              <a:rPr lang="en-US" sz="1400" dirty="0"/>
            </a:br>
            <a:endParaRPr lang="en-US" sz="1400" dirty="0"/>
          </a:p>
        </p:txBody>
      </p:sp>
    </p:spTree>
    <p:extLst>
      <p:ext uri="{BB962C8B-B14F-4D97-AF65-F5344CB8AC3E}">
        <p14:creationId xmlns:p14="http://schemas.microsoft.com/office/powerpoint/2010/main" val="3772737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BF4B30B-472C-728E-2FA0-727C2AAD8813}"/>
              </a:ext>
            </a:extLst>
          </p:cNvPr>
          <p:cNvSpPr>
            <a:spLocks noGrp="1"/>
          </p:cNvSpPr>
          <p:nvPr>
            <p:ph type="title"/>
          </p:nvPr>
        </p:nvSpPr>
        <p:spPr>
          <a:xfrm>
            <a:off x="457200" y="34690"/>
            <a:ext cx="8229600" cy="857250"/>
          </a:xfrm>
        </p:spPr>
        <p:txBody>
          <a:bodyPr>
            <a:normAutofit/>
          </a:bodyPr>
          <a:lstStyle/>
          <a:p>
            <a:r>
              <a:rPr lang="en-US" dirty="0"/>
              <a:t>Variable Analysis</a:t>
            </a:r>
          </a:p>
        </p:txBody>
      </p:sp>
      <p:sp>
        <p:nvSpPr>
          <p:cNvPr id="8" name="Text Placeholder 2">
            <a:extLst>
              <a:ext uri="{FF2B5EF4-FFF2-40B4-BE49-F238E27FC236}">
                <a16:creationId xmlns:a16="http://schemas.microsoft.com/office/drawing/2014/main" id="{912FF930-75E2-9B9E-D24F-38D699181DB5}"/>
              </a:ext>
            </a:extLst>
          </p:cNvPr>
          <p:cNvSpPr>
            <a:spLocks noGrp="1"/>
          </p:cNvSpPr>
          <p:nvPr>
            <p:ph type="body" sz="quarter" idx="35"/>
          </p:nvPr>
        </p:nvSpPr>
        <p:spPr>
          <a:xfrm>
            <a:off x="539552" y="1263054"/>
            <a:ext cx="4360440" cy="2532832"/>
          </a:xfrm>
        </p:spPr>
        <p:txBody>
          <a:bodyPr/>
          <a:lstStyle/>
          <a:p>
            <a:pPr algn="l"/>
            <a:r>
              <a:rPr lang="en-US" sz="1400" dirty="0"/>
              <a:t>Most of defaulters Income is from Maternity leave or Unemployed.</a:t>
            </a:r>
          </a:p>
          <a:p>
            <a:pPr algn="l"/>
            <a:r>
              <a:rPr lang="en-US" sz="1400" dirty="0"/>
              <a:t>Student &amp; Businessman tend to have less default rate (It is possible Student are taking Education loan at low interest).</a:t>
            </a:r>
          </a:p>
          <a:p>
            <a:pPr algn="l"/>
            <a:endParaRPr lang="en-US" sz="1400" dirty="0"/>
          </a:p>
          <a:p>
            <a:pPr algn="l"/>
            <a:r>
              <a:rPr lang="en-US" altLang="en-US" sz="1400" dirty="0"/>
              <a:t>INCOME TYPE DEFAULT RATE</a:t>
            </a:r>
          </a:p>
          <a:p>
            <a:pPr marL="285750" indent="-285750" algn="l">
              <a:buFont typeface="Arial" panose="020B0604020202020204" pitchFamily="34" charset="0"/>
              <a:buChar char="•"/>
            </a:pPr>
            <a:r>
              <a:rPr lang="en-US" altLang="en-US" sz="1000" dirty="0"/>
              <a:t>Maternity leave         0.500000</a:t>
            </a:r>
          </a:p>
          <a:p>
            <a:pPr marL="285750" indent="-285750" algn="l">
              <a:buFont typeface="Arial" panose="020B0604020202020204" pitchFamily="34" charset="0"/>
              <a:buChar char="•"/>
            </a:pPr>
            <a:r>
              <a:rPr lang="en-US" altLang="en-US" sz="1000" dirty="0"/>
              <a:t>Unemployed              0.363636</a:t>
            </a:r>
          </a:p>
          <a:p>
            <a:pPr marL="285750" indent="-285750" algn="l">
              <a:buFont typeface="Arial" panose="020B0604020202020204" pitchFamily="34" charset="0"/>
              <a:buChar char="•"/>
            </a:pPr>
            <a:r>
              <a:rPr lang="en-US" altLang="en-US" sz="1000" dirty="0"/>
              <a:t>Working                 0.096882</a:t>
            </a:r>
          </a:p>
          <a:p>
            <a:pPr marL="285750" indent="-285750" algn="l">
              <a:buFont typeface="Arial" panose="020B0604020202020204" pitchFamily="34" charset="0"/>
              <a:buChar char="•"/>
            </a:pPr>
            <a:r>
              <a:rPr lang="en-US" altLang="en-US" sz="1000" dirty="0"/>
              <a:t>Commercial associate    0.077252</a:t>
            </a:r>
          </a:p>
          <a:p>
            <a:pPr marL="285750" indent="-285750" algn="l">
              <a:buFont typeface="Arial" panose="020B0604020202020204" pitchFamily="34" charset="0"/>
              <a:buChar char="•"/>
            </a:pPr>
            <a:r>
              <a:rPr lang="en-US" altLang="en-US" sz="1000" dirty="0"/>
              <a:t>State servant           0.058704</a:t>
            </a:r>
          </a:p>
          <a:p>
            <a:pPr marL="285750" indent="-285750" algn="l">
              <a:buFont typeface="Arial" panose="020B0604020202020204" pitchFamily="34" charset="0"/>
              <a:buChar char="•"/>
            </a:pPr>
            <a:r>
              <a:rPr lang="en-US" altLang="en-US" sz="1000" dirty="0"/>
              <a:t>Pensioner               0.054319</a:t>
            </a:r>
          </a:p>
          <a:p>
            <a:pPr marL="285750" indent="-285750" algn="l">
              <a:buFont typeface="Arial" panose="020B0604020202020204" pitchFamily="34" charset="0"/>
              <a:buChar char="•"/>
            </a:pPr>
            <a:r>
              <a:rPr lang="en-US" altLang="en-US" sz="1000" dirty="0"/>
              <a:t>Businessman             0.000000</a:t>
            </a:r>
          </a:p>
          <a:p>
            <a:pPr marL="285750" indent="-285750" algn="l">
              <a:buFont typeface="Arial" panose="020B0604020202020204" pitchFamily="34" charset="0"/>
              <a:buChar char="•"/>
            </a:pPr>
            <a:r>
              <a:rPr lang="en-US" altLang="en-US" sz="1000" dirty="0"/>
              <a:t>Student                 0.000000</a:t>
            </a:r>
            <a:endParaRPr lang="en-US" sz="1000" b="1" dirty="0"/>
          </a:p>
        </p:txBody>
      </p:sp>
      <p:sp>
        <p:nvSpPr>
          <p:cNvPr id="7" name="Text Placeholder 2">
            <a:extLst>
              <a:ext uri="{FF2B5EF4-FFF2-40B4-BE49-F238E27FC236}">
                <a16:creationId xmlns:a16="http://schemas.microsoft.com/office/drawing/2014/main" id="{AE97EB0E-E808-07D3-A851-19006D2FBFA5}"/>
              </a:ext>
            </a:extLst>
          </p:cNvPr>
          <p:cNvSpPr txBox="1">
            <a:spLocks/>
          </p:cNvSpPr>
          <p:nvPr/>
        </p:nvSpPr>
        <p:spPr>
          <a:xfrm>
            <a:off x="539552" y="771550"/>
            <a:ext cx="3240360" cy="432048"/>
          </a:xfrm>
          <a:prstGeom prst="rect">
            <a:avLst/>
          </a:prstGeom>
        </p:spPr>
        <p:txBody>
          <a:bodyPr vert="horz" lIns="91440" tIns="45720" rIns="91440" bIns="45720" rtlCol="0" anchor="t">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dirty="0">
                <a:solidFill>
                  <a:schemeClr val="accent5"/>
                </a:solidFill>
              </a:rPr>
              <a:t>Categorical  Analysis </a:t>
            </a:r>
          </a:p>
        </p:txBody>
      </p:sp>
      <p:sp>
        <p:nvSpPr>
          <p:cNvPr id="4" name="Rectangle 3">
            <a:extLst>
              <a:ext uri="{FF2B5EF4-FFF2-40B4-BE49-F238E27FC236}">
                <a16:creationId xmlns:a16="http://schemas.microsoft.com/office/drawing/2014/main" id="{4A9FF9B9-E375-A95C-1E22-613EB59EEEC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314" name="Picture 2">
            <a:extLst>
              <a:ext uri="{FF2B5EF4-FFF2-40B4-BE49-F238E27FC236}">
                <a16:creationId xmlns:a16="http://schemas.microsoft.com/office/drawing/2014/main" id="{D9A589BA-C2C8-5A20-C3AB-051A87E161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1131590"/>
            <a:ext cx="4024312" cy="3272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288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BF4B30B-472C-728E-2FA0-727C2AAD8813}"/>
              </a:ext>
            </a:extLst>
          </p:cNvPr>
          <p:cNvSpPr>
            <a:spLocks noGrp="1"/>
          </p:cNvSpPr>
          <p:nvPr>
            <p:ph type="title"/>
          </p:nvPr>
        </p:nvSpPr>
        <p:spPr>
          <a:xfrm>
            <a:off x="457200" y="34690"/>
            <a:ext cx="8229600" cy="857250"/>
          </a:xfrm>
        </p:spPr>
        <p:txBody>
          <a:bodyPr>
            <a:normAutofit/>
          </a:bodyPr>
          <a:lstStyle/>
          <a:p>
            <a:r>
              <a:rPr lang="en-US" dirty="0"/>
              <a:t>Variable Analysis</a:t>
            </a:r>
          </a:p>
        </p:txBody>
      </p:sp>
      <p:sp>
        <p:nvSpPr>
          <p:cNvPr id="8" name="Text Placeholder 2">
            <a:extLst>
              <a:ext uri="{FF2B5EF4-FFF2-40B4-BE49-F238E27FC236}">
                <a16:creationId xmlns:a16="http://schemas.microsoft.com/office/drawing/2014/main" id="{912FF930-75E2-9B9E-D24F-38D699181DB5}"/>
              </a:ext>
            </a:extLst>
          </p:cNvPr>
          <p:cNvSpPr>
            <a:spLocks noGrp="1"/>
          </p:cNvSpPr>
          <p:nvPr>
            <p:ph type="body" sz="quarter" idx="35"/>
          </p:nvPr>
        </p:nvSpPr>
        <p:spPr>
          <a:xfrm>
            <a:off x="539552" y="1479078"/>
            <a:ext cx="4032448" cy="2532832"/>
          </a:xfrm>
        </p:spPr>
        <p:txBody>
          <a:bodyPr/>
          <a:lstStyle/>
          <a:p>
            <a:pPr algn="l"/>
            <a:endParaRPr lang="en-US" sz="1400" dirty="0"/>
          </a:p>
          <a:p>
            <a:pPr algn="l"/>
            <a:endParaRPr lang="en-US" sz="1400" dirty="0"/>
          </a:p>
          <a:p>
            <a:pPr algn="l"/>
            <a:r>
              <a:rPr lang="en-US" sz="1400" dirty="0"/>
              <a:t>Applicate whose fall underage group of 30-40 tend to default more.</a:t>
            </a:r>
          </a:p>
          <a:p>
            <a:pPr algn="l"/>
            <a:r>
              <a:rPr lang="en-US" sz="1400" dirty="0"/>
              <a:t>Applicate whose age is more than 60 tend to default less.</a:t>
            </a:r>
            <a:endParaRPr lang="en-US" sz="1000" b="1" dirty="0"/>
          </a:p>
        </p:txBody>
      </p:sp>
      <p:sp>
        <p:nvSpPr>
          <p:cNvPr id="7" name="Text Placeholder 2">
            <a:extLst>
              <a:ext uri="{FF2B5EF4-FFF2-40B4-BE49-F238E27FC236}">
                <a16:creationId xmlns:a16="http://schemas.microsoft.com/office/drawing/2014/main" id="{AE97EB0E-E808-07D3-A851-19006D2FBFA5}"/>
              </a:ext>
            </a:extLst>
          </p:cNvPr>
          <p:cNvSpPr txBox="1">
            <a:spLocks/>
          </p:cNvSpPr>
          <p:nvPr/>
        </p:nvSpPr>
        <p:spPr>
          <a:xfrm>
            <a:off x="539552" y="987574"/>
            <a:ext cx="3744416" cy="432048"/>
          </a:xfrm>
          <a:prstGeom prst="rect">
            <a:avLst/>
          </a:prstGeom>
        </p:spPr>
        <p:txBody>
          <a:bodyPr vert="horz" lIns="91440" tIns="45720" rIns="91440" bIns="45720" rtlCol="0" anchor="t">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dirty="0">
                <a:solidFill>
                  <a:schemeClr val="accent5"/>
                </a:solidFill>
              </a:rPr>
              <a:t>Bivariate Numeric  Analysis </a:t>
            </a:r>
          </a:p>
        </p:txBody>
      </p:sp>
      <p:sp>
        <p:nvSpPr>
          <p:cNvPr id="4" name="Rectangle 3">
            <a:extLst>
              <a:ext uri="{FF2B5EF4-FFF2-40B4-BE49-F238E27FC236}">
                <a16:creationId xmlns:a16="http://schemas.microsoft.com/office/drawing/2014/main" id="{4A9FF9B9-E375-A95C-1E22-613EB59EEEC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5362" name="Picture 2">
            <a:extLst>
              <a:ext uri="{FF2B5EF4-FFF2-40B4-BE49-F238E27FC236}">
                <a16:creationId xmlns:a16="http://schemas.microsoft.com/office/drawing/2014/main" id="{55AA4A3C-DEF8-7374-8B8B-7719AD291A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884"/>
          <a:stretch/>
        </p:blipFill>
        <p:spPr bwMode="auto">
          <a:xfrm>
            <a:off x="4572000" y="1030177"/>
            <a:ext cx="4413250" cy="3138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586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BF4B30B-472C-728E-2FA0-727C2AAD8813}"/>
              </a:ext>
            </a:extLst>
          </p:cNvPr>
          <p:cNvSpPr>
            <a:spLocks noGrp="1"/>
          </p:cNvSpPr>
          <p:nvPr>
            <p:ph type="title"/>
          </p:nvPr>
        </p:nvSpPr>
        <p:spPr>
          <a:xfrm>
            <a:off x="457200" y="34690"/>
            <a:ext cx="8229600" cy="857250"/>
          </a:xfrm>
        </p:spPr>
        <p:txBody>
          <a:bodyPr>
            <a:normAutofit/>
          </a:bodyPr>
          <a:lstStyle/>
          <a:p>
            <a:r>
              <a:rPr lang="en-US" dirty="0"/>
              <a:t>Variable Analysis</a:t>
            </a:r>
          </a:p>
        </p:txBody>
      </p:sp>
      <p:sp>
        <p:nvSpPr>
          <p:cNvPr id="8" name="Text Placeholder 2">
            <a:extLst>
              <a:ext uri="{FF2B5EF4-FFF2-40B4-BE49-F238E27FC236}">
                <a16:creationId xmlns:a16="http://schemas.microsoft.com/office/drawing/2014/main" id="{912FF930-75E2-9B9E-D24F-38D699181DB5}"/>
              </a:ext>
            </a:extLst>
          </p:cNvPr>
          <p:cNvSpPr>
            <a:spLocks noGrp="1"/>
          </p:cNvSpPr>
          <p:nvPr>
            <p:ph type="body" sz="quarter" idx="35"/>
          </p:nvPr>
        </p:nvSpPr>
        <p:spPr>
          <a:xfrm>
            <a:off x="539552" y="1623094"/>
            <a:ext cx="4360440" cy="2532832"/>
          </a:xfrm>
        </p:spPr>
        <p:txBody>
          <a:bodyPr/>
          <a:lstStyle/>
          <a:p>
            <a:pPr algn="l"/>
            <a:r>
              <a:rPr lang="en-US" sz="1400" dirty="0"/>
              <a:t>Most defaulter tend to be male.</a:t>
            </a:r>
          </a:p>
          <a:p>
            <a:pPr algn="l"/>
            <a:endParaRPr lang="en-US" sz="1400" dirty="0"/>
          </a:p>
          <a:p>
            <a:pPr algn="l"/>
            <a:r>
              <a:rPr lang="en-US" altLang="en-US" sz="1400" dirty="0"/>
              <a:t>DIFFERENT GENDER  DEFAULT RATE</a:t>
            </a:r>
          </a:p>
          <a:p>
            <a:pPr marL="285750" indent="-285750" algn="l">
              <a:buFont typeface="Arial" panose="020B0604020202020204" pitchFamily="34" charset="0"/>
              <a:buChar char="•"/>
            </a:pPr>
            <a:r>
              <a:rPr lang="en-US" altLang="en-US" sz="1000" dirty="0"/>
              <a:t>Female    0.070936</a:t>
            </a:r>
          </a:p>
          <a:p>
            <a:pPr marL="285750" indent="-285750" algn="l">
              <a:buFont typeface="Arial" panose="020B0604020202020204" pitchFamily="34" charset="0"/>
              <a:buChar char="•"/>
            </a:pPr>
            <a:r>
              <a:rPr lang="en-US" altLang="en-US" sz="1000" dirty="0"/>
              <a:t>Male    0.103883</a:t>
            </a:r>
            <a:endParaRPr lang="en-US" sz="1000" b="1" dirty="0"/>
          </a:p>
        </p:txBody>
      </p:sp>
      <p:sp>
        <p:nvSpPr>
          <p:cNvPr id="7" name="Text Placeholder 2">
            <a:extLst>
              <a:ext uri="{FF2B5EF4-FFF2-40B4-BE49-F238E27FC236}">
                <a16:creationId xmlns:a16="http://schemas.microsoft.com/office/drawing/2014/main" id="{AE97EB0E-E808-07D3-A851-19006D2FBFA5}"/>
              </a:ext>
            </a:extLst>
          </p:cNvPr>
          <p:cNvSpPr txBox="1">
            <a:spLocks/>
          </p:cNvSpPr>
          <p:nvPr/>
        </p:nvSpPr>
        <p:spPr>
          <a:xfrm>
            <a:off x="539552" y="1131590"/>
            <a:ext cx="3240360" cy="432048"/>
          </a:xfrm>
          <a:prstGeom prst="rect">
            <a:avLst/>
          </a:prstGeom>
        </p:spPr>
        <p:txBody>
          <a:bodyPr vert="horz" lIns="91440" tIns="45720" rIns="91440" bIns="45720" rtlCol="0" anchor="t">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dirty="0">
                <a:solidFill>
                  <a:schemeClr val="accent5"/>
                </a:solidFill>
              </a:rPr>
              <a:t>Categorical  Analysis </a:t>
            </a:r>
          </a:p>
        </p:txBody>
      </p:sp>
      <p:sp>
        <p:nvSpPr>
          <p:cNvPr id="4" name="Rectangle 3">
            <a:extLst>
              <a:ext uri="{FF2B5EF4-FFF2-40B4-BE49-F238E27FC236}">
                <a16:creationId xmlns:a16="http://schemas.microsoft.com/office/drawing/2014/main" id="{4A9FF9B9-E375-A95C-1E22-613EB59EEEC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386" name="Picture 2">
            <a:extLst>
              <a:ext uri="{FF2B5EF4-FFF2-40B4-BE49-F238E27FC236}">
                <a16:creationId xmlns:a16="http://schemas.microsoft.com/office/drawing/2014/main" id="{4312804D-F510-78E7-3BA9-95012899C5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9992" y="1043414"/>
            <a:ext cx="3811587" cy="3056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46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BF4B30B-472C-728E-2FA0-727C2AAD8813}"/>
              </a:ext>
            </a:extLst>
          </p:cNvPr>
          <p:cNvSpPr>
            <a:spLocks noGrp="1"/>
          </p:cNvSpPr>
          <p:nvPr>
            <p:ph type="title"/>
          </p:nvPr>
        </p:nvSpPr>
        <p:spPr>
          <a:xfrm>
            <a:off x="457200" y="34690"/>
            <a:ext cx="8229600" cy="857250"/>
          </a:xfrm>
        </p:spPr>
        <p:txBody>
          <a:bodyPr>
            <a:normAutofit/>
          </a:bodyPr>
          <a:lstStyle/>
          <a:p>
            <a:r>
              <a:rPr lang="en-US" dirty="0"/>
              <a:t>Variable Analysis</a:t>
            </a:r>
          </a:p>
        </p:txBody>
      </p:sp>
      <p:sp>
        <p:nvSpPr>
          <p:cNvPr id="8" name="Text Placeholder 2">
            <a:extLst>
              <a:ext uri="{FF2B5EF4-FFF2-40B4-BE49-F238E27FC236}">
                <a16:creationId xmlns:a16="http://schemas.microsoft.com/office/drawing/2014/main" id="{912FF930-75E2-9B9E-D24F-38D699181DB5}"/>
              </a:ext>
            </a:extLst>
          </p:cNvPr>
          <p:cNvSpPr>
            <a:spLocks noGrp="1"/>
          </p:cNvSpPr>
          <p:nvPr>
            <p:ph type="body" sz="quarter" idx="35"/>
          </p:nvPr>
        </p:nvSpPr>
        <p:spPr>
          <a:xfrm>
            <a:off x="539552" y="1623094"/>
            <a:ext cx="4360440" cy="2532832"/>
          </a:xfrm>
        </p:spPr>
        <p:txBody>
          <a:bodyPr/>
          <a:lstStyle/>
          <a:p>
            <a:pPr algn="l"/>
            <a:r>
              <a:rPr lang="en-US" sz="1400" dirty="0"/>
              <a:t>Most defaulter tend to be </a:t>
            </a:r>
            <a:r>
              <a:rPr lang="en-US" altLang="en-US" sz="1400" dirty="0"/>
              <a:t>Revolving loans as per Previous application data</a:t>
            </a:r>
            <a:r>
              <a:rPr lang="en-US" sz="1400" dirty="0"/>
              <a:t>.</a:t>
            </a:r>
          </a:p>
          <a:p>
            <a:pPr algn="l"/>
            <a:endParaRPr lang="en-US" sz="1400" dirty="0"/>
          </a:p>
          <a:p>
            <a:pPr algn="l"/>
            <a:r>
              <a:rPr lang="en-US" altLang="en-US" sz="1400" dirty="0"/>
              <a:t>DIFFERENT CONTRACT TYPE  DEFAULT RATE</a:t>
            </a:r>
          </a:p>
          <a:p>
            <a:pPr marL="285750" indent="-285750" algn="l">
              <a:buFont typeface="Arial" panose="020B0604020202020204" pitchFamily="34" charset="0"/>
              <a:buChar char="•"/>
            </a:pPr>
            <a:r>
              <a:rPr lang="en-US" altLang="en-US" sz="1000" dirty="0"/>
              <a:t>Revolving loans    0.113399</a:t>
            </a:r>
          </a:p>
          <a:p>
            <a:pPr marL="285750" indent="-285750" algn="l">
              <a:buFont typeface="Arial" panose="020B0604020202020204" pitchFamily="34" charset="0"/>
              <a:buChar char="•"/>
            </a:pPr>
            <a:r>
              <a:rPr lang="en-US" altLang="en-US" sz="1000" dirty="0"/>
              <a:t>Cash loans         0.088970</a:t>
            </a:r>
          </a:p>
          <a:p>
            <a:pPr marL="285750" indent="-285750" algn="l">
              <a:buFont typeface="Arial" panose="020B0604020202020204" pitchFamily="34" charset="0"/>
              <a:buChar char="•"/>
            </a:pPr>
            <a:r>
              <a:rPr lang="en-US" altLang="en-US" sz="1000" dirty="0"/>
              <a:t>Consumer loans     0.076988</a:t>
            </a:r>
            <a:endParaRPr lang="en-US" sz="1000" b="1" dirty="0"/>
          </a:p>
        </p:txBody>
      </p:sp>
      <p:sp>
        <p:nvSpPr>
          <p:cNvPr id="7" name="Text Placeholder 2">
            <a:extLst>
              <a:ext uri="{FF2B5EF4-FFF2-40B4-BE49-F238E27FC236}">
                <a16:creationId xmlns:a16="http://schemas.microsoft.com/office/drawing/2014/main" id="{AE97EB0E-E808-07D3-A851-19006D2FBFA5}"/>
              </a:ext>
            </a:extLst>
          </p:cNvPr>
          <p:cNvSpPr txBox="1">
            <a:spLocks/>
          </p:cNvSpPr>
          <p:nvPr/>
        </p:nvSpPr>
        <p:spPr>
          <a:xfrm>
            <a:off x="539552" y="1131590"/>
            <a:ext cx="3240360" cy="432048"/>
          </a:xfrm>
          <a:prstGeom prst="rect">
            <a:avLst/>
          </a:prstGeom>
        </p:spPr>
        <p:txBody>
          <a:bodyPr vert="horz" lIns="91440" tIns="45720" rIns="91440" bIns="45720" rtlCol="0" anchor="t">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dirty="0">
                <a:solidFill>
                  <a:schemeClr val="accent5"/>
                </a:solidFill>
              </a:rPr>
              <a:t>Categorical  Analysis </a:t>
            </a:r>
          </a:p>
        </p:txBody>
      </p:sp>
      <p:sp>
        <p:nvSpPr>
          <p:cNvPr id="4" name="Rectangle 3">
            <a:extLst>
              <a:ext uri="{FF2B5EF4-FFF2-40B4-BE49-F238E27FC236}">
                <a16:creationId xmlns:a16="http://schemas.microsoft.com/office/drawing/2014/main" id="{4A9FF9B9-E375-A95C-1E22-613EB59EEEC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3554" name="Picture 2">
            <a:extLst>
              <a:ext uri="{FF2B5EF4-FFF2-40B4-BE49-F238E27FC236}">
                <a16:creationId xmlns:a16="http://schemas.microsoft.com/office/drawing/2014/main" id="{BB6FBC6B-58FC-8A1F-1FC8-8974AD86C2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9992" y="1131590"/>
            <a:ext cx="3449637" cy="2684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212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BF4B30B-472C-728E-2FA0-727C2AAD8813}"/>
              </a:ext>
            </a:extLst>
          </p:cNvPr>
          <p:cNvSpPr>
            <a:spLocks noGrp="1"/>
          </p:cNvSpPr>
          <p:nvPr>
            <p:ph type="title"/>
          </p:nvPr>
        </p:nvSpPr>
        <p:spPr>
          <a:xfrm>
            <a:off x="457200" y="34690"/>
            <a:ext cx="8229600" cy="857250"/>
          </a:xfrm>
        </p:spPr>
        <p:txBody>
          <a:bodyPr>
            <a:normAutofit/>
          </a:bodyPr>
          <a:lstStyle/>
          <a:p>
            <a:r>
              <a:rPr lang="en-US" dirty="0"/>
              <a:t>Variable Analysis</a:t>
            </a:r>
          </a:p>
        </p:txBody>
      </p:sp>
      <p:sp>
        <p:nvSpPr>
          <p:cNvPr id="8" name="Text Placeholder 2">
            <a:extLst>
              <a:ext uri="{FF2B5EF4-FFF2-40B4-BE49-F238E27FC236}">
                <a16:creationId xmlns:a16="http://schemas.microsoft.com/office/drawing/2014/main" id="{912FF930-75E2-9B9E-D24F-38D699181DB5}"/>
              </a:ext>
            </a:extLst>
          </p:cNvPr>
          <p:cNvSpPr>
            <a:spLocks noGrp="1"/>
          </p:cNvSpPr>
          <p:nvPr>
            <p:ph type="body" sz="quarter" idx="35"/>
          </p:nvPr>
        </p:nvSpPr>
        <p:spPr>
          <a:xfrm>
            <a:off x="539552" y="1623094"/>
            <a:ext cx="4360440" cy="2532832"/>
          </a:xfrm>
        </p:spPr>
        <p:txBody>
          <a:bodyPr/>
          <a:lstStyle/>
          <a:p>
            <a:pPr algn="l"/>
            <a:r>
              <a:rPr lang="en-US" sz="1100" b="0" i="0" dirty="0">
                <a:solidFill>
                  <a:srgbClr val="000000"/>
                </a:solidFill>
                <a:effectLst/>
                <a:latin typeface="Helvetica Neue"/>
              </a:rPr>
              <a:t>Default rate is high for Applicants whose Relationship status is Civil marriage and Single / not married</a:t>
            </a:r>
          </a:p>
          <a:p>
            <a:pPr algn="l"/>
            <a:endParaRPr lang="en-US" sz="1400" dirty="0"/>
          </a:p>
          <a:p>
            <a:pPr algn="l"/>
            <a:r>
              <a:rPr lang="en-US" altLang="en-US" sz="1400" dirty="0"/>
              <a:t>Different Relationship Status  Default Rate</a:t>
            </a:r>
          </a:p>
          <a:p>
            <a:pPr marL="285750" indent="-285750" algn="l">
              <a:buFont typeface="Arial" panose="020B0604020202020204" pitchFamily="34" charset="0"/>
              <a:buChar char="•"/>
            </a:pPr>
            <a:r>
              <a:rPr lang="en-US" altLang="en-US" sz="1000" dirty="0"/>
              <a:t>Civil marriage          0.100908</a:t>
            </a:r>
          </a:p>
          <a:p>
            <a:pPr marL="285750" indent="-285750" algn="l">
              <a:buFont typeface="Arial" panose="020B0604020202020204" pitchFamily="34" charset="0"/>
              <a:buChar char="•"/>
            </a:pPr>
            <a:r>
              <a:rPr lang="en-US" altLang="en-US" sz="1000" dirty="0"/>
              <a:t>Single / not married    0.099427</a:t>
            </a:r>
          </a:p>
          <a:p>
            <a:pPr marL="285750" indent="-285750" algn="l">
              <a:buFont typeface="Arial" panose="020B0604020202020204" pitchFamily="34" charset="0"/>
              <a:buChar char="•"/>
            </a:pPr>
            <a:r>
              <a:rPr lang="en-US" altLang="en-US" sz="1000" dirty="0"/>
              <a:t>Separated               0.082513</a:t>
            </a:r>
          </a:p>
          <a:p>
            <a:pPr marL="285750" indent="-285750" algn="l">
              <a:buFont typeface="Arial" panose="020B0604020202020204" pitchFamily="34" charset="0"/>
              <a:buChar char="•"/>
            </a:pPr>
            <a:r>
              <a:rPr lang="en-US" altLang="en-US" sz="1000" dirty="0"/>
              <a:t>Married                 0.076942</a:t>
            </a:r>
          </a:p>
          <a:p>
            <a:pPr marL="285750" indent="-285750" algn="l">
              <a:buFont typeface="Arial" panose="020B0604020202020204" pitchFamily="34" charset="0"/>
              <a:buChar char="•"/>
            </a:pPr>
            <a:r>
              <a:rPr lang="en-US" altLang="en-US" sz="1000" dirty="0"/>
              <a:t>Widow                   0.058720</a:t>
            </a:r>
            <a:endParaRPr lang="en-US" sz="1000" b="1" dirty="0"/>
          </a:p>
        </p:txBody>
      </p:sp>
      <p:sp>
        <p:nvSpPr>
          <p:cNvPr id="7" name="Text Placeholder 2">
            <a:extLst>
              <a:ext uri="{FF2B5EF4-FFF2-40B4-BE49-F238E27FC236}">
                <a16:creationId xmlns:a16="http://schemas.microsoft.com/office/drawing/2014/main" id="{AE97EB0E-E808-07D3-A851-19006D2FBFA5}"/>
              </a:ext>
            </a:extLst>
          </p:cNvPr>
          <p:cNvSpPr txBox="1">
            <a:spLocks/>
          </p:cNvSpPr>
          <p:nvPr/>
        </p:nvSpPr>
        <p:spPr>
          <a:xfrm>
            <a:off x="539552" y="1131590"/>
            <a:ext cx="3240360" cy="432048"/>
          </a:xfrm>
          <a:prstGeom prst="rect">
            <a:avLst/>
          </a:prstGeom>
        </p:spPr>
        <p:txBody>
          <a:bodyPr vert="horz" lIns="91440" tIns="45720" rIns="91440" bIns="45720" rtlCol="0" anchor="t">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dirty="0">
                <a:solidFill>
                  <a:schemeClr val="accent5"/>
                </a:solidFill>
              </a:rPr>
              <a:t>Categorical  Analysis </a:t>
            </a:r>
          </a:p>
        </p:txBody>
      </p:sp>
      <p:sp>
        <p:nvSpPr>
          <p:cNvPr id="4" name="Rectangle 3">
            <a:extLst>
              <a:ext uri="{FF2B5EF4-FFF2-40B4-BE49-F238E27FC236}">
                <a16:creationId xmlns:a16="http://schemas.microsoft.com/office/drawing/2014/main" id="{4A9FF9B9-E375-A95C-1E22-613EB59EEEC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9458" name="Picture 2">
            <a:extLst>
              <a:ext uri="{FF2B5EF4-FFF2-40B4-BE49-F238E27FC236}">
                <a16:creationId xmlns:a16="http://schemas.microsoft.com/office/drawing/2014/main" id="{ACA39720-5600-4DBB-784A-78377DECCB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1131590"/>
            <a:ext cx="3233737" cy="306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1721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BF4B30B-472C-728E-2FA0-727C2AAD8813}"/>
              </a:ext>
            </a:extLst>
          </p:cNvPr>
          <p:cNvSpPr>
            <a:spLocks noGrp="1"/>
          </p:cNvSpPr>
          <p:nvPr>
            <p:ph type="title"/>
          </p:nvPr>
        </p:nvSpPr>
        <p:spPr>
          <a:xfrm>
            <a:off x="457200" y="34690"/>
            <a:ext cx="8229600" cy="857250"/>
          </a:xfrm>
        </p:spPr>
        <p:txBody>
          <a:bodyPr>
            <a:normAutofit/>
          </a:bodyPr>
          <a:lstStyle/>
          <a:p>
            <a:r>
              <a:rPr lang="en-US" dirty="0"/>
              <a:t>Variable Analysis</a:t>
            </a:r>
          </a:p>
        </p:txBody>
      </p:sp>
      <p:sp>
        <p:nvSpPr>
          <p:cNvPr id="8" name="Text Placeholder 2">
            <a:extLst>
              <a:ext uri="{FF2B5EF4-FFF2-40B4-BE49-F238E27FC236}">
                <a16:creationId xmlns:a16="http://schemas.microsoft.com/office/drawing/2014/main" id="{912FF930-75E2-9B9E-D24F-38D699181DB5}"/>
              </a:ext>
            </a:extLst>
          </p:cNvPr>
          <p:cNvSpPr>
            <a:spLocks noGrp="1"/>
          </p:cNvSpPr>
          <p:nvPr>
            <p:ph type="body" sz="quarter" idx="35"/>
          </p:nvPr>
        </p:nvSpPr>
        <p:spPr>
          <a:xfrm>
            <a:off x="539552" y="1407070"/>
            <a:ext cx="4167187" cy="2532832"/>
          </a:xfrm>
        </p:spPr>
        <p:txBody>
          <a:bodyPr/>
          <a:lstStyle/>
          <a:p>
            <a:pPr algn="l"/>
            <a:r>
              <a:rPr lang="en-US" sz="1100" b="0" i="0" dirty="0">
                <a:solidFill>
                  <a:srgbClr val="000000"/>
                </a:solidFill>
                <a:effectLst/>
                <a:latin typeface="Helvetica Neue"/>
              </a:rPr>
              <a:t>Applicants living With parents and in Rented apartment have higher Default rate.</a:t>
            </a:r>
          </a:p>
          <a:p>
            <a:pPr algn="l"/>
            <a:r>
              <a:rPr lang="en-US" sz="1100" b="0" i="0" dirty="0">
                <a:solidFill>
                  <a:srgbClr val="000000"/>
                </a:solidFill>
                <a:effectLst/>
                <a:latin typeface="Helvetica Neue"/>
              </a:rPr>
              <a:t>Applicant living in Office apartment have less Default Rate.</a:t>
            </a:r>
          </a:p>
          <a:p>
            <a:pPr algn="l"/>
            <a:endParaRPr lang="en-US" sz="1400" dirty="0"/>
          </a:p>
          <a:p>
            <a:pPr algn="l"/>
            <a:r>
              <a:rPr lang="en-US" altLang="en-US" sz="1400" dirty="0"/>
              <a:t>Different Housing Type Default Rate</a:t>
            </a:r>
          </a:p>
          <a:p>
            <a:pPr marL="285750" indent="-285750" algn="l">
              <a:buFont typeface="Arial" panose="020B0604020202020204" pitchFamily="34" charset="0"/>
              <a:buChar char="•"/>
            </a:pPr>
            <a:r>
              <a:rPr lang="en-US" altLang="en-US" sz="1000" dirty="0"/>
              <a:t>Rented apartment       0.125661</a:t>
            </a:r>
          </a:p>
          <a:p>
            <a:pPr marL="285750" indent="-285750" algn="l">
              <a:buFont typeface="Arial" panose="020B0604020202020204" pitchFamily="34" charset="0"/>
              <a:buChar char="•"/>
            </a:pPr>
            <a:r>
              <a:rPr lang="en-US" altLang="en-US" sz="1000" dirty="0"/>
              <a:t>With parents           0.117253</a:t>
            </a:r>
          </a:p>
          <a:p>
            <a:pPr marL="285750" indent="-285750" algn="l">
              <a:buFont typeface="Arial" panose="020B0604020202020204" pitchFamily="34" charset="0"/>
              <a:buChar char="•"/>
            </a:pPr>
            <a:r>
              <a:rPr lang="en-US" altLang="en-US" sz="1000" dirty="0"/>
              <a:t>Municipal apartment    0.086948</a:t>
            </a:r>
          </a:p>
          <a:p>
            <a:pPr marL="285750" indent="-285750" algn="l">
              <a:buFont typeface="Arial" panose="020B0604020202020204" pitchFamily="34" charset="0"/>
              <a:buChar char="•"/>
            </a:pPr>
            <a:r>
              <a:rPr lang="en-US" altLang="en-US" sz="1000" dirty="0"/>
              <a:t>Co-op apartment        0.081331</a:t>
            </a:r>
          </a:p>
          <a:p>
            <a:pPr marL="285750" indent="-285750" algn="l">
              <a:buFont typeface="Arial" panose="020B0604020202020204" pitchFamily="34" charset="0"/>
              <a:buChar char="•"/>
            </a:pPr>
            <a:r>
              <a:rPr lang="en-US" altLang="en-US" sz="1000" dirty="0"/>
              <a:t>House / apartment      0.079218</a:t>
            </a:r>
          </a:p>
          <a:p>
            <a:pPr marL="285750" indent="-285750" algn="l">
              <a:buFont typeface="Arial" panose="020B0604020202020204" pitchFamily="34" charset="0"/>
              <a:buChar char="•"/>
            </a:pPr>
            <a:r>
              <a:rPr lang="en-US" altLang="en-US" sz="1000" dirty="0"/>
              <a:t>Office apartment       0.067179</a:t>
            </a:r>
            <a:endParaRPr lang="en-US" sz="1000" b="1" dirty="0"/>
          </a:p>
        </p:txBody>
      </p:sp>
      <p:sp>
        <p:nvSpPr>
          <p:cNvPr id="7" name="Text Placeholder 2">
            <a:extLst>
              <a:ext uri="{FF2B5EF4-FFF2-40B4-BE49-F238E27FC236}">
                <a16:creationId xmlns:a16="http://schemas.microsoft.com/office/drawing/2014/main" id="{AE97EB0E-E808-07D3-A851-19006D2FBFA5}"/>
              </a:ext>
            </a:extLst>
          </p:cNvPr>
          <p:cNvSpPr txBox="1">
            <a:spLocks/>
          </p:cNvSpPr>
          <p:nvPr/>
        </p:nvSpPr>
        <p:spPr>
          <a:xfrm>
            <a:off x="539552" y="915566"/>
            <a:ext cx="3240360" cy="432048"/>
          </a:xfrm>
          <a:prstGeom prst="rect">
            <a:avLst/>
          </a:prstGeom>
        </p:spPr>
        <p:txBody>
          <a:bodyPr vert="horz" lIns="91440" tIns="45720" rIns="91440" bIns="45720" rtlCol="0" anchor="t">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dirty="0">
                <a:solidFill>
                  <a:schemeClr val="accent5"/>
                </a:solidFill>
              </a:rPr>
              <a:t>Categorical  Analysis </a:t>
            </a:r>
          </a:p>
        </p:txBody>
      </p:sp>
      <p:sp>
        <p:nvSpPr>
          <p:cNvPr id="4" name="Rectangle 3">
            <a:extLst>
              <a:ext uri="{FF2B5EF4-FFF2-40B4-BE49-F238E27FC236}">
                <a16:creationId xmlns:a16="http://schemas.microsoft.com/office/drawing/2014/main" id="{4A9FF9B9-E375-A95C-1E22-613EB59EEEC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82" name="Picture 2">
            <a:extLst>
              <a:ext uri="{FF2B5EF4-FFF2-40B4-BE49-F238E27FC236}">
                <a16:creationId xmlns:a16="http://schemas.microsoft.com/office/drawing/2014/main" id="{95EA560B-7829-9862-2EFA-F792369018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951880"/>
            <a:ext cx="4167187" cy="3316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3536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BF4B30B-472C-728E-2FA0-727C2AAD8813}"/>
              </a:ext>
            </a:extLst>
          </p:cNvPr>
          <p:cNvSpPr>
            <a:spLocks noGrp="1"/>
          </p:cNvSpPr>
          <p:nvPr>
            <p:ph type="title"/>
          </p:nvPr>
        </p:nvSpPr>
        <p:spPr>
          <a:xfrm>
            <a:off x="457200" y="34690"/>
            <a:ext cx="8229600" cy="857250"/>
          </a:xfrm>
        </p:spPr>
        <p:txBody>
          <a:bodyPr>
            <a:normAutofit/>
          </a:bodyPr>
          <a:lstStyle/>
          <a:p>
            <a:r>
              <a:rPr lang="en-US" dirty="0"/>
              <a:t>Variable Analysis</a:t>
            </a:r>
          </a:p>
        </p:txBody>
      </p:sp>
      <p:sp>
        <p:nvSpPr>
          <p:cNvPr id="8" name="Text Placeholder 2">
            <a:extLst>
              <a:ext uri="{FF2B5EF4-FFF2-40B4-BE49-F238E27FC236}">
                <a16:creationId xmlns:a16="http://schemas.microsoft.com/office/drawing/2014/main" id="{912FF930-75E2-9B9E-D24F-38D699181DB5}"/>
              </a:ext>
            </a:extLst>
          </p:cNvPr>
          <p:cNvSpPr>
            <a:spLocks noGrp="1"/>
          </p:cNvSpPr>
          <p:nvPr>
            <p:ph type="body" sz="quarter" idx="35"/>
          </p:nvPr>
        </p:nvSpPr>
        <p:spPr>
          <a:xfrm>
            <a:off x="539552" y="1623094"/>
            <a:ext cx="3938984" cy="2532832"/>
          </a:xfrm>
        </p:spPr>
        <p:txBody>
          <a:bodyPr/>
          <a:lstStyle/>
          <a:p>
            <a:pPr algn="l"/>
            <a:r>
              <a:rPr lang="en-US" sz="1400" dirty="0"/>
              <a:t>Applicant whose “EDUCATION TYPE” is Lower secondary tend to have higher default rate.</a:t>
            </a:r>
          </a:p>
          <a:p>
            <a:pPr algn="l"/>
            <a:r>
              <a:rPr lang="en-US" sz="1400" dirty="0"/>
              <a:t>Applicant whose “EDUCATION TYPE” is Academic degree tend to have less default rate.</a:t>
            </a:r>
          </a:p>
          <a:p>
            <a:pPr algn="l"/>
            <a:endParaRPr lang="en-US" sz="1400" dirty="0"/>
          </a:p>
          <a:p>
            <a:pPr algn="l"/>
            <a:r>
              <a:rPr lang="en-US" altLang="en-US" sz="1400" dirty="0"/>
              <a:t>DIFFERENT EDUCATION_TYPE DEFAULT RATE</a:t>
            </a:r>
          </a:p>
          <a:p>
            <a:pPr marL="285750" indent="-285750" algn="l">
              <a:buFont typeface="Arial" panose="020B0604020202020204" pitchFamily="34" charset="0"/>
              <a:buChar char="•"/>
            </a:pPr>
            <a:r>
              <a:rPr lang="en-US" altLang="en-US" sz="1000" dirty="0"/>
              <a:t>Lower secondary                  0.109785</a:t>
            </a:r>
          </a:p>
          <a:p>
            <a:pPr marL="285750" indent="-285750" algn="l">
              <a:buFont typeface="Arial" panose="020B0604020202020204" pitchFamily="34" charset="0"/>
              <a:buChar char="•"/>
            </a:pPr>
            <a:r>
              <a:rPr lang="en-US" altLang="en-US" sz="1000" dirty="0"/>
              <a:t>Secondary / secondary special    0.090021</a:t>
            </a:r>
          </a:p>
          <a:p>
            <a:pPr marL="285750" indent="-285750" algn="l">
              <a:buFont typeface="Arial" panose="020B0604020202020204" pitchFamily="34" charset="0"/>
              <a:buChar char="•"/>
            </a:pPr>
            <a:r>
              <a:rPr lang="en-US" altLang="en-US" sz="1000" dirty="0"/>
              <a:t>Incomplete higher                0.086166</a:t>
            </a:r>
          </a:p>
          <a:p>
            <a:pPr marL="285750" indent="-285750" algn="l">
              <a:buFont typeface="Arial" panose="020B0604020202020204" pitchFamily="34" charset="0"/>
              <a:buChar char="•"/>
            </a:pPr>
            <a:r>
              <a:rPr lang="en-US" altLang="en-US" sz="1000" dirty="0"/>
              <a:t>Higher education                 0.055026</a:t>
            </a:r>
          </a:p>
          <a:p>
            <a:pPr marL="285750" indent="-285750" algn="l">
              <a:buFont typeface="Arial" panose="020B0604020202020204" pitchFamily="34" charset="0"/>
              <a:buChar char="•"/>
            </a:pPr>
            <a:r>
              <a:rPr lang="en-US" altLang="en-US" sz="1000" dirty="0"/>
              <a:t>Academic degree                  0.021127</a:t>
            </a:r>
            <a:endParaRPr lang="en-US" sz="1000" b="1" dirty="0"/>
          </a:p>
        </p:txBody>
      </p:sp>
      <p:sp>
        <p:nvSpPr>
          <p:cNvPr id="7" name="Text Placeholder 2">
            <a:extLst>
              <a:ext uri="{FF2B5EF4-FFF2-40B4-BE49-F238E27FC236}">
                <a16:creationId xmlns:a16="http://schemas.microsoft.com/office/drawing/2014/main" id="{AE97EB0E-E808-07D3-A851-19006D2FBFA5}"/>
              </a:ext>
            </a:extLst>
          </p:cNvPr>
          <p:cNvSpPr txBox="1">
            <a:spLocks/>
          </p:cNvSpPr>
          <p:nvPr/>
        </p:nvSpPr>
        <p:spPr>
          <a:xfrm>
            <a:off x="539552" y="1131590"/>
            <a:ext cx="3240360" cy="432048"/>
          </a:xfrm>
          <a:prstGeom prst="rect">
            <a:avLst/>
          </a:prstGeom>
        </p:spPr>
        <p:txBody>
          <a:bodyPr vert="horz" lIns="91440" tIns="45720" rIns="91440" bIns="45720" rtlCol="0" anchor="t">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dirty="0">
                <a:solidFill>
                  <a:schemeClr val="accent5"/>
                </a:solidFill>
              </a:rPr>
              <a:t>Categorical  Analysis </a:t>
            </a:r>
          </a:p>
        </p:txBody>
      </p:sp>
      <p:sp>
        <p:nvSpPr>
          <p:cNvPr id="4" name="Rectangle 3">
            <a:extLst>
              <a:ext uri="{FF2B5EF4-FFF2-40B4-BE49-F238E27FC236}">
                <a16:creationId xmlns:a16="http://schemas.microsoft.com/office/drawing/2014/main" id="{4A9FF9B9-E375-A95C-1E22-613EB59EEEC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7410" name="Picture 2">
            <a:extLst>
              <a:ext uri="{FF2B5EF4-FFF2-40B4-BE49-F238E27FC236}">
                <a16:creationId xmlns:a16="http://schemas.microsoft.com/office/drawing/2014/main" id="{A4FF1352-AAAA-BA30-F36E-76ADAC09BB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8536" y="1135658"/>
            <a:ext cx="4208264" cy="2885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901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BF4B30B-472C-728E-2FA0-727C2AAD8813}"/>
              </a:ext>
            </a:extLst>
          </p:cNvPr>
          <p:cNvSpPr>
            <a:spLocks noGrp="1"/>
          </p:cNvSpPr>
          <p:nvPr>
            <p:ph type="title"/>
          </p:nvPr>
        </p:nvSpPr>
        <p:spPr>
          <a:xfrm>
            <a:off x="457200" y="34690"/>
            <a:ext cx="8229600" cy="857250"/>
          </a:xfrm>
        </p:spPr>
        <p:txBody>
          <a:bodyPr>
            <a:normAutofit/>
          </a:bodyPr>
          <a:lstStyle/>
          <a:p>
            <a:r>
              <a:rPr lang="en-US" dirty="0"/>
              <a:t>Variable Analysis</a:t>
            </a:r>
          </a:p>
        </p:txBody>
      </p:sp>
      <p:sp>
        <p:nvSpPr>
          <p:cNvPr id="8" name="Text Placeholder 2">
            <a:extLst>
              <a:ext uri="{FF2B5EF4-FFF2-40B4-BE49-F238E27FC236}">
                <a16:creationId xmlns:a16="http://schemas.microsoft.com/office/drawing/2014/main" id="{912FF930-75E2-9B9E-D24F-38D699181DB5}"/>
              </a:ext>
            </a:extLst>
          </p:cNvPr>
          <p:cNvSpPr>
            <a:spLocks noGrp="1"/>
          </p:cNvSpPr>
          <p:nvPr>
            <p:ph type="body" sz="quarter" idx="35"/>
          </p:nvPr>
        </p:nvSpPr>
        <p:spPr>
          <a:xfrm>
            <a:off x="539552" y="1623094"/>
            <a:ext cx="4032447" cy="2532832"/>
          </a:xfrm>
        </p:spPr>
        <p:txBody>
          <a:bodyPr/>
          <a:lstStyle/>
          <a:p>
            <a:pPr algn="l"/>
            <a:r>
              <a:rPr lang="en-US" sz="1400" dirty="0"/>
              <a:t>Most defaulter tend to be male. Applicant having no Children tend to have high default rate.</a:t>
            </a:r>
          </a:p>
        </p:txBody>
      </p:sp>
      <p:sp>
        <p:nvSpPr>
          <p:cNvPr id="7" name="Text Placeholder 2">
            <a:extLst>
              <a:ext uri="{FF2B5EF4-FFF2-40B4-BE49-F238E27FC236}">
                <a16:creationId xmlns:a16="http://schemas.microsoft.com/office/drawing/2014/main" id="{AE97EB0E-E808-07D3-A851-19006D2FBFA5}"/>
              </a:ext>
            </a:extLst>
          </p:cNvPr>
          <p:cNvSpPr txBox="1">
            <a:spLocks/>
          </p:cNvSpPr>
          <p:nvPr/>
        </p:nvSpPr>
        <p:spPr>
          <a:xfrm>
            <a:off x="539552" y="1131590"/>
            <a:ext cx="3240360" cy="432048"/>
          </a:xfrm>
          <a:prstGeom prst="rect">
            <a:avLst/>
          </a:prstGeom>
        </p:spPr>
        <p:txBody>
          <a:bodyPr vert="horz" lIns="91440" tIns="45720" rIns="91440" bIns="45720" rtlCol="0" anchor="t">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dirty="0">
                <a:solidFill>
                  <a:schemeClr val="accent5"/>
                </a:solidFill>
              </a:rPr>
              <a:t>Bivariate Numeric Analysis </a:t>
            </a:r>
          </a:p>
        </p:txBody>
      </p:sp>
      <p:sp>
        <p:nvSpPr>
          <p:cNvPr id="4" name="Rectangle 3">
            <a:extLst>
              <a:ext uri="{FF2B5EF4-FFF2-40B4-BE49-F238E27FC236}">
                <a16:creationId xmlns:a16="http://schemas.microsoft.com/office/drawing/2014/main" id="{4A9FF9B9-E375-A95C-1E22-613EB59EEEC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8434" name="Picture 2">
            <a:extLst>
              <a:ext uri="{FF2B5EF4-FFF2-40B4-BE49-F238E27FC236}">
                <a16:creationId xmlns:a16="http://schemas.microsoft.com/office/drawing/2014/main" id="{EC944042-FA81-D77B-F91B-6A9C80800D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65" r="50000"/>
          <a:stretch/>
        </p:blipFill>
        <p:spPr bwMode="auto">
          <a:xfrm>
            <a:off x="4427984" y="987574"/>
            <a:ext cx="4320478" cy="3362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295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BF4B30B-472C-728E-2FA0-727C2AAD8813}"/>
              </a:ext>
            </a:extLst>
          </p:cNvPr>
          <p:cNvSpPr>
            <a:spLocks noGrp="1"/>
          </p:cNvSpPr>
          <p:nvPr>
            <p:ph type="title"/>
          </p:nvPr>
        </p:nvSpPr>
        <p:spPr>
          <a:xfrm>
            <a:off x="457200" y="34690"/>
            <a:ext cx="8229600" cy="857250"/>
          </a:xfrm>
        </p:spPr>
        <p:txBody>
          <a:bodyPr>
            <a:normAutofit/>
          </a:bodyPr>
          <a:lstStyle/>
          <a:p>
            <a:r>
              <a:rPr lang="en-US" dirty="0"/>
              <a:t>Variable Analysis</a:t>
            </a:r>
          </a:p>
        </p:txBody>
      </p:sp>
      <p:sp>
        <p:nvSpPr>
          <p:cNvPr id="8" name="Text Placeholder 2">
            <a:extLst>
              <a:ext uri="{FF2B5EF4-FFF2-40B4-BE49-F238E27FC236}">
                <a16:creationId xmlns:a16="http://schemas.microsoft.com/office/drawing/2014/main" id="{912FF930-75E2-9B9E-D24F-38D699181DB5}"/>
              </a:ext>
            </a:extLst>
          </p:cNvPr>
          <p:cNvSpPr>
            <a:spLocks noGrp="1"/>
          </p:cNvSpPr>
          <p:nvPr>
            <p:ph type="body" sz="quarter" idx="35"/>
          </p:nvPr>
        </p:nvSpPr>
        <p:spPr>
          <a:xfrm>
            <a:off x="539552" y="1623094"/>
            <a:ext cx="4032447" cy="2532832"/>
          </a:xfrm>
        </p:spPr>
        <p:txBody>
          <a:bodyPr/>
          <a:lstStyle/>
          <a:p>
            <a:pPr algn="l"/>
            <a:r>
              <a:rPr lang="en-US" sz="1400" dirty="0"/>
              <a:t>Number of defaulters are less as amount of annuity increase of previous application.</a:t>
            </a:r>
          </a:p>
          <a:p>
            <a:pPr algn="l"/>
            <a:r>
              <a:rPr lang="en-US" sz="1400" dirty="0"/>
              <a:t>Also, for higher down payment, defaulter cases are less.</a:t>
            </a:r>
          </a:p>
        </p:txBody>
      </p:sp>
      <p:sp>
        <p:nvSpPr>
          <p:cNvPr id="7" name="Text Placeholder 2">
            <a:extLst>
              <a:ext uri="{FF2B5EF4-FFF2-40B4-BE49-F238E27FC236}">
                <a16:creationId xmlns:a16="http://schemas.microsoft.com/office/drawing/2014/main" id="{AE97EB0E-E808-07D3-A851-19006D2FBFA5}"/>
              </a:ext>
            </a:extLst>
          </p:cNvPr>
          <p:cNvSpPr txBox="1">
            <a:spLocks/>
          </p:cNvSpPr>
          <p:nvPr/>
        </p:nvSpPr>
        <p:spPr>
          <a:xfrm>
            <a:off x="539552" y="1131590"/>
            <a:ext cx="3240360" cy="432048"/>
          </a:xfrm>
          <a:prstGeom prst="rect">
            <a:avLst/>
          </a:prstGeom>
        </p:spPr>
        <p:txBody>
          <a:bodyPr vert="horz" lIns="91440" tIns="45720" rIns="91440" bIns="45720" rtlCol="0" anchor="t">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dirty="0">
                <a:solidFill>
                  <a:schemeClr val="accent5"/>
                </a:solidFill>
              </a:rPr>
              <a:t>Multivariate Analysis </a:t>
            </a:r>
          </a:p>
        </p:txBody>
      </p:sp>
      <p:sp>
        <p:nvSpPr>
          <p:cNvPr id="4" name="Rectangle 3">
            <a:extLst>
              <a:ext uri="{FF2B5EF4-FFF2-40B4-BE49-F238E27FC236}">
                <a16:creationId xmlns:a16="http://schemas.microsoft.com/office/drawing/2014/main" id="{4A9FF9B9-E375-A95C-1E22-613EB59EEEC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1506" name="Picture 2">
            <a:extLst>
              <a:ext uri="{FF2B5EF4-FFF2-40B4-BE49-F238E27FC236}">
                <a16:creationId xmlns:a16="http://schemas.microsoft.com/office/drawing/2014/main" id="{E4DA1FD5-46FF-EFBC-1ACB-4BAC2F31450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680"/>
          <a:stretch/>
        </p:blipFill>
        <p:spPr bwMode="auto">
          <a:xfrm>
            <a:off x="4860032" y="1131590"/>
            <a:ext cx="4032447" cy="3099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98332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47FC9B1-39A7-BDF8-6F4A-8E01F45CEA2C}"/>
              </a:ext>
            </a:extLst>
          </p:cNvPr>
          <p:cNvSpPr/>
          <p:nvPr/>
        </p:nvSpPr>
        <p:spPr>
          <a:xfrm>
            <a:off x="-108520" y="-92546"/>
            <a:ext cx="9361040" cy="5236046"/>
          </a:xfrm>
          <a:prstGeom prst="rect">
            <a:avLst/>
          </a:prstGeom>
          <a:solidFill>
            <a:srgbClr val="49CF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500" b="1" dirty="0"/>
              <a:t>CORRELATION ANALYSIS</a:t>
            </a:r>
          </a:p>
        </p:txBody>
      </p:sp>
    </p:spTree>
    <p:extLst>
      <p:ext uri="{BB962C8B-B14F-4D97-AF65-F5344CB8AC3E}">
        <p14:creationId xmlns:p14="http://schemas.microsoft.com/office/powerpoint/2010/main" val="3504892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Business Objectives</a:t>
            </a:r>
          </a:p>
        </p:txBody>
      </p:sp>
      <p:sp>
        <p:nvSpPr>
          <p:cNvPr id="3" name="Text Placeholder 2"/>
          <p:cNvSpPr>
            <a:spLocks noGrp="1"/>
          </p:cNvSpPr>
          <p:nvPr>
            <p:ph type="body" sz="quarter" idx="35"/>
          </p:nvPr>
        </p:nvSpPr>
        <p:spPr/>
        <p:txBody>
          <a:bodyPr/>
          <a:lstStyle/>
          <a:p>
            <a:pPr algn="l" rtl="0"/>
            <a:r>
              <a:rPr lang="en-US" sz="1400" dirty="0"/>
              <a:t>Objective is to identify the driving factors (or driver variables) behind loan default, i.e. the variables which are strong indicators of default.</a:t>
            </a:r>
          </a:p>
          <a:p>
            <a:pPr algn="l" rtl="0"/>
            <a:r>
              <a:rPr lang="en-US" sz="1400" dirty="0"/>
              <a:t>Also, Identify patterns which indicate if a client has difficulty paying their installments which may be used for taking actions such as denying the loan, reducing the amount of loan, lending (to risky applicants) at a higher interest rate, etc. This will ensure that the consumers capable of repaying the loan are not rejected. Identification of such applicants using EDA is the aim of this case study.</a:t>
            </a:r>
          </a:p>
        </p:txBody>
      </p:sp>
    </p:spTree>
    <p:extLst>
      <p:ext uri="{BB962C8B-B14F-4D97-AF65-F5344CB8AC3E}">
        <p14:creationId xmlns:p14="http://schemas.microsoft.com/office/powerpoint/2010/main" val="30460094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35"/>
          </p:nvPr>
        </p:nvSpPr>
        <p:spPr>
          <a:xfrm>
            <a:off x="2016914" y="90100"/>
            <a:ext cx="5544551" cy="720080"/>
          </a:xfrm>
        </p:spPr>
        <p:txBody>
          <a:bodyPr/>
          <a:lstStyle/>
          <a:p>
            <a:pPr algn="l"/>
            <a:r>
              <a:rPr lang="en-US" sz="4200" dirty="0">
                <a:ea typeface="+mj-ea"/>
                <a:cs typeface="+mj-cs"/>
              </a:rPr>
              <a:t>Correlation of Defaulters</a:t>
            </a:r>
          </a:p>
          <a:p>
            <a:pPr algn="l"/>
            <a:endParaRPr lang="en-US" sz="2000" dirty="0">
              <a:ea typeface="+mj-ea"/>
              <a:cs typeface="+mj-cs"/>
            </a:endParaRPr>
          </a:p>
          <a:p>
            <a:pPr algn="l"/>
            <a:endParaRPr lang="en-US" sz="1400" dirty="0">
              <a:solidFill>
                <a:schemeClr val="accent5"/>
              </a:solidFill>
            </a:endParaRPr>
          </a:p>
        </p:txBody>
      </p:sp>
      <p:sp>
        <p:nvSpPr>
          <p:cNvPr id="2" name="Rectangle 1">
            <a:extLst>
              <a:ext uri="{FF2B5EF4-FFF2-40B4-BE49-F238E27FC236}">
                <a16:creationId xmlns:a16="http://schemas.microsoft.com/office/drawing/2014/main" id="{C0DAF51D-7CA9-0BBA-CE42-EDD19CBBAF92}"/>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42" name="Picture 2">
            <a:extLst>
              <a:ext uri="{FF2B5EF4-FFF2-40B4-BE49-F238E27FC236}">
                <a16:creationId xmlns:a16="http://schemas.microsoft.com/office/drawing/2014/main" id="{ED54D0AF-3548-4D38-5012-B560124A9BD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988566"/>
            <a:ext cx="3853120" cy="3300928"/>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a16="http://schemas.microsoft.com/office/drawing/2014/main" id="{9C8B9366-A512-4823-93E0-7D286DFD84FB}"/>
              </a:ext>
            </a:extLst>
          </p:cNvPr>
          <p:cNvSpPr txBox="1">
            <a:spLocks/>
          </p:cNvSpPr>
          <p:nvPr/>
        </p:nvSpPr>
        <p:spPr>
          <a:xfrm>
            <a:off x="4895346" y="994999"/>
            <a:ext cx="3853118" cy="3088919"/>
          </a:xfrm>
          <a:prstGeom prst="rect">
            <a:avLst/>
          </a:prstGeom>
        </p:spPr>
        <p:txBody>
          <a:bodyPr vert="horz" lIns="91440" tIns="45720" rIns="91440" bIns="45720" rtlCol="0" anchor="t">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sz="2000" dirty="0">
                <a:ea typeface="+mj-ea"/>
                <a:cs typeface="+mj-cs"/>
              </a:rPr>
              <a:t>Top 10 Correlation of Defaulters:</a:t>
            </a:r>
          </a:p>
          <a:p>
            <a:pPr marL="342900" indent="-342900" algn="l">
              <a:buFont typeface="+mj-lt"/>
              <a:buAutoNum type="arabicPeriod"/>
            </a:pPr>
            <a:r>
              <a:rPr lang="en-US" altLang="en-US" sz="1300" dirty="0">
                <a:solidFill>
                  <a:schemeClr val="accent5"/>
                </a:solidFill>
              </a:rPr>
              <a:t>('AMT_CREDIT', 'AMT_GOODS_PRICE’)</a:t>
            </a:r>
          </a:p>
          <a:p>
            <a:pPr marL="342900" indent="-342900" algn="l">
              <a:buFont typeface="+mj-lt"/>
              <a:buAutoNum type="arabicPeriod"/>
            </a:pPr>
            <a:r>
              <a:rPr lang="en-US" altLang="en-US" sz="1300" dirty="0">
                <a:solidFill>
                  <a:schemeClr val="accent5"/>
                </a:solidFill>
              </a:rPr>
              <a:t>('DEF_60_CNT_SOCIAL_CIRCLE', 'DEF_30_CNT_SOCIAL_CIRCLE’)</a:t>
            </a:r>
          </a:p>
          <a:p>
            <a:pPr marL="342900" indent="-342900" algn="l">
              <a:buFont typeface="+mj-lt"/>
              <a:buAutoNum type="arabicPeriod"/>
            </a:pPr>
            <a:r>
              <a:rPr lang="en-US" altLang="en-US" sz="1300" dirty="0">
                <a:solidFill>
                  <a:schemeClr val="accent5"/>
                </a:solidFill>
              </a:rPr>
              <a:t>('CNT_CHILDREN', 'CNT_FAM_MEMBERS’)</a:t>
            </a:r>
          </a:p>
          <a:p>
            <a:pPr marL="342900" indent="-342900" algn="l">
              <a:buFont typeface="+mj-lt"/>
              <a:buAutoNum type="arabicPeriod"/>
            </a:pPr>
            <a:r>
              <a:rPr lang="en-US" altLang="en-US" sz="1300" dirty="0">
                <a:solidFill>
                  <a:schemeClr val="accent5"/>
                </a:solidFill>
              </a:rPr>
              <a:t>('AMT_INCOME_TOTAL', 'AMT_GOODS_PRICE’)</a:t>
            </a:r>
          </a:p>
          <a:p>
            <a:pPr marL="342900" indent="-342900" algn="l">
              <a:buFont typeface="+mj-lt"/>
              <a:buAutoNum type="arabicPeriod"/>
            </a:pPr>
            <a:r>
              <a:rPr lang="en-US" altLang="en-US" sz="1300" dirty="0">
                <a:solidFill>
                  <a:schemeClr val="accent5"/>
                </a:solidFill>
              </a:rPr>
              <a:t>('AMT_INCOME_TOTAL', 'AMT_CREDIT’)</a:t>
            </a:r>
          </a:p>
          <a:p>
            <a:pPr marL="342900" indent="-342900" algn="l">
              <a:buFont typeface="+mj-lt"/>
              <a:buAutoNum type="arabicPeriod"/>
            </a:pPr>
            <a:r>
              <a:rPr lang="en-US" altLang="en-US" sz="1300" dirty="0">
                <a:solidFill>
                  <a:schemeClr val="accent5"/>
                </a:solidFill>
              </a:rPr>
              <a:t>('CNT_CHILDREN', 'DAYS_BIRTH’)</a:t>
            </a:r>
          </a:p>
          <a:p>
            <a:pPr marL="342900" indent="-342900" algn="l">
              <a:buFont typeface="+mj-lt"/>
              <a:buAutoNum type="arabicPeriod"/>
            </a:pPr>
            <a:r>
              <a:rPr lang="en-US" altLang="en-US" sz="1300" dirty="0">
                <a:solidFill>
                  <a:schemeClr val="accent5"/>
                </a:solidFill>
              </a:rPr>
              <a:t>('DAYS_REGISTRATION', 'DAYS_BIRTH’)</a:t>
            </a:r>
          </a:p>
          <a:p>
            <a:pPr marL="342900" indent="-342900" algn="l">
              <a:buFont typeface="+mj-lt"/>
              <a:buAutoNum type="arabicPeriod"/>
            </a:pPr>
            <a:r>
              <a:rPr lang="en-US" altLang="en-US" sz="1300" dirty="0">
                <a:solidFill>
                  <a:schemeClr val="accent5"/>
                </a:solidFill>
              </a:rPr>
              <a:t>('CNT_FAM_MEMBERS', 'DAYS_BIRTH’)</a:t>
            </a:r>
          </a:p>
          <a:p>
            <a:pPr marL="342900" indent="-342900" algn="l">
              <a:buFont typeface="+mj-lt"/>
              <a:buAutoNum type="arabicPeriod"/>
            </a:pPr>
            <a:r>
              <a:rPr lang="en-US" altLang="en-US" sz="1300" dirty="0">
                <a:solidFill>
                  <a:schemeClr val="accent5"/>
                </a:solidFill>
              </a:rPr>
              <a:t>('DAYS_ID_PUBLISH', 'DAYS_BIRTH’)</a:t>
            </a:r>
          </a:p>
          <a:p>
            <a:pPr marL="342900" indent="-342900" algn="l">
              <a:buFont typeface="+mj-lt"/>
              <a:buAutoNum type="arabicPeriod"/>
            </a:pPr>
            <a:r>
              <a:rPr lang="en-US" altLang="en-US" sz="1300" dirty="0">
                <a:solidFill>
                  <a:schemeClr val="accent5"/>
                </a:solidFill>
              </a:rPr>
              <a:t>('LIVE_CITY_NOT_WORK_CITY', 'LIVE_REGION_NOT_WORK_REGION') </a:t>
            </a:r>
          </a:p>
          <a:p>
            <a:pPr marL="342900" indent="-342900" algn="l">
              <a:buFont typeface="Arial" panose="020B0604020202020204" pitchFamily="34" charset="0"/>
              <a:buChar char="•"/>
            </a:pPr>
            <a:endParaRPr lang="en-US" sz="1400" dirty="0">
              <a:solidFill>
                <a:schemeClr val="accent5"/>
              </a:solidFill>
            </a:endParaRPr>
          </a:p>
        </p:txBody>
      </p:sp>
    </p:spTree>
    <p:extLst>
      <p:ext uri="{BB962C8B-B14F-4D97-AF65-F5344CB8AC3E}">
        <p14:creationId xmlns:p14="http://schemas.microsoft.com/office/powerpoint/2010/main" val="22931013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DAF51D-7CA9-0BBA-CE42-EDD19CBBAF92}"/>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218" name="Picture 2">
            <a:extLst>
              <a:ext uri="{FF2B5EF4-FFF2-40B4-BE49-F238E27FC236}">
                <a16:creationId xmlns:a16="http://schemas.microsoft.com/office/drawing/2014/main" id="{3FC3F67E-C4D4-3184-4EC3-A7F8E76E080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400" y="987574"/>
            <a:ext cx="3949577" cy="3383562"/>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a16="http://schemas.microsoft.com/office/drawing/2014/main" id="{BB22A6CC-B8E2-4EC8-B935-E15EC56AED61}"/>
              </a:ext>
            </a:extLst>
          </p:cNvPr>
          <p:cNvSpPr txBox="1">
            <a:spLocks/>
          </p:cNvSpPr>
          <p:nvPr/>
        </p:nvSpPr>
        <p:spPr>
          <a:xfrm>
            <a:off x="4788024" y="915566"/>
            <a:ext cx="4104455" cy="2959545"/>
          </a:xfrm>
          <a:prstGeom prst="rect">
            <a:avLst/>
          </a:prstGeom>
        </p:spPr>
        <p:txBody>
          <a:bodyPr vert="horz" lIns="91440" tIns="45720" rIns="91440" bIns="45720" rtlCol="0" anchor="t">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sz="2000" dirty="0">
                <a:ea typeface="+mj-ea"/>
                <a:cs typeface="+mj-cs"/>
              </a:rPr>
              <a:t>Top 10 Correlation of Non-Defaulters:</a:t>
            </a:r>
          </a:p>
          <a:p>
            <a:pPr algn="l"/>
            <a:endParaRPr lang="en-US" sz="2000" dirty="0">
              <a:ea typeface="+mj-ea"/>
              <a:cs typeface="+mj-cs"/>
            </a:endParaRPr>
          </a:p>
          <a:p>
            <a:pPr marL="342900" indent="-342900" algn="l">
              <a:buFont typeface="+mj-lt"/>
              <a:buAutoNum type="arabicPeriod"/>
            </a:pPr>
            <a:r>
              <a:rPr lang="en-US" altLang="en-US" sz="1200" dirty="0">
                <a:solidFill>
                  <a:schemeClr val="accent5"/>
                </a:solidFill>
              </a:rPr>
              <a:t>('AMT_CREDIT', 'AMT_GOODS_PRICE’)</a:t>
            </a:r>
          </a:p>
          <a:p>
            <a:pPr marL="342900" indent="-342900" algn="l">
              <a:buFont typeface="+mj-lt"/>
              <a:buAutoNum type="arabicPeriod"/>
            </a:pPr>
            <a:r>
              <a:rPr lang="en-US" altLang="en-US" sz="1200" dirty="0">
                <a:solidFill>
                  <a:schemeClr val="accent5"/>
                </a:solidFill>
              </a:rPr>
              <a:t>('DEF_60_CNT_SOCIAL_CIRCLE', 'DEF_30_CNT_SOCIAL_CIRCLE’)</a:t>
            </a:r>
          </a:p>
          <a:p>
            <a:pPr marL="342900" indent="-342900" algn="l">
              <a:buFont typeface="+mj-lt"/>
              <a:buAutoNum type="arabicPeriod"/>
            </a:pPr>
            <a:r>
              <a:rPr lang="en-US" altLang="en-US" sz="1200" dirty="0">
                <a:solidFill>
                  <a:schemeClr val="accent5"/>
                </a:solidFill>
              </a:rPr>
              <a:t>('CNT_CHILDREN', 'CNT_FAM_MEMBERS’)</a:t>
            </a:r>
          </a:p>
          <a:p>
            <a:pPr marL="342900" indent="-342900" algn="l">
              <a:buFont typeface="+mj-lt"/>
              <a:buAutoNum type="arabicPeriod"/>
            </a:pPr>
            <a:r>
              <a:rPr lang="en-US" altLang="en-US" sz="1200" dirty="0">
                <a:solidFill>
                  <a:schemeClr val="accent5"/>
                </a:solidFill>
              </a:rPr>
              <a:t>('AMT_INCOME_TOTAL', 'AMT_GOODS_PRICE’)</a:t>
            </a:r>
          </a:p>
          <a:p>
            <a:pPr marL="342900" indent="-342900" algn="l">
              <a:buFont typeface="+mj-lt"/>
              <a:buAutoNum type="arabicPeriod"/>
            </a:pPr>
            <a:r>
              <a:rPr lang="en-US" altLang="en-US" sz="1200" dirty="0">
                <a:solidFill>
                  <a:schemeClr val="accent5"/>
                </a:solidFill>
              </a:rPr>
              <a:t>('AMT_INCOME_TOTAL', 'AMT_CREDIT’)</a:t>
            </a:r>
          </a:p>
          <a:p>
            <a:pPr marL="342900" indent="-342900" algn="l">
              <a:buFont typeface="+mj-lt"/>
              <a:buAutoNum type="arabicPeriod"/>
            </a:pPr>
            <a:r>
              <a:rPr lang="en-US" altLang="en-US" sz="1200" dirty="0">
                <a:solidFill>
                  <a:schemeClr val="accent5"/>
                </a:solidFill>
              </a:rPr>
              <a:t>('CNT_CHILDREN', 'DAYS_BIRTH’)</a:t>
            </a:r>
          </a:p>
          <a:p>
            <a:pPr marL="342900" indent="-342900" algn="l">
              <a:buFont typeface="+mj-lt"/>
              <a:buAutoNum type="arabicPeriod"/>
            </a:pPr>
            <a:r>
              <a:rPr lang="en-US" altLang="en-US" sz="1200" dirty="0">
                <a:solidFill>
                  <a:schemeClr val="accent5"/>
                </a:solidFill>
              </a:rPr>
              <a:t>('DAYS_REGISTRATION', 'DAYS_BIRTH’)</a:t>
            </a:r>
          </a:p>
          <a:p>
            <a:pPr marL="342900" indent="-342900" algn="l">
              <a:buFont typeface="+mj-lt"/>
              <a:buAutoNum type="arabicPeriod"/>
            </a:pPr>
            <a:r>
              <a:rPr lang="en-US" altLang="en-US" sz="1200" dirty="0">
                <a:solidFill>
                  <a:schemeClr val="accent5"/>
                </a:solidFill>
              </a:rPr>
              <a:t>('CNT_FAM_MEMBERS', 'DAYS_BIRTH’)</a:t>
            </a:r>
          </a:p>
          <a:p>
            <a:pPr marL="342900" indent="-342900" algn="l">
              <a:buFont typeface="+mj-lt"/>
              <a:buAutoNum type="arabicPeriod"/>
            </a:pPr>
            <a:r>
              <a:rPr lang="en-US" altLang="en-US" sz="1200" dirty="0">
                <a:solidFill>
                  <a:schemeClr val="accent5"/>
                </a:solidFill>
              </a:rPr>
              <a:t>('DAYS_ID_PUBLISH', 'DAYS_BIRTH’)</a:t>
            </a:r>
          </a:p>
          <a:p>
            <a:pPr marL="342900" indent="-342900" algn="l">
              <a:buFont typeface="+mj-lt"/>
              <a:buAutoNum type="arabicPeriod"/>
            </a:pPr>
            <a:r>
              <a:rPr lang="en-US" altLang="en-US" sz="1200" dirty="0">
                <a:solidFill>
                  <a:schemeClr val="accent5"/>
                </a:solidFill>
              </a:rPr>
              <a:t>('LIVE_CITY_NOT_WORK_CITY', 'LIVE_REGION_NOT_WORK_REGION') </a:t>
            </a:r>
          </a:p>
          <a:p>
            <a:pPr marL="342900" indent="-342900" algn="l">
              <a:buFont typeface="Arial" panose="020B0604020202020204" pitchFamily="34" charset="0"/>
              <a:buChar char="•"/>
            </a:pPr>
            <a:endParaRPr lang="en-US" sz="1400" dirty="0">
              <a:solidFill>
                <a:schemeClr val="accent5"/>
              </a:solidFill>
            </a:endParaRPr>
          </a:p>
        </p:txBody>
      </p:sp>
      <p:sp>
        <p:nvSpPr>
          <p:cNvPr id="8" name="Text Placeholder 2">
            <a:extLst>
              <a:ext uri="{FF2B5EF4-FFF2-40B4-BE49-F238E27FC236}">
                <a16:creationId xmlns:a16="http://schemas.microsoft.com/office/drawing/2014/main" id="{640C0A6A-CA27-4462-88AA-1571ED0FD14D}"/>
              </a:ext>
            </a:extLst>
          </p:cNvPr>
          <p:cNvSpPr>
            <a:spLocks noGrp="1"/>
          </p:cNvSpPr>
          <p:nvPr>
            <p:ph type="body" sz="quarter" idx="35"/>
          </p:nvPr>
        </p:nvSpPr>
        <p:spPr>
          <a:xfrm>
            <a:off x="1259632" y="90100"/>
            <a:ext cx="6696679" cy="720080"/>
          </a:xfrm>
        </p:spPr>
        <p:txBody>
          <a:bodyPr/>
          <a:lstStyle/>
          <a:p>
            <a:pPr algn="l"/>
            <a:r>
              <a:rPr lang="en-US" sz="4200" dirty="0">
                <a:ea typeface="+mj-ea"/>
                <a:cs typeface="+mj-cs"/>
              </a:rPr>
              <a:t>Correlation of Non-Defaulters</a:t>
            </a:r>
          </a:p>
          <a:p>
            <a:pPr algn="l"/>
            <a:endParaRPr lang="en-US" sz="2000" dirty="0">
              <a:ea typeface="+mj-ea"/>
              <a:cs typeface="+mj-cs"/>
            </a:endParaRPr>
          </a:p>
          <a:p>
            <a:pPr algn="l"/>
            <a:endParaRPr lang="en-US" sz="1400" dirty="0">
              <a:solidFill>
                <a:schemeClr val="accent5"/>
              </a:solidFill>
            </a:endParaRPr>
          </a:p>
        </p:txBody>
      </p:sp>
    </p:spTree>
    <p:extLst>
      <p:ext uri="{BB962C8B-B14F-4D97-AF65-F5344CB8AC3E}">
        <p14:creationId xmlns:p14="http://schemas.microsoft.com/office/powerpoint/2010/main" val="2329103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35"/>
          </p:nvPr>
        </p:nvSpPr>
        <p:spPr>
          <a:xfrm>
            <a:off x="467544" y="411510"/>
            <a:ext cx="8208912" cy="1944216"/>
          </a:xfrm>
        </p:spPr>
        <p:txBody>
          <a:bodyPr/>
          <a:lstStyle/>
          <a:p>
            <a:pPr algn="l"/>
            <a:r>
              <a:rPr lang="en-US" sz="1400" dirty="0">
                <a:solidFill>
                  <a:schemeClr val="accent5"/>
                </a:solidFill>
              </a:rPr>
              <a:t>Features Identifying Defaulters:</a:t>
            </a:r>
          </a:p>
          <a:p>
            <a:pPr marL="342900" indent="-342900" algn="l">
              <a:buFont typeface="Arial" panose="020B0604020202020204" pitchFamily="34" charset="0"/>
              <a:buChar char="•"/>
            </a:pPr>
            <a:r>
              <a:rPr lang="en-US" sz="1400" dirty="0"/>
              <a:t>Applicants living With parents and in Rented apartment has high chances of being Defaulter.</a:t>
            </a:r>
          </a:p>
          <a:p>
            <a:pPr marL="342900" indent="-342900" algn="l">
              <a:buFont typeface="Arial" panose="020B0604020202020204" pitchFamily="34" charset="0"/>
              <a:buChar char="•"/>
            </a:pPr>
            <a:r>
              <a:rPr lang="en-US" sz="1400" dirty="0"/>
              <a:t>When client's contact address does not match work address there is high chances of being Defaulter.</a:t>
            </a:r>
          </a:p>
          <a:p>
            <a:pPr marL="342900" indent="-342900" algn="l">
              <a:buFont typeface="Arial" panose="020B0604020202020204" pitchFamily="34" charset="0"/>
              <a:buChar char="•"/>
            </a:pPr>
            <a:r>
              <a:rPr lang="en-US" sz="1400" dirty="0"/>
              <a:t>Region 2 defined by company has high chances of being Defaulter.</a:t>
            </a:r>
          </a:p>
          <a:p>
            <a:pPr marL="342900" indent="-342900" algn="l">
              <a:buFont typeface="Arial" panose="020B0604020202020204" pitchFamily="34" charset="0"/>
              <a:buChar char="•"/>
            </a:pPr>
            <a:r>
              <a:rPr lang="en-US" sz="1400" dirty="0"/>
              <a:t>Applicant who don't own a CAR and own a REALTY has high chances of being Defaulter.</a:t>
            </a:r>
          </a:p>
          <a:p>
            <a:pPr marL="342900" indent="-342900" algn="l">
              <a:buFont typeface="Arial" panose="020B0604020202020204" pitchFamily="34" charset="0"/>
              <a:buChar char="•"/>
            </a:pPr>
            <a:r>
              <a:rPr lang="en-US" sz="1400" dirty="0"/>
              <a:t>Applicants whose Family Status is Civil marriage and Single / not married has high chances of being Defaulter.</a:t>
            </a:r>
          </a:p>
          <a:p>
            <a:pPr marL="342900" indent="-342900" algn="l">
              <a:buFont typeface="Arial" panose="020B0604020202020204" pitchFamily="34" charset="0"/>
              <a:buChar char="•"/>
            </a:pPr>
            <a:r>
              <a:rPr lang="en-US" sz="1400" dirty="0"/>
              <a:t>Applicant having no Children tend to have high default rate.</a:t>
            </a:r>
          </a:p>
          <a:p>
            <a:pPr marL="342900" indent="-342900" algn="l">
              <a:buFont typeface="Arial" panose="020B0604020202020204" pitchFamily="34" charset="0"/>
              <a:buChar char="•"/>
            </a:pPr>
            <a:r>
              <a:rPr lang="en-US" sz="1400" dirty="0"/>
              <a:t>Applicant having family member count 2 tend to have high default rate (Might be because they are just couples).</a:t>
            </a:r>
          </a:p>
          <a:p>
            <a:pPr marL="342900" indent="-342900" algn="l">
              <a:buFont typeface="Arial" panose="020B0604020202020204" pitchFamily="34" charset="0"/>
              <a:buChar char="•"/>
            </a:pPr>
            <a:r>
              <a:rPr lang="en-US" sz="1400" dirty="0"/>
              <a:t>Applicate whose OCCUPATION_TYPE is Low-skill Laborers tend to have higher default rate.</a:t>
            </a:r>
          </a:p>
          <a:p>
            <a:pPr marL="342900" indent="-342900" algn="l">
              <a:buFont typeface="Arial" panose="020B0604020202020204" pitchFamily="34" charset="0"/>
              <a:buChar char="•"/>
            </a:pPr>
            <a:r>
              <a:rPr lang="en-US" sz="1400" dirty="0"/>
              <a:t>Applicate whose EDUCATION_TYPE is Lower secondary tend to have higher default rate.</a:t>
            </a:r>
          </a:p>
          <a:p>
            <a:pPr marL="342900" indent="-342900" algn="l">
              <a:buFont typeface="Arial" panose="020B0604020202020204" pitchFamily="34" charset="0"/>
              <a:buChar char="•"/>
            </a:pPr>
            <a:r>
              <a:rPr lang="en-US" sz="1400" dirty="0"/>
              <a:t>Most defaulter tend to be Male.</a:t>
            </a:r>
          </a:p>
        </p:txBody>
      </p:sp>
    </p:spTree>
    <p:extLst>
      <p:ext uri="{BB962C8B-B14F-4D97-AF65-F5344CB8AC3E}">
        <p14:creationId xmlns:p14="http://schemas.microsoft.com/office/powerpoint/2010/main" val="32256216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35"/>
          </p:nvPr>
        </p:nvSpPr>
        <p:spPr>
          <a:xfrm>
            <a:off x="467544" y="411510"/>
            <a:ext cx="8208912" cy="3816424"/>
          </a:xfrm>
        </p:spPr>
        <p:txBody>
          <a:bodyPr vert="horz" lIns="91440" tIns="45720" rIns="91440" bIns="45720" rtlCol="0" anchor="t">
            <a:noAutofit/>
          </a:bodyPr>
          <a:lstStyle/>
          <a:p>
            <a:pPr algn="l"/>
            <a:r>
              <a:rPr lang="en-US" sz="1400" dirty="0">
                <a:solidFill>
                  <a:schemeClr val="accent5"/>
                </a:solidFill>
              </a:rPr>
              <a:t>Features Identifying </a:t>
            </a:r>
            <a:r>
              <a:rPr lang="en-US" sz="1400" dirty="0">
                <a:solidFill>
                  <a:srgbClr val="49CFAE"/>
                </a:solidFill>
              </a:rPr>
              <a:t>Defaulters:</a:t>
            </a:r>
          </a:p>
          <a:p>
            <a:pPr marL="285750" indent="-285750" algn="l">
              <a:buFont typeface="Arial" panose="020B0604020202020204" pitchFamily="34" charset="0"/>
              <a:buChar char="•"/>
            </a:pPr>
            <a:r>
              <a:rPr lang="en-US" sz="1400" dirty="0"/>
              <a:t>Applicate whose fall underage group 30-40 tend to have high chances of being Defaulter.</a:t>
            </a:r>
          </a:p>
          <a:p>
            <a:pPr marL="285750" indent="-285750" algn="l">
              <a:buFont typeface="Arial" panose="020B0604020202020204" pitchFamily="34" charset="0"/>
              <a:buChar char="•"/>
            </a:pPr>
            <a:r>
              <a:rPr lang="en-US" sz="1400" dirty="0"/>
              <a:t>Most of defaulter are accompanied by "</a:t>
            </a:r>
            <a:r>
              <a:rPr lang="en-US" sz="1400" dirty="0" err="1"/>
              <a:t>Other_B</a:t>
            </a:r>
            <a:r>
              <a:rPr lang="en-US" sz="1400" dirty="0"/>
              <a:t>“.</a:t>
            </a:r>
          </a:p>
          <a:p>
            <a:pPr marL="285750" indent="-285750" algn="l">
              <a:buFont typeface="Arial" panose="020B0604020202020204" pitchFamily="34" charset="0"/>
              <a:buChar char="•"/>
            </a:pPr>
            <a:r>
              <a:rPr lang="en-US" sz="1400" dirty="0"/>
              <a:t>Most of defaulter Income is from Maternity leave or Unemployed.</a:t>
            </a:r>
          </a:p>
          <a:p>
            <a:pPr marL="285750" indent="-285750" algn="l">
              <a:buFont typeface="Arial" panose="020B0604020202020204" pitchFamily="34" charset="0"/>
              <a:buChar char="•"/>
            </a:pPr>
            <a:r>
              <a:rPr lang="en-US" sz="1400" dirty="0"/>
              <a:t>Cash loan tend to have higher default Rate.</a:t>
            </a:r>
          </a:p>
          <a:p>
            <a:pPr marL="285750" indent="-285750" algn="l">
              <a:buFont typeface="Arial" panose="020B0604020202020204" pitchFamily="34" charset="0"/>
              <a:buChar char="•"/>
            </a:pPr>
            <a:r>
              <a:rPr lang="en-US" sz="1400" dirty="0"/>
              <a:t>We can see as Income of Client increase chance of default rate decrease. People with less income tend to default more.</a:t>
            </a:r>
          </a:p>
          <a:p>
            <a:pPr marL="285750" indent="-285750" algn="l">
              <a:buFont typeface="Arial" panose="020B0604020202020204" pitchFamily="34" charset="0"/>
              <a:buChar char="•"/>
            </a:pPr>
            <a:r>
              <a:rPr lang="en-US" sz="1400" dirty="0"/>
              <a:t>Most of the client who are not working from past range of 400 to 600 days tend to default.</a:t>
            </a:r>
          </a:p>
          <a:p>
            <a:pPr marL="285750" indent="-285750" algn="l">
              <a:buFont typeface="Arial" panose="020B0604020202020204" pitchFamily="34" charset="0"/>
              <a:buChar char="•"/>
            </a:pPr>
            <a:r>
              <a:rPr lang="en-US" sz="1400" dirty="0"/>
              <a:t>"Cards" defaulter percentage is highest (17%). 'NAME_PORTFOLIO' is an important feature for analyzing 'TARGET' variable.</a:t>
            </a:r>
          </a:p>
          <a:p>
            <a:pPr marL="285750" indent="-285750" algn="l">
              <a:buFont typeface="Arial" panose="020B0604020202020204" pitchFamily="34" charset="0"/>
              <a:buChar char="•"/>
            </a:pPr>
            <a:r>
              <a:rPr lang="en-US" sz="1400" dirty="0"/>
              <a:t>15% loan applicant defaulted for AP+ (Cash Loan). 'CHANNEL_TYPE' is an important feature for analyzing 'TARGET' variable.</a:t>
            </a:r>
          </a:p>
          <a:p>
            <a:pPr marL="285750" indent="-285750" algn="l">
              <a:buFont typeface="Arial" panose="020B0604020202020204" pitchFamily="34" charset="0"/>
              <a:buChar char="•"/>
            </a:pPr>
            <a:r>
              <a:rPr lang="en-US" sz="1400" dirty="0"/>
              <a:t>Highest percentage (17%) of default cases is for 'Card Street'. 'PRODUCT_COMBINATION' is an important driving factor.</a:t>
            </a:r>
          </a:p>
          <a:p>
            <a:pPr marL="285750" indent="-285750" algn="l">
              <a:buFont typeface="Arial" panose="020B0604020202020204" pitchFamily="34" charset="0"/>
              <a:buChar char="•"/>
            </a:pPr>
            <a:endParaRPr lang="en-US" sz="1400" dirty="0"/>
          </a:p>
        </p:txBody>
      </p:sp>
    </p:spTree>
    <p:extLst>
      <p:ext uri="{BB962C8B-B14F-4D97-AF65-F5344CB8AC3E}">
        <p14:creationId xmlns:p14="http://schemas.microsoft.com/office/powerpoint/2010/main" val="36107770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35"/>
          </p:nvPr>
        </p:nvSpPr>
        <p:spPr>
          <a:xfrm>
            <a:off x="467544" y="411510"/>
            <a:ext cx="8208912" cy="3816424"/>
          </a:xfrm>
        </p:spPr>
        <p:txBody>
          <a:bodyPr vert="horz" lIns="91440" tIns="45720" rIns="91440" bIns="45720" rtlCol="0" anchor="t">
            <a:noAutofit/>
          </a:bodyPr>
          <a:lstStyle/>
          <a:p>
            <a:pPr algn="l"/>
            <a:r>
              <a:rPr lang="en-US" sz="1400" dirty="0">
                <a:solidFill>
                  <a:schemeClr val="accent5"/>
                </a:solidFill>
              </a:rPr>
              <a:t>Features Identifying </a:t>
            </a:r>
            <a:r>
              <a:rPr lang="en-US" sz="1400" dirty="0">
                <a:solidFill>
                  <a:srgbClr val="49CFAE"/>
                </a:solidFill>
              </a:rPr>
              <a:t>Defaulters:</a:t>
            </a:r>
          </a:p>
          <a:p>
            <a:pPr marL="285750" indent="-285750" algn="l">
              <a:buFont typeface="Arial" panose="020B0604020202020204" pitchFamily="34" charset="0"/>
              <a:buChar char="•"/>
            </a:pPr>
            <a:r>
              <a:rPr lang="en-US" sz="1400" dirty="0"/>
              <a:t>Number of defaulters are less as amount of annuity increase of previous application.</a:t>
            </a:r>
          </a:p>
          <a:p>
            <a:pPr marL="285750" indent="-285750" algn="l">
              <a:buFont typeface="Arial" panose="020B0604020202020204" pitchFamily="34" charset="0"/>
              <a:buChar char="•"/>
            </a:pPr>
            <a:r>
              <a:rPr lang="en-US" sz="1400" dirty="0"/>
              <a:t>For higher down payment, defaulter cases are less.</a:t>
            </a:r>
          </a:p>
          <a:p>
            <a:pPr marL="285750" indent="-285750" algn="l">
              <a:buFont typeface="Arial" panose="020B0604020202020204" pitchFamily="34" charset="0"/>
              <a:buChar char="•"/>
            </a:pPr>
            <a:r>
              <a:rPr lang="en-US" sz="1400" dirty="0"/>
              <a:t>For those who had lower rate of down payment in previous application, cases of default are higher.</a:t>
            </a:r>
          </a:p>
          <a:p>
            <a:pPr marL="285750" indent="-285750" algn="l">
              <a:buFont typeface="Arial" panose="020B0604020202020204" pitchFamily="34" charset="0"/>
              <a:buChar char="•"/>
            </a:pPr>
            <a:r>
              <a:rPr lang="en-US" sz="1400" dirty="0"/>
              <a:t>Most of the default are from Revolving loans.</a:t>
            </a:r>
          </a:p>
          <a:p>
            <a:pPr marL="285750" indent="-285750" algn="l">
              <a:buFont typeface="Arial" panose="020B0604020202020204" pitchFamily="34" charset="0"/>
              <a:buChar char="•"/>
            </a:pPr>
            <a:r>
              <a:rPr lang="en-US" sz="1400" dirty="0"/>
              <a:t>'SCO', 'LIMIT' and 'HC' are the most common reason of rejection.</a:t>
            </a:r>
          </a:p>
          <a:p>
            <a:pPr marL="285750" indent="-285750" algn="l">
              <a:buFont typeface="Arial" panose="020B0604020202020204" pitchFamily="34" charset="0"/>
              <a:buChar char="•"/>
            </a:pPr>
            <a:r>
              <a:rPr lang="en-US" sz="1400" dirty="0"/>
              <a:t>Most of the defaulters did not request insurance during previous loan application.</a:t>
            </a:r>
          </a:p>
          <a:p>
            <a:pPr marL="285750" indent="-285750" algn="l">
              <a:buFont typeface="Arial" panose="020B0604020202020204" pitchFamily="34" charset="0"/>
              <a:buChar char="•"/>
            </a:pPr>
            <a:r>
              <a:rPr lang="en-US" sz="1400" dirty="0"/>
              <a:t>Most of the defaulters are Repeated clients.</a:t>
            </a:r>
          </a:p>
          <a:p>
            <a:pPr marL="285750" indent="-285750" algn="l">
              <a:buFont typeface="Arial" panose="020B0604020202020204" pitchFamily="34" charset="0"/>
              <a:buChar char="•"/>
            </a:pPr>
            <a:r>
              <a:rPr lang="en-US" sz="1400" dirty="0"/>
              <a:t>Most of the defaulters payment type is cash through bank.</a:t>
            </a:r>
          </a:p>
          <a:p>
            <a:pPr marL="285750" indent="-285750" algn="l">
              <a:buFont typeface="Arial" panose="020B0604020202020204" pitchFamily="34" charset="0"/>
              <a:buChar char="•"/>
            </a:pPr>
            <a:r>
              <a:rPr lang="en-US" sz="1400" dirty="0"/>
              <a:t>Insurance tend to have highest default rate.</a:t>
            </a:r>
          </a:p>
          <a:p>
            <a:pPr marL="285750" indent="-285750" algn="l">
              <a:buFont typeface="Arial" panose="020B0604020202020204" pitchFamily="34" charset="0"/>
              <a:buChar char="•"/>
            </a:pPr>
            <a:r>
              <a:rPr lang="en-US" sz="1400" dirty="0"/>
              <a:t>Highest default rate is in case of Cash Product.</a:t>
            </a:r>
          </a:p>
        </p:txBody>
      </p:sp>
    </p:spTree>
    <p:extLst>
      <p:ext uri="{BB962C8B-B14F-4D97-AF65-F5344CB8AC3E}">
        <p14:creationId xmlns:p14="http://schemas.microsoft.com/office/powerpoint/2010/main" val="5093631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35"/>
          </p:nvPr>
        </p:nvSpPr>
        <p:spPr>
          <a:xfrm>
            <a:off x="539552" y="646460"/>
            <a:ext cx="8208912" cy="3077418"/>
          </a:xfrm>
        </p:spPr>
        <p:txBody>
          <a:bodyPr/>
          <a:lstStyle/>
          <a:p>
            <a:pPr algn="l"/>
            <a:r>
              <a:rPr lang="en-US" sz="2000" dirty="0">
                <a:solidFill>
                  <a:schemeClr val="accent5"/>
                </a:solidFill>
              </a:rPr>
              <a:t>Features Identifying </a:t>
            </a:r>
            <a:r>
              <a:rPr lang="en-US" sz="2000" dirty="0">
                <a:solidFill>
                  <a:srgbClr val="49CFAE"/>
                </a:solidFill>
                <a:ea typeface="+mj-ea"/>
                <a:cs typeface="+mj-cs"/>
              </a:rPr>
              <a:t>Non-Defaulters:</a:t>
            </a:r>
          </a:p>
          <a:p>
            <a:pPr marL="342900" indent="-342900" algn="l">
              <a:buFont typeface="Arial" panose="020B0604020202020204" pitchFamily="34" charset="0"/>
              <a:buChar char="•"/>
            </a:pPr>
            <a:r>
              <a:rPr lang="en-US" sz="1400" dirty="0"/>
              <a:t>Applicant living in Office apartment have less Default Rate.</a:t>
            </a:r>
          </a:p>
          <a:p>
            <a:pPr marL="342900" indent="-342900" algn="l">
              <a:buFont typeface="Arial" panose="020B0604020202020204" pitchFamily="34" charset="0"/>
              <a:buChar char="•"/>
            </a:pPr>
            <a:r>
              <a:rPr lang="en-US" sz="1400" dirty="0"/>
              <a:t>Region 1 defined by company has less defaulters.</a:t>
            </a:r>
          </a:p>
          <a:p>
            <a:pPr marL="342900" indent="-342900" algn="l">
              <a:buFont typeface="Arial" panose="020B0604020202020204" pitchFamily="34" charset="0"/>
              <a:buChar char="•"/>
            </a:pPr>
            <a:r>
              <a:rPr lang="en-US" sz="1400" dirty="0"/>
              <a:t>Applicate whose OCCUPATION_TYPE is Accountants tend to have less default rate.</a:t>
            </a:r>
          </a:p>
          <a:p>
            <a:pPr marL="342900" indent="-342900" algn="l">
              <a:buFont typeface="Arial" panose="020B0604020202020204" pitchFamily="34" charset="0"/>
              <a:buChar char="•"/>
            </a:pPr>
            <a:r>
              <a:rPr lang="en-US" sz="1400" dirty="0"/>
              <a:t>Applicate whose EDUCATION_TYPE is Academic degree tend to less default rate.</a:t>
            </a:r>
          </a:p>
          <a:p>
            <a:pPr marL="342900" indent="-342900" algn="l">
              <a:buFont typeface="Arial" panose="020B0604020202020204" pitchFamily="34" charset="0"/>
              <a:buChar char="•"/>
            </a:pPr>
            <a:r>
              <a:rPr lang="en-US" sz="1400" dirty="0"/>
              <a:t>Male tend to be less Defaulter compared to Female.</a:t>
            </a:r>
          </a:p>
          <a:p>
            <a:pPr marL="342900" indent="-342900" algn="l">
              <a:buFont typeface="Arial" panose="020B0604020202020204" pitchFamily="34" charset="0"/>
              <a:buChar char="•"/>
            </a:pPr>
            <a:r>
              <a:rPr lang="en-US" sz="1400" dirty="0"/>
              <a:t>Applicate whose age is more than 60 tend to has less chances of being Defaulter .</a:t>
            </a:r>
          </a:p>
          <a:p>
            <a:pPr marL="342900" indent="-342900" algn="l">
              <a:buFont typeface="Arial" panose="020B0604020202020204" pitchFamily="34" charset="0"/>
              <a:buChar char="•"/>
            </a:pPr>
            <a:r>
              <a:rPr lang="en-US" sz="1400" dirty="0"/>
              <a:t>Businessman tend to have less default rate.</a:t>
            </a:r>
          </a:p>
        </p:txBody>
      </p:sp>
    </p:spTree>
    <p:extLst>
      <p:ext uri="{BB962C8B-B14F-4D97-AF65-F5344CB8AC3E}">
        <p14:creationId xmlns:p14="http://schemas.microsoft.com/office/powerpoint/2010/main" val="12637072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39"/>
          </p:nvPr>
        </p:nvSpPr>
        <p:spPr>
          <a:xfrm>
            <a:off x="4932040" y="2548260"/>
            <a:ext cx="3600400" cy="505509"/>
          </a:xfrm>
        </p:spPr>
        <p:txBody>
          <a:bodyPr/>
          <a:lstStyle/>
          <a:p>
            <a:r>
              <a:rPr lang="en-US" sz="4500" dirty="0">
                <a:solidFill>
                  <a:schemeClr val="accent5"/>
                </a:solidFill>
              </a:rPr>
              <a:t>Thank you</a:t>
            </a:r>
          </a:p>
        </p:txBody>
      </p:sp>
    </p:spTree>
    <p:extLst>
      <p:ext uri="{BB962C8B-B14F-4D97-AF65-F5344CB8AC3E}">
        <p14:creationId xmlns:p14="http://schemas.microsoft.com/office/powerpoint/2010/main" val="2425098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35"/>
          </p:nvPr>
        </p:nvSpPr>
        <p:spPr>
          <a:xfrm>
            <a:off x="467544" y="1779662"/>
            <a:ext cx="8208912" cy="1944216"/>
          </a:xfrm>
        </p:spPr>
        <p:txBody>
          <a:bodyPr/>
          <a:lstStyle/>
          <a:p>
            <a:pPr marL="342900" indent="-342900" algn="l">
              <a:buFont typeface="Arial" panose="020B0604020202020204" pitchFamily="34" charset="0"/>
              <a:buChar char="•"/>
            </a:pPr>
            <a:r>
              <a:rPr lang="en-US" sz="2000" dirty="0">
                <a:solidFill>
                  <a:schemeClr val="accent5"/>
                </a:solidFill>
              </a:rPr>
              <a:t>Read the Dataset.</a:t>
            </a:r>
          </a:p>
          <a:p>
            <a:pPr marL="342900" indent="-342900" algn="l">
              <a:buFont typeface="Arial" panose="020B0604020202020204" pitchFamily="34" charset="0"/>
              <a:buChar char="•"/>
            </a:pPr>
            <a:r>
              <a:rPr lang="en-US" sz="2000" dirty="0">
                <a:solidFill>
                  <a:schemeClr val="accent5"/>
                </a:solidFill>
              </a:rPr>
              <a:t>Check for Data imbalance.</a:t>
            </a:r>
          </a:p>
          <a:p>
            <a:pPr marL="342900" indent="-342900" algn="l">
              <a:buFont typeface="Arial" panose="020B0604020202020204" pitchFamily="34" charset="0"/>
              <a:buChar char="•"/>
            </a:pPr>
            <a:r>
              <a:rPr lang="en-US" sz="2000" dirty="0">
                <a:solidFill>
                  <a:schemeClr val="accent5"/>
                </a:solidFill>
              </a:rPr>
              <a:t>Perform univariate, bivariate/multivariate analysis in individual segments.</a:t>
            </a:r>
          </a:p>
          <a:p>
            <a:pPr marL="342900" indent="-342900" algn="l">
              <a:buFont typeface="Arial" panose="020B0604020202020204" pitchFamily="34" charset="0"/>
              <a:buChar char="•"/>
            </a:pPr>
            <a:r>
              <a:rPr lang="en-US" sz="2000" dirty="0">
                <a:solidFill>
                  <a:schemeClr val="accent5"/>
                </a:solidFill>
              </a:rPr>
              <a:t>Data Cleaning, Missing Data Handling, Type casting are done segment wise.</a:t>
            </a:r>
          </a:p>
          <a:p>
            <a:pPr marL="342900" indent="-342900" algn="l">
              <a:buFont typeface="Arial" panose="020B0604020202020204" pitchFamily="34" charset="0"/>
              <a:buChar char="•"/>
            </a:pPr>
            <a:r>
              <a:rPr lang="en-US" sz="2000" dirty="0">
                <a:solidFill>
                  <a:schemeClr val="accent5"/>
                </a:solidFill>
              </a:rPr>
              <a:t>Perform Data Visualization segment-wise as well. </a:t>
            </a:r>
          </a:p>
        </p:txBody>
      </p:sp>
      <p:sp>
        <p:nvSpPr>
          <p:cNvPr id="6" name="Title 1">
            <a:extLst>
              <a:ext uri="{FF2B5EF4-FFF2-40B4-BE49-F238E27FC236}">
                <a16:creationId xmlns:a16="http://schemas.microsoft.com/office/drawing/2014/main" id="{2BF4B30B-472C-728E-2FA0-727C2AAD8813}"/>
              </a:ext>
            </a:extLst>
          </p:cNvPr>
          <p:cNvSpPr>
            <a:spLocks noGrp="1"/>
          </p:cNvSpPr>
          <p:nvPr>
            <p:ph type="title"/>
          </p:nvPr>
        </p:nvSpPr>
        <p:spPr>
          <a:xfrm>
            <a:off x="457200" y="490364"/>
            <a:ext cx="8229600" cy="857250"/>
          </a:xfrm>
        </p:spPr>
        <p:txBody>
          <a:bodyPr>
            <a:normAutofit/>
          </a:bodyPr>
          <a:lstStyle/>
          <a:p>
            <a:r>
              <a:rPr lang="en-US" dirty="0"/>
              <a:t>A</a:t>
            </a:r>
            <a:r>
              <a:rPr lang="en-IN" dirty="0"/>
              <a:t>nalysis approach</a:t>
            </a:r>
            <a:endParaRPr lang="en-US" dirty="0"/>
          </a:p>
        </p:txBody>
      </p:sp>
    </p:spTree>
    <p:extLst>
      <p:ext uri="{BB962C8B-B14F-4D97-AF65-F5344CB8AC3E}">
        <p14:creationId xmlns:p14="http://schemas.microsoft.com/office/powerpoint/2010/main" val="1719193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47FC9B1-39A7-BDF8-6F4A-8E01F45CEA2C}"/>
              </a:ext>
            </a:extLst>
          </p:cNvPr>
          <p:cNvSpPr/>
          <p:nvPr/>
        </p:nvSpPr>
        <p:spPr>
          <a:xfrm>
            <a:off x="-108520" y="-92546"/>
            <a:ext cx="9361040" cy="5236046"/>
          </a:xfrm>
          <a:prstGeom prst="rect">
            <a:avLst/>
          </a:prstGeom>
          <a:solidFill>
            <a:srgbClr val="49CF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a:t>DATA UNDERSTANDING</a:t>
            </a:r>
            <a:endParaRPr lang="en-IN" sz="3500" b="1" dirty="0"/>
          </a:p>
        </p:txBody>
      </p:sp>
    </p:spTree>
    <p:extLst>
      <p:ext uri="{BB962C8B-B14F-4D97-AF65-F5344CB8AC3E}">
        <p14:creationId xmlns:p14="http://schemas.microsoft.com/office/powerpoint/2010/main" val="4042558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BF4B30B-472C-728E-2FA0-727C2AAD8813}"/>
              </a:ext>
            </a:extLst>
          </p:cNvPr>
          <p:cNvSpPr>
            <a:spLocks noGrp="1"/>
          </p:cNvSpPr>
          <p:nvPr>
            <p:ph type="title"/>
          </p:nvPr>
        </p:nvSpPr>
        <p:spPr>
          <a:xfrm>
            <a:off x="457200" y="346348"/>
            <a:ext cx="8229600" cy="857250"/>
          </a:xfrm>
        </p:spPr>
        <p:txBody>
          <a:bodyPr>
            <a:normAutofit/>
          </a:bodyPr>
          <a:lstStyle/>
          <a:p>
            <a:r>
              <a:rPr lang="en-US" dirty="0"/>
              <a:t>Dataset</a:t>
            </a:r>
          </a:p>
        </p:txBody>
      </p:sp>
      <p:sp>
        <p:nvSpPr>
          <p:cNvPr id="8" name="Text Placeholder 2">
            <a:extLst>
              <a:ext uri="{FF2B5EF4-FFF2-40B4-BE49-F238E27FC236}">
                <a16:creationId xmlns:a16="http://schemas.microsoft.com/office/drawing/2014/main" id="{912FF930-75E2-9B9E-D24F-38D699181DB5}"/>
              </a:ext>
            </a:extLst>
          </p:cNvPr>
          <p:cNvSpPr>
            <a:spLocks noGrp="1"/>
          </p:cNvSpPr>
          <p:nvPr>
            <p:ph type="body" sz="quarter" idx="35"/>
          </p:nvPr>
        </p:nvSpPr>
        <p:spPr>
          <a:xfrm>
            <a:off x="611560" y="1563638"/>
            <a:ext cx="7992888" cy="2448272"/>
          </a:xfrm>
        </p:spPr>
        <p:txBody>
          <a:bodyPr/>
          <a:lstStyle/>
          <a:p>
            <a:pPr algn="l"/>
            <a:r>
              <a:rPr lang="en-US" sz="1400" dirty="0"/>
              <a:t>1. 'application_data.csv'  contains all the information of the client at the time of application.</a:t>
            </a:r>
            <a:br>
              <a:rPr lang="en-US" sz="1400" dirty="0"/>
            </a:br>
            <a:r>
              <a:rPr lang="en-US" sz="1400" dirty="0"/>
              <a:t>The data is about whether a client has payment difficulties.</a:t>
            </a:r>
          </a:p>
          <a:p>
            <a:pPr algn="l"/>
            <a:r>
              <a:rPr lang="en-US" sz="1400" dirty="0"/>
              <a:t> </a:t>
            </a:r>
          </a:p>
          <a:p>
            <a:pPr algn="l"/>
            <a:r>
              <a:rPr lang="en-US" sz="1400" dirty="0"/>
              <a:t>2. 'previous_application.csv' contains information about the client’s previous loan data. It contains the data whether the previous application had been Approved, Cancelled, Refused or Unused offer.</a:t>
            </a:r>
          </a:p>
          <a:p>
            <a:pPr algn="l"/>
            <a:r>
              <a:rPr lang="en-US" sz="1400" dirty="0"/>
              <a:t> </a:t>
            </a:r>
          </a:p>
          <a:p>
            <a:pPr algn="l"/>
            <a:r>
              <a:rPr lang="en-US" sz="1400" dirty="0"/>
              <a:t>3. 'columns_description.csv' is data dictionary which describes the meaning of the variables.</a:t>
            </a:r>
          </a:p>
        </p:txBody>
      </p:sp>
    </p:spTree>
    <p:extLst>
      <p:ext uri="{BB962C8B-B14F-4D97-AF65-F5344CB8AC3E}">
        <p14:creationId xmlns:p14="http://schemas.microsoft.com/office/powerpoint/2010/main" val="1052776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912FF930-75E2-9B9E-D24F-38D699181DB5}"/>
              </a:ext>
            </a:extLst>
          </p:cNvPr>
          <p:cNvSpPr>
            <a:spLocks noGrp="1"/>
          </p:cNvSpPr>
          <p:nvPr>
            <p:ph type="body" sz="quarter" idx="35"/>
          </p:nvPr>
        </p:nvSpPr>
        <p:spPr>
          <a:xfrm>
            <a:off x="611560" y="195486"/>
            <a:ext cx="7992888" cy="3888432"/>
          </a:xfrm>
        </p:spPr>
        <p:txBody>
          <a:bodyPr/>
          <a:lstStyle/>
          <a:p>
            <a:pPr algn="l"/>
            <a:r>
              <a:rPr lang="en-US" sz="1400" b="1" dirty="0"/>
              <a:t>Application Data Dataset</a:t>
            </a:r>
          </a:p>
          <a:p>
            <a:pPr algn="l"/>
            <a:endParaRPr lang="en-US" sz="1400" dirty="0"/>
          </a:p>
          <a:p>
            <a:pPr algn="l"/>
            <a:r>
              <a:rPr lang="en-US" sz="1400" dirty="0"/>
              <a:t>&lt;class '</a:t>
            </a:r>
            <a:r>
              <a:rPr lang="en-US" sz="1400" dirty="0" err="1"/>
              <a:t>pandas.core.frame.DataFrame</a:t>
            </a:r>
            <a:r>
              <a:rPr lang="en-US" sz="1400" dirty="0"/>
              <a:t>'&gt;</a:t>
            </a:r>
          </a:p>
          <a:p>
            <a:pPr algn="l"/>
            <a:r>
              <a:rPr lang="en-US" sz="1400" dirty="0" err="1"/>
              <a:t>RangeIndex</a:t>
            </a:r>
            <a:r>
              <a:rPr lang="en-US" sz="1400" dirty="0"/>
              <a:t>: 307511 entries, 0 to 307510</a:t>
            </a:r>
          </a:p>
          <a:p>
            <a:pPr algn="l"/>
            <a:r>
              <a:rPr lang="en-US" sz="1400" dirty="0"/>
              <a:t>Columns: 122 entries, SK_ID_CURR to AMT_REQ_CREDIT_BUREAU_YEAR</a:t>
            </a:r>
          </a:p>
          <a:p>
            <a:pPr algn="l"/>
            <a:r>
              <a:rPr lang="en-US" sz="1400" dirty="0" err="1"/>
              <a:t>dtypes</a:t>
            </a:r>
            <a:r>
              <a:rPr lang="en-US" sz="1400" dirty="0"/>
              <a:t>: float64(65), int64(41), object(16)</a:t>
            </a:r>
          </a:p>
          <a:p>
            <a:pPr algn="l"/>
            <a:r>
              <a:rPr lang="en-US" sz="1400" dirty="0"/>
              <a:t>memory usage: 286.2+ MB</a:t>
            </a:r>
          </a:p>
          <a:p>
            <a:pPr algn="l"/>
            <a:r>
              <a:rPr lang="en-US" sz="1400" dirty="0">
                <a:solidFill>
                  <a:srgbClr val="49CFAE"/>
                </a:solidFill>
              </a:rPr>
              <a:t>'application_data.csv’  contains 121 features columns, 1 target column, and 307511 rows.</a:t>
            </a:r>
          </a:p>
          <a:p>
            <a:pPr algn="l"/>
            <a:endParaRPr lang="en-US" sz="1400" b="1" dirty="0"/>
          </a:p>
          <a:p>
            <a:pPr algn="l"/>
            <a:r>
              <a:rPr lang="en-US" sz="1400" b="1" dirty="0"/>
              <a:t>Previous Application Dataset</a:t>
            </a:r>
          </a:p>
          <a:p>
            <a:pPr algn="l"/>
            <a:endParaRPr lang="en-US" sz="1400" dirty="0"/>
          </a:p>
          <a:p>
            <a:pPr algn="l"/>
            <a:r>
              <a:rPr lang="en-US" sz="1400" dirty="0"/>
              <a:t>&lt;class '</a:t>
            </a:r>
            <a:r>
              <a:rPr lang="en-US" sz="1400" dirty="0" err="1"/>
              <a:t>pandas.core.frame.DataFrame</a:t>
            </a:r>
            <a:r>
              <a:rPr lang="en-US" sz="1400" dirty="0"/>
              <a:t>’&gt;</a:t>
            </a:r>
          </a:p>
          <a:p>
            <a:pPr algn="l"/>
            <a:r>
              <a:rPr lang="en-US" sz="1400" dirty="0" err="1"/>
              <a:t>RangeIndex</a:t>
            </a:r>
            <a:r>
              <a:rPr lang="en-US" sz="1400" dirty="0"/>
              <a:t>: 307511 entries, 0 to 307510</a:t>
            </a:r>
          </a:p>
          <a:p>
            <a:pPr algn="l"/>
            <a:r>
              <a:rPr lang="en-US" sz="1400" dirty="0"/>
              <a:t>Columns: 122 entries, SK_ID_CURR to AMT_REQ_CREDIT_BUREAU_YEAR</a:t>
            </a:r>
          </a:p>
          <a:p>
            <a:pPr algn="l"/>
            <a:r>
              <a:rPr lang="en-US" sz="1400" dirty="0" err="1"/>
              <a:t>dtypes</a:t>
            </a:r>
            <a:r>
              <a:rPr lang="en-US" sz="1400" dirty="0"/>
              <a:t>: float64(65), int64(41), object(16)</a:t>
            </a:r>
          </a:p>
          <a:p>
            <a:pPr algn="l"/>
            <a:r>
              <a:rPr lang="en-US" sz="1400" dirty="0"/>
              <a:t>memory usage: 286.2+ MB</a:t>
            </a:r>
          </a:p>
          <a:p>
            <a:pPr algn="l"/>
            <a:r>
              <a:rPr lang="en-US" sz="1400" dirty="0">
                <a:solidFill>
                  <a:srgbClr val="49CFAE"/>
                </a:solidFill>
              </a:rPr>
              <a:t>‘previous_application.csv’ have 37 features columns and 1670214 rows</a:t>
            </a:r>
          </a:p>
        </p:txBody>
      </p:sp>
    </p:spTree>
    <p:extLst>
      <p:ext uri="{BB962C8B-B14F-4D97-AF65-F5344CB8AC3E}">
        <p14:creationId xmlns:p14="http://schemas.microsoft.com/office/powerpoint/2010/main" val="353350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47FC9B1-39A7-BDF8-6F4A-8E01F45CEA2C}"/>
              </a:ext>
            </a:extLst>
          </p:cNvPr>
          <p:cNvSpPr/>
          <p:nvPr/>
        </p:nvSpPr>
        <p:spPr>
          <a:xfrm>
            <a:off x="-108520" y="-92546"/>
            <a:ext cx="9361040" cy="5236046"/>
          </a:xfrm>
          <a:prstGeom prst="rect">
            <a:avLst/>
          </a:prstGeom>
          <a:solidFill>
            <a:srgbClr val="49CF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a:t>DATA CLEANING</a:t>
            </a:r>
            <a:endParaRPr lang="en-IN" sz="3500" b="1" dirty="0"/>
          </a:p>
        </p:txBody>
      </p:sp>
    </p:spTree>
    <p:extLst>
      <p:ext uri="{BB962C8B-B14F-4D97-AF65-F5344CB8AC3E}">
        <p14:creationId xmlns:p14="http://schemas.microsoft.com/office/powerpoint/2010/main" val="3820986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t>Identify the missing values</a:t>
            </a:r>
          </a:p>
        </p:txBody>
      </p:sp>
      <p:sp>
        <p:nvSpPr>
          <p:cNvPr id="3" name="Text Placeholder 2"/>
          <p:cNvSpPr>
            <a:spLocks noGrp="1"/>
          </p:cNvSpPr>
          <p:nvPr>
            <p:ph type="body" sz="quarter" idx="35"/>
          </p:nvPr>
        </p:nvSpPr>
        <p:spPr>
          <a:xfrm>
            <a:off x="1857798" y="2057202"/>
            <a:ext cx="6818658" cy="1522660"/>
          </a:xfrm>
        </p:spPr>
        <p:txBody>
          <a:bodyPr/>
          <a:lstStyle/>
          <a:p>
            <a:r>
              <a:rPr kumimoji="0" lang="en-US" altLang="en-US" sz="800" b="0" i="0" u="none" strike="noStrike" cap="none" normalizeH="0" baseline="0" dirty="0">
                <a:ln>
                  <a:noFill/>
                </a:ln>
                <a:solidFill>
                  <a:srgbClr val="000000"/>
                </a:solidFill>
                <a:effectLst/>
                <a:latin typeface="Courier New" panose="02070309020205020404" pitchFamily="49" charset="0"/>
              </a:rPr>
              <a:t>['OWN_CAR_AGE', 'EXT_SOURCE_1', 'APARTMENTS_AVG', 'BASEMENTAREA_AVG', 'YEARS_BUILD_AVG', 'COMMONAREA_AVG', 'ELEVATORS_AVG', 'ENTRANCES_AVG', 'FLOORSMIN_AVG', 'LANDAREA_AVG', 'LIVINGAPARTMENTS_AVG', 'LIVINGAREA_AVG', 'NONLIVINGAPARTMENTS_AVG', 'NONLIVINGAREA_AVG', 'APARTMENTS_MODE', 'BASEMENTAREA_MODE', 'YEARS_BUILD_MODE', 'COMMONAREA_MODE', 'ELEVATORS_MODE', 'ENTRANCES_MODE', 'FLOORSMIN_MODE', 'LANDAREA_MODE', 'LIVINGAPARTMENTS_MODE', 'LIVINGAREA_MODE', 'NONLIVINGAPARTMENTS_MODE', 'NONLIVINGAREA_MODE', 'APARTMENTS_MEDI', 'BASEMENTAREA_MEDI', 'YEARS_BUILD_MEDI', 'COMMONAREA_MEDI', 'ELEVATORS_MEDI', 'ENTRANCES_MEDI', 'FLOORSMIN_MEDI', 'LANDAREA_MEDI', 'LIVINGAPARTMENTS_MEDI', 'LIVINGAREA_MEDI', 'NONLIVINGAPARTMENTS_MEDI', 'NONLIVINGAREA_MEDI', 'FONDKAPREMONT_MODE', 'HOUSETYPE_MODE', 'WALLSMATERIAL_MODE']</a:t>
            </a:r>
            <a:r>
              <a:rPr kumimoji="0" lang="en-US" altLang="en-US" sz="800" b="0" i="0" u="none" strike="noStrike" cap="none" normalizeH="0" baseline="0" dirty="0">
                <a:ln>
                  <a:noFill/>
                </a:ln>
                <a:solidFill>
                  <a:schemeClr val="tx1"/>
                </a:solidFill>
                <a:effectLst/>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algn="l" rtl="0"/>
            <a:r>
              <a:rPr lang="en-US" sz="800" dirty="0"/>
              <a:t> </a:t>
            </a:r>
          </a:p>
          <a:p>
            <a:pPr algn="l" rtl="0"/>
            <a:r>
              <a:rPr lang="en-US" sz="1400" dirty="0"/>
              <a:t>Above mentioned columns are identified to have missing value percentage more than 50%.</a:t>
            </a:r>
          </a:p>
          <a:p>
            <a:pPr algn="l" rtl="0"/>
            <a:r>
              <a:rPr lang="en-US" sz="1400" dirty="0"/>
              <a:t>It’s good to drop those columns.</a:t>
            </a:r>
          </a:p>
        </p:txBody>
      </p:sp>
      <p:sp>
        <p:nvSpPr>
          <p:cNvPr id="4" name="Rectangle 1">
            <a:extLst>
              <a:ext uri="{FF2B5EF4-FFF2-40B4-BE49-F238E27FC236}">
                <a16:creationId xmlns:a16="http://schemas.microsoft.com/office/drawing/2014/main" id="{C4CC6330-C07B-01B4-05BE-0612251E68D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7591250"/>
      </p:ext>
    </p:extLst>
  </p:cSld>
  <p:clrMapOvr>
    <a:masterClrMapping/>
  </p:clrMapOvr>
</p:sld>
</file>

<file path=ppt/theme/theme1.xml><?xml version="1.0" encoding="utf-8"?>
<a:theme xmlns:a="http://schemas.openxmlformats.org/drawingml/2006/main" name="1985">
  <a:themeElements>
    <a:clrScheme name="Custom 14">
      <a:dk1>
        <a:srgbClr val="494C4F"/>
      </a:dk1>
      <a:lt1>
        <a:srgbClr val="FFFFFF"/>
      </a:lt1>
      <a:dk2>
        <a:srgbClr val="494C4F"/>
      </a:dk2>
      <a:lt2>
        <a:srgbClr val="F2F3F8"/>
      </a:lt2>
      <a:accent1>
        <a:srgbClr val="ED5463"/>
      </a:accent1>
      <a:accent2>
        <a:srgbClr val="FB6E52"/>
      </a:accent2>
      <a:accent3>
        <a:srgbClr val="FFCE54"/>
      </a:accent3>
      <a:accent4>
        <a:srgbClr val="A1D469"/>
      </a:accent4>
      <a:accent5>
        <a:srgbClr val="49CFAE"/>
      </a:accent5>
      <a:accent6>
        <a:srgbClr val="4FC1E9"/>
      </a:accent6>
      <a:hlink>
        <a:srgbClr val="4FC1E9"/>
      </a:hlink>
      <a:folHlink>
        <a:srgbClr val="49CFA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803.potx" id="{BA4D630B-7D75-497B-B285-AD04B181F5FC}" vid="{F7D9245A-EDB1-476F-90C7-971F63EC0B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bb5ccd26-b974-47bb-a9af-471d10e6b790}" enabled="1" method="Privileged" siteId="{918079db-c902-4e29-b22c-9764410d0375}" removed="0"/>
</clbl:labelList>
</file>

<file path=docProps/app.xml><?xml version="1.0" encoding="utf-8"?>
<Properties xmlns="http://schemas.openxmlformats.org/officeDocument/2006/extended-properties" xmlns:vt="http://schemas.openxmlformats.org/officeDocument/2006/docPropsVTypes">
  <Template>2803</Template>
  <TotalTime>723</TotalTime>
  <Words>2266</Words>
  <Application>Microsoft Office PowerPoint</Application>
  <PresentationFormat>On-screen Show (16:9)</PresentationFormat>
  <Paragraphs>239</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Courier New</vt:lpstr>
      <vt:lpstr>Helvetica Neue</vt:lpstr>
      <vt:lpstr>1985</vt:lpstr>
      <vt:lpstr>Credit EDA Assignment</vt:lpstr>
      <vt:lpstr>Business Understanding</vt:lpstr>
      <vt:lpstr>Business Objectives</vt:lpstr>
      <vt:lpstr>Analysis approach</vt:lpstr>
      <vt:lpstr>PowerPoint Presentation</vt:lpstr>
      <vt:lpstr>Dataset</vt:lpstr>
      <vt:lpstr>PowerPoint Presentation</vt:lpstr>
      <vt:lpstr>PowerPoint Presentation</vt:lpstr>
      <vt:lpstr>Identify the missing values</vt:lpstr>
      <vt:lpstr>Identify the missing values</vt:lpstr>
      <vt:lpstr>PowerPoint Presentation</vt:lpstr>
      <vt:lpstr>PowerPoint Presentation</vt:lpstr>
      <vt:lpstr>Identify the Data Imbalance</vt:lpstr>
      <vt:lpstr>PowerPoint Presentation</vt:lpstr>
      <vt:lpstr>Identify the outliers </vt:lpstr>
      <vt:lpstr>Filtering the outliers </vt:lpstr>
      <vt:lpstr>PowerPoint Presentation</vt:lpstr>
      <vt:lpstr>Variable Analysis</vt:lpstr>
      <vt:lpstr>Variable Analysis</vt:lpstr>
      <vt:lpstr>Variable Analysis</vt:lpstr>
      <vt:lpstr>Variable Analysis</vt:lpstr>
      <vt:lpstr>Variable Analysis</vt:lpstr>
      <vt:lpstr>Variable Analysis</vt:lpstr>
      <vt:lpstr>Variable Analysis</vt:lpstr>
      <vt:lpstr>Variable Analysis</vt:lpstr>
      <vt:lpstr>Variable Analysis</vt:lpstr>
      <vt:lpstr>Variable Analysis</vt:lpstr>
      <vt:lpstr>Variable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Assignment</dc:title>
  <dc:creator>Madush K</dc:creator>
  <cp:lastModifiedBy>Kumar, Madush</cp:lastModifiedBy>
  <cp:revision>28</cp:revision>
  <dcterms:created xsi:type="dcterms:W3CDTF">2022-05-26T08:43:41Z</dcterms:created>
  <dcterms:modified xsi:type="dcterms:W3CDTF">2022-05-29T18:11:28Z</dcterms:modified>
</cp:coreProperties>
</file>