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61" r:id="rId2"/>
    <p:sldId id="256" r:id="rId3"/>
    <p:sldId id="262" r:id="rId4"/>
    <p:sldId id="257" r:id="rId5"/>
    <p:sldId id="258" r:id="rId6"/>
    <p:sldId id="264" r:id="rId7"/>
    <p:sldId id="270" r:id="rId8"/>
    <p:sldId id="265" r:id="rId9"/>
    <p:sldId id="267" r:id="rId10"/>
    <p:sldId id="271" r:id="rId11"/>
    <p:sldId id="268" r:id="rId12"/>
    <p:sldId id="26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F903-CC0D-476C-BEF8-64D65CE7B899}" type="datetimeFigureOut">
              <a:rPr lang="en-US" smtClean="0"/>
              <a:t>9/23/2018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5469D-76A6-4B1F-89F7-8AF9CEC6EDCE}" type="slidenum">
              <a:rPr lang="en-US" smtClean="0"/>
              <a:t>‹#›</a:t>
            </a:fld>
            <a:endParaRPr lang="en-US"/>
          </a:p>
        </p:txBody>
      </p:sp>
    </p:spTree>
    <p:extLst>
      <p:ext uri="{BB962C8B-B14F-4D97-AF65-F5344CB8AC3E}">
        <p14:creationId xmlns:p14="http://schemas.microsoft.com/office/powerpoint/2010/main" val="91005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5469D-76A6-4B1F-89F7-8AF9CEC6EDCE}" type="slidenum">
              <a:rPr lang="en-US" smtClean="0"/>
              <a:t>1</a:t>
            </a:fld>
            <a:endParaRPr lang="en-US"/>
          </a:p>
        </p:txBody>
      </p:sp>
    </p:spTree>
    <p:extLst>
      <p:ext uri="{BB962C8B-B14F-4D97-AF65-F5344CB8AC3E}">
        <p14:creationId xmlns:p14="http://schemas.microsoft.com/office/powerpoint/2010/main" val="132426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5469D-76A6-4B1F-89F7-8AF9CEC6EDCE}" type="slidenum">
              <a:rPr lang="en-US" smtClean="0"/>
              <a:t>5</a:t>
            </a:fld>
            <a:endParaRPr lang="en-US"/>
          </a:p>
        </p:txBody>
      </p:sp>
    </p:spTree>
    <p:extLst>
      <p:ext uri="{BB962C8B-B14F-4D97-AF65-F5344CB8AC3E}">
        <p14:creationId xmlns:p14="http://schemas.microsoft.com/office/powerpoint/2010/main" val="151453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B5858-619D-43E7-B4B3-5999E425BA15}"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308835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B5858-619D-43E7-B4B3-5999E425BA15}"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21131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B5858-619D-43E7-B4B3-5999E425BA15}"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4012846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B5858-619D-43E7-B4B3-5999E425BA15}"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F7A2C-28E6-414D-AFEB-0E6ADADB4B0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96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B5858-619D-43E7-B4B3-5999E425BA15}"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353368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F3B5858-619D-43E7-B4B3-5999E425BA15}"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535257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F3B5858-619D-43E7-B4B3-5999E425BA15}"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53052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B5858-619D-43E7-B4B3-5999E425BA15}"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2524526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B5858-619D-43E7-B4B3-5999E425BA15}"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206466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B5858-619D-43E7-B4B3-5999E425BA15}"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117902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B5858-619D-43E7-B4B3-5999E425BA15}"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108228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B5858-619D-43E7-B4B3-5999E425BA15}"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168359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B5858-619D-43E7-B4B3-5999E425BA15}"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395600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B5858-619D-43E7-B4B3-5999E425BA15}"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331425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B5858-619D-43E7-B4B3-5999E425BA15}" type="datetimeFigureOut">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141216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B5858-619D-43E7-B4B3-5999E425BA15}"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14419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B5858-619D-43E7-B4B3-5999E425BA15}"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F7A2C-28E6-414D-AFEB-0E6ADADB4B0F}" type="slidenum">
              <a:rPr lang="en-US" smtClean="0"/>
              <a:t>‹#›</a:t>
            </a:fld>
            <a:endParaRPr lang="en-US"/>
          </a:p>
        </p:txBody>
      </p:sp>
    </p:spTree>
    <p:extLst>
      <p:ext uri="{BB962C8B-B14F-4D97-AF65-F5344CB8AC3E}">
        <p14:creationId xmlns:p14="http://schemas.microsoft.com/office/powerpoint/2010/main" val="14485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F3B5858-619D-43E7-B4B3-5999E425BA15}" type="datetimeFigureOut">
              <a:rPr lang="en-US" smtClean="0"/>
              <a:t>9/23/2018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83F7A2C-28E6-414D-AFEB-0E6ADADB4B0F}" type="slidenum">
              <a:rPr lang="en-US" smtClean="0"/>
              <a:t>‹#›</a:t>
            </a:fld>
            <a:endParaRPr lang="en-US"/>
          </a:p>
        </p:txBody>
      </p:sp>
    </p:spTree>
    <p:extLst>
      <p:ext uri="{BB962C8B-B14F-4D97-AF65-F5344CB8AC3E}">
        <p14:creationId xmlns:p14="http://schemas.microsoft.com/office/powerpoint/2010/main" val="8814148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BCCD-CA6F-4CF2-8B7F-490A72FFA512}"/>
              </a:ext>
            </a:extLst>
          </p:cNvPr>
          <p:cNvSpPr>
            <a:spLocks noGrp="1"/>
          </p:cNvSpPr>
          <p:nvPr>
            <p:ph type="title"/>
          </p:nvPr>
        </p:nvSpPr>
        <p:spPr/>
        <p:txBody>
          <a:bodyPr>
            <a:normAutofit/>
          </a:bodyPr>
          <a:lstStyle/>
          <a:p>
            <a:r>
              <a:rPr lang="en-US" sz="5400" dirty="0"/>
              <a:t>RTU HACKATHON 2018</a:t>
            </a:r>
          </a:p>
        </p:txBody>
      </p:sp>
      <p:sp>
        <p:nvSpPr>
          <p:cNvPr id="3" name="Content Placeholder 2">
            <a:extLst>
              <a:ext uri="{FF2B5EF4-FFF2-40B4-BE49-F238E27FC236}">
                <a16:creationId xmlns:a16="http://schemas.microsoft.com/office/drawing/2014/main" id="{21700D84-1047-4ED1-8E13-B2085791EE05}"/>
              </a:ext>
            </a:extLst>
          </p:cNvPr>
          <p:cNvSpPr>
            <a:spLocks noGrp="1"/>
          </p:cNvSpPr>
          <p:nvPr>
            <p:ph idx="1"/>
          </p:nvPr>
        </p:nvSpPr>
        <p:spPr>
          <a:xfrm>
            <a:off x="735906" y="1890201"/>
            <a:ext cx="10720187" cy="4403210"/>
          </a:xfrm>
        </p:spPr>
        <p:txBody>
          <a:bodyPr>
            <a:normAutofit/>
          </a:bodyPr>
          <a:lstStyle/>
          <a:p>
            <a:pPr marL="0" indent="0">
              <a:buNone/>
            </a:pPr>
            <a:r>
              <a:rPr lang="en-US" sz="3200" dirty="0"/>
              <a:t>				TEAM DAEMON</a:t>
            </a:r>
          </a:p>
          <a:p>
            <a:pPr marL="0" indent="0">
              <a:buNone/>
            </a:pPr>
            <a:r>
              <a:rPr lang="en-US" dirty="0"/>
              <a:t>MEMBERS :</a:t>
            </a:r>
          </a:p>
          <a:p>
            <a:pPr marL="0" indent="0">
              <a:buNone/>
            </a:pPr>
            <a:endParaRPr lang="en-US" dirty="0"/>
          </a:p>
          <a:p>
            <a:pPr marL="0" indent="0">
              <a:buNone/>
            </a:pPr>
            <a:r>
              <a:rPr lang="en-US" dirty="0"/>
              <a:t>- MADHAV DIXIT      			- PRATEEK NAVALAKHA                                                                                           </a:t>
            </a:r>
          </a:p>
          <a:p>
            <a:pPr marL="0" indent="0">
              <a:buNone/>
            </a:pPr>
            <a:r>
              <a:rPr lang="en-US" dirty="0"/>
              <a:t>- KEYUR JAIN				- NIKHIL JAIN</a:t>
            </a:r>
          </a:p>
          <a:p>
            <a:pPr marL="0" indent="0">
              <a:buNone/>
            </a:pPr>
            <a:r>
              <a:rPr lang="en-US" dirty="0"/>
              <a:t>-  HARSHIT SHARMA 			- HIMANSHU MODI</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1210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29B878-45B0-46C8-B724-6F0C48DCC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1162050"/>
            <a:ext cx="8096250" cy="4533900"/>
          </a:xfrm>
          <a:prstGeom prst="rect">
            <a:avLst/>
          </a:prstGeom>
        </p:spPr>
      </p:pic>
    </p:spTree>
    <p:extLst>
      <p:ext uri="{BB962C8B-B14F-4D97-AF65-F5344CB8AC3E}">
        <p14:creationId xmlns:p14="http://schemas.microsoft.com/office/powerpoint/2010/main" val="37198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6CFB-E1ED-49B3-888D-CDC8B33A29BE}"/>
              </a:ext>
            </a:extLst>
          </p:cNvPr>
          <p:cNvSpPr>
            <a:spLocks noGrp="1"/>
          </p:cNvSpPr>
          <p:nvPr>
            <p:ph type="title"/>
          </p:nvPr>
        </p:nvSpPr>
        <p:spPr>
          <a:xfrm>
            <a:off x="913793" y="117231"/>
            <a:ext cx="10353761" cy="1326321"/>
          </a:xfrm>
        </p:spPr>
        <p:txBody>
          <a:bodyPr/>
          <a:lstStyle/>
          <a:p>
            <a:r>
              <a:rPr lang="en-US" dirty="0"/>
              <a:t>Graph of sentimental model</a:t>
            </a:r>
          </a:p>
        </p:txBody>
      </p:sp>
      <p:pic>
        <p:nvPicPr>
          <p:cNvPr id="5" name="Content Placeholder 4">
            <a:extLst>
              <a:ext uri="{FF2B5EF4-FFF2-40B4-BE49-F238E27FC236}">
                <a16:creationId xmlns:a16="http://schemas.microsoft.com/office/drawing/2014/main" id="{EC77CB57-6912-4AD8-A0D0-B2CD40B112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7936" y="1720951"/>
            <a:ext cx="4725477" cy="3201129"/>
          </a:xfrm>
        </p:spPr>
      </p:pic>
      <p:sp>
        <p:nvSpPr>
          <p:cNvPr id="6" name="TextBox 5">
            <a:extLst>
              <a:ext uri="{FF2B5EF4-FFF2-40B4-BE49-F238E27FC236}">
                <a16:creationId xmlns:a16="http://schemas.microsoft.com/office/drawing/2014/main" id="{CDCEA70B-A013-4493-AA6F-965BA992D0CA}"/>
              </a:ext>
            </a:extLst>
          </p:cNvPr>
          <p:cNvSpPr txBox="1"/>
          <p:nvPr/>
        </p:nvSpPr>
        <p:spPr>
          <a:xfrm>
            <a:off x="3727936" y="4922080"/>
            <a:ext cx="7216726" cy="369332"/>
          </a:xfrm>
          <a:prstGeom prst="rect">
            <a:avLst/>
          </a:prstGeom>
          <a:noFill/>
        </p:spPr>
        <p:txBody>
          <a:bodyPr wrap="square" rtlCol="0">
            <a:spAutoFit/>
          </a:bodyPr>
          <a:lstStyle/>
          <a:p>
            <a:r>
              <a:rPr lang="en-US" dirty="0"/>
              <a:t>Graph between No. of tweets and their response</a:t>
            </a:r>
          </a:p>
        </p:txBody>
      </p:sp>
    </p:spTree>
    <p:extLst>
      <p:ext uri="{BB962C8B-B14F-4D97-AF65-F5344CB8AC3E}">
        <p14:creationId xmlns:p14="http://schemas.microsoft.com/office/powerpoint/2010/main" val="373483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B89B-4397-4B8B-B628-A20C9EE7B829}"/>
              </a:ext>
            </a:extLst>
          </p:cNvPr>
          <p:cNvSpPr>
            <a:spLocks noGrp="1"/>
          </p:cNvSpPr>
          <p:nvPr>
            <p:ph type="title"/>
          </p:nvPr>
        </p:nvSpPr>
        <p:spPr/>
        <p:txBody>
          <a:bodyPr/>
          <a:lstStyle/>
          <a:p>
            <a:r>
              <a:rPr lang="en-US" dirty="0"/>
              <a:t>Role of big data</a:t>
            </a:r>
          </a:p>
        </p:txBody>
      </p:sp>
      <p:sp>
        <p:nvSpPr>
          <p:cNvPr id="3" name="Content Placeholder 2">
            <a:extLst>
              <a:ext uri="{FF2B5EF4-FFF2-40B4-BE49-F238E27FC236}">
                <a16:creationId xmlns:a16="http://schemas.microsoft.com/office/drawing/2014/main" id="{90BBD0FB-6259-477B-A663-10054C29B2A8}"/>
              </a:ext>
            </a:extLst>
          </p:cNvPr>
          <p:cNvSpPr>
            <a:spLocks noGrp="1"/>
          </p:cNvSpPr>
          <p:nvPr>
            <p:ph idx="1"/>
          </p:nvPr>
        </p:nvSpPr>
        <p:spPr/>
        <p:txBody>
          <a:bodyPr/>
          <a:lstStyle/>
          <a:p>
            <a:r>
              <a:rPr lang="en-US" dirty="0">
                <a:effectLst/>
              </a:rPr>
              <a:t>The Big Data analytics is indeed a revolution in the field of Information Technology. The use of Data analytics by the companies is enhancing every year. The primary focus of the companies is on customers. Hence the field is flourishing in Business to Consumer (B2C) </a:t>
            </a:r>
            <a:r>
              <a:rPr lang="en-US" dirty="0" err="1">
                <a:effectLst/>
              </a:rPr>
              <a:t>applications.We</a:t>
            </a:r>
            <a:r>
              <a:rPr lang="en-US" dirty="0">
                <a:effectLst/>
              </a:rPr>
              <a:t> divide the analytics into different types as per the nature of the environment. We have three divisions of Big Data analytics: Prescriptive Analytics, Predictive Analytics, and Descriptive Analytics.</a:t>
            </a:r>
            <a:endParaRPr lang="en-US" dirty="0"/>
          </a:p>
        </p:txBody>
      </p:sp>
    </p:spTree>
    <p:extLst>
      <p:ext uri="{BB962C8B-B14F-4D97-AF65-F5344CB8AC3E}">
        <p14:creationId xmlns:p14="http://schemas.microsoft.com/office/powerpoint/2010/main" val="108133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1157-F5D6-4A28-AA97-C1EB26BABFC3}"/>
              </a:ext>
            </a:extLst>
          </p:cNvPr>
          <p:cNvSpPr>
            <a:spLocks noGrp="1"/>
          </p:cNvSpPr>
          <p:nvPr>
            <p:ph type="title"/>
          </p:nvPr>
        </p:nvSpPr>
        <p:spPr/>
        <p:txBody>
          <a:bodyPr/>
          <a:lstStyle/>
          <a:p>
            <a:r>
              <a:rPr lang="en-US" dirty="0"/>
              <a:t>Future Scope of our project</a:t>
            </a:r>
          </a:p>
        </p:txBody>
      </p:sp>
      <p:sp>
        <p:nvSpPr>
          <p:cNvPr id="3" name="Content Placeholder 2">
            <a:extLst>
              <a:ext uri="{FF2B5EF4-FFF2-40B4-BE49-F238E27FC236}">
                <a16:creationId xmlns:a16="http://schemas.microsoft.com/office/drawing/2014/main" id="{CB94C831-89B2-4E8D-A083-29F12F6122D2}"/>
              </a:ext>
            </a:extLst>
          </p:cNvPr>
          <p:cNvSpPr>
            <a:spLocks noGrp="1"/>
          </p:cNvSpPr>
          <p:nvPr>
            <p:ph idx="1"/>
          </p:nvPr>
        </p:nvSpPr>
        <p:spPr/>
        <p:txBody>
          <a:bodyPr>
            <a:normAutofit/>
          </a:bodyPr>
          <a:lstStyle/>
          <a:p>
            <a:r>
              <a:rPr lang="en-US" dirty="0"/>
              <a:t>Making Flight booking easy which target every type of customer.</a:t>
            </a:r>
          </a:p>
          <a:p>
            <a:r>
              <a:rPr lang="en-US" dirty="0"/>
              <a:t>Creating self services for passengers like bag tag and collection.</a:t>
            </a:r>
          </a:p>
          <a:p>
            <a:r>
              <a:rPr lang="en-US" dirty="0">
                <a:effectLst/>
              </a:rPr>
              <a:t>Chatbots that help users navigate your support documentation or frequently asked questions (FAQs).</a:t>
            </a:r>
          </a:p>
          <a:p>
            <a:r>
              <a:rPr lang="en-US" dirty="0">
                <a:effectLst/>
              </a:rPr>
              <a:t>Monitoring social media for product mentions and automating responses based on sentiment.</a:t>
            </a:r>
          </a:p>
          <a:p>
            <a:r>
              <a:rPr lang="en-US" dirty="0">
                <a:effectLst/>
              </a:rPr>
              <a:t>In-flight sales and food supply:  If a low-cost airline sells food on board, it has to know how to predict the amount of food it has to buy for a specific flights.</a:t>
            </a:r>
          </a:p>
          <a:p>
            <a:endParaRPr lang="en-US" dirty="0"/>
          </a:p>
          <a:p>
            <a:endParaRPr lang="en-US" dirty="0"/>
          </a:p>
        </p:txBody>
      </p:sp>
    </p:spTree>
    <p:extLst>
      <p:ext uri="{BB962C8B-B14F-4D97-AF65-F5344CB8AC3E}">
        <p14:creationId xmlns:p14="http://schemas.microsoft.com/office/powerpoint/2010/main" val="182780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9C8-64D1-46FF-9F44-5A97849DEE8A}"/>
              </a:ext>
            </a:extLst>
          </p:cNvPr>
          <p:cNvSpPr>
            <a:spLocks noGrp="1"/>
          </p:cNvSpPr>
          <p:nvPr>
            <p:ph type="ctrTitle"/>
          </p:nvPr>
        </p:nvSpPr>
        <p:spPr>
          <a:xfrm>
            <a:off x="2528668" y="2681298"/>
            <a:ext cx="7343335" cy="841717"/>
          </a:xfrm>
        </p:spPr>
        <p:txBody>
          <a:bodyPr>
            <a:normAutofit fontScale="90000"/>
          </a:bodyPr>
          <a:lstStyle/>
          <a:p>
            <a:r>
              <a:rPr lang="en-US" dirty="0"/>
              <a:t>Problem Statement</a:t>
            </a:r>
          </a:p>
        </p:txBody>
      </p:sp>
      <p:pic>
        <p:nvPicPr>
          <p:cNvPr id="1026" name="Picture 2" descr="http://www.aryacollege.in/wp-content/uploads/2018/09/where-is-the-brand-indigo-airlines-headed-e1536819862828.png">
            <a:extLst>
              <a:ext uri="{FF2B5EF4-FFF2-40B4-BE49-F238E27FC236}">
                <a16:creationId xmlns:a16="http://schemas.microsoft.com/office/drawing/2014/main" id="{056BD597-9CBC-48D8-9119-427E4FF83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287" y="225082"/>
            <a:ext cx="2109568" cy="21557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A83361E-1A01-4231-8EB3-D0735E903898}"/>
              </a:ext>
            </a:extLst>
          </p:cNvPr>
          <p:cNvSpPr/>
          <p:nvPr/>
        </p:nvSpPr>
        <p:spPr>
          <a:xfrm>
            <a:off x="644183" y="3823458"/>
            <a:ext cx="11353800" cy="2677656"/>
          </a:xfrm>
          <a:prstGeom prst="rect">
            <a:avLst/>
          </a:prstGeom>
        </p:spPr>
        <p:txBody>
          <a:bodyPr wrap="square">
            <a:spAutoFit/>
          </a:bodyPr>
          <a:lstStyle/>
          <a:p>
            <a:endParaRPr lang="en-US" sz="2400" b="1" dirty="0"/>
          </a:p>
          <a:p>
            <a:r>
              <a:rPr lang="en-US" sz="2400" b="1" dirty="0"/>
              <a:t>“We would like to craft personalized travel experience for 5.2mn passengers who travel with us monthly, by rapidly making meaningful changes to PaxEx across touchpoints. How can AI and Big Data help IndiGo, the leading low-cost carrier, create ‘one in a million experience’ for every single customer? Also, accelerate personalized ancillary upsell throughout the travel journey of its leisure and business travellers?”</a:t>
            </a:r>
          </a:p>
        </p:txBody>
      </p:sp>
    </p:spTree>
    <p:extLst>
      <p:ext uri="{BB962C8B-B14F-4D97-AF65-F5344CB8AC3E}">
        <p14:creationId xmlns:p14="http://schemas.microsoft.com/office/powerpoint/2010/main" val="21062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4C18-6BBA-4E18-9861-8B9E9BED874D}"/>
              </a:ext>
            </a:extLst>
          </p:cNvPr>
          <p:cNvSpPr>
            <a:spLocks noGrp="1"/>
          </p:cNvSpPr>
          <p:nvPr>
            <p:ph type="title"/>
          </p:nvPr>
        </p:nvSpPr>
        <p:spPr/>
        <p:txBody>
          <a:bodyPr/>
          <a:lstStyle/>
          <a:p>
            <a:r>
              <a:rPr lang="en-US" dirty="0"/>
              <a:t>Need of improvement</a:t>
            </a:r>
          </a:p>
        </p:txBody>
      </p:sp>
      <p:sp>
        <p:nvSpPr>
          <p:cNvPr id="3" name="Content Placeholder 2">
            <a:extLst>
              <a:ext uri="{FF2B5EF4-FFF2-40B4-BE49-F238E27FC236}">
                <a16:creationId xmlns:a16="http://schemas.microsoft.com/office/drawing/2014/main" id="{8E2AAB86-5B8A-4B85-915A-5EF9D77E92C1}"/>
              </a:ext>
            </a:extLst>
          </p:cNvPr>
          <p:cNvSpPr>
            <a:spLocks noGrp="1"/>
          </p:cNvSpPr>
          <p:nvPr>
            <p:ph idx="1"/>
          </p:nvPr>
        </p:nvSpPr>
        <p:spPr>
          <a:xfrm>
            <a:off x="913795" y="2096064"/>
            <a:ext cx="10353762" cy="3695136"/>
          </a:xfrm>
        </p:spPr>
        <p:txBody>
          <a:bodyPr/>
          <a:lstStyle/>
          <a:p>
            <a:r>
              <a:rPr lang="en-US" sz="2400" dirty="0">
                <a:effectLst/>
              </a:rPr>
              <a:t>Beyond cabin comfort, there are a lot of things that happen between flight check-in and deplaning that can impact a passenger’s enjoyment of a flight.</a:t>
            </a:r>
          </a:p>
          <a:p>
            <a:r>
              <a:rPr lang="en-US" sz="2400" dirty="0">
                <a:effectLst/>
              </a:rPr>
              <a:t>Unfortunately, many of those things are often unpredictable and can’t be controlled by the passenger, the crew or the airline.</a:t>
            </a:r>
          </a:p>
          <a:p>
            <a:pPr marL="0" indent="0">
              <a:buNone/>
            </a:pPr>
            <a:endParaRPr lang="en-US" sz="2400" dirty="0">
              <a:effectLst/>
            </a:endParaRPr>
          </a:p>
          <a:p>
            <a:pPr marL="0" indent="0">
              <a:buNone/>
            </a:pPr>
            <a:endParaRPr lang="en-US" dirty="0">
              <a:effectLst/>
            </a:endParaRPr>
          </a:p>
        </p:txBody>
      </p:sp>
    </p:spTree>
    <p:extLst>
      <p:ext uri="{BB962C8B-B14F-4D97-AF65-F5344CB8AC3E}">
        <p14:creationId xmlns:p14="http://schemas.microsoft.com/office/powerpoint/2010/main" val="29137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6037-9B56-4E28-8DC8-E7FFC5E3FA94}"/>
              </a:ext>
            </a:extLst>
          </p:cNvPr>
          <p:cNvSpPr>
            <a:spLocks noGrp="1"/>
          </p:cNvSpPr>
          <p:nvPr>
            <p:ph type="title"/>
          </p:nvPr>
        </p:nvSpPr>
        <p:spPr>
          <a:xfrm>
            <a:off x="2189455" y="154483"/>
            <a:ext cx="8534400" cy="1507067"/>
          </a:xfrm>
        </p:spPr>
        <p:txBody>
          <a:bodyPr/>
          <a:lstStyle/>
          <a:p>
            <a:r>
              <a:rPr lang="en-US" dirty="0"/>
              <a:t>Area of enhancement</a:t>
            </a:r>
          </a:p>
        </p:txBody>
      </p:sp>
      <p:sp>
        <p:nvSpPr>
          <p:cNvPr id="3" name="Content Placeholder 2">
            <a:extLst>
              <a:ext uri="{FF2B5EF4-FFF2-40B4-BE49-F238E27FC236}">
                <a16:creationId xmlns:a16="http://schemas.microsoft.com/office/drawing/2014/main" id="{43D9B959-B24B-45D2-A636-B365D3042AF8}"/>
              </a:ext>
            </a:extLst>
          </p:cNvPr>
          <p:cNvSpPr>
            <a:spLocks noGrp="1"/>
          </p:cNvSpPr>
          <p:nvPr>
            <p:ph idx="1"/>
          </p:nvPr>
        </p:nvSpPr>
        <p:spPr>
          <a:xfrm>
            <a:off x="998806" y="1661550"/>
            <a:ext cx="9941170" cy="4542302"/>
          </a:xfrm>
        </p:spPr>
        <p:txBody>
          <a:bodyPr>
            <a:noAutofit/>
          </a:bodyPr>
          <a:lstStyle/>
          <a:p>
            <a:pPr marL="457200" indent="-457200">
              <a:buAutoNum type="arabicPeriod"/>
            </a:pPr>
            <a:r>
              <a:rPr lang="en-US" sz="2400" dirty="0">
                <a:effectLst/>
              </a:rPr>
              <a:t>Healthier Food — and More Exciting Beverage Options.</a:t>
            </a:r>
          </a:p>
          <a:p>
            <a:pPr marL="457200" indent="-457200">
              <a:buAutoNum type="arabicPeriod"/>
            </a:pPr>
            <a:r>
              <a:rPr lang="en-US" sz="2400" dirty="0">
                <a:effectLst/>
              </a:rPr>
              <a:t>In-flight entertainment systems are a great way to pass the time during a flight.</a:t>
            </a:r>
          </a:p>
          <a:p>
            <a:pPr marL="457200" indent="-457200">
              <a:buAutoNum type="arabicPeriod"/>
            </a:pPr>
            <a:r>
              <a:rPr lang="en-US" sz="2400" dirty="0">
                <a:effectLst/>
              </a:rPr>
              <a:t>Small, Personalized Touches like favorite music or movie genre, destination or airplane snack.</a:t>
            </a:r>
          </a:p>
          <a:p>
            <a:pPr marL="457200" indent="-457200">
              <a:buAutoNum type="arabicPeriod"/>
            </a:pPr>
            <a:r>
              <a:rPr lang="en-US" sz="2400" dirty="0">
                <a:effectLst/>
              </a:rPr>
              <a:t>A Rewards Program for Frequent Flyers.</a:t>
            </a:r>
          </a:p>
          <a:p>
            <a:pPr marL="457200" indent="-457200">
              <a:buAutoNum type="arabicPeriod"/>
            </a:pPr>
            <a:r>
              <a:rPr lang="en-US" sz="2400" dirty="0">
                <a:effectLst/>
              </a:rPr>
              <a:t>Improve the seat situation of your airplanes.</a:t>
            </a:r>
          </a:p>
          <a:p>
            <a:pPr marL="457200" indent="-457200">
              <a:buFont typeface="Arial" panose="020B0604020202020204" pitchFamily="34" charset="0"/>
              <a:buAutoNum type="arabicPeriod"/>
            </a:pPr>
            <a:r>
              <a:rPr lang="en-US" sz="2400" dirty="0">
                <a:effectLst/>
              </a:rPr>
              <a:t>Enhancing the booking services for featured phone.</a:t>
            </a:r>
          </a:p>
          <a:p>
            <a:pPr marL="457200" indent="-457200">
              <a:buAutoNum type="arabicPeriod"/>
            </a:pPr>
            <a:endParaRPr lang="en-US" sz="2400" dirty="0">
              <a:effectLst/>
            </a:endParaRPr>
          </a:p>
          <a:p>
            <a:pPr marL="457200" indent="-457200">
              <a:buAutoNum type="arabicPeriod"/>
            </a:pPr>
            <a:endParaRPr lang="en-US" sz="2400" dirty="0">
              <a:effectLst/>
            </a:endParaRPr>
          </a:p>
          <a:p>
            <a:pPr marL="0" indent="0">
              <a:buNone/>
            </a:pPr>
            <a:endParaRPr lang="en-US" sz="2400" b="1" dirty="0">
              <a:effectLst/>
            </a:endParaRPr>
          </a:p>
        </p:txBody>
      </p:sp>
    </p:spTree>
    <p:extLst>
      <p:ext uri="{BB962C8B-B14F-4D97-AF65-F5344CB8AC3E}">
        <p14:creationId xmlns:p14="http://schemas.microsoft.com/office/powerpoint/2010/main" val="89390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E2DA-047D-4174-B01C-CBC0EA9DCBA5}"/>
              </a:ext>
            </a:extLst>
          </p:cNvPr>
          <p:cNvSpPr>
            <a:spLocks noGrp="1"/>
          </p:cNvSpPr>
          <p:nvPr>
            <p:ph type="title"/>
          </p:nvPr>
        </p:nvSpPr>
        <p:spPr/>
        <p:txBody>
          <a:bodyPr>
            <a:normAutofit fontScale="90000"/>
          </a:bodyPr>
          <a:lstStyle/>
          <a:p>
            <a:r>
              <a:rPr lang="en-US" dirty="0"/>
              <a:t>How Artificial intelligence helps in enhancing travel experience of passengers ?</a:t>
            </a:r>
            <a:br>
              <a:rPr lang="en-US" dirty="0"/>
            </a:br>
            <a:r>
              <a:rPr lang="en-US" dirty="0"/>
              <a:t> </a:t>
            </a:r>
          </a:p>
        </p:txBody>
      </p:sp>
      <p:sp>
        <p:nvSpPr>
          <p:cNvPr id="3" name="Content Placeholder 2">
            <a:extLst>
              <a:ext uri="{FF2B5EF4-FFF2-40B4-BE49-F238E27FC236}">
                <a16:creationId xmlns:a16="http://schemas.microsoft.com/office/drawing/2014/main" id="{79928D6D-7CEF-4012-B29B-0DA1C88256AD}"/>
              </a:ext>
            </a:extLst>
          </p:cNvPr>
          <p:cNvSpPr>
            <a:spLocks noGrp="1"/>
          </p:cNvSpPr>
          <p:nvPr>
            <p:ph idx="1"/>
          </p:nvPr>
        </p:nvSpPr>
        <p:spPr>
          <a:xfrm>
            <a:off x="913795" y="2124222"/>
            <a:ext cx="10353762" cy="3557514"/>
          </a:xfrm>
        </p:spPr>
        <p:txBody>
          <a:bodyPr>
            <a:normAutofit fontScale="92500"/>
          </a:bodyPr>
          <a:lstStyle/>
          <a:p>
            <a:r>
              <a:rPr lang="en-US" sz="2800" dirty="0">
                <a:effectLst/>
              </a:rPr>
              <a:t>Using AI we can create individual customer profile and could find out personal choices.</a:t>
            </a:r>
          </a:p>
          <a:p>
            <a:r>
              <a:rPr lang="en-US" sz="2800" dirty="0">
                <a:effectLst/>
              </a:rPr>
              <a:t>And we could recommend services which give them a personalized touch.</a:t>
            </a:r>
          </a:p>
          <a:p>
            <a:r>
              <a:rPr lang="en-US" sz="2800" dirty="0">
                <a:effectLst/>
              </a:rPr>
              <a:t>After flights, algorithms can monitor social media for passenger sentiment to understand the passenger experience.</a:t>
            </a:r>
          </a:p>
          <a:p>
            <a:endParaRPr lang="en-US" sz="2800" dirty="0">
              <a:effectLst/>
            </a:endParaRPr>
          </a:p>
          <a:p>
            <a:pPr marL="0" indent="0">
              <a:buNone/>
            </a:pPr>
            <a:endParaRPr lang="en-US" sz="2800" dirty="0">
              <a:effectLst/>
            </a:endParaRPr>
          </a:p>
        </p:txBody>
      </p:sp>
    </p:spTree>
    <p:extLst>
      <p:ext uri="{BB962C8B-B14F-4D97-AF65-F5344CB8AC3E}">
        <p14:creationId xmlns:p14="http://schemas.microsoft.com/office/powerpoint/2010/main" val="293202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26F3-B3E0-4F89-80B3-2571E396D224}"/>
              </a:ext>
            </a:extLst>
          </p:cNvPr>
          <p:cNvSpPr>
            <a:spLocks noGrp="1"/>
          </p:cNvSpPr>
          <p:nvPr>
            <p:ph type="title"/>
          </p:nvPr>
        </p:nvSpPr>
        <p:spPr>
          <a:xfrm>
            <a:off x="1026336" y="0"/>
            <a:ext cx="10353761" cy="1326321"/>
          </a:xfrm>
        </p:spPr>
        <p:txBody>
          <a:bodyPr/>
          <a:lstStyle/>
          <a:p>
            <a:r>
              <a:rPr lang="en-US" dirty="0"/>
              <a:t>Our Idea</a:t>
            </a:r>
          </a:p>
        </p:txBody>
      </p:sp>
      <p:sp>
        <p:nvSpPr>
          <p:cNvPr id="3" name="Content Placeholder 2">
            <a:extLst>
              <a:ext uri="{FF2B5EF4-FFF2-40B4-BE49-F238E27FC236}">
                <a16:creationId xmlns:a16="http://schemas.microsoft.com/office/drawing/2014/main" id="{DFDD0122-856A-41FC-9E6B-A68BC12734DC}"/>
              </a:ext>
            </a:extLst>
          </p:cNvPr>
          <p:cNvSpPr>
            <a:spLocks noGrp="1"/>
          </p:cNvSpPr>
          <p:nvPr>
            <p:ph idx="1"/>
          </p:nvPr>
        </p:nvSpPr>
        <p:spPr>
          <a:xfrm>
            <a:off x="913795" y="1575582"/>
            <a:ext cx="10353762" cy="4215618"/>
          </a:xfrm>
        </p:spPr>
        <p:txBody>
          <a:bodyPr>
            <a:normAutofit/>
          </a:bodyPr>
          <a:lstStyle/>
          <a:p>
            <a:r>
              <a:rPr lang="en-US" sz="2400" b="1" dirty="0"/>
              <a:t>Using Artificial Neural Network </a:t>
            </a:r>
            <a:r>
              <a:rPr lang="en-US" dirty="0"/>
              <a:t>model is basically focusing on giving personalized services to customer and enhancing the company revenue .</a:t>
            </a:r>
          </a:p>
          <a:p>
            <a:r>
              <a:rPr lang="en-US" dirty="0"/>
              <a:t>We are  using machine learning algorithm for predicting which customers are eligible for special services and offers which enhance customer experience.</a:t>
            </a:r>
          </a:p>
          <a:p>
            <a:r>
              <a:rPr lang="en-US" dirty="0"/>
              <a:t>Our model predicts probability of individual customer of getting special services from airline.</a:t>
            </a:r>
          </a:p>
          <a:p>
            <a:r>
              <a:rPr lang="en-US" dirty="0"/>
              <a:t>The service which company is providing is on meal provided during journey.</a:t>
            </a:r>
          </a:p>
          <a:p>
            <a:r>
              <a:rPr lang="en-US" dirty="0"/>
              <a:t>As a result there is a growth in selling of in-flight meal.</a:t>
            </a:r>
          </a:p>
          <a:p>
            <a:pPr marL="0" indent="0">
              <a:buNone/>
            </a:pPr>
            <a:r>
              <a:rPr lang="en-US" dirty="0"/>
              <a:t> </a:t>
            </a:r>
          </a:p>
          <a:p>
            <a:endParaRPr lang="en-US" dirty="0"/>
          </a:p>
        </p:txBody>
      </p:sp>
    </p:spTree>
    <p:extLst>
      <p:ext uri="{BB962C8B-B14F-4D97-AF65-F5344CB8AC3E}">
        <p14:creationId xmlns:p14="http://schemas.microsoft.com/office/powerpoint/2010/main" val="378062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BBE8A-ADA5-4A9F-9E86-790D6CB35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726" y="738795"/>
            <a:ext cx="7287064" cy="5479135"/>
          </a:xfrm>
          <a:prstGeom prst="rect">
            <a:avLst/>
          </a:prstGeom>
        </p:spPr>
      </p:pic>
    </p:spTree>
    <p:extLst>
      <p:ext uri="{BB962C8B-B14F-4D97-AF65-F5344CB8AC3E}">
        <p14:creationId xmlns:p14="http://schemas.microsoft.com/office/powerpoint/2010/main" val="85908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0CBD48-49D4-4341-BB3E-DBE606EB62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0379" y="1231437"/>
            <a:ext cx="5871241" cy="3945474"/>
          </a:xfrm>
        </p:spPr>
      </p:pic>
      <p:sp>
        <p:nvSpPr>
          <p:cNvPr id="7" name="TextBox 6">
            <a:extLst>
              <a:ext uri="{FF2B5EF4-FFF2-40B4-BE49-F238E27FC236}">
                <a16:creationId xmlns:a16="http://schemas.microsoft.com/office/drawing/2014/main" id="{B368211A-1095-46BB-A4EA-684C35D45835}"/>
              </a:ext>
            </a:extLst>
          </p:cNvPr>
          <p:cNvSpPr txBox="1"/>
          <p:nvPr/>
        </p:nvSpPr>
        <p:spPr>
          <a:xfrm>
            <a:off x="1603718" y="478302"/>
            <a:ext cx="5219114" cy="584775"/>
          </a:xfrm>
          <a:prstGeom prst="rect">
            <a:avLst/>
          </a:prstGeom>
          <a:noFill/>
        </p:spPr>
        <p:txBody>
          <a:bodyPr wrap="square" rtlCol="0">
            <a:spAutoFit/>
          </a:bodyPr>
          <a:lstStyle/>
          <a:p>
            <a:r>
              <a:rPr lang="en-US" sz="3200" dirty="0"/>
              <a:t>Graph of model:</a:t>
            </a:r>
          </a:p>
        </p:txBody>
      </p:sp>
      <p:sp>
        <p:nvSpPr>
          <p:cNvPr id="8" name="TextBox 7">
            <a:extLst>
              <a:ext uri="{FF2B5EF4-FFF2-40B4-BE49-F238E27FC236}">
                <a16:creationId xmlns:a16="http://schemas.microsoft.com/office/drawing/2014/main" id="{16561F8D-02C3-4D43-9E67-428EE5865BCD}"/>
              </a:ext>
            </a:extLst>
          </p:cNvPr>
          <p:cNvSpPr txBox="1"/>
          <p:nvPr/>
        </p:nvSpPr>
        <p:spPr>
          <a:xfrm>
            <a:off x="3038622" y="5160605"/>
            <a:ext cx="8623495" cy="369332"/>
          </a:xfrm>
          <a:prstGeom prst="rect">
            <a:avLst/>
          </a:prstGeom>
          <a:noFill/>
        </p:spPr>
        <p:txBody>
          <a:bodyPr wrap="square" rtlCol="0">
            <a:spAutoFit/>
          </a:bodyPr>
          <a:lstStyle/>
          <a:p>
            <a:r>
              <a:rPr lang="en-US" dirty="0"/>
              <a:t>Graph between Age of customer and Probability of getting services</a:t>
            </a:r>
          </a:p>
        </p:txBody>
      </p:sp>
    </p:spTree>
    <p:extLst>
      <p:ext uri="{BB962C8B-B14F-4D97-AF65-F5344CB8AC3E}">
        <p14:creationId xmlns:p14="http://schemas.microsoft.com/office/powerpoint/2010/main" val="86030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02BD-BE28-4229-B93A-E67A017C1207}"/>
              </a:ext>
            </a:extLst>
          </p:cNvPr>
          <p:cNvSpPr>
            <a:spLocks noGrp="1"/>
          </p:cNvSpPr>
          <p:nvPr>
            <p:ph type="title"/>
          </p:nvPr>
        </p:nvSpPr>
        <p:spPr/>
        <p:txBody>
          <a:bodyPr/>
          <a:lstStyle/>
          <a:p>
            <a:r>
              <a:rPr lang="en-US" dirty="0"/>
              <a:t>Sentimental Analysis of indigo twitter data</a:t>
            </a:r>
          </a:p>
        </p:txBody>
      </p:sp>
      <p:sp>
        <p:nvSpPr>
          <p:cNvPr id="3" name="Content Placeholder 2">
            <a:extLst>
              <a:ext uri="{FF2B5EF4-FFF2-40B4-BE49-F238E27FC236}">
                <a16:creationId xmlns:a16="http://schemas.microsoft.com/office/drawing/2014/main" id="{254D42F5-2540-4741-84FE-FD873233F97F}"/>
              </a:ext>
            </a:extLst>
          </p:cNvPr>
          <p:cNvSpPr>
            <a:spLocks noGrp="1"/>
          </p:cNvSpPr>
          <p:nvPr>
            <p:ph idx="1"/>
          </p:nvPr>
        </p:nvSpPr>
        <p:spPr/>
        <p:txBody>
          <a:bodyPr/>
          <a:lstStyle/>
          <a:p>
            <a:r>
              <a:rPr lang="en-US" dirty="0">
                <a:effectLst/>
              </a:rPr>
              <a:t>First part: Data analysis on the dataset to find the best and the worst airlines and understand what are the most common problems in case of bad flight</a:t>
            </a:r>
          </a:p>
          <a:p>
            <a:r>
              <a:rPr lang="en-US" dirty="0">
                <a:effectLst/>
              </a:rPr>
              <a:t>Second part: Training two Naive-Bayesian classifiers: first to classify the tweets into positive and negative And a second classifier to classify the negative tweets on the reason. In this way is possible to upgrade the statistics, of the first point, with new tweets.</a:t>
            </a:r>
          </a:p>
          <a:p>
            <a:pPr marL="0" indent="0">
              <a:buNone/>
            </a:pPr>
            <a:endParaRPr lang="en-US" dirty="0"/>
          </a:p>
        </p:txBody>
      </p:sp>
    </p:spTree>
    <p:extLst>
      <p:ext uri="{BB962C8B-B14F-4D97-AF65-F5344CB8AC3E}">
        <p14:creationId xmlns:p14="http://schemas.microsoft.com/office/powerpoint/2010/main" val="1488221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958</TotalTime>
  <Words>568</Words>
  <Application>Microsoft Office PowerPoint</Application>
  <PresentationFormat>Widescreen</PresentationFormat>
  <Paragraphs>52</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Rockwell</vt:lpstr>
      <vt:lpstr>Damask</vt:lpstr>
      <vt:lpstr>RTU HACKATHON 2018</vt:lpstr>
      <vt:lpstr>Problem Statement</vt:lpstr>
      <vt:lpstr>Need of improvement</vt:lpstr>
      <vt:lpstr>Area of enhancement</vt:lpstr>
      <vt:lpstr>How Artificial intelligence helps in enhancing travel experience of passengers ?  </vt:lpstr>
      <vt:lpstr>Our Idea</vt:lpstr>
      <vt:lpstr>PowerPoint Presentation</vt:lpstr>
      <vt:lpstr>PowerPoint Presentation</vt:lpstr>
      <vt:lpstr>Sentimental Analysis of indigo twitter data</vt:lpstr>
      <vt:lpstr>PowerPoint Presentation</vt:lpstr>
      <vt:lpstr>Graph of sentimental model</vt:lpstr>
      <vt:lpstr>Role of big data</vt:lpstr>
      <vt:lpstr>Future Scope of our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c:title>
  <dc:creator>Navalakha</dc:creator>
  <cp:lastModifiedBy>Navalakha</cp:lastModifiedBy>
  <cp:revision>44</cp:revision>
  <dcterms:created xsi:type="dcterms:W3CDTF">2018-09-19T04:20:25Z</dcterms:created>
  <dcterms:modified xsi:type="dcterms:W3CDTF">2018-09-23T07:13:07Z</dcterms:modified>
</cp:coreProperties>
</file>