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U sklopu ovog projekta izabrale smo članak “Early-Stage Alzheimer's Disease Prediction Using Machine Learning Models” te smo ga prvo proučile te replicirale metode korištene u članku, a potom smo </a:t>
            </a:r>
            <a:r>
              <a:rPr lang="hr"/>
              <a:t>isprobale</a:t>
            </a:r>
            <a:r>
              <a:rPr lang="hr"/>
              <a:t> nekoliko različitih pristupa kako bismo poboljšale rezultate dobivene u članku.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165153f1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165153f1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Na kraju možemo zaključiti da svi grafički prikazi jasno potvrđuju uspješno poboljšanje rezultata našeg istraživanja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159b2cefd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159b2cefd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solidFill>
                  <a:schemeClr val="dk1"/>
                </a:solidFill>
              </a:rPr>
              <a:t>Alzheimerova bolest je vodeći uzrok demencije među odraslim osobama te samim time velika zdravstvena prijetnja. U svojim ranijim stadijima je veoma teška za dijagnosticirati, ali postići ćemo puno bolje rezultate liječenja i terapije ako se započnu u ranijim nego u kasnijim stadijima razvoja bolest. Iz toga razloga, važno nam je postaviti ispravnu dijagnozu što je ranije moguće. Kako bi se probalo poboljšati postupak dijagnostike, znanstvenici su se okrenuli strojom učenju, koristeći tehnike poput Decision Tree, Random Forest, Support Vector Machine, Gradient Boosting, and Voting classifiers. Tih pet algoritama je isprobano i prezentirano u članku te ćemo detaljnije proći kroz njih u nastavku.</a:t>
            </a:r>
            <a:endParaRPr sz="10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159b2cefd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159b2cefd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U članku je korišten </a:t>
            </a:r>
            <a:r>
              <a:rPr lang="hr"/>
              <a:t>longitudinalni</a:t>
            </a:r>
            <a:r>
              <a:rPr lang="hr"/>
              <a:t> MRI dataset. Svaki subjekt je bio na od 1 do 5 MRI skeniranja te su pri svakom skeniranju </a:t>
            </a:r>
            <a:r>
              <a:rPr lang="hr"/>
              <a:t>zabilježeni</a:t>
            </a:r>
            <a:r>
              <a:rPr lang="hr"/>
              <a:t> sljedeći podaci. Je li pacijent dementan, o kojem po redu MRI skeniranju pacijenta se radi, vrijeme proteklo od prošlog skeniranja, spol, dominantna ruka, dob, godine provedene u obrazovanju, socio-ekonomski status, rezultati ispitivanja mentalnog stanja, ocjena kliničke demencije, procjena ukupnog intrakranijalnog volumena, volumen cijelog mozga i atlas faktor skaliranja.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159b2cefd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159b2cefd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Na slici možemo vidjeti kako su podaci pohranjeni te primjere njihovih vrijednosti.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159b2cefd_0_1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159b2cefd_0_1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Za početak je bilo potrebno urediti skup podataka kako bi se mogao koristiti za treniranje modela. Uklonjene su monotone značajke iz kojih ne možemo izvući informacije koje bi nam mogle biti korisne. Tako su iz skupa podataka maknuti MRI ID, Subject ID, dominantna ruka i MRI delay. Također korišteni su samo podaci sa prvog posjeta (MRI skeniranja) te s</a:t>
            </a:r>
            <a:r>
              <a:rPr lang="hr"/>
              <a:t>mo iz seta podataka prije treniranja uklonili CDR stupac budući da njega želimo predvidjeti jer iz njega direktno svrstavamo subjeke u dementnu</a:t>
            </a:r>
            <a:r>
              <a:rPr lang="hr"/>
              <a:t> ili nedementnu skupinu. </a:t>
            </a:r>
            <a:endParaRPr/>
          </a:p>
          <a:p>
            <a:pPr indent="0" lvl="0" marL="0" rtl="0" algn="l">
              <a:spcBef>
                <a:spcPts val="0"/>
              </a:spcBef>
              <a:spcAft>
                <a:spcPts val="0"/>
              </a:spcAft>
              <a:buNone/>
            </a:pPr>
            <a:r>
              <a:t/>
            </a:r>
            <a:endParaRPr/>
          </a:p>
          <a:p>
            <a:pPr indent="0" lvl="0" marL="0" rtl="0" algn="l">
              <a:spcBef>
                <a:spcPts val="0"/>
              </a:spcBef>
              <a:spcAft>
                <a:spcPts val="0"/>
              </a:spcAft>
              <a:buNone/>
            </a:pPr>
            <a:r>
              <a:rPr lang="hr"/>
              <a:t>Skup podataka je sadržavao i nekoliko redaka koji su sadržavali null vrijednosti, no budući da već radimo sa jako malim brojem podataka ti redovi nisu </a:t>
            </a:r>
            <a:r>
              <a:rPr lang="hr"/>
              <a:t>uklonjeni</a:t>
            </a:r>
            <a:r>
              <a:rPr lang="hr"/>
              <a:t> nego su null vrijednosti zamijenjene s medijanom.</a:t>
            </a:r>
            <a:endParaRPr/>
          </a:p>
          <a:p>
            <a:pPr indent="0" lvl="0" marL="0" rtl="0" algn="l">
              <a:spcBef>
                <a:spcPts val="0"/>
              </a:spcBef>
              <a:spcAft>
                <a:spcPts val="0"/>
              </a:spcAft>
              <a:buNone/>
            </a:pPr>
            <a:r>
              <a:t/>
            </a:r>
            <a:endParaRPr/>
          </a:p>
          <a:p>
            <a:pPr indent="0" lvl="0" marL="0" rtl="0" algn="l">
              <a:spcBef>
                <a:spcPts val="0"/>
              </a:spcBef>
              <a:spcAft>
                <a:spcPts val="0"/>
              </a:spcAft>
              <a:buNone/>
            </a:pPr>
            <a:r>
              <a:rPr lang="hr"/>
              <a:t>Skup je pregledan i za stršeće vrijednosti, ali nije bilo vrijednosti koje pretjerano </a:t>
            </a:r>
            <a:r>
              <a:rPr lang="hr"/>
              <a:t>odskaču</a:t>
            </a:r>
            <a:r>
              <a:rPr lang="hr"/>
              <a:t> od drugih.</a:t>
            </a:r>
            <a:endParaRPr/>
          </a:p>
          <a:p>
            <a:pPr indent="0" lvl="0" marL="0" rtl="0" algn="l">
              <a:spcBef>
                <a:spcPts val="0"/>
              </a:spcBef>
              <a:spcAft>
                <a:spcPts val="0"/>
              </a:spcAft>
              <a:buNone/>
            </a:pPr>
            <a:r>
              <a:t/>
            </a:r>
            <a:endParaRPr/>
          </a:p>
          <a:p>
            <a:pPr indent="0" lvl="0" marL="0" rtl="0" algn="l">
              <a:spcBef>
                <a:spcPts val="0"/>
              </a:spcBef>
              <a:spcAft>
                <a:spcPts val="0"/>
              </a:spcAft>
              <a:buNone/>
            </a:pPr>
            <a:r>
              <a:rPr lang="hr"/>
              <a:t>Kao u članku, radi lakšeg korištenja podataka, kategoričke vrijednosti su pretvorene u numeričke, iz group stupca su uklonjeni redovi označeni converted te je provedena standardizacija podataka.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159b2cefd_0_1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159b2cefd_0_1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r"/>
              <a:t>Izgradnja modela strojnog učenja zahtjeva podjelu podataka na skupove za treniranje i testiranje. Model je učen na podacima za treniranje, dok su podaci za testiranje korišteni za ispitivanje neviđenih podataka. Unakrsna validacija provedena je dijeljenjem skupa podataka na tri podskupa. Predviđanja modela izrađuju se korištenjem jednog podskupa podataka (testni podaci), a performanse modela procjenjuju se korištenjem drugih podskupova (podaci za treniranje i validaciju). Podaci su prethodno obrađeni, te smo ih nasumično podijelili u omjeru 80:20, gdje 80% ide na treniranje, a 20% na testiranje.</a:t>
            </a:r>
            <a:endParaRPr/>
          </a:p>
          <a:p>
            <a:pPr indent="0" lvl="0" marL="0" rtl="0" algn="l">
              <a:spcBef>
                <a:spcPts val="0"/>
              </a:spcBef>
              <a:spcAft>
                <a:spcPts val="0"/>
              </a:spcAft>
              <a:buNone/>
            </a:pPr>
            <a:r>
              <a:t/>
            </a:r>
            <a:endParaRPr/>
          </a:p>
          <a:p>
            <a:pPr indent="0" lvl="0" marL="0" rtl="0" algn="l">
              <a:spcBef>
                <a:spcPts val="0"/>
              </a:spcBef>
              <a:spcAft>
                <a:spcPts val="0"/>
              </a:spcAft>
              <a:buNone/>
            </a:pPr>
            <a:r>
              <a:rPr lang="hr"/>
              <a:t>Odziv ili osjetljivost predstavlja proporciju ljudi koji su točno klasificirani kao osobe s Alzheimerovom bolešću. Preciznost dijagnoze Alzheimerove bolesti je stopa osoba koje su točno klasificirane kao osobe koje nemaju bolest. F1 ocjena uzima u obzir i parametre odziva i preciznosti, dok točnost predstavlja proporciju osoba koje su točno klasificirane.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165153f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165153f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Na ovom slajdu ističemo dva ključna pristupa koja smo primijenili kako bismo unaprijedili performanse našeg modela.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hr"/>
              <a:t>Prvi pristup obuhvaća eksperimentiranje s tri nova modela - 'Logistic Regression', 'KNN Classification' i 'SGDClassifier'. Ova raznolika selekcija modela odabrana je s ciljem istraživanja različitih pristupa i njihove učinkovitosti na našem skupu podataka. Kroz detaljnu analizu performansi svakog novog modela, nastojimo identificirati optimalan pristup koji će nam omogućiti postizanje boljih rezultata u usporedbi s prethodno korištenim modelom.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hr"/>
              <a:t>Drugi pristup fokusira se na proširenje našeg skupa podataka dodavanjem cross-sectional podataka na već korišteni longitudinalni skup. Ovaj korak ima za cilj obogaćivanje naših podataka s dodatnim informacijama, što može rezultirati boljom generalizacijom modela. Nakon integracije novih podataka, ponovno smo proveli treniranje i testiranje našeg modela kako bismo procijenili potencijalno poboljšanje performansi.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165153f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165153f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Analiza rezultata na sljedećim slajdovima pružit će nam uvid u uspješnost svakog pristupa te će nam pomoći donijeti zaključke o optimalnom modelu i dodatku cross-sectional podataka na našu analizu.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165153f1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165153f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Na lijevoj strani možemo uočiti rezultate dobivene nad longitudinalnim skupom podataka, dok oni desno spadaju/pripadaju proširenom skupu podataka.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h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l-mBBD-VsqOWpuXytnZJO-ggAJeR-LjZ/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drive.google.com/file/d/11yKIb-LuMIVvMwUdpkuiGIWjRynOvyDB/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j9hhu7IcaYxvZsRnLVL3BUE9vTVymYUp/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drive.google.com/file/d/1GIbiJ49vW1GI4nnoEkbF5dRlZzKfnweI/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drive.google.com/file/d/1LTfv4tQpgiYdyNMubegrpiWib1epUgXH/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CFaz8TW1teE8ztl6uwk2voyIqztjbmmk/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RjI_h-cwHdmECGXvRo0t8yTI0JENJMoz/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SBE3Np6YQicv-oeqtOYjEf-nK-CButqM/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drive.google.com/file/d/1a8MS0lMYpJ71pvns50dFt7eqb6_UFi1V/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drive.google.com/file/d/1TYxqmONhCT0Ul4Z5N_xxln2zqMqSUuRY/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Predviđanje ranog stadija Alzheimerove bolesti</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sz="1400"/>
              <a:t>Sara Rivić Carević i Tea Madžarac</a:t>
            </a:r>
            <a:endParaRPr sz="1400"/>
          </a:p>
        </p:txBody>
      </p:sp>
      <p:pic>
        <p:nvPicPr>
          <p:cNvPr id="66" name="Google Shape;66;p13" title="Audio_1.mp3">
            <a:hlinkClick r:id="rId3"/>
          </p:cNvPr>
          <p:cNvPicPr preferRelativeResize="0"/>
          <p:nvPr/>
        </p:nvPicPr>
        <p:blipFill>
          <a:blip r:embed="rId4">
            <a:alphaModFix/>
          </a:blip>
          <a:stretch>
            <a:fillRect/>
          </a:stretch>
        </p:blipFill>
        <p:spPr>
          <a:xfrm>
            <a:off x="9455250" y="1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33" name="Google Shape;133;p22"/>
          <p:cNvPicPr preferRelativeResize="0"/>
          <p:nvPr/>
        </p:nvPicPr>
        <p:blipFill>
          <a:blip r:embed="rId3">
            <a:alphaModFix/>
          </a:blip>
          <a:stretch>
            <a:fillRect/>
          </a:stretch>
        </p:blipFill>
        <p:spPr>
          <a:xfrm>
            <a:off x="1146475" y="103050"/>
            <a:ext cx="6851043" cy="4216601"/>
          </a:xfrm>
          <a:prstGeom prst="rect">
            <a:avLst/>
          </a:prstGeom>
          <a:noFill/>
          <a:ln>
            <a:noFill/>
          </a:ln>
        </p:spPr>
      </p:pic>
      <p:pic>
        <p:nvPicPr>
          <p:cNvPr id="134" name="Google Shape;134;p22" title="Slajd 10.mp3">
            <a:hlinkClick r:id="rId4"/>
          </p:cNvPr>
          <p:cNvPicPr preferRelativeResize="0"/>
          <p:nvPr/>
        </p:nvPicPr>
        <p:blipFill>
          <a:blip r:embed="rId5">
            <a:alphaModFix/>
          </a:blip>
          <a:stretch>
            <a:fillRect/>
          </a:stretch>
        </p:blipFill>
        <p:spPr>
          <a:xfrm>
            <a:off x="8149918"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MOTIVACIJA</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hr"/>
              <a:t>vodeći uzrok demencije među odraslim osobama</a:t>
            </a:r>
            <a:endParaRPr/>
          </a:p>
          <a:p>
            <a:pPr indent="-311150" lvl="0" marL="457200" rtl="0" algn="l">
              <a:spcBef>
                <a:spcPts val="0"/>
              </a:spcBef>
              <a:spcAft>
                <a:spcPts val="0"/>
              </a:spcAft>
              <a:buClr>
                <a:schemeClr val="lt1"/>
              </a:buClr>
              <a:buSzPts val="1300"/>
              <a:buChar char="-"/>
            </a:pPr>
            <a:r>
              <a:t/>
            </a:r>
            <a:endParaRPr/>
          </a:p>
          <a:p>
            <a:pPr indent="-311150" lvl="0" marL="457200" rtl="0" algn="l">
              <a:spcBef>
                <a:spcPts val="0"/>
              </a:spcBef>
              <a:spcAft>
                <a:spcPts val="0"/>
              </a:spcAft>
              <a:buSzPts val="1300"/>
              <a:buChar char="-"/>
            </a:pPr>
            <a:r>
              <a:rPr lang="hr"/>
              <a:t>težak za predvidjeti u ranijim stadijima</a:t>
            </a:r>
            <a:endParaRPr/>
          </a:p>
          <a:p>
            <a:pPr indent="-311150" lvl="0" marL="457200" rtl="0" algn="l">
              <a:spcBef>
                <a:spcPts val="0"/>
              </a:spcBef>
              <a:spcAft>
                <a:spcPts val="0"/>
              </a:spcAft>
              <a:buClr>
                <a:schemeClr val="lt1"/>
              </a:buClr>
              <a:buSzPts val="1300"/>
              <a:buChar char="-"/>
            </a:pPr>
            <a:r>
              <a:t/>
            </a:r>
            <a:endParaRPr/>
          </a:p>
          <a:p>
            <a:pPr indent="-311150" lvl="0" marL="457200" rtl="0" algn="l">
              <a:spcBef>
                <a:spcPts val="0"/>
              </a:spcBef>
              <a:spcAft>
                <a:spcPts val="0"/>
              </a:spcAft>
              <a:buSzPts val="1300"/>
              <a:buChar char="-"/>
            </a:pPr>
            <a:r>
              <a:rPr lang="hr"/>
              <a:t>tretman u kasnijim stadijima ima puno slabiju učinkovitost nego u ranim</a:t>
            </a:r>
            <a:endParaRPr sz="100"/>
          </a:p>
          <a:p>
            <a:pPr indent="-311150" lvl="0" marL="457200" rtl="0" algn="l">
              <a:spcBef>
                <a:spcPts val="0"/>
              </a:spcBef>
              <a:spcAft>
                <a:spcPts val="0"/>
              </a:spcAft>
              <a:buClr>
                <a:schemeClr val="lt1"/>
              </a:buClr>
              <a:buSzPts val="1300"/>
              <a:buChar char="-"/>
            </a:pPr>
            <a:r>
              <a:t/>
            </a:r>
            <a:endParaRPr/>
          </a:p>
          <a:p>
            <a:pPr indent="-311150" lvl="0" marL="457200" rtl="0" algn="l">
              <a:spcBef>
                <a:spcPts val="0"/>
              </a:spcBef>
              <a:spcAft>
                <a:spcPts val="0"/>
              </a:spcAft>
              <a:buSzPts val="1300"/>
              <a:buChar char="-"/>
            </a:pPr>
            <a:r>
              <a:rPr lang="hr"/>
              <a:t>korištenje strojnog učenja za raniju predikciju</a:t>
            </a:r>
            <a:endParaRPr/>
          </a:p>
          <a:p>
            <a:pPr indent="0" lvl="0" marL="0" rtl="0" algn="l">
              <a:spcBef>
                <a:spcPts val="1200"/>
              </a:spcBef>
              <a:spcAft>
                <a:spcPts val="1200"/>
              </a:spcAft>
              <a:buNone/>
            </a:pPr>
            <a:r>
              <a:t/>
            </a:r>
            <a:endParaRPr/>
          </a:p>
        </p:txBody>
      </p:sp>
      <p:sp>
        <p:nvSpPr>
          <p:cNvPr id="73" name="Google Shape;73;p14"/>
          <p:cNvSpPr txBox="1"/>
          <p:nvPr/>
        </p:nvSpPr>
        <p:spPr>
          <a:xfrm>
            <a:off x="311725" y="1584275"/>
            <a:ext cx="3256800" cy="12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r" sz="1200">
                <a:solidFill>
                  <a:srgbClr val="F3F3F3"/>
                </a:solidFill>
                <a:latin typeface="Merriweather"/>
                <a:ea typeface="Merriweather"/>
                <a:cs typeface="Merriweather"/>
                <a:sym typeface="Merriweather"/>
              </a:rPr>
              <a:t>Kavitha C, Mani V, Srividhya SR, Khalaf OI and Tavera Romero CA (2022) Early-Stage Alzheimer's Disease Prediction Using Machine Learning Models. Front. Public Health 10:853294. doi: 10.3389/fpubh.2022.853294</a:t>
            </a:r>
            <a:endParaRPr sz="1200">
              <a:solidFill>
                <a:srgbClr val="F3F3F3"/>
              </a:solidFill>
              <a:latin typeface="Merriweather"/>
              <a:ea typeface="Merriweather"/>
              <a:cs typeface="Merriweather"/>
              <a:sym typeface="Merriweather"/>
            </a:endParaRPr>
          </a:p>
        </p:txBody>
      </p:sp>
      <p:sp>
        <p:nvSpPr>
          <p:cNvPr id="74" name="Google Shape;74;p14"/>
          <p:cNvSpPr txBox="1"/>
          <p:nvPr/>
        </p:nvSpPr>
        <p:spPr>
          <a:xfrm>
            <a:off x="2260050" y="2480675"/>
            <a:ext cx="69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75" name="Google Shape;75;p14" title="Audio_2.mp3">
            <a:hlinkClick r:id="rId3"/>
          </p:cNvPr>
          <p:cNvPicPr preferRelativeResize="0"/>
          <p:nvPr/>
        </p:nvPicPr>
        <p:blipFill>
          <a:blip r:embed="rId4">
            <a:alphaModFix/>
          </a:blip>
          <a:stretch>
            <a:fillRect/>
          </a:stretch>
        </p:blipFill>
        <p:spPr>
          <a:xfrm>
            <a:off x="9634825" y="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3706500" cy="11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Korišteni skup podataka</a:t>
            </a:r>
            <a:endParaRPr/>
          </a:p>
        </p:txBody>
      </p:sp>
      <p:sp>
        <p:nvSpPr>
          <p:cNvPr id="81" name="Google Shape;81;p15"/>
          <p:cNvSpPr txBox="1"/>
          <p:nvPr>
            <p:ph idx="1" type="body"/>
          </p:nvPr>
        </p:nvSpPr>
        <p:spPr>
          <a:xfrm>
            <a:off x="4644675" y="500925"/>
            <a:ext cx="4166400" cy="126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hr"/>
              <a:t>150 subjekata u dobi od 60 do 98 godina</a:t>
            </a:r>
            <a:endParaRPr/>
          </a:p>
          <a:p>
            <a:pPr indent="-311150" lvl="0" marL="457200" rtl="0" algn="l">
              <a:spcBef>
                <a:spcPts val="0"/>
              </a:spcBef>
              <a:spcAft>
                <a:spcPts val="0"/>
              </a:spcAft>
              <a:buClr>
                <a:schemeClr val="lt1"/>
              </a:buClr>
              <a:buSzPts val="1300"/>
              <a:buChar char="-"/>
            </a:pPr>
            <a:r>
              <a:t/>
            </a:r>
            <a:endParaRPr/>
          </a:p>
          <a:p>
            <a:pPr indent="-311150" lvl="0" marL="457200" rtl="0" algn="l">
              <a:spcBef>
                <a:spcPts val="0"/>
              </a:spcBef>
              <a:spcAft>
                <a:spcPts val="0"/>
              </a:spcAft>
              <a:buSzPts val="1300"/>
              <a:buChar char="-"/>
            </a:pPr>
            <a:r>
              <a:rPr lang="hr"/>
              <a:t>za svaki MRI se bilježilo:</a:t>
            </a:r>
            <a:endParaRPr/>
          </a:p>
          <a:p>
            <a:pPr indent="0" lvl="0" marL="457200" rtl="0" algn="l">
              <a:spcBef>
                <a:spcPts val="1200"/>
              </a:spcBef>
              <a:spcAft>
                <a:spcPts val="1200"/>
              </a:spcAft>
              <a:buNone/>
            </a:pPr>
            <a:r>
              <a:t/>
            </a:r>
            <a:endParaRPr/>
          </a:p>
        </p:txBody>
      </p:sp>
      <p:sp>
        <p:nvSpPr>
          <p:cNvPr id="82" name="Google Shape;82;p15"/>
          <p:cNvSpPr txBox="1"/>
          <p:nvPr/>
        </p:nvSpPr>
        <p:spPr>
          <a:xfrm>
            <a:off x="311725" y="1839350"/>
            <a:ext cx="37698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hr" sz="1200">
                <a:solidFill>
                  <a:schemeClr val="lt1"/>
                </a:solidFill>
                <a:highlight>
                  <a:schemeClr val="dk1"/>
                </a:highlight>
                <a:latin typeface="Merriweather"/>
                <a:ea typeface="Merriweather"/>
                <a:cs typeface="Merriweather"/>
                <a:sym typeface="Merriweather"/>
              </a:rPr>
              <a:t>Longitudinal MRI Data in Nondemented and Demented Older Adults</a:t>
            </a:r>
            <a:endParaRPr sz="1200">
              <a:solidFill>
                <a:schemeClr val="lt1"/>
              </a:solidFill>
              <a:highlight>
                <a:schemeClr val="dk1"/>
              </a:highlight>
              <a:latin typeface="Merriweather"/>
              <a:ea typeface="Merriweather"/>
              <a:cs typeface="Merriweather"/>
              <a:sym typeface="Merriweather"/>
            </a:endParaRPr>
          </a:p>
        </p:txBody>
      </p:sp>
      <p:sp>
        <p:nvSpPr>
          <p:cNvPr id="83" name="Google Shape;83;p15"/>
          <p:cNvSpPr txBox="1"/>
          <p:nvPr/>
        </p:nvSpPr>
        <p:spPr>
          <a:xfrm>
            <a:off x="311725" y="2608975"/>
            <a:ext cx="31041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r" sz="1300">
                <a:solidFill>
                  <a:schemeClr val="lt1"/>
                </a:solidFill>
                <a:latin typeface="Merriweather"/>
                <a:ea typeface="Merriweather"/>
                <a:cs typeface="Merriweather"/>
                <a:sym typeface="Merriweather"/>
              </a:rPr>
              <a:t>oasis_longitudinal.csv</a:t>
            </a:r>
            <a:endParaRPr sz="1300">
              <a:solidFill>
                <a:schemeClr val="lt1"/>
              </a:solidFill>
              <a:latin typeface="Merriweather"/>
              <a:ea typeface="Merriweather"/>
              <a:cs typeface="Merriweather"/>
              <a:sym typeface="Merriweather"/>
            </a:endParaRPr>
          </a:p>
        </p:txBody>
      </p:sp>
      <p:pic>
        <p:nvPicPr>
          <p:cNvPr id="84" name="Google Shape;84;p15"/>
          <p:cNvPicPr preferRelativeResize="0"/>
          <p:nvPr/>
        </p:nvPicPr>
        <p:blipFill>
          <a:blip r:embed="rId3">
            <a:alphaModFix/>
          </a:blip>
          <a:stretch>
            <a:fillRect/>
          </a:stretch>
        </p:blipFill>
        <p:spPr>
          <a:xfrm>
            <a:off x="5491500" y="1326425"/>
            <a:ext cx="3319587" cy="3294375"/>
          </a:xfrm>
          <a:prstGeom prst="rect">
            <a:avLst/>
          </a:prstGeom>
          <a:noFill/>
          <a:ln>
            <a:noFill/>
          </a:ln>
        </p:spPr>
      </p:pic>
      <p:pic>
        <p:nvPicPr>
          <p:cNvPr id="85" name="Google Shape;85;p15" title="Audio_3.mp3">
            <a:hlinkClick r:id="rId4"/>
          </p:cNvPr>
          <p:cNvPicPr preferRelativeResize="0"/>
          <p:nvPr/>
        </p:nvPicPr>
        <p:blipFill>
          <a:blip r:embed="rId5">
            <a:alphaModFix/>
          </a:blip>
          <a:stretch>
            <a:fillRect/>
          </a:stretch>
        </p:blipFill>
        <p:spPr>
          <a:xfrm>
            <a:off x="9672550" y="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6"/>
          <p:cNvSpPr txBox="1"/>
          <p:nvPr>
            <p:ph idx="1" type="body"/>
          </p:nvPr>
        </p:nvSpPr>
        <p:spPr>
          <a:xfrm>
            <a:off x="4858050" y="5224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hr">
                <a:highlight>
                  <a:schemeClr val="accent1"/>
                </a:highlight>
              </a:rPr>
              <a:t>                                                                               </a:t>
            </a:r>
            <a:endParaRPr>
              <a:highlight>
                <a:schemeClr val="accent1"/>
              </a:highlight>
            </a:endParaRPr>
          </a:p>
        </p:txBody>
      </p:sp>
      <p:pic>
        <p:nvPicPr>
          <p:cNvPr id="91" name="Google Shape;91;p16"/>
          <p:cNvPicPr preferRelativeResize="0"/>
          <p:nvPr/>
        </p:nvPicPr>
        <p:blipFill>
          <a:blip r:embed="rId3">
            <a:alphaModFix/>
          </a:blip>
          <a:stretch>
            <a:fillRect/>
          </a:stretch>
        </p:blipFill>
        <p:spPr>
          <a:xfrm>
            <a:off x="0" y="1568860"/>
            <a:ext cx="9144000" cy="2005781"/>
          </a:xfrm>
          <a:prstGeom prst="rect">
            <a:avLst/>
          </a:prstGeom>
          <a:noFill/>
          <a:ln>
            <a:noFill/>
          </a:ln>
        </p:spPr>
      </p:pic>
      <p:pic>
        <p:nvPicPr>
          <p:cNvPr id="92" name="Google Shape;92;p16" title="Audio_4.mp3">
            <a:hlinkClick r:id="rId4"/>
          </p:cNvPr>
          <p:cNvPicPr preferRelativeResize="0"/>
          <p:nvPr/>
        </p:nvPicPr>
        <p:blipFill>
          <a:blip r:embed="rId5">
            <a:alphaModFix/>
          </a:blip>
          <a:stretch>
            <a:fillRect/>
          </a:stretch>
        </p:blipFill>
        <p:spPr>
          <a:xfrm>
            <a:off x="9608125" y="-1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Priprema podataka </a:t>
            </a:r>
            <a:endParaRPr/>
          </a:p>
        </p:txBody>
      </p:sp>
      <p:sp>
        <p:nvSpPr>
          <p:cNvPr id="98" name="Google Shape;98;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hr"/>
              <a:t>uklanjanje monotonih značajki</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pronalazak null vrijednosti</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detekcija stršećih vrijednosti</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uklanjanje ,,converted’’ skupine</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transformacija kategoričkih u numeričke</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standardizacija</a:t>
            </a:r>
            <a:endParaRPr/>
          </a:p>
          <a:p>
            <a:pPr indent="0" lvl="0" marL="0" rtl="0" algn="l">
              <a:spcBef>
                <a:spcPts val="1200"/>
              </a:spcBef>
              <a:spcAft>
                <a:spcPts val="1200"/>
              </a:spcAft>
              <a:buNone/>
            </a:pPr>
            <a:r>
              <a:t/>
            </a:r>
            <a:endParaRPr/>
          </a:p>
        </p:txBody>
      </p:sp>
      <p:pic>
        <p:nvPicPr>
          <p:cNvPr id="99" name="Google Shape;99;p17" title="Audio_5.mp3">
            <a:hlinkClick r:id="rId3"/>
          </p:cNvPr>
          <p:cNvPicPr preferRelativeResize="0"/>
          <p:nvPr/>
        </p:nvPicPr>
        <p:blipFill>
          <a:blip r:embed="rId4">
            <a:alphaModFix/>
          </a:blip>
          <a:stretch>
            <a:fillRect/>
          </a:stretch>
        </p:blipFill>
        <p:spPr>
          <a:xfrm>
            <a:off x="9419300" y="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Replikacija rezultata</a:t>
            </a:r>
            <a:endParaRPr/>
          </a:p>
        </p:txBody>
      </p:sp>
      <p:sp>
        <p:nvSpPr>
          <p:cNvPr id="105" name="Google Shape;10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hr"/>
              <a:t>nasumična </a:t>
            </a:r>
            <a:r>
              <a:rPr lang="hr"/>
              <a:t>podjela podataka na skupove za treniranje i testiranje </a:t>
            </a:r>
            <a:r>
              <a:rPr lang="hr"/>
              <a:t>u omjeru 80:20</a:t>
            </a:r>
            <a:endParaRPr/>
          </a:p>
          <a:p>
            <a:pPr indent="-311150" lvl="0" marL="457200" rtl="0" algn="l">
              <a:spcBef>
                <a:spcPts val="0"/>
              </a:spcBef>
              <a:spcAft>
                <a:spcPts val="0"/>
              </a:spcAft>
              <a:buClr>
                <a:schemeClr val="lt1"/>
              </a:buClr>
              <a:buSzPts val="1300"/>
              <a:buChar char="-"/>
            </a:pPr>
            <a:r>
              <a:t/>
            </a:r>
            <a:endParaRPr>
              <a:solidFill>
                <a:schemeClr val="lt1"/>
              </a:solidFill>
            </a:endParaRPr>
          </a:p>
          <a:p>
            <a:pPr indent="-311150" lvl="0" marL="457200" rtl="0" algn="l">
              <a:spcBef>
                <a:spcPts val="0"/>
              </a:spcBef>
              <a:spcAft>
                <a:spcPts val="0"/>
              </a:spcAft>
              <a:buSzPts val="1300"/>
              <a:buChar char="-"/>
            </a:pPr>
            <a:r>
              <a:rPr lang="hr"/>
              <a:t>procjenjujemo različite metrike performansi poput točnosti, preciznosti, odziva i F1 ocjene</a:t>
            </a:r>
            <a:endParaRPr/>
          </a:p>
          <a:p>
            <a:pPr indent="-311150" lvl="0" marL="457200" rtl="0" algn="l">
              <a:spcBef>
                <a:spcPts val="0"/>
              </a:spcBef>
              <a:spcAft>
                <a:spcPts val="0"/>
              </a:spcAft>
              <a:buClr>
                <a:schemeClr val="lt1"/>
              </a:buClr>
              <a:buSzPts val="1300"/>
              <a:buChar char="-"/>
            </a:pPr>
            <a:r>
              <a:t/>
            </a:r>
            <a:endParaRPr>
              <a:solidFill>
                <a:schemeClr val="lt1"/>
              </a:solidFill>
            </a:endParaRPr>
          </a:p>
          <a:p>
            <a:pPr indent="-311150" lvl="0" marL="457200" rtl="0" algn="l">
              <a:spcBef>
                <a:spcPts val="0"/>
              </a:spcBef>
              <a:spcAft>
                <a:spcPts val="0"/>
              </a:spcAft>
              <a:buSzPts val="1300"/>
              <a:buChar char="-"/>
            </a:pPr>
            <a:r>
              <a:rPr lang="hr"/>
              <a:t>kako bismo odredili najbolje parametre za svaki model, provodimo 10-erostruku unakrsnu validaciju za sljedeće algoritme: </a:t>
            </a:r>
            <a:endParaRPr/>
          </a:p>
          <a:p>
            <a:pPr indent="-311150" lvl="0" marL="457200" rtl="0" algn="l">
              <a:spcBef>
                <a:spcPts val="0"/>
              </a:spcBef>
              <a:spcAft>
                <a:spcPts val="0"/>
              </a:spcAft>
              <a:buClr>
                <a:schemeClr val="lt1"/>
              </a:buClr>
              <a:buSzPts val="1300"/>
              <a:buChar char="-"/>
            </a:pPr>
            <a:r>
              <a:t/>
            </a:r>
            <a:endParaRPr>
              <a:solidFill>
                <a:schemeClr val="lt1"/>
              </a:solidFill>
            </a:endParaRPr>
          </a:p>
          <a:p>
            <a:pPr indent="-311150" lvl="0" marL="457200" rtl="0" algn="l">
              <a:spcBef>
                <a:spcPts val="0"/>
              </a:spcBef>
              <a:spcAft>
                <a:spcPts val="0"/>
              </a:spcAft>
              <a:buSzPts val="1300"/>
              <a:buChar char="●"/>
            </a:pPr>
            <a:r>
              <a:rPr lang="hr"/>
              <a:t>Decision Tree</a:t>
            </a:r>
            <a:endParaRPr/>
          </a:p>
          <a:p>
            <a:pPr indent="-311150" lvl="0" marL="457200" rtl="0" algn="l">
              <a:spcBef>
                <a:spcPts val="0"/>
              </a:spcBef>
              <a:spcAft>
                <a:spcPts val="0"/>
              </a:spcAft>
              <a:buSzPts val="1300"/>
              <a:buChar char="●"/>
            </a:pPr>
            <a:r>
              <a:rPr lang="hr"/>
              <a:t>SVM</a:t>
            </a:r>
            <a:endParaRPr/>
          </a:p>
          <a:p>
            <a:pPr indent="-311150" lvl="0" marL="457200" rtl="0" algn="l">
              <a:spcBef>
                <a:spcPts val="0"/>
              </a:spcBef>
              <a:spcAft>
                <a:spcPts val="0"/>
              </a:spcAft>
              <a:buSzPts val="1300"/>
              <a:buChar char="●"/>
            </a:pPr>
            <a:r>
              <a:rPr lang="hr"/>
              <a:t>Random Forests</a:t>
            </a:r>
            <a:endParaRPr/>
          </a:p>
          <a:p>
            <a:pPr indent="-311150" lvl="0" marL="457200" rtl="0" algn="l">
              <a:spcBef>
                <a:spcPts val="0"/>
              </a:spcBef>
              <a:spcAft>
                <a:spcPts val="0"/>
              </a:spcAft>
              <a:buSzPts val="1300"/>
              <a:buChar char="●"/>
            </a:pPr>
            <a:r>
              <a:rPr lang="hr"/>
              <a:t>XGBoost</a:t>
            </a:r>
            <a:endParaRPr/>
          </a:p>
          <a:p>
            <a:pPr indent="-311150" lvl="0" marL="457200" rtl="0" algn="l">
              <a:spcBef>
                <a:spcPts val="0"/>
              </a:spcBef>
              <a:spcAft>
                <a:spcPts val="0"/>
              </a:spcAft>
              <a:buSzPts val="1300"/>
              <a:buChar char="●"/>
            </a:pPr>
            <a:r>
              <a:rPr lang="hr"/>
              <a:t>Voting</a:t>
            </a:r>
            <a:endParaRPr/>
          </a:p>
        </p:txBody>
      </p:sp>
      <p:pic>
        <p:nvPicPr>
          <p:cNvPr id="106" name="Google Shape;106;p18" title="Slajd 6.mp3">
            <a:hlinkClick r:id="rId3"/>
          </p:cNvPr>
          <p:cNvPicPr preferRelativeResize="0"/>
          <p:nvPr/>
        </p:nvPicPr>
        <p:blipFill>
          <a:blip r:embed="rId4">
            <a:alphaModFix/>
          </a:blip>
          <a:stretch>
            <a:fillRect/>
          </a:stretch>
        </p:blipFill>
        <p:spPr>
          <a:xfrm>
            <a:off x="152400" y="3162225"/>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Poboljšanje rezultata</a:t>
            </a:r>
            <a:endParaRPr/>
          </a:p>
        </p:txBody>
      </p:sp>
      <p:sp>
        <p:nvSpPr>
          <p:cNvPr id="112" name="Google Shape;11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hr"/>
              <a:t>Pokušaj korištenja tri nova modela:</a:t>
            </a:r>
            <a:endParaRPr/>
          </a:p>
          <a:p>
            <a:pPr indent="-311150" lvl="0" marL="457200" rtl="0" algn="l">
              <a:spcBef>
                <a:spcPts val="0"/>
              </a:spcBef>
              <a:spcAft>
                <a:spcPts val="0"/>
              </a:spcAft>
              <a:buSzPts val="1300"/>
              <a:buChar char="-"/>
            </a:pPr>
            <a:r>
              <a:rPr lang="hr"/>
              <a:t>Logistic Regression</a:t>
            </a:r>
            <a:endParaRPr/>
          </a:p>
          <a:p>
            <a:pPr indent="-311150" lvl="0" marL="457200" rtl="0" algn="l">
              <a:spcBef>
                <a:spcPts val="0"/>
              </a:spcBef>
              <a:spcAft>
                <a:spcPts val="0"/>
              </a:spcAft>
              <a:buSzPts val="1300"/>
              <a:buChar char="-"/>
            </a:pPr>
            <a:r>
              <a:rPr lang="hr"/>
              <a:t>KNN Classification</a:t>
            </a:r>
            <a:endParaRPr/>
          </a:p>
          <a:p>
            <a:pPr indent="-311150" lvl="0" marL="457200" rtl="0" algn="l">
              <a:spcBef>
                <a:spcPts val="0"/>
              </a:spcBef>
              <a:spcAft>
                <a:spcPts val="0"/>
              </a:spcAft>
              <a:buSzPts val="1300"/>
              <a:buChar char="-"/>
            </a:pPr>
            <a:r>
              <a:rPr lang="hr"/>
              <a:t>SGDClassifier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hr"/>
              <a:t>Proširenje skupa podataka:</a:t>
            </a:r>
            <a:endParaRPr/>
          </a:p>
          <a:p>
            <a:pPr indent="-311150" lvl="0" marL="457200" rtl="0" algn="l">
              <a:spcBef>
                <a:spcPts val="0"/>
              </a:spcBef>
              <a:spcAft>
                <a:spcPts val="0"/>
              </a:spcAft>
              <a:buSzPts val="1300"/>
              <a:buChar char="-"/>
            </a:pPr>
            <a:r>
              <a:rPr lang="hr"/>
              <a:t>i</a:t>
            </a:r>
            <a:r>
              <a:rPr lang="hr"/>
              <a:t>ntegracija cross-sectional podataka s prethodno korištenim longitudinalnim skupom </a:t>
            </a:r>
            <a:endParaRPr/>
          </a:p>
        </p:txBody>
      </p:sp>
      <p:pic>
        <p:nvPicPr>
          <p:cNvPr id="113" name="Google Shape;113;p19" title="Slajd 7.mp3">
            <a:hlinkClick r:id="rId3"/>
          </p:cNvPr>
          <p:cNvPicPr preferRelativeResize="0"/>
          <p:nvPr/>
        </p:nvPicPr>
        <p:blipFill>
          <a:blip r:embed="rId4">
            <a:alphaModFix/>
          </a:blip>
          <a:stretch>
            <a:fillRect/>
          </a:stretch>
        </p:blipFill>
        <p:spPr>
          <a:xfrm>
            <a:off x="152400" y="3162225"/>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Rezultati</a:t>
            </a:r>
            <a:endParaRPr/>
          </a:p>
        </p:txBody>
      </p:sp>
      <p:pic>
        <p:nvPicPr>
          <p:cNvPr id="119" name="Google Shape;119;p20"/>
          <p:cNvPicPr preferRelativeResize="0"/>
          <p:nvPr/>
        </p:nvPicPr>
        <p:blipFill>
          <a:blip r:embed="rId3">
            <a:alphaModFix/>
          </a:blip>
          <a:stretch>
            <a:fillRect/>
          </a:stretch>
        </p:blipFill>
        <p:spPr>
          <a:xfrm>
            <a:off x="1459500" y="1326350"/>
            <a:ext cx="6225048" cy="3714076"/>
          </a:xfrm>
          <a:prstGeom prst="rect">
            <a:avLst/>
          </a:prstGeom>
          <a:noFill/>
          <a:ln>
            <a:noFill/>
          </a:ln>
        </p:spPr>
      </p:pic>
      <p:pic>
        <p:nvPicPr>
          <p:cNvPr id="120" name="Google Shape;120;p20" title="Slajd 8.mp3">
            <a:hlinkClick r:id="rId4"/>
          </p:cNvPr>
          <p:cNvPicPr preferRelativeResize="0"/>
          <p:nvPr/>
        </p:nvPicPr>
        <p:blipFill>
          <a:blip r:embed="rId5">
            <a:alphaModFix/>
          </a:blip>
          <a:stretch>
            <a:fillRect/>
          </a:stretch>
        </p:blipFill>
        <p:spPr>
          <a:xfrm>
            <a:off x="152400" y="1277025"/>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5172550" y="152400"/>
            <a:ext cx="2298488" cy="4838699"/>
          </a:xfrm>
          <a:prstGeom prst="rect">
            <a:avLst/>
          </a:prstGeom>
          <a:noFill/>
          <a:ln>
            <a:noFill/>
          </a:ln>
        </p:spPr>
      </p:pic>
      <p:pic>
        <p:nvPicPr>
          <p:cNvPr id="126" name="Google Shape;126;p21"/>
          <p:cNvPicPr preferRelativeResize="0"/>
          <p:nvPr/>
        </p:nvPicPr>
        <p:blipFill>
          <a:blip r:embed="rId4">
            <a:alphaModFix/>
          </a:blip>
          <a:stretch>
            <a:fillRect/>
          </a:stretch>
        </p:blipFill>
        <p:spPr>
          <a:xfrm>
            <a:off x="1472200" y="152400"/>
            <a:ext cx="2363683" cy="4838700"/>
          </a:xfrm>
          <a:prstGeom prst="rect">
            <a:avLst/>
          </a:prstGeom>
          <a:noFill/>
          <a:ln>
            <a:noFill/>
          </a:ln>
        </p:spPr>
      </p:pic>
      <p:pic>
        <p:nvPicPr>
          <p:cNvPr id="127" name="Google Shape;127;p21" title="Slajd 9.mp3">
            <a:hlinkClick r:id="rId5"/>
          </p:cNvPr>
          <p:cNvPicPr preferRelativeResize="0"/>
          <p:nvPr/>
        </p:nvPicPr>
        <p:blipFill>
          <a:blip r:embed="rId6">
            <a:alphaModFix/>
          </a:blip>
          <a:stretch>
            <a:fillRect/>
          </a:stretch>
        </p:blipFill>
        <p:spPr>
          <a:xfrm>
            <a:off x="7623438" y="1524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