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81BD9430-D6D4-4A4F-90CD-02D2E3D4ADBB}">
          <p14:sldIdLst>
            <p14:sldId id="256"/>
            <p14:sldId id="257"/>
            <p14:sldId id="258"/>
            <p14:sldId id="259"/>
            <p14:sldId id="260"/>
            <p14:sldId id="261"/>
            <p14:sldId id="262"/>
          </p14:sldIdLst>
        </p14:section>
        <p14:section name="Раздел без заголовка" id="{AAA160D2-D6EC-4A02-BC54-EFD8FC9E48CC}">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ru-RU" smtClean="0"/>
              <a:t>Образец заголовка</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30" name="Date Placeholder 29"/>
          <p:cNvSpPr>
            <a:spLocks noGrp="1"/>
          </p:cNvSpPr>
          <p:nvPr>
            <p:ph type="dt" sz="half" idx="10"/>
          </p:nvPr>
        </p:nvSpPr>
        <p:spPr/>
        <p:txBody>
          <a:bodyPr/>
          <a:lstStyle/>
          <a:p>
            <a:fld id="{D57FF28A-3AA2-45AC-A05E-D646E15A6FBD}" type="datetimeFigureOut">
              <a:rPr lang="ru-RU" smtClean="0"/>
              <a:t>27.05.2021</a:t>
            </a:fld>
            <a:endParaRPr lang="ru-RU"/>
          </a:p>
        </p:txBody>
      </p:sp>
      <p:sp>
        <p:nvSpPr>
          <p:cNvPr id="19" name="Footer Placeholder 18"/>
          <p:cNvSpPr>
            <a:spLocks noGrp="1"/>
          </p:cNvSpPr>
          <p:nvPr>
            <p:ph type="ftr" sz="quarter" idx="11"/>
          </p:nvPr>
        </p:nvSpPr>
        <p:spPr/>
        <p:txBody>
          <a:bodyPr/>
          <a:lstStyle/>
          <a:p>
            <a:endParaRPr lang="ru-RU"/>
          </a:p>
        </p:txBody>
      </p:sp>
      <p:sp>
        <p:nvSpPr>
          <p:cNvPr id="27" name="Slide Number Placeholder 26"/>
          <p:cNvSpPr>
            <a:spLocks noGrp="1"/>
          </p:cNvSpPr>
          <p:nvPr>
            <p:ph type="sldNum" sz="quarter" idx="12"/>
          </p:nvPr>
        </p:nvSpPr>
        <p:spPr/>
        <p:txBody>
          <a:bodyPr/>
          <a:lstStyle/>
          <a:p>
            <a:fld id="{D5187E15-6C3F-42AF-A606-2676DFC5EE07}"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ru-RU" smtClean="0"/>
              <a:t>Образец заголовка</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Date Placeholder 3"/>
          <p:cNvSpPr>
            <a:spLocks noGrp="1"/>
          </p:cNvSpPr>
          <p:nvPr>
            <p:ph type="dt" sz="half" idx="10"/>
          </p:nvPr>
        </p:nvSpPr>
        <p:spPr/>
        <p:txBody>
          <a:bodyPr/>
          <a:lstStyle/>
          <a:p>
            <a:fld id="{D57FF28A-3AA2-45AC-A05E-D646E15A6FBD}" type="datetimeFigureOut">
              <a:rPr lang="ru-RU" smtClean="0"/>
              <a:t>27.05.2021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5187E15-6C3F-42AF-A606-2676DFC5EE07}"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ru-RU" smtClean="0"/>
              <a:t>Образец заголовка</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Date Placeholder 3"/>
          <p:cNvSpPr>
            <a:spLocks noGrp="1"/>
          </p:cNvSpPr>
          <p:nvPr>
            <p:ph type="dt" sz="half" idx="10"/>
          </p:nvPr>
        </p:nvSpPr>
        <p:spPr/>
        <p:txBody>
          <a:bodyPr/>
          <a:lstStyle/>
          <a:p>
            <a:fld id="{D57FF28A-3AA2-45AC-A05E-D646E15A6FBD}" type="datetimeFigureOut">
              <a:rPr lang="ru-RU" smtClean="0"/>
              <a:t>27.05.2021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5187E15-6C3F-42AF-A606-2676DFC5EE07}"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ru-RU" smtClean="0"/>
              <a:t>Образец заголовка</a:t>
            </a:r>
            <a:endParaRPr kumimoji="0" lang="en-US"/>
          </a:p>
        </p:txBody>
      </p:sp>
      <p:sp>
        <p:nvSpPr>
          <p:cNvPr id="3" name="Content Placeholder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Date Placeholder 3"/>
          <p:cNvSpPr>
            <a:spLocks noGrp="1"/>
          </p:cNvSpPr>
          <p:nvPr>
            <p:ph type="dt" sz="half" idx="10"/>
          </p:nvPr>
        </p:nvSpPr>
        <p:spPr/>
        <p:txBody>
          <a:bodyPr/>
          <a:lstStyle/>
          <a:p>
            <a:fld id="{D57FF28A-3AA2-45AC-A05E-D646E15A6FBD}" type="datetimeFigureOut">
              <a:rPr lang="ru-RU" smtClean="0"/>
              <a:t>27.05.2021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5187E15-6C3F-42AF-A606-2676DFC5EE07}"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ru-RU" smtClean="0"/>
              <a:t>Образец заголовка</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Date Placeholder 3"/>
          <p:cNvSpPr>
            <a:spLocks noGrp="1"/>
          </p:cNvSpPr>
          <p:nvPr>
            <p:ph type="dt" sz="half" idx="10"/>
          </p:nvPr>
        </p:nvSpPr>
        <p:spPr/>
        <p:txBody>
          <a:bodyPr/>
          <a:lstStyle/>
          <a:p>
            <a:fld id="{D57FF28A-3AA2-45AC-A05E-D646E15A6FBD}" type="datetimeFigureOut">
              <a:rPr lang="ru-RU" smtClean="0"/>
              <a:t>27.05.2021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5187E15-6C3F-42AF-A606-2676DFC5EE07}"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ru-RU" smtClean="0"/>
              <a:t>Образец заголовка</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Date Placeholder 4"/>
          <p:cNvSpPr>
            <a:spLocks noGrp="1"/>
          </p:cNvSpPr>
          <p:nvPr>
            <p:ph type="dt" sz="half" idx="10"/>
          </p:nvPr>
        </p:nvSpPr>
        <p:spPr/>
        <p:txBody>
          <a:bodyPr/>
          <a:lstStyle/>
          <a:p>
            <a:fld id="{D57FF28A-3AA2-45AC-A05E-D646E15A6FBD}" type="datetimeFigureOut">
              <a:rPr lang="ru-RU" smtClean="0"/>
              <a:t>27.05.2021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5187E15-6C3F-42AF-A606-2676DFC5EE07}"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ru-RU" smtClean="0"/>
              <a:t>Образец заголовка</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Date Placeholder 6"/>
          <p:cNvSpPr>
            <a:spLocks noGrp="1"/>
          </p:cNvSpPr>
          <p:nvPr>
            <p:ph type="dt" sz="half" idx="10"/>
          </p:nvPr>
        </p:nvSpPr>
        <p:spPr/>
        <p:txBody>
          <a:bodyPr/>
          <a:lstStyle/>
          <a:p>
            <a:fld id="{D57FF28A-3AA2-45AC-A05E-D646E15A6FBD}" type="datetimeFigureOut">
              <a:rPr lang="ru-RU" smtClean="0"/>
              <a:t>27.05.2021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D5187E15-6C3F-42AF-A606-2676DFC5EE07}"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ru-RU" smtClean="0"/>
              <a:t>Образец заголовка</a:t>
            </a:r>
            <a:endParaRPr kumimoji="0" lang="en-US"/>
          </a:p>
        </p:txBody>
      </p:sp>
      <p:sp>
        <p:nvSpPr>
          <p:cNvPr id="3" name="Date Placeholder 2"/>
          <p:cNvSpPr>
            <a:spLocks noGrp="1"/>
          </p:cNvSpPr>
          <p:nvPr>
            <p:ph type="dt" sz="half" idx="10"/>
          </p:nvPr>
        </p:nvSpPr>
        <p:spPr/>
        <p:txBody>
          <a:bodyPr/>
          <a:lstStyle/>
          <a:p>
            <a:fld id="{D57FF28A-3AA2-45AC-A05E-D646E15A6FBD}" type="datetimeFigureOut">
              <a:rPr lang="ru-RU" smtClean="0"/>
              <a:t>27.05.2021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D5187E15-6C3F-42AF-A606-2676DFC5EE07}"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7FF28A-3AA2-45AC-A05E-D646E15A6FBD}" type="datetimeFigureOut">
              <a:rPr lang="ru-RU" smtClean="0"/>
              <a:t>27.05.2021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D5187E15-6C3F-42AF-A606-2676DFC5EE07}"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ru-RU" smtClean="0"/>
              <a:t>Образец заголовка</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ru-RU" smtClean="0"/>
              <a:t>Образец текста</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Date Placeholder 4"/>
          <p:cNvSpPr>
            <a:spLocks noGrp="1"/>
          </p:cNvSpPr>
          <p:nvPr>
            <p:ph type="dt" sz="half" idx="10"/>
          </p:nvPr>
        </p:nvSpPr>
        <p:spPr/>
        <p:txBody>
          <a:bodyPr/>
          <a:lstStyle/>
          <a:p>
            <a:fld id="{D57FF28A-3AA2-45AC-A05E-D646E15A6FBD}" type="datetimeFigureOut">
              <a:rPr lang="ru-RU" smtClean="0"/>
              <a:t>27.05.2021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5187E15-6C3F-42AF-A606-2676DFC5EE07}"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ru-RU" smtClean="0"/>
              <a:t>Образец заголовка</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Date Placeholder 4"/>
          <p:cNvSpPr>
            <a:spLocks noGrp="1"/>
          </p:cNvSpPr>
          <p:nvPr>
            <p:ph type="dt" sz="half" idx="10"/>
          </p:nvPr>
        </p:nvSpPr>
        <p:spPr/>
        <p:txBody>
          <a:bodyPr/>
          <a:lstStyle/>
          <a:p>
            <a:fld id="{D57FF28A-3AA2-45AC-A05E-D646E15A6FBD}" type="datetimeFigureOut">
              <a:rPr lang="ru-RU" smtClean="0"/>
              <a:t>27.05.2021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a:xfrm>
            <a:off x="8077200" y="6356350"/>
            <a:ext cx="609600" cy="365125"/>
          </a:xfrm>
        </p:spPr>
        <p:txBody>
          <a:bodyPr/>
          <a:lstStyle/>
          <a:p>
            <a:fld id="{D5187E15-6C3F-42AF-A606-2676DFC5EE07}" type="slidenum">
              <a:rPr lang="ru-RU" smtClean="0"/>
              <a:t>‹#›</a:t>
            </a:fld>
            <a:endParaRPr lang="ru-RU"/>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ru-RU" smtClean="0"/>
              <a:t>Вставка рисунка</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ru-RU" smtClean="0"/>
              <a:t>Образец заголовка</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57FF28A-3AA2-45AC-A05E-D646E15A6FBD}" type="datetimeFigureOut">
              <a:rPr lang="ru-RU" smtClean="0"/>
              <a:t>27.05.2021</a:t>
            </a:fld>
            <a:endParaRPr lang="ru-RU"/>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ru-RU"/>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5187E15-6C3F-42AF-A606-2676DFC5EE07}" type="slidenum">
              <a:rPr lang="ru-RU" smtClean="0"/>
              <a:t>‹#›</a:t>
            </a:fld>
            <a:endParaRPr lang="ru-RU"/>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39552" y="-315416"/>
            <a:ext cx="7851648" cy="4536504"/>
          </a:xfrm>
        </p:spPr>
        <p:txBody>
          <a:bodyPr>
            <a:normAutofit fontScale="90000"/>
          </a:bodyPr>
          <a:lstStyle/>
          <a:p>
            <a:pPr algn="ctr"/>
            <a:r>
              <a:rPr lang="tg-Cyrl-TJ" dirty="0" smtClean="0">
                <a:solidFill>
                  <a:schemeClr val="tx1"/>
                </a:solidFill>
                <a:effectLst/>
                <a:latin typeface="Times New Roman Tj" pitchFamily="18" charset="-52"/>
              </a:rPr>
              <a:t>Рисолаи хатми тахассусӣ</a:t>
            </a:r>
            <a:br>
              <a:rPr lang="tg-Cyrl-TJ" dirty="0" smtClean="0">
                <a:solidFill>
                  <a:schemeClr val="tx1"/>
                </a:solidFill>
                <a:effectLst/>
                <a:latin typeface="Times New Roman Tj" pitchFamily="18" charset="-52"/>
              </a:rPr>
            </a:br>
            <a:r>
              <a:rPr lang="tg-Cyrl-TJ" dirty="0" smtClean="0">
                <a:solidFill>
                  <a:schemeClr val="tx1"/>
                </a:solidFill>
                <a:effectLst/>
                <a:latin typeface="Times New Roman Tj" pitchFamily="18" charset="-52"/>
              </a:rPr>
              <a:t>дар мавзӯъи</a:t>
            </a:r>
            <a:br>
              <a:rPr lang="tg-Cyrl-TJ" dirty="0" smtClean="0">
                <a:solidFill>
                  <a:schemeClr val="tx1"/>
                </a:solidFill>
                <a:effectLst/>
                <a:latin typeface="Times New Roman Tj" pitchFamily="18" charset="-52"/>
              </a:rPr>
            </a:br>
            <a:r>
              <a:rPr lang="tg-Cyrl-TJ" sz="4000" dirty="0">
                <a:effectLst/>
                <a:latin typeface="Times New Roman Tj" pitchFamily="18" charset="-52"/>
              </a:rPr>
              <a:t>Таҳияи барномаи системаи махфигардонӣ ва ошкоркунии матн дар расмҳо ба воситаи барномаи С#</a:t>
            </a:r>
            <a:endParaRPr lang="ru-RU" sz="4800" dirty="0">
              <a:solidFill>
                <a:schemeClr val="tx1"/>
              </a:solidFill>
              <a:latin typeface="Times New Roman Tj" pitchFamily="18" charset="-52"/>
              <a:cs typeface="Times New Roman" pitchFamily="18" charset="0"/>
            </a:endParaRPr>
          </a:p>
        </p:txBody>
      </p:sp>
      <p:sp>
        <p:nvSpPr>
          <p:cNvPr id="3" name="Подзаголовок 2"/>
          <p:cNvSpPr>
            <a:spLocks noGrp="1"/>
          </p:cNvSpPr>
          <p:nvPr>
            <p:ph type="subTitle" idx="1"/>
          </p:nvPr>
        </p:nvSpPr>
        <p:spPr>
          <a:xfrm>
            <a:off x="755576" y="4437112"/>
            <a:ext cx="7854696" cy="1752600"/>
          </a:xfrm>
        </p:spPr>
        <p:txBody>
          <a:bodyPr>
            <a:normAutofit lnSpcReduction="10000"/>
          </a:bodyPr>
          <a:lstStyle/>
          <a:p>
            <a:pPr algn="just"/>
            <a:r>
              <a:rPr lang="tg-Cyrl-TJ" b="1" dirty="0" smtClean="0"/>
              <a:t>Хатмкунандаи курси 4- уми факултети </a:t>
            </a:r>
            <a:r>
              <a:rPr lang="ru-RU" b="1" dirty="0" err="1" smtClean="0"/>
              <a:t>технологияи</a:t>
            </a:r>
            <a:r>
              <a:rPr lang="ru-RU" b="1" dirty="0" smtClean="0"/>
              <a:t> </a:t>
            </a:r>
            <a:r>
              <a:rPr lang="ru-RU" b="1" dirty="0" err="1" smtClean="0"/>
              <a:t>иттилоот</a:t>
            </a:r>
            <a:r>
              <a:rPr lang="tg-Cyrl-TJ" b="1" dirty="0" smtClean="0"/>
              <a:t>ӣ ва коммуникатсионӣ</a:t>
            </a:r>
          </a:p>
          <a:p>
            <a:pPr algn="just"/>
            <a:r>
              <a:rPr lang="tg-Cyrl-TJ" b="1" dirty="0"/>
              <a:t>Давлатзода  Абдураҳим Ҷумахон</a:t>
            </a:r>
            <a:endParaRPr lang="tg-Cyrl-TJ" b="1" dirty="0" smtClean="0"/>
          </a:p>
          <a:p>
            <a:pPr algn="just"/>
            <a:r>
              <a:rPr lang="tg-Cyrl-TJ" b="1" dirty="0" smtClean="0"/>
              <a:t>Роҳбар: муаллими калон   Ғуломсафдаров А.Ғ.</a:t>
            </a:r>
          </a:p>
          <a:p>
            <a:endParaRPr lang="ru-RU" b="1" dirty="0">
              <a:latin typeface="Times New Roman Tj" pitchFamily="18" charset="-52"/>
            </a:endParaRPr>
          </a:p>
        </p:txBody>
      </p:sp>
    </p:spTree>
    <p:extLst>
      <p:ext uri="{BB962C8B-B14F-4D97-AF65-F5344CB8AC3E}">
        <p14:creationId xmlns:p14="http://schemas.microsoft.com/office/powerpoint/2010/main" val="3738703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27584" y="836712"/>
            <a:ext cx="7560840" cy="5760640"/>
          </a:xfrm>
        </p:spPr>
        <p:txBody>
          <a:bodyPr>
            <a:normAutofit/>
          </a:bodyPr>
          <a:lstStyle/>
          <a:p>
            <a:pPr marL="0" indent="0" algn="just">
              <a:buNone/>
            </a:pPr>
            <a:r>
              <a:rPr lang="ru-RU" dirty="0" smtClean="0"/>
              <a:t>	</a:t>
            </a:r>
            <a:r>
              <a:rPr lang="ru-RU" dirty="0" err="1" smtClean="0"/>
              <a:t>Амнияти</a:t>
            </a:r>
            <a:r>
              <a:rPr lang="ru-RU" dirty="0" smtClean="0"/>
              <a:t> </a:t>
            </a:r>
            <a:r>
              <a:rPr lang="ru-RU" dirty="0" err="1"/>
              <a:t>иттилоотӣ</a:t>
            </a:r>
            <a:r>
              <a:rPr lang="ru-RU" dirty="0"/>
              <a:t> яке аз </a:t>
            </a:r>
            <a:r>
              <a:rPr lang="ru-RU" dirty="0" err="1"/>
              <a:t>мушкилоти</a:t>
            </a:r>
            <a:r>
              <a:rPr lang="ru-RU" dirty="0"/>
              <a:t> </a:t>
            </a:r>
            <a:r>
              <a:rPr lang="ru-RU" dirty="0" err="1"/>
              <a:t>ҷомеаи</a:t>
            </a:r>
            <a:r>
              <a:rPr lang="ru-RU" dirty="0"/>
              <a:t> </a:t>
            </a:r>
            <a:r>
              <a:rPr lang="ru-RU" dirty="0" err="1"/>
              <a:t>муосир</a:t>
            </a:r>
            <a:r>
              <a:rPr lang="ru-RU" dirty="0"/>
              <a:t> </a:t>
            </a:r>
            <a:r>
              <a:rPr lang="tg-Cyrl-TJ" dirty="0"/>
              <a:t>ба ҳисоб меравад</a:t>
            </a:r>
            <a:r>
              <a:rPr lang="ru-RU" dirty="0" smtClean="0"/>
              <a:t>.</a:t>
            </a:r>
          </a:p>
          <a:p>
            <a:pPr marL="0" indent="0" algn="just">
              <a:buNone/>
            </a:pPr>
            <a:r>
              <a:rPr lang="tg-Cyrl-TJ" dirty="0" smtClean="0"/>
              <a:t>	</a:t>
            </a:r>
            <a:r>
              <a:rPr lang="tg-Cyrl-TJ" dirty="0" smtClean="0"/>
              <a:t>Мавзўи </a:t>
            </a:r>
            <a:r>
              <a:rPr lang="tg-Cyrl-TJ" dirty="0"/>
              <a:t>рисолаи хатмӣ-тахассусӣ ба масъалаи таҳияи барномаи системаи махфигардонӣ ва ошкоркунии матн дар расмҳо ба воситаи барномаи </a:t>
            </a:r>
            <a:r>
              <a:rPr lang="tg-Cyrl-TJ" dirty="0" smtClean="0"/>
              <a:t>С#</a:t>
            </a:r>
            <a:r>
              <a:rPr lang="tg-Cyrl-TJ" b="1" dirty="0" smtClean="0"/>
              <a:t>»</a:t>
            </a:r>
            <a:r>
              <a:rPr lang="tg-Cyrl-TJ" dirty="0" smtClean="0"/>
              <a:t> </a:t>
            </a:r>
            <a:r>
              <a:rPr lang="tg-Cyrl-TJ" dirty="0"/>
              <a:t>бахшида шудааст. </a:t>
            </a:r>
            <a:endParaRPr lang="ru-RU" dirty="0"/>
          </a:p>
        </p:txBody>
      </p:sp>
    </p:spTree>
    <p:extLst>
      <p:ext uri="{BB962C8B-B14F-4D97-AF65-F5344CB8AC3E}">
        <p14:creationId xmlns:p14="http://schemas.microsoft.com/office/powerpoint/2010/main" val="782070110"/>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23528" y="548680"/>
            <a:ext cx="8064896" cy="5688632"/>
          </a:xfrm>
        </p:spPr>
        <p:txBody>
          <a:bodyPr>
            <a:normAutofit fontScale="92500" lnSpcReduction="10000"/>
          </a:bodyPr>
          <a:lstStyle/>
          <a:p>
            <a:pPr algn="just"/>
            <a:endParaRPr lang="tg-Cyrl-TJ" dirty="0" smtClean="0"/>
          </a:p>
          <a:p>
            <a:pPr marL="0" indent="0">
              <a:buNone/>
            </a:pPr>
            <a:r>
              <a:rPr lang="tg-Cyrl-TJ" sz="3200" dirty="0"/>
              <a:t>	</a:t>
            </a:r>
            <a:r>
              <a:rPr lang="tg-Cyrl-TJ" sz="2800" dirty="0" smtClean="0"/>
              <a:t>Ҳадафи </a:t>
            </a:r>
            <a:r>
              <a:rPr lang="tg-Cyrl-TJ" sz="2800" dirty="0"/>
              <a:t>асосии </a:t>
            </a:r>
            <a:r>
              <a:rPr lang="tg-Cyrl-TJ" sz="2800" dirty="0" smtClean="0"/>
              <a:t>рисолаи </a:t>
            </a:r>
            <a:r>
              <a:rPr lang="tg-Cyrl-TJ" sz="2800" dirty="0"/>
              <a:t>хатми тахассусӣ – омўхтани масъалаҳои ташаккули иттилоот, ташкили идоракунӣ ва ҳифзи он </a:t>
            </a:r>
            <a:r>
              <a:rPr lang="tg-Cyrl-TJ" sz="2800" dirty="0" smtClean="0"/>
              <a:t>дар </a:t>
            </a:r>
            <a:r>
              <a:rPr lang="tg-Cyrl-TJ" sz="2800" dirty="0"/>
              <a:t>дохили расм </a:t>
            </a:r>
            <a:r>
              <a:rPr lang="tg-Cyrl-TJ" sz="2800" dirty="0" smtClean="0"/>
              <a:t>ба ҳисоб меравад.</a:t>
            </a:r>
            <a:endParaRPr lang="ru-RU" sz="2800" dirty="0"/>
          </a:p>
          <a:p>
            <a:pPr marL="0" indent="0">
              <a:buNone/>
            </a:pPr>
            <a:r>
              <a:rPr lang="tg-Cyrl-TJ" sz="2800" dirty="0"/>
              <a:t>Вазифаҳо:</a:t>
            </a:r>
            <a:endParaRPr lang="ru-RU" sz="2800" dirty="0"/>
          </a:p>
          <a:p>
            <a:pPr lvl="0"/>
            <a:r>
              <a:rPr lang="tg-Cyrl-TJ" sz="2800" dirty="0"/>
              <a:t>Омӯхтани амнияти иттилоот бо усули бити хурдтарин.</a:t>
            </a:r>
            <a:endParaRPr lang="ru-RU" sz="2800" dirty="0"/>
          </a:p>
          <a:p>
            <a:pPr lvl="0"/>
            <a:r>
              <a:rPr lang="tg-Cyrl-TJ" sz="2800" dirty="0" smtClean="0"/>
              <a:t>Таҳияи мадел </a:t>
            </a:r>
            <a:r>
              <a:rPr lang="ru-RU" sz="2800" dirty="0" err="1" smtClean="0"/>
              <a:t>ва</a:t>
            </a:r>
            <a:r>
              <a:rPr lang="ru-RU" sz="2800" dirty="0" smtClean="0"/>
              <a:t> </a:t>
            </a:r>
            <a:r>
              <a:rPr lang="tg-Cyrl-TJ" sz="2800" dirty="0" smtClean="0"/>
              <a:t>алгоритми усули ҳифзи иттилоот дар дохили расм.</a:t>
            </a:r>
          </a:p>
          <a:p>
            <a:r>
              <a:rPr lang="tg-Cyrl-TJ" sz="2800" dirty="0"/>
              <a:t>Омузиши барномаи </a:t>
            </a:r>
            <a:r>
              <a:rPr lang="en-US" sz="2800" dirty="0"/>
              <a:t>Visual </a:t>
            </a:r>
            <a:r>
              <a:rPr lang="en-US" sz="2800" dirty="0" smtClean="0"/>
              <a:t>studio</a:t>
            </a:r>
            <a:endParaRPr lang="ru-RU" sz="2800" dirty="0"/>
          </a:p>
          <a:p>
            <a:r>
              <a:rPr lang="tg-Cyrl-TJ" sz="2800" dirty="0" smtClean="0"/>
              <a:t>Таҳияи барномаи ҳифзи иттиллот  дар </a:t>
            </a:r>
            <a:r>
              <a:rPr lang="tg-Cyrl-TJ" sz="2800" dirty="0"/>
              <a:t>дохили расм </a:t>
            </a:r>
            <a:r>
              <a:rPr lang="tg-Cyrl-TJ" sz="2800" dirty="0" smtClean="0"/>
              <a:t>ба восит аи </a:t>
            </a:r>
            <a:r>
              <a:rPr lang="en-US" sz="2800" dirty="0"/>
              <a:t>Visual </a:t>
            </a:r>
            <a:r>
              <a:rPr lang="en-US" sz="2800" dirty="0" smtClean="0"/>
              <a:t>studio</a:t>
            </a:r>
            <a:r>
              <a:rPr lang="tg-Cyrl-TJ" sz="2800" dirty="0" smtClean="0"/>
              <a:t>.</a:t>
            </a:r>
            <a:endParaRPr lang="ru-RU" sz="2800" dirty="0"/>
          </a:p>
          <a:p>
            <a:pPr marL="393192" lvl="1" indent="0" algn="just">
              <a:buNone/>
            </a:pPr>
            <a:endParaRPr lang="ru-RU" sz="3200" dirty="0"/>
          </a:p>
        </p:txBody>
      </p:sp>
    </p:spTree>
    <p:extLst>
      <p:ext uri="{BB962C8B-B14F-4D97-AF65-F5344CB8AC3E}">
        <p14:creationId xmlns:p14="http://schemas.microsoft.com/office/powerpoint/2010/main" val="11672068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764704"/>
            <a:ext cx="8229600" cy="5559896"/>
          </a:xfrm>
        </p:spPr>
        <p:txBody>
          <a:bodyPr>
            <a:normAutofit/>
          </a:bodyPr>
          <a:lstStyle/>
          <a:p>
            <a:r>
              <a:rPr lang="tg-Cyrl-TJ" dirty="0" smtClean="0"/>
              <a:t>	</a:t>
            </a:r>
            <a:r>
              <a:rPr lang="ru-RU" dirty="0"/>
              <a:t>Кори </a:t>
            </a:r>
            <a:r>
              <a:rPr lang="ru-RU" dirty="0" err="1"/>
              <a:t>ниҳоии</a:t>
            </a:r>
            <a:r>
              <a:rPr lang="ru-RU" dirty="0"/>
              <a:t> </a:t>
            </a:r>
            <a:r>
              <a:rPr lang="ru-RU" dirty="0" err="1"/>
              <a:t>тахассусӣ</a:t>
            </a:r>
            <a:r>
              <a:rPr lang="ru-RU" dirty="0"/>
              <a:t> аз </a:t>
            </a:r>
            <a:r>
              <a:rPr lang="ru-RU" dirty="0" err="1"/>
              <a:t>муқаддима</a:t>
            </a:r>
            <a:r>
              <a:rPr lang="ru-RU" dirty="0"/>
              <a:t>, се боб, </a:t>
            </a:r>
            <a:r>
              <a:rPr lang="ru-RU" dirty="0" err="1"/>
              <a:t>хулоса</a:t>
            </a:r>
            <a:r>
              <a:rPr lang="ru-RU" dirty="0"/>
              <a:t>, </a:t>
            </a:r>
            <a:r>
              <a:rPr lang="ru-RU" dirty="0" err="1"/>
              <a:t>рӯйхати</a:t>
            </a:r>
            <a:r>
              <a:rPr lang="ru-RU" dirty="0"/>
              <a:t> </a:t>
            </a:r>
            <a:r>
              <a:rPr lang="ru-RU" dirty="0" err="1"/>
              <a:t>адабиёти</a:t>
            </a:r>
            <a:r>
              <a:rPr lang="ru-RU" dirty="0"/>
              <a:t> </a:t>
            </a:r>
            <a:r>
              <a:rPr lang="ru-RU" dirty="0" err="1"/>
              <a:t>истифодашуда</a:t>
            </a:r>
            <a:r>
              <a:rPr lang="ru-RU" dirty="0"/>
              <a:t> </a:t>
            </a:r>
            <a:r>
              <a:rPr lang="ru-RU" dirty="0" err="1"/>
              <a:t>иборат</a:t>
            </a:r>
            <a:r>
              <a:rPr lang="ru-RU" dirty="0"/>
              <a:t> </a:t>
            </a:r>
            <a:r>
              <a:rPr lang="ru-RU" dirty="0" err="1"/>
              <a:t>аст</a:t>
            </a:r>
            <a:r>
              <a:rPr lang="ru-RU" dirty="0"/>
              <a:t>.</a:t>
            </a:r>
          </a:p>
          <a:p>
            <a:pPr marL="0" indent="0">
              <a:buNone/>
            </a:pPr>
            <a:r>
              <a:rPr lang="en-US" dirty="0" smtClean="0"/>
              <a:t>	</a:t>
            </a:r>
            <a:r>
              <a:rPr lang="tg-Cyrl-TJ" dirty="0" smtClean="0"/>
              <a:t>Дар </a:t>
            </a:r>
            <a:r>
              <a:rPr lang="tg-Cyrl-TJ" dirty="0"/>
              <a:t>боби аввал тавсифи пурраи усули муосири стенографии ҳифзи иттилоот, яъне рамзгузории матн дар </a:t>
            </a:r>
            <a:r>
              <a:rPr lang="ru-RU" dirty="0" err="1" smtClean="0"/>
              <a:t>расм</a:t>
            </a:r>
            <a:r>
              <a:rPr lang="tg-Cyrl-TJ" dirty="0" smtClean="0"/>
              <a:t> </a:t>
            </a:r>
            <a:r>
              <a:rPr lang="tg-Cyrl-TJ" dirty="0"/>
              <a:t>оварда шудааст. </a:t>
            </a:r>
            <a:endParaRPr lang="en-US" dirty="0" smtClean="0"/>
          </a:p>
          <a:p>
            <a:pPr marL="0" indent="0">
              <a:buNone/>
            </a:pPr>
            <a:r>
              <a:rPr lang="en-US" dirty="0"/>
              <a:t>	</a:t>
            </a:r>
            <a:r>
              <a:rPr lang="ru-RU" dirty="0" smtClean="0"/>
              <a:t>Дар </a:t>
            </a:r>
            <a:r>
              <a:rPr lang="ru-RU" dirty="0" err="1"/>
              <a:t>боби</a:t>
            </a:r>
            <a:r>
              <a:rPr lang="ru-RU" dirty="0"/>
              <a:t> </a:t>
            </a:r>
            <a:r>
              <a:rPr lang="ru-RU" dirty="0" err="1"/>
              <a:t>дуюм</a:t>
            </a:r>
            <a:r>
              <a:rPr lang="ru-RU" dirty="0"/>
              <a:t> </a:t>
            </a:r>
            <a:r>
              <a:rPr lang="ru-RU" dirty="0" err="1"/>
              <a:t>маълумоти</a:t>
            </a:r>
            <a:r>
              <a:rPr lang="ru-RU" dirty="0"/>
              <a:t> </a:t>
            </a:r>
            <a:r>
              <a:rPr lang="ru-RU" dirty="0" err="1"/>
              <a:t>умумӣ</a:t>
            </a:r>
            <a:r>
              <a:rPr lang="ru-RU" dirty="0"/>
              <a:t> дар </a:t>
            </a:r>
            <a:r>
              <a:rPr lang="ru-RU" dirty="0" err="1"/>
              <a:t>бораи</a:t>
            </a:r>
            <a:r>
              <a:rPr lang="ru-RU" dirty="0"/>
              <a:t> </a:t>
            </a:r>
            <a:r>
              <a:rPr lang="ru-RU" dirty="0" err="1"/>
              <a:t>барномаҳои</a:t>
            </a:r>
            <a:r>
              <a:rPr lang="ru-RU" dirty="0"/>
              <a:t> </a:t>
            </a:r>
            <a:r>
              <a:rPr lang="ru-RU" dirty="0" err="1"/>
              <a:t>истифодашуда</a:t>
            </a:r>
            <a:r>
              <a:rPr lang="ru-RU" dirty="0"/>
              <a:t>, </a:t>
            </a:r>
            <a:r>
              <a:rPr lang="ru-RU" dirty="0" err="1"/>
              <a:t>ки</a:t>
            </a:r>
            <a:r>
              <a:rPr lang="ru-RU" dirty="0"/>
              <a:t> </a:t>
            </a:r>
            <a:r>
              <a:rPr lang="ru-RU" dirty="0" err="1"/>
              <a:t>барои</a:t>
            </a:r>
            <a:r>
              <a:rPr lang="ru-RU" dirty="0"/>
              <a:t> </a:t>
            </a:r>
            <a:r>
              <a:rPr lang="ru-RU" dirty="0" err="1"/>
              <a:t>таҳияи</a:t>
            </a:r>
            <a:r>
              <a:rPr lang="ru-RU" dirty="0"/>
              <a:t> </a:t>
            </a:r>
            <a:r>
              <a:rPr lang="ru-RU" dirty="0" err="1"/>
              <a:t>барномаҳои</a:t>
            </a:r>
            <a:r>
              <a:rPr lang="ru-RU" dirty="0"/>
              <a:t> </a:t>
            </a:r>
            <a:r>
              <a:rPr lang="ru-RU" dirty="0" err="1"/>
              <a:t>компютерӣ</a:t>
            </a:r>
            <a:r>
              <a:rPr lang="ru-RU" dirty="0"/>
              <a:t>, </a:t>
            </a:r>
            <a:r>
              <a:rPr lang="ru-RU" dirty="0" err="1"/>
              <a:t>ҳимояи</a:t>
            </a:r>
            <a:r>
              <a:rPr lang="ru-RU" dirty="0"/>
              <a:t> </a:t>
            </a:r>
            <a:r>
              <a:rPr lang="ru-RU" dirty="0" err="1"/>
              <a:t>иттилоот</a:t>
            </a:r>
            <a:r>
              <a:rPr lang="ru-RU" dirty="0"/>
              <a:t> </a:t>
            </a:r>
            <a:r>
              <a:rPr lang="ru-RU" dirty="0" err="1"/>
              <a:t>бо</a:t>
            </a:r>
            <a:r>
              <a:rPr lang="ru-RU" dirty="0"/>
              <a:t> </a:t>
            </a:r>
            <a:r>
              <a:rPr lang="ru-RU" dirty="0" err="1"/>
              <a:t>усули</a:t>
            </a:r>
            <a:r>
              <a:rPr lang="ru-RU" dirty="0"/>
              <a:t> </a:t>
            </a:r>
            <a:r>
              <a:rPr lang="tg-Cyrl-TJ" dirty="0"/>
              <a:t>бити хурдтарин</a:t>
            </a:r>
            <a:r>
              <a:rPr lang="ru-RU" dirty="0"/>
              <a:t> </a:t>
            </a:r>
            <a:r>
              <a:rPr lang="ru-RU" dirty="0" err="1"/>
              <a:t>истифода</a:t>
            </a:r>
            <a:r>
              <a:rPr lang="ru-RU" dirty="0"/>
              <a:t> </a:t>
            </a:r>
            <a:r>
              <a:rPr lang="ru-RU" dirty="0" err="1"/>
              <a:t>шудаанд</a:t>
            </a:r>
            <a:r>
              <a:rPr lang="ru-RU" dirty="0"/>
              <a:t>, </a:t>
            </a:r>
            <a:r>
              <a:rPr lang="ru-RU" dirty="0" err="1"/>
              <a:t>оварда</a:t>
            </a:r>
            <a:r>
              <a:rPr lang="ru-RU" dirty="0"/>
              <a:t> </a:t>
            </a:r>
            <a:r>
              <a:rPr lang="ru-RU" dirty="0" err="1"/>
              <a:t>шудааст</a:t>
            </a:r>
            <a:r>
              <a:rPr lang="ru-RU" dirty="0"/>
              <a:t>. </a:t>
            </a:r>
            <a:r>
              <a:rPr lang="en-US" dirty="0" smtClean="0"/>
              <a:t>	</a:t>
            </a:r>
            <a:r>
              <a:rPr lang="ru-RU" dirty="0" err="1" smtClean="0"/>
              <a:t>Боби</a:t>
            </a:r>
            <a:r>
              <a:rPr lang="ru-RU" dirty="0" smtClean="0"/>
              <a:t> </a:t>
            </a:r>
            <a:r>
              <a:rPr lang="ru-RU" dirty="0" err="1"/>
              <a:t>сеюм</a:t>
            </a:r>
            <a:r>
              <a:rPr lang="ru-RU" dirty="0"/>
              <a:t> </a:t>
            </a:r>
            <a:r>
              <a:rPr lang="ru-RU" dirty="0" err="1" smtClean="0"/>
              <a:t>тарзи</a:t>
            </a:r>
            <a:r>
              <a:rPr lang="ru-RU" dirty="0" smtClean="0"/>
              <a:t> </a:t>
            </a:r>
            <a:r>
              <a:rPr lang="ru-RU" dirty="0" err="1" smtClean="0"/>
              <a:t>сохтани</a:t>
            </a:r>
            <a:r>
              <a:rPr lang="ru-RU" dirty="0" smtClean="0"/>
              <a:t> </a:t>
            </a:r>
            <a:r>
              <a:rPr lang="ru-RU" dirty="0" err="1" smtClean="0"/>
              <a:t>барномаи</a:t>
            </a:r>
            <a:r>
              <a:rPr lang="ru-RU" dirty="0" smtClean="0"/>
              <a:t> </a:t>
            </a:r>
            <a:r>
              <a:rPr lang="ru-RU" dirty="0" err="1" smtClean="0"/>
              <a:t>рамзкунон</a:t>
            </a:r>
            <a:r>
              <a:rPr lang="tg-Cyrl-TJ" dirty="0" smtClean="0"/>
              <a:t>ӣ ва рамзкушоӣ  </a:t>
            </a:r>
            <a:r>
              <a:rPr lang="ru-RU" dirty="0" err="1" smtClean="0"/>
              <a:t>баррасӣ</a:t>
            </a:r>
            <a:r>
              <a:rPr lang="ru-RU" dirty="0" smtClean="0"/>
              <a:t> </a:t>
            </a:r>
            <a:r>
              <a:rPr lang="ru-RU" dirty="0" err="1"/>
              <a:t>шуда</a:t>
            </a:r>
            <a:r>
              <a:rPr lang="ru-RU" dirty="0"/>
              <a:t>, </a:t>
            </a:r>
            <a:r>
              <a:rPr lang="ru-RU" dirty="0" err="1" smtClean="0"/>
              <a:t>истифодаи</a:t>
            </a:r>
            <a:r>
              <a:rPr lang="ru-RU" dirty="0" smtClean="0"/>
              <a:t> </a:t>
            </a:r>
            <a:r>
              <a:rPr lang="ru-RU" dirty="0" err="1" smtClean="0"/>
              <a:t>онро</a:t>
            </a:r>
            <a:r>
              <a:rPr lang="ru-RU" dirty="0" smtClean="0"/>
              <a:t> </a:t>
            </a:r>
            <a:r>
              <a:rPr lang="ru-RU" dirty="0" err="1" smtClean="0"/>
              <a:t>мефаҳмонад</a:t>
            </a:r>
            <a:r>
              <a:rPr lang="ru-RU" dirty="0" smtClean="0"/>
              <a:t>. </a:t>
            </a:r>
          </a:p>
        </p:txBody>
      </p:sp>
    </p:spTree>
    <p:extLst>
      <p:ext uri="{BB962C8B-B14F-4D97-AF65-F5344CB8AC3E}">
        <p14:creationId xmlns:p14="http://schemas.microsoft.com/office/powerpoint/2010/main" val="27786594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23528" y="1052736"/>
            <a:ext cx="8496944" cy="5256584"/>
          </a:xfrm>
        </p:spPr>
        <p:txBody>
          <a:bodyPr>
            <a:normAutofit lnSpcReduction="10000"/>
          </a:bodyPr>
          <a:lstStyle/>
          <a:p>
            <a:pPr marL="0" indent="0" algn="just">
              <a:buNone/>
            </a:pPr>
            <a:r>
              <a:rPr lang="tg-Cyrl-TJ" dirty="0" smtClean="0"/>
              <a:t>	Стеганография </a:t>
            </a:r>
            <a:r>
              <a:rPr lang="tg-Cyrl-TJ" dirty="0"/>
              <a:t>аз калимаи юнонӣ буда маънояш steganos – махфӣ (секрет, тайна), graph навиштаҷот ё ин ки навиштачоти махфӣ мебошад. Максади стеганография – хар қадар махфӣ нигоҳ доштани мавчудияти иттилоот мебошад. </a:t>
            </a:r>
            <a:endParaRPr lang="tg-Cyrl-TJ" dirty="0" smtClean="0"/>
          </a:p>
          <a:p>
            <a:pPr marL="0" indent="0" algn="just">
              <a:buNone/>
            </a:pPr>
            <a:r>
              <a:rPr lang="tg-Cyrl-TJ" dirty="0" smtClean="0"/>
              <a:t>	Тарақиёти </a:t>
            </a:r>
            <a:r>
              <a:rPr lang="tg-Cyrl-TJ" dirty="0"/>
              <a:t>воситаҳои техникӣ инкишофи сегонографияи компютериро дучанд гардонд ва усудҳои нави махфигардонии </a:t>
            </a:r>
            <a:r>
              <a:rPr lang="tg-Cyrl-TJ" dirty="0" smtClean="0"/>
              <a:t>иттилоотро </a:t>
            </a:r>
            <a:r>
              <a:rPr lang="tg-Cyrl-TJ" dirty="0"/>
              <a:t>пайдо </a:t>
            </a:r>
            <a:r>
              <a:rPr lang="tg-Cyrl-TJ" dirty="0" smtClean="0"/>
              <a:t>кард. </a:t>
            </a:r>
            <a:r>
              <a:rPr lang="tg-Cyrl-TJ" dirty="0"/>
              <a:t>Масалан ивази ҳарфҳои иттилооти махфӣ бо матни маънодори калима, ҷойгиркунии матни махфӣ дар дохили расм бо усули бити хурдтарин, махфигардони матн дар овоз ва видео дар солҳои охир усулҳои беҳтарини стеганография ба ҳисоб меёбанд</a:t>
            </a:r>
            <a:endParaRPr lang="ru-RU" dirty="0">
              <a:latin typeface="Times New Roman Tj" pitchFamily="18" charset="-52"/>
            </a:endParaRPr>
          </a:p>
        </p:txBody>
      </p:sp>
    </p:spTree>
    <p:extLst>
      <p:ext uri="{BB962C8B-B14F-4D97-AF65-F5344CB8AC3E}">
        <p14:creationId xmlns:p14="http://schemas.microsoft.com/office/powerpoint/2010/main" val="37845770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39552" y="836712"/>
            <a:ext cx="8352928" cy="5760640"/>
          </a:xfrm>
        </p:spPr>
        <p:txBody>
          <a:bodyPr>
            <a:normAutofit/>
          </a:bodyPr>
          <a:lstStyle/>
          <a:p>
            <a:pPr marL="0" indent="0" algn="just">
              <a:buNone/>
            </a:pPr>
            <a:r>
              <a:rPr lang="tg-Cyrl-TJ" sz="2400" dirty="0" smtClean="0"/>
              <a:t>	</a:t>
            </a:r>
            <a:r>
              <a:rPr lang="tg-Cyrl-TJ" sz="2400" dirty="0"/>
              <a:t>Мисоли одиро дида мебароем. Расми ранги хира бо 256 дараҷаи ранги хокистар, яъне бо суръати хоси рамзкунии 8 бит/пиксел дида мебароем. Маълум аст, ки чашми инсон дидани ивазкунии қимати бити хурдтаринро надорад</a:t>
            </a:r>
            <a:r>
              <a:rPr lang="tg-Cyrl-TJ" sz="2400" dirty="0" smtClean="0"/>
              <a:t>.</a:t>
            </a:r>
          </a:p>
          <a:p>
            <a:pPr marL="0" indent="0" algn="just">
              <a:buNone/>
            </a:pPr>
            <a:r>
              <a:rPr lang="tg-Cyrl-TJ" sz="2400" dirty="0" smtClean="0"/>
              <a:t>	Мақсади усули бити хуртарин  </a:t>
            </a:r>
            <a:r>
              <a:rPr lang="tg-Cyrl-TJ" sz="2400" dirty="0"/>
              <a:t>истифодаи  бити </a:t>
            </a:r>
            <a:r>
              <a:rPr lang="tg-Cyrl-TJ" sz="2400" dirty="0" smtClean="0"/>
              <a:t>8-ум барои ҷойгиркунии рамзи махфӣ, </a:t>
            </a:r>
            <a:r>
              <a:rPr lang="tg-Cyrl-TJ" sz="2400" dirty="0"/>
              <a:t>мебошад. </a:t>
            </a:r>
            <a:r>
              <a:rPr lang="tg-Cyrl-TJ" sz="2400" dirty="0" smtClean="0"/>
              <a:t>Аввал хаббарро </a:t>
            </a:r>
            <a:r>
              <a:rPr lang="tg-Cyrl-TJ" sz="2400" dirty="0"/>
              <a:t>ба намуди системаи ҳисобии дуӣ табдил медиҳем ва </a:t>
            </a:r>
            <a:r>
              <a:rPr lang="tg-Cyrl-TJ" sz="2400" dirty="0" smtClean="0"/>
              <a:t>ҳар як разряди он дар бити охирини расм мегузорем.</a:t>
            </a:r>
          </a:p>
          <a:p>
            <a:pPr marL="0" indent="0" algn="just">
              <a:buNone/>
            </a:pPr>
            <a:r>
              <a:rPr lang="tg-Cyrl-TJ" sz="2400" dirty="0" smtClean="0"/>
              <a:t>	</a:t>
            </a:r>
            <a:endParaRPr lang="ru-RU" sz="2400" dirty="0"/>
          </a:p>
        </p:txBody>
      </p:sp>
    </p:spTree>
    <p:extLst>
      <p:ext uri="{BB962C8B-B14F-4D97-AF65-F5344CB8AC3E}">
        <p14:creationId xmlns:p14="http://schemas.microsoft.com/office/powerpoint/2010/main" val="3786205552"/>
      </p:ext>
    </p:extLst>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9512" y="620688"/>
            <a:ext cx="8640960" cy="5688632"/>
          </a:xfrm>
        </p:spPr>
        <p:txBody>
          <a:bodyPr>
            <a:normAutofit/>
          </a:bodyPr>
          <a:lstStyle/>
          <a:p>
            <a:pPr marL="0" indent="0">
              <a:buNone/>
            </a:pPr>
            <a:r>
              <a:rPr lang="tg-Cyrl-TJ" dirty="0" smtClean="0"/>
              <a:t>	</a:t>
            </a:r>
            <a:endParaRPr lang="ru-RU" dirty="0" smtClean="0"/>
          </a:p>
          <a:p>
            <a:pPr marL="0" indent="0">
              <a:buNone/>
            </a:pPr>
            <a:endParaRPr lang="ru-RU" dirty="0"/>
          </a:p>
        </p:txBody>
      </p:sp>
      <p:sp>
        <p:nvSpPr>
          <p:cNvPr id="2" name="TextBox 1"/>
          <p:cNvSpPr txBox="1"/>
          <p:nvPr/>
        </p:nvSpPr>
        <p:spPr>
          <a:xfrm>
            <a:off x="539552" y="1196752"/>
            <a:ext cx="8208912" cy="5355312"/>
          </a:xfrm>
          <a:prstGeom prst="rect">
            <a:avLst/>
          </a:prstGeom>
          <a:noFill/>
        </p:spPr>
        <p:txBody>
          <a:bodyPr wrap="square" rtlCol="0">
            <a:spAutoFit/>
          </a:bodyPr>
          <a:lstStyle/>
          <a:p>
            <a:pPr algn="just"/>
            <a:r>
              <a:rPr lang="tg-Cyrl-TJ" dirty="0"/>
              <a:t>Алгоритми  ҷойгиркунии матн дар дохили расм- Рамзкунӣ</a:t>
            </a:r>
            <a:br>
              <a:rPr lang="tg-Cyrl-TJ" dirty="0"/>
            </a:br>
            <a:r>
              <a:rPr lang="tg-Cyrl-TJ" dirty="0"/>
              <a:t>1. Расми намуди BMP, JPEG дар барнома дохил менамоем.</a:t>
            </a:r>
            <a:br>
              <a:rPr lang="tg-Cyrl-TJ" dirty="0"/>
            </a:br>
            <a:r>
              <a:rPr lang="tg-Cyrl-TJ" dirty="0"/>
              <a:t>2. Миқдори пикселҳои расмро  муайян месозем. </a:t>
            </a:r>
            <a:endParaRPr lang="ru-RU" dirty="0"/>
          </a:p>
          <a:p>
            <a:pPr algn="just"/>
            <a:r>
              <a:rPr lang="tg-Cyrl-TJ" dirty="0"/>
              <a:t>3. Ранги пикселҳоро муайян карда онҳоро ба системаи дуӣ табдил медиҳем.</a:t>
            </a:r>
            <a:br>
              <a:rPr lang="tg-Cyrl-TJ" dirty="0"/>
            </a:br>
            <a:r>
              <a:rPr lang="tg-Cyrl-TJ" dirty="0"/>
              <a:t>4. Миқдори умумии битҳои расмро ҳисоб карда  ба 8 тақсим мекунем ва миқдори символҳои дар расм ҷойгиркуниро муайян мекунем.</a:t>
            </a:r>
            <a:endParaRPr lang="ru-RU" dirty="0"/>
          </a:p>
          <a:p>
            <a:pPr algn="just"/>
            <a:r>
              <a:rPr lang="tg-Cyrl-TJ" dirty="0"/>
              <a:t>5.Матни махфиро дохил мекунем. </a:t>
            </a:r>
            <a:endParaRPr lang="ru-RU" dirty="0"/>
          </a:p>
          <a:p>
            <a:pPr algn="just"/>
            <a:r>
              <a:rPr lang="tg-Cyrl-TJ" dirty="0"/>
              <a:t>6. Миқдори символҳоро дар матн ҳисоб намуда коди онҳоро  дар системаи ҳисобии дуӣ муайян мекунем. </a:t>
            </a:r>
            <a:endParaRPr lang="ru-RU" dirty="0"/>
          </a:p>
          <a:p>
            <a:pPr algn="just"/>
            <a:r>
              <a:rPr lang="tg-Cyrl-TJ" dirty="0"/>
              <a:t>7. Аз рӯи қадамҳои 4 ва 6 имконияти ҷойгиркунии матн дар дохили расм муайян кардан мумкин аст.</a:t>
            </a:r>
            <a:endParaRPr lang="ru-RU" dirty="0"/>
          </a:p>
          <a:p>
            <a:pPr algn="just"/>
            <a:r>
              <a:rPr lang="tg-Cyrl-TJ" dirty="0"/>
              <a:t>8.Агар миқлори символҳо аз миқдори пикселҳо (дар 8 пиксел як символ, яъне 1/8) зиёд бошад, он гоҳ қадами 1, вагарна қадми 9 ро иҷро мекунем.</a:t>
            </a:r>
            <a:endParaRPr lang="ru-RU" dirty="0"/>
          </a:p>
          <a:p>
            <a:pPr algn="just"/>
            <a:r>
              <a:rPr lang="tg-Cyrl-TJ" dirty="0"/>
              <a:t>9. Сикл интихоби ҳар як коди пикселро ташкил мекунем</a:t>
            </a:r>
            <a:endParaRPr lang="ru-RU" dirty="0"/>
          </a:p>
          <a:p>
            <a:pPr algn="just"/>
            <a:r>
              <a:rPr lang="tg-Cyrl-TJ" dirty="0"/>
              <a:t>10. Сикл ҷудокунии бити символҳоро ташкил мекунем.</a:t>
            </a:r>
            <a:endParaRPr lang="ru-RU" dirty="0"/>
          </a:p>
          <a:p>
            <a:pPr algn="just"/>
            <a:r>
              <a:rPr lang="tg-Cyrl-TJ" dirty="0"/>
              <a:t>11. Дар сикл бити ҷудокардаи символҳоро бо бити охири пикселҳо иваз мекунем.</a:t>
            </a:r>
            <a:endParaRPr lang="ru-RU" dirty="0"/>
          </a:p>
          <a:p>
            <a:pPr algn="just"/>
            <a:r>
              <a:rPr lang="tg-Cyrl-TJ" dirty="0"/>
              <a:t>12. Қадами 9-11-ро то тамом шудани бити символҳо иҷро менамоем. </a:t>
            </a:r>
            <a:endParaRPr lang="ru-RU" dirty="0"/>
          </a:p>
          <a:p>
            <a:pPr algn="just"/>
            <a:r>
              <a:rPr lang="tg-Cyrl-TJ" dirty="0"/>
              <a:t>13. Натиҷаи ҳосилшударо сабт мекунем.</a:t>
            </a:r>
            <a:endParaRPr lang="ru-RU" dirty="0"/>
          </a:p>
        </p:txBody>
      </p:sp>
    </p:spTree>
    <p:extLst>
      <p:ext uri="{BB962C8B-B14F-4D97-AF65-F5344CB8AC3E}">
        <p14:creationId xmlns:p14="http://schemas.microsoft.com/office/powerpoint/2010/main" val="322813061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Поток">
  <a:themeElements>
    <a:clrScheme name="Поток">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Поток">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Поток">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480</TotalTime>
  <Words>30</Words>
  <Application>Microsoft Office PowerPoint</Application>
  <PresentationFormat>Экран (4:3)</PresentationFormat>
  <Paragraphs>33</Paragraphs>
  <Slides>7</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7</vt:i4>
      </vt:variant>
    </vt:vector>
  </HeadingPairs>
  <TitlesOfParts>
    <vt:vector size="8" baseType="lpstr">
      <vt:lpstr>Поток</vt:lpstr>
      <vt:lpstr>Рисолаи хатми тахассусӣ дар мавзӯъи Таҳияи барномаи системаи махфигардонӣ ва ошкоркунии матн дар расмҳо ба воситаи барномаи С#</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Мубориз</dc:creator>
  <cp:lastModifiedBy>Abdulnazar</cp:lastModifiedBy>
  <cp:revision>44</cp:revision>
  <dcterms:created xsi:type="dcterms:W3CDTF">2017-06-15T15:04:17Z</dcterms:created>
  <dcterms:modified xsi:type="dcterms:W3CDTF">2021-05-27T01:44:02Z</dcterms:modified>
</cp:coreProperties>
</file>