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04" autoAdjust="0"/>
    <p:restoredTop sz="94660"/>
  </p:normalViewPr>
  <p:slideViewPr>
    <p:cSldViewPr snapToGrid="0">
      <p:cViewPr>
        <p:scale>
          <a:sx n="39" d="100"/>
          <a:sy n="39" d="100"/>
        </p:scale>
        <p:origin x="1568"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17A487-DAB9-47B5-B36B-4375CB0B0A83}"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34A46-6275-48EF-917A-A22F3557E009}" type="slidenum">
              <a:rPr lang="en-US" smtClean="0"/>
              <a:t>‹#›</a:t>
            </a:fld>
            <a:endParaRPr lang="en-US"/>
          </a:p>
        </p:txBody>
      </p:sp>
    </p:spTree>
    <p:extLst>
      <p:ext uri="{BB962C8B-B14F-4D97-AF65-F5344CB8AC3E}">
        <p14:creationId xmlns:p14="http://schemas.microsoft.com/office/powerpoint/2010/main" val="2963382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17A487-DAB9-47B5-B36B-4375CB0B0A83}"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34A46-6275-48EF-917A-A22F3557E009}" type="slidenum">
              <a:rPr lang="en-US" smtClean="0"/>
              <a:t>‹#›</a:t>
            </a:fld>
            <a:endParaRPr lang="en-US"/>
          </a:p>
        </p:txBody>
      </p:sp>
    </p:spTree>
    <p:extLst>
      <p:ext uri="{BB962C8B-B14F-4D97-AF65-F5344CB8AC3E}">
        <p14:creationId xmlns:p14="http://schemas.microsoft.com/office/powerpoint/2010/main" val="204990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17A487-DAB9-47B5-B36B-4375CB0B0A83}"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34A46-6275-48EF-917A-A22F3557E009}" type="slidenum">
              <a:rPr lang="en-US" smtClean="0"/>
              <a:t>‹#›</a:t>
            </a:fld>
            <a:endParaRPr lang="en-US"/>
          </a:p>
        </p:txBody>
      </p:sp>
    </p:spTree>
    <p:extLst>
      <p:ext uri="{BB962C8B-B14F-4D97-AF65-F5344CB8AC3E}">
        <p14:creationId xmlns:p14="http://schemas.microsoft.com/office/powerpoint/2010/main" val="2480191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17A487-DAB9-47B5-B36B-4375CB0B0A83}"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34A46-6275-48EF-917A-A22F3557E009}" type="slidenum">
              <a:rPr lang="en-US" smtClean="0"/>
              <a:t>‹#›</a:t>
            </a:fld>
            <a:endParaRPr lang="en-US"/>
          </a:p>
        </p:txBody>
      </p:sp>
    </p:spTree>
    <p:extLst>
      <p:ext uri="{BB962C8B-B14F-4D97-AF65-F5344CB8AC3E}">
        <p14:creationId xmlns:p14="http://schemas.microsoft.com/office/powerpoint/2010/main" val="2336732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17A487-DAB9-47B5-B36B-4375CB0B0A83}" type="datetimeFigureOut">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34A46-6275-48EF-917A-A22F3557E009}" type="slidenum">
              <a:rPr lang="en-US" smtClean="0"/>
              <a:t>‹#›</a:t>
            </a:fld>
            <a:endParaRPr lang="en-US"/>
          </a:p>
        </p:txBody>
      </p:sp>
    </p:spTree>
    <p:extLst>
      <p:ext uri="{BB962C8B-B14F-4D97-AF65-F5344CB8AC3E}">
        <p14:creationId xmlns:p14="http://schemas.microsoft.com/office/powerpoint/2010/main" val="169361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17A487-DAB9-47B5-B36B-4375CB0B0A83}"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34A46-6275-48EF-917A-A22F3557E009}" type="slidenum">
              <a:rPr lang="en-US" smtClean="0"/>
              <a:t>‹#›</a:t>
            </a:fld>
            <a:endParaRPr lang="en-US"/>
          </a:p>
        </p:txBody>
      </p:sp>
    </p:spTree>
    <p:extLst>
      <p:ext uri="{BB962C8B-B14F-4D97-AF65-F5344CB8AC3E}">
        <p14:creationId xmlns:p14="http://schemas.microsoft.com/office/powerpoint/2010/main" val="522914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17A487-DAB9-47B5-B36B-4375CB0B0A83}" type="datetimeFigureOut">
              <a:rPr lang="en-US" smtClean="0"/>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634A46-6275-48EF-917A-A22F3557E009}" type="slidenum">
              <a:rPr lang="en-US" smtClean="0"/>
              <a:t>‹#›</a:t>
            </a:fld>
            <a:endParaRPr lang="en-US"/>
          </a:p>
        </p:txBody>
      </p:sp>
    </p:spTree>
    <p:extLst>
      <p:ext uri="{BB962C8B-B14F-4D97-AF65-F5344CB8AC3E}">
        <p14:creationId xmlns:p14="http://schemas.microsoft.com/office/powerpoint/2010/main" val="324739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17A487-DAB9-47B5-B36B-4375CB0B0A83}" type="datetimeFigureOut">
              <a:rPr lang="en-US" smtClean="0"/>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634A46-6275-48EF-917A-A22F3557E009}" type="slidenum">
              <a:rPr lang="en-US" smtClean="0"/>
              <a:t>‹#›</a:t>
            </a:fld>
            <a:endParaRPr lang="en-US"/>
          </a:p>
        </p:txBody>
      </p:sp>
    </p:spTree>
    <p:extLst>
      <p:ext uri="{BB962C8B-B14F-4D97-AF65-F5344CB8AC3E}">
        <p14:creationId xmlns:p14="http://schemas.microsoft.com/office/powerpoint/2010/main" val="112805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7A487-DAB9-47B5-B36B-4375CB0B0A83}" type="datetimeFigureOut">
              <a:rPr lang="en-US" smtClean="0"/>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634A46-6275-48EF-917A-A22F3557E009}" type="slidenum">
              <a:rPr lang="en-US" smtClean="0"/>
              <a:t>‹#›</a:t>
            </a:fld>
            <a:endParaRPr lang="en-US"/>
          </a:p>
        </p:txBody>
      </p:sp>
    </p:spTree>
    <p:extLst>
      <p:ext uri="{BB962C8B-B14F-4D97-AF65-F5344CB8AC3E}">
        <p14:creationId xmlns:p14="http://schemas.microsoft.com/office/powerpoint/2010/main" val="191924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17A487-DAB9-47B5-B36B-4375CB0B0A83}"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34A46-6275-48EF-917A-A22F3557E009}" type="slidenum">
              <a:rPr lang="en-US" smtClean="0"/>
              <a:t>‹#›</a:t>
            </a:fld>
            <a:endParaRPr lang="en-US"/>
          </a:p>
        </p:txBody>
      </p:sp>
    </p:spTree>
    <p:extLst>
      <p:ext uri="{BB962C8B-B14F-4D97-AF65-F5344CB8AC3E}">
        <p14:creationId xmlns:p14="http://schemas.microsoft.com/office/powerpoint/2010/main" val="1478792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17A487-DAB9-47B5-B36B-4375CB0B0A83}" type="datetimeFigureOut">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34A46-6275-48EF-917A-A22F3557E009}" type="slidenum">
              <a:rPr lang="en-US" smtClean="0"/>
              <a:t>‹#›</a:t>
            </a:fld>
            <a:endParaRPr lang="en-US"/>
          </a:p>
        </p:txBody>
      </p:sp>
    </p:spTree>
    <p:extLst>
      <p:ext uri="{BB962C8B-B14F-4D97-AF65-F5344CB8AC3E}">
        <p14:creationId xmlns:p14="http://schemas.microsoft.com/office/powerpoint/2010/main" val="3654865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17A487-DAB9-47B5-B36B-4375CB0B0A83}" type="datetimeFigureOut">
              <a:rPr lang="en-US" smtClean="0"/>
              <a:t>10/6/2024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34A46-6275-48EF-917A-A22F3557E009}" type="slidenum">
              <a:rPr lang="en-US" smtClean="0"/>
              <a:t>‹#›</a:t>
            </a:fld>
            <a:endParaRPr lang="en-US"/>
          </a:p>
        </p:txBody>
      </p:sp>
    </p:spTree>
    <p:extLst>
      <p:ext uri="{BB962C8B-B14F-4D97-AF65-F5344CB8AC3E}">
        <p14:creationId xmlns:p14="http://schemas.microsoft.com/office/powerpoint/2010/main" val="772017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1" y="506186"/>
            <a:ext cx="7279396" cy="1747157"/>
          </a:xfrm>
        </p:spPr>
        <p:txBody>
          <a:bodyPr>
            <a:normAutofit/>
          </a:bodyPr>
          <a:lstStyle/>
          <a:p>
            <a:endParaRPr lang="en-US" dirty="0"/>
          </a:p>
        </p:txBody>
      </p:sp>
      <p:sp>
        <p:nvSpPr>
          <p:cNvPr id="3" name="Subtitle 2"/>
          <p:cNvSpPr>
            <a:spLocks noGrp="1"/>
          </p:cNvSpPr>
          <p:nvPr>
            <p:ph type="subTitle" idx="1"/>
          </p:nvPr>
        </p:nvSpPr>
        <p:spPr/>
        <p:txBody>
          <a:bodyPr>
            <a:normAutofit/>
          </a:bodyPr>
          <a:lstStyle/>
          <a:p>
            <a:endParaRPr lang="en-US" sz="4800" dirty="0"/>
          </a:p>
        </p:txBody>
      </p:sp>
      <p:pic>
        <p:nvPicPr>
          <p:cNvPr id="1026" name="Picture 2" descr="https://cdn2.eandtmagazine.org/sites/default/files/styles/uncropped_medium/public/2024-01/web_portland-usa-feb-10-2022-closeup_Credit_Tada-Images_shutterstock_2145351107.png?itok=vWk3Kmv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501590" cy="73641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51114" y="506186"/>
            <a:ext cx="9372600" cy="830997"/>
          </a:xfrm>
          <a:prstGeom prst="rect">
            <a:avLst/>
          </a:prstGeom>
        </p:spPr>
        <p:txBody>
          <a:bodyPr wrap="square">
            <a:spAutoFit/>
          </a:bodyPr>
          <a:lstStyle/>
          <a:p>
            <a:r>
              <a:rPr lang="en-US" sz="4800" dirty="0" smtClean="0"/>
              <a:t>Apple App Store Insights</a:t>
            </a:r>
            <a:endParaRPr lang="en-US" sz="4800" dirty="0"/>
          </a:p>
        </p:txBody>
      </p:sp>
    </p:spTree>
    <p:extLst>
      <p:ext uri="{BB962C8B-B14F-4D97-AF65-F5344CB8AC3E}">
        <p14:creationId xmlns:p14="http://schemas.microsoft.com/office/powerpoint/2010/main" val="1787555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4023"/>
            <a:ext cx="8937266" cy="1255654"/>
          </a:xfrm>
        </p:spPr>
        <p:txBody>
          <a:bodyPr/>
          <a:lstStyle/>
          <a:p>
            <a:r>
              <a:rPr lang="en-US" dirty="0" smtClean="0">
                <a:solidFill>
                  <a:schemeClr val="accent6">
                    <a:lumMod val="75000"/>
                  </a:schemeClr>
                </a:solidFill>
              </a:rPr>
              <a:t>Key Findings</a:t>
            </a:r>
            <a:endParaRPr lang="en-US" dirty="0">
              <a:solidFill>
                <a:schemeClr val="accent6">
                  <a:lumMod val="75000"/>
                </a:schemeClr>
              </a:solidFill>
            </a:endParaRPr>
          </a:p>
        </p:txBody>
      </p:sp>
      <p:sp>
        <p:nvSpPr>
          <p:cNvPr id="3" name="Content Placeholder 2"/>
          <p:cNvSpPr>
            <a:spLocks noGrp="1"/>
          </p:cNvSpPr>
          <p:nvPr>
            <p:ph idx="1"/>
          </p:nvPr>
        </p:nvSpPr>
        <p:spPr>
          <a:xfrm>
            <a:off x="0" y="735500"/>
            <a:ext cx="11298141" cy="1759174"/>
          </a:xfrm>
        </p:spPr>
        <p:txBody>
          <a:bodyPr>
            <a:normAutofit lnSpcReduction="10000"/>
          </a:bodyPr>
          <a:lstStyle/>
          <a:p>
            <a:r>
              <a:rPr lang="en-US" sz="1800" dirty="0" smtClean="0">
                <a:solidFill>
                  <a:schemeClr val="accent6">
                    <a:lumMod val="75000"/>
                  </a:schemeClr>
                </a:solidFill>
              </a:rPr>
              <a:t>1. Education apps have highest avg. ratings (4.6)</a:t>
            </a:r>
          </a:p>
          <a:p>
            <a:r>
              <a:rPr lang="en-US" sz="1800" dirty="0" smtClean="0">
                <a:solidFill>
                  <a:schemeClr val="accent6">
                    <a:lumMod val="75000"/>
                  </a:schemeClr>
                </a:solidFill>
              </a:rPr>
              <a:t>2. Games dominate top-grossing apps..</a:t>
            </a:r>
          </a:p>
          <a:p>
            <a:r>
              <a:rPr lang="en-US" sz="1800" dirty="0" smtClean="0">
                <a:solidFill>
                  <a:schemeClr val="accent6">
                    <a:lumMod val="75000"/>
                  </a:schemeClr>
                </a:solidFill>
              </a:rPr>
              <a:t>3. Apps supporting multiple languages have higher ratings.</a:t>
            </a:r>
          </a:p>
          <a:p>
            <a:r>
              <a:rPr lang="en-US" sz="1800" dirty="0" smtClean="0">
                <a:solidFill>
                  <a:schemeClr val="accent6">
                    <a:lumMod val="75000"/>
                  </a:schemeClr>
                </a:solidFill>
              </a:rPr>
              <a:t>4. Price increases with app size.</a:t>
            </a:r>
          </a:p>
          <a:p>
            <a:r>
              <a:rPr lang="en-US" sz="1800" dirty="0" smtClean="0">
                <a:solidFill>
                  <a:schemeClr val="accent6">
                    <a:lumMod val="75000"/>
                  </a:schemeClr>
                </a:solidFill>
              </a:rPr>
              <a:t>5. Age group 4+ has most affordable apps</a:t>
            </a:r>
            <a:endParaRPr lang="en-US" sz="1800" dirty="0">
              <a:solidFill>
                <a:schemeClr val="accent6">
                  <a:lumMod val="75000"/>
                </a:schemeClr>
              </a:solidFill>
            </a:endParaRPr>
          </a:p>
        </p:txBody>
      </p:sp>
      <p:sp>
        <p:nvSpPr>
          <p:cNvPr id="4" name="Rectangle 3"/>
          <p:cNvSpPr/>
          <p:nvPr/>
        </p:nvSpPr>
        <p:spPr>
          <a:xfrm>
            <a:off x="127221" y="2608228"/>
            <a:ext cx="2671638" cy="584775"/>
          </a:xfrm>
          <a:prstGeom prst="rect">
            <a:avLst/>
          </a:prstGeom>
        </p:spPr>
        <p:txBody>
          <a:bodyPr wrap="square">
            <a:spAutoFit/>
          </a:bodyPr>
          <a:lstStyle/>
          <a:p>
            <a:r>
              <a:rPr lang="en-US" sz="3200" dirty="0" smtClean="0">
                <a:solidFill>
                  <a:schemeClr val="accent6">
                    <a:lumMod val="75000"/>
                  </a:schemeClr>
                </a:solidFill>
              </a:rPr>
              <a:t>App Insights</a:t>
            </a:r>
            <a:endParaRPr lang="en-US" sz="3200" dirty="0">
              <a:solidFill>
                <a:schemeClr val="accent6">
                  <a:lumMod val="75000"/>
                </a:schemeClr>
              </a:solidFill>
            </a:endParaRPr>
          </a:p>
        </p:txBody>
      </p:sp>
      <p:sp>
        <p:nvSpPr>
          <p:cNvPr id="5" name="Rectangle 4"/>
          <p:cNvSpPr/>
          <p:nvPr/>
        </p:nvSpPr>
        <p:spPr>
          <a:xfrm>
            <a:off x="127220" y="3306557"/>
            <a:ext cx="8249337" cy="1477328"/>
          </a:xfrm>
          <a:prstGeom prst="rect">
            <a:avLst/>
          </a:prstGeom>
        </p:spPr>
        <p:txBody>
          <a:bodyPr wrap="square">
            <a:spAutoFit/>
          </a:bodyPr>
          <a:lstStyle/>
          <a:p>
            <a:r>
              <a:rPr lang="en-US" dirty="0" smtClean="0">
                <a:solidFill>
                  <a:schemeClr val="accent6">
                    <a:lumMod val="75000"/>
                  </a:schemeClr>
                </a:solidFill>
              </a:rPr>
              <a:t>1. Game Pro: highest total bytes and price.</a:t>
            </a:r>
          </a:p>
          <a:p>
            <a:r>
              <a:rPr lang="en-US" dirty="0" smtClean="0">
                <a:solidFill>
                  <a:schemeClr val="accent6">
                    <a:lumMod val="75000"/>
                  </a:schemeClr>
                </a:solidFill>
              </a:rPr>
              <a:t>2. Education Pro: highest avg. rating and current version avg. rating.</a:t>
            </a:r>
          </a:p>
          <a:p>
            <a:r>
              <a:rPr lang="en-US" dirty="0" smtClean="0">
                <a:solidFill>
                  <a:schemeClr val="accent6">
                    <a:lumMod val="75000"/>
                  </a:schemeClr>
                </a:solidFill>
              </a:rPr>
              <a:t>3. Language Learner: supports most languages.</a:t>
            </a:r>
          </a:p>
          <a:p>
            <a:r>
              <a:rPr lang="en-US" dirty="0" smtClean="0">
                <a:solidFill>
                  <a:schemeClr val="accent6">
                    <a:lumMod val="75000"/>
                  </a:schemeClr>
                </a:solidFill>
              </a:rPr>
              <a:t>4. Fitness Tracker: highest-rated app in health and fitness.</a:t>
            </a:r>
          </a:p>
          <a:p>
            <a:r>
              <a:rPr lang="en-US" dirty="0" smtClean="0">
                <a:solidFill>
                  <a:schemeClr val="accent6">
                    <a:lumMod val="75000"/>
                  </a:schemeClr>
                </a:solidFill>
              </a:rPr>
              <a:t>5. Music Master: second-highest total bytes and price</a:t>
            </a:r>
            <a:endParaRPr lang="en-US" dirty="0">
              <a:solidFill>
                <a:schemeClr val="accent6">
                  <a:lumMod val="75000"/>
                </a:schemeClr>
              </a:solidFill>
            </a:endParaRPr>
          </a:p>
        </p:txBody>
      </p:sp>
    </p:spTree>
    <p:extLst>
      <p:ext uri="{BB962C8B-B14F-4D97-AF65-F5344CB8AC3E}">
        <p14:creationId xmlns:p14="http://schemas.microsoft.com/office/powerpoint/2010/main" val="86120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18" y="1"/>
            <a:ext cx="4516341" cy="1105230"/>
          </a:xfrm>
        </p:spPr>
        <p:txBody>
          <a:bodyPr/>
          <a:lstStyle/>
          <a:p>
            <a:r>
              <a:rPr lang="en-US" dirty="0" smtClean="0">
                <a:solidFill>
                  <a:schemeClr val="accent6">
                    <a:lumMod val="75000"/>
                  </a:schemeClr>
                </a:solidFill>
              </a:rPr>
              <a:t>Genre Insights</a:t>
            </a:r>
            <a:endParaRPr lang="en-US" dirty="0">
              <a:solidFill>
                <a:schemeClr val="accent6">
                  <a:lumMod val="75000"/>
                </a:schemeClr>
              </a:solidFill>
            </a:endParaRPr>
          </a:p>
        </p:txBody>
      </p:sp>
      <p:sp>
        <p:nvSpPr>
          <p:cNvPr id="3" name="Content Placeholder 2"/>
          <p:cNvSpPr>
            <a:spLocks noGrp="1"/>
          </p:cNvSpPr>
          <p:nvPr>
            <p:ph idx="1"/>
          </p:nvPr>
        </p:nvSpPr>
        <p:spPr>
          <a:xfrm>
            <a:off x="0" y="1105231"/>
            <a:ext cx="11353800" cy="2719346"/>
          </a:xfrm>
        </p:spPr>
        <p:txBody>
          <a:bodyPr>
            <a:normAutofit/>
          </a:bodyPr>
          <a:lstStyle/>
          <a:p>
            <a:r>
              <a:rPr lang="en-US" sz="1800" dirty="0" smtClean="0">
                <a:solidFill>
                  <a:schemeClr val="accent6">
                    <a:lumMod val="75000"/>
                  </a:schemeClr>
                </a:solidFill>
              </a:rPr>
              <a:t>1. Education: highest avg. rating.</a:t>
            </a:r>
          </a:p>
          <a:p>
            <a:r>
              <a:rPr lang="en-US" sz="1800" dirty="0" smtClean="0">
                <a:solidFill>
                  <a:schemeClr val="accent6">
                    <a:lumMod val="75000"/>
                  </a:schemeClr>
                </a:solidFill>
              </a:rPr>
              <a:t>2. Games: highest revenue-generating.</a:t>
            </a:r>
          </a:p>
          <a:p>
            <a:r>
              <a:rPr lang="en-US" sz="1800" dirty="0" smtClean="0">
                <a:solidFill>
                  <a:schemeClr val="accent6">
                    <a:lumMod val="75000"/>
                  </a:schemeClr>
                </a:solidFill>
              </a:rPr>
              <a:t>3. Lifestyle: third-highest avg. rating.</a:t>
            </a:r>
          </a:p>
          <a:p>
            <a:r>
              <a:rPr lang="en-US" sz="1800" dirty="0" smtClean="0">
                <a:solidFill>
                  <a:schemeClr val="accent6">
                    <a:lumMod val="75000"/>
                  </a:schemeClr>
                </a:solidFill>
              </a:rPr>
              <a:t>4. Entertainment: fourth-highest avg. rating.</a:t>
            </a:r>
          </a:p>
          <a:p>
            <a:r>
              <a:rPr lang="en-US" sz="1800" dirty="0" smtClean="0">
                <a:solidFill>
                  <a:schemeClr val="accent6">
                    <a:lumMod val="75000"/>
                  </a:schemeClr>
                </a:solidFill>
              </a:rPr>
              <a:t>5. Productivity: fifth-highest avg. rating</a:t>
            </a:r>
            <a:endParaRPr lang="en-US" sz="1800" dirty="0">
              <a:solidFill>
                <a:schemeClr val="accent6">
                  <a:lumMod val="75000"/>
                </a:schemeClr>
              </a:solidFill>
            </a:endParaRPr>
          </a:p>
        </p:txBody>
      </p:sp>
      <p:sp>
        <p:nvSpPr>
          <p:cNvPr id="4" name="Rectangle 3"/>
          <p:cNvSpPr/>
          <p:nvPr/>
        </p:nvSpPr>
        <p:spPr>
          <a:xfrm>
            <a:off x="111318" y="3212529"/>
            <a:ext cx="4826442" cy="523220"/>
          </a:xfrm>
          <a:prstGeom prst="rect">
            <a:avLst/>
          </a:prstGeom>
        </p:spPr>
        <p:txBody>
          <a:bodyPr wrap="square">
            <a:spAutoFit/>
          </a:bodyPr>
          <a:lstStyle/>
          <a:p>
            <a:r>
              <a:rPr lang="en-US" sz="2800" dirty="0" smtClean="0">
                <a:solidFill>
                  <a:schemeClr val="accent6">
                    <a:lumMod val="75000"/>
                  </a:schemeClr>
                </a:solidFill>
              </a:rPr>
              <a:t>Age Group Insights</a:t>
            </a:r>
            <a:endParaRPr lang="en-US" sz="2800" dirty="0">
              <a:solidFill>
                <a:schemeClr val="accent6">
                  <a:lumMod val="75000"/>
                </a:schemeClr>
              </a:solidFill>
            </a:endParaRPr>
          </a:p>
        </p:txBody>
      </p:sp>
      <p:sp>
        <p:nvSpPr>
          <p:cNvPr id="6" name="Rectangle 5"/>
          <p:cNvSpPr/>
          <p:nvPr/>
        </p:nvSpPr>
        <p:spPr>
          <a:xfrm>
            <a:off x="111318" y="3935896"/>
            <a:ext cx="4420925" cy="1200329"/>
          </a:xfrm>
          <a:prstGeom prst="rect">
            <a:avLst/>
          </a:prstGeom>
        </p:spPr>
        <p:txBody>
          <a:bodyPr wrap="square">
            <a:spAutoFit/>
          </a:bodyPr>
          <a:lstStyle/>
          <a:p>
            <a:pPr marL="342900" indent="-342900">
              <a:buAutoNum type="arabicPeriod"/>
            </a:pPr>
            <a:r>
              <a:rPr lang="en-US" dirty="0" smtClean="0">
                <a:solidFill>
                  <a:schemeClr val="accent6">
                    <a:lumMod val="75000"/>
                  </a:schemeClr>
                </a:solidFill>
              </a:rPr>
              <a:t>4+: most affordable apps.</a:t>
            </a:r>
          </a:p>
          <a:p>
            <a:r>
              <a:rPr lang="en-US" dirty="0" smtClean="0">
                <a:solidFill>
                  <a:schemeClr val="accent6">
                    <a:lumMod val="75000"/>
                  </a:schemeClr>
                </a:solidFill>
              </a:rPr>
              <a:t>2.</a:t>
            </a:r>
            <a:r>
              <a:rPr lang="en-US" dirty="0" smtClean="0">
                <a:solidFill>
                  <a:schemeClr val="accent6">
                    <a:lumMod val="75000"/>
                  </a:schemeClr>
                </a:solidFill>
              </a:rPr>
              <a:t> 9+: highest-rated apps.</a:t>
            </a:r>
          </a:p>
          <a:p>
            <a:r>
              <a:rPr lang="en-US" dirty="0" smtClean="0">
                <a:solidFill>
                  <a:schemeClr val="accent6">
                    <a:lumMod val="75000"/>
                  </a:schemeClr>
                </a:solidFill>
              </a:rPr>
              <a:t>3. 12+: highest revenue-generating.</a:t>
            </a:r>
          </a:p>
          <a:p>
            <a:r>
              <a:rPr lang="en-US" dirty="0" smtClean="0">
                <a:solidFill>
                  <a:schemeClr val="accent6">
                    <a:lumMod val="75000"/>
                  </a:schemeClr>
                </a:solidFill>
              </a:rPr>
              <a:t>4. 17+: most expensive apps</a:t>
            </a:r>
            <a:endParaRPr lang="en-US" dirty="0">
              <a:solidFill>
                <a:schemeClr val="accent6">
                  <a:lumMod val="75000"/>
                </a:schemeClr>
              </a:solidFill>
            </a:endParaRPr>
          </a:p>
        </p:txBody>
      </p:sp>
    </p:spTree>
    <p:extLst>
      <p:ext uri="{BB962C8B-B14F-4D97-AF65-F5344CB8AC3E}">
        <p14:creationId xmlns:p14="http://schemas.microsoft.com/office/powerpoint/2010/main" val="307497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62" y="0"/>
            <a:ext cx="6100637" cy="1600200"/>
          </a:xfrm>
        </p:spPr>
        <p:txBody>
          <a:bodyPr/>
          <a:lstStyle/>
          <a:p>
            <a:r>
              <a:rPr lang="en-US" dirty="0" smtClean="0">
                <a:solidFill>
                  <a:schemeClr val="accent6">
                    <a:lumMod val="50000"/>
                  </a:schemeClr>
                </a:solidFill>
              </a:rPr>
              <a:t>Bytes Group Insights</a:t>
            </a:r>
            <a:endParaRPr lang="en-US" dirty="0">
              <a:solidFill>
                <a:schemeClr val="accent6">
                  <a:lumMod val="50000"/>
                </a:schemeClr>
              </a:solidFill>
            </a:endParaRPr>
          </a:p>
        </p:txBody>
      </p:sp>
      <p:sp>
        <p:nvSpPr>
          <p:cNvPr id="3" name="Content Placeholder 2"/>
          <p:cNvSpPr>
            <a:spLocks noGrp="1"/>
          </p:cNvSpPr>
          <p:nvPr>
            <p:ph idx="1"/>
          </p:nvPr>
        </p:nvSpPr>
        <p:spPr>
          <a:xfrm>
            <a:off x="71563" y="1485900"/>
            <a:ext cx="11855393" cy="4702629"/>
          </a:xfrm>
        </p:spPr>
        <p:txBody>
          <a:bodyPr>
            <a:normAutofit/>
          </a:bodyPr>
          <a:lstStyle/>
          <a:p>
            <a:r>
              <a:rPr lang="en-US" dirty="0" smtClean="0">
                <a:solidFill>
                  <a:schemeClr val="accent6">
                    <a:lumMod val="75000"/>
                  </a:schemeClr>
                </a:solidFill>
              </a:rPr>
              <a:t>.</a:t>
            </a:r>
            <a:r>
              <a:rPr lang="en-US" sz="1800" dirty="0" smtClean="0">
                <a:solidFill>
                  <a:schemeClr val="accent6">
                    <a:lumMod val="75000"/>
                  </a:schemeClr>
                </a:solidFill>
              </a:rPr>
              <a:t>1 100M-500M: most affordable apps.</a:t>
            </a:r>
          </a:p>
          <a:p>
            <a:r>
              <a:rPr lang="en-US" sz="1800" dirty="0" smtClean="0">
                <a:solidFill>
                  <a:schemeClr val="accent6">
                    <a:lumMod val="75000"/>
                  </a:schemeClr>
                </a:solidFill>
              </a:rPr>
              <a:t>2. 500M-1G: highest-rated apps.</a:t>
            </a:r>
          </a:p>
          <a:p>
            <a:r>
              <a:rPr lang="en-US" sz="1800" dirty="0" smtClean="0">
                <a:solidFill>
                  <a:schemeClr val="accent6">
                    <a:lumMod val="75000"/>
                  </a:schemeClr>
                </a:solidFill>
              </a:rPr>
              <a:t>3. 1G-2G: highest revenue-generating</a:t>
            </a:r>
          </a:p>
          <a:p>
            <a:r>
              <a:rPr lang="en-US" sz="1800" dirty="0" smtClean="0">
                <a:solidFill>
                  <a:schemeClr val="accent6">
                    <a:lumMod val="75000"/>
                  </a:schemeClr>
                </a:solidFill>
              </a:rPr>
              <a:t>Device and Screenshot Insights</a:t>
            </a:r>
          </a:p>
          <a:p>
            <a:r>
              <a:rPr lang="en-US" sz="1800" dirty="0" smtClean="0">
                <a:solidFill>
                  <a:schemeClr val="accent6">
                    <a:lumMod val="75000"/>
                  </a:schemeClr>
                </a:solidFill>
              </a:rPr>
              <a:t>1. iPhone: most supported device.</a:t>
            </a:r>
          </a:p>
          <a:p>
            <a:r>
              <a:rPr lang="en-US" sz="1800" dirty="0" smtClean="0">
                <a:solidFill>
                  <a:schemeClr val="accent6">
                    <a:lumMod val="75000"/>
                  </a:schemeClr>
                </a:solidFill>
              </a:rPr>
              <a:t>2. 1-5 screenshots: most common screenshot count.</a:t>
            </a:r>
          </a:p>
          <a:p>
            <a:r>
              <a:rPr lang="en-US" sz="3200" dirty="0" smtClean="0">
                <a:solidFill>
                  <a:schemeClr val="accent6">
                    <a:lumMod val="75000"/>
                  </a:schemeClr>
                </a:solidFill>
              </a:rPr>
              <a:t>Conclusion</a:t>
            </a:r>
          </a:p>
          <a:p>
            <a:r>
              <a:rPr lang="en-US" sz="2000" dirty="0" smtClean="0">
                <a:solidFill>
                  <a:schemeClr val="accent6">
                    <a:lumMod val="75000"/>
                  </a:schemeClr>
                </a:solidFill>
              </a:rPr>
              <a:t>The analysis provides valuable insights into the Apple App Store data, highlighting key trends and opportunities for app developers. By understanding these insights, developers can create successful apps that meet user demands.</a:t>
            </a:r>
            <a:endParaRPr lang="en-US" sz="2000" dirty="0">
              <a:solidFill>
                <a:schemeClr val="accent6">
                  <a:lumMod val="75000"/>
                </a:schemeClr>
              </a:solidFill>
            </a:endParaRPr>
          </a:p>
        </p:txBody>
      </p:sp>
    </p:spTree>
    <p:extLst>
      <p:ext uri="{BB962C8B-B14F-4D97-AF65-F5344CB8AC3E}">
        <p14:creationId xmlns:p14="http://schemas.microsoft.com/office/powerpoint/2010/main" val="3800507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267</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Key Findings</vt:lpstr>
      <vt:lpstr>Genre Insights</vt:lpstr>
      <vt:lpstr>Bytes Group Insights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App Store Insights</dc:title>
  <dc:creator>Microsoft account</dc:creator>
  <cp:lastModifiedBy>Microsoft account</cp:lastModifiedBy>
  <cp:revision>5</cp:revision>
  <dcterms:created xsi:type="dcterms:W3CDTF">2024-10-06T06:56:07Z</dcterms:created>
  <dcterms:modified xsi:type="dcterms:W3CDTF">2024-10-06T07:59:48Z</dcterms:modified>
</cp:coreProperties>
</file>