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84" r:id="rId3"/>
    <p:sldId id="285" r:id="rId4"/>
    <p:sldId id="287" r:id="rId5"/>
    <p:sldId id="288" r:id="rId6"/>
    <p:sldId id="290" r:id="rId7"/>
    <p:sldId id="293" r:id="rId8"/>
    <p:sldId id="294" r:id="rId9"/>
    <p:sldId id="316" r:id="rId10"/>
    <p:sldId id="295" r:id="rId11"/>
    <p:sldId id="296" r:id="rId12"/>
    <p:sldId id="300" r:id="rId13"/>
    <p:sldId id="297" r:id="rId14"/>
    <p:sldId id="301" r:id="rId15"/>
    <p:sldId id="298" r:id="rId16"/>
    <p:sldId id="302" r:id="rId17"/>
    <p:sldId id="299" r:id="rId18"/>
    <p:sldId id="303" r:id="rId19"/>
    <p:sldId id="304" r:id="rId20"/>
    <p:sldId id="313" r:id="rId21"/>
    <p:sldId id="314" r:id="rId22"/>
    <p:sldId id="305" r:id="rId23"/>
    <p:sldId id="310" r:id="rId24"/>
    <p:sldId id="312" r:id="rId25"/>
    <p:sldId id="275" r:id="rId26"/>
  </p:sldIdLst>
  <p:sldSz cx="9144000" cy="5143500" type="screen16x9"/>
  <p:notesSz cx="6858000" cy="9144000"/>
  <p:defaultTextStyle>
    <a:defPPr>
      <a:defRPr lang="zh-CN"/>
    </a:defPPr>
    <a:lvl1pPr algn="l" defTabSz="685800" rtl="0" eaLnBrk="0" fontAlgn="base" hangingPunct="0">
      <a:spcBef>
        <a:spcPct val="0"/>
      </a:spcBef>
      <a:spcAft>
        <a:spcPct val="0"/>
      </a:spcAft>
      <a:defRPr sz="1300" kern="1200">
        <a:solidFill>
          <a:schemeClr val="tx1"/>
        </a:solidFill>
        <a:latin typeface="Calibri" pitchFamily="34" charset="0"/>
        <a:ea typeface="宋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Calibri" pitchFamily="34" charset="0"/>
        <a:ea typeface="宋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Calibri" pitchFamily="34" charset="0"/>
        <a:ea typeface="宋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Calibri" pitchFamily="34" charset="0"/>
        <a:ea typeface="宋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Calibri" pitchFamily="34" charset="0"/>
        <a:ea typeface="宋体" pitchFamily="2" charset="-122"/>
        <a:cs typeface="+mn-cs"/>
      </a:defRPr>
    </a:lvl5pPr>
    <a:lvl6pPr marL="2286000" algn="l" defTabSz="914400" rtl="0" eaLnBrk="1" latinLnBrk="0" hangingPunct="1">
      <a:defRPr sz="1300" kern="1200">
        <a:solidFill>
          <a:schemeClr val="tx1"/>
        </a:solidFill>
        <a:latin typeface="Calibri" pitchFamily="34" charset="0"/>
        <a:ea typeface="宋体" pitchFamily="2" charset="-122"/>
        <a:cs typeface="+mn-cs"/>
      </a:defRPr>
    </a:lvl6pPr>
    <a:lvl7pPr marL="2743200" algn="l" defTabSz="914400" rtl="0" eaLnBrk="1" latinLnBrk="0" hangingPunct="1">
      <a:defRPr sz="1300" kern="1200">
        <a:solidFill>
          <a:schemeClr val="tx1"/>
        </a:solidFill>
        <a:latin typeface="Calibri" pitchFamily="34" charset="0"/>
        <a:ea typeface="宋体" pitchFamily="2" charset="-122"/>
        <a:cs typeface="+mn-cs"/>
      </a:defRPr>
    </a:lvl7pPr>
    <a:lvl8pPr marL="3200400" algn="l" defTabSz="914400" rtl="0" eaLnBrk="1" latinLnBrk="0" hangingPunct="1">
      <a:defRPr sz="1300" kern="1200">
        <a:solidFill>
          <a:schemeClr val="tx1"/>
        </a:solidFill>
        <a:latin typeface="Calibri" pitchFamily="34" charset="0"/>
        <a:ea typeface="宋体" pitchFamily="2" charset="-122"/>
        <a:cs typeface="+mn-cs"/>
      </a:defRPr>
    </a:lvl8pPr>
    <a:lvl9pPr marL="3657600" algn="l" defTabSz="914400" rtl="0" eaLnBrk="1" latinLnBrk="0" hangingPunct="1">
      <a:defRPr sz="1300"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64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EEC"/>
    <a:srgbClr val="202C36"/>
    <a:srgbClr val="2E3E4D"/>
    <a:srgbClr val="1C272F"/>
    <a:srgbClr val="37B9FC"/>
    <a:srgbClr val="D4D7DB"/>
    <a:srgbClr val="0C5196"/>
    <a:srgbClr val="2EB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31" autoAdjust="0"/>
    <p:restoredTop sz="94660"/>
  </p:normalViewPr>
  <p:slideViewPr>
    <p:cSldViewPr snapToGrid="0">
      <p:cViewPr varScale="1">
        <p:scale>
          <a:sx n="103" d="100"/>
          <a:sy n="103" d="100"/>
        </p:scale>
        <p:origin x="76" y="132"/>
      </p:cViewPr>
      <p:guideLst>
        <p:guide orient="horz" pos="1643"/>
        <p:guide pos="2880"/>
      </p:guideLst>
    </p:cSldViewPr>
  </p:slideViewPr>
  <p:notesTextViewPr>
    <p:cViewPr>
      <p:scale>
        <a:sx n="1" d="1"/>
        <a:sy n="1" d="1"/>
      </p:scale>
      <p:origin x="0" y="0"/>
    </p:cViewPr>
  </p:notesTextViewPr>
  <p:sorterViewPr>
    <p:cViewPr>
      <p:scale>
        <a:sx n="190" d="100"/>
        <a:sy n="190" d="100"/>
      </p:scale>
      <p:origin x="0" y="48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E85EB1-5B04-4199-A462-66165EE22CF8}" type="datetimeFigureOut">
              <a:rPr lang="zh-CN" altLang="en-US" smtClean="0"/>
              <a:t>2020/6/20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87978F-F3B9-4659-9942-4B9A76244362}" type="slidenum">
              <a:rPr lang="zh-CN" altLang="en-US" smtClean="0"/>
              <a:t>‹#›</a:t>
            </a:fld>
            <a:endParaRPr lang="zh-CN" altLang="en-US"/>
          </a:p>
        </p:txBody>
      </p:sp>
    </p:spTree>
    <p:extLst>
      <p:ext uri="{BB962C8B-B14F-4D97-AF65-F5344CB8AC3E}">
        <p14:creationId xmlns:p14="http://schemas.microsoft.com/office/powerpoint/2010/main" val="3170050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1</a:t>
            </a:fld>
            <a:endParaRPr lang="zh-CN" altLang="en-US"/>
          </a:p>
        </p:txBody>
      </p:sp>
    </p:spTree>
    <p:extLst>
      <p:ext uri="{BB962C8B-B14F-4D97-AF65-F5344CB8AC3E}">
        <p14:creationId xmlns:p14="http://schemas.microsoft.com/office/powerpoint/2010/main" val="4278145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10</a:t>
            </a:fld>
            <a:endParaRPr lang="zh-CN" altLang="en-US"/>
          </a:p>
        </p:txBody>
      </p:sp>
    </p:spTree>
    <p:extLst>
      <p:ext uri="{BB962C8B-B14F-4D97-AF65-F5344CB8AC3E}">
        <p14:creationId xmlns:p14="http://schemas.microsoft.com/office/powerpoint/2010/main" val="3907149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11</a:t>
            </a:fld>
            <a:endParaRPr lang="zh-CN" altLang="en-US"/>
          </a:p>
        </p:txBody>
      </p:sp>
    </p:spTree>
    <p:extLst>
      <p:ext uri="{BB962C8B-B14F-4D97-AF65-F5344CB8AC3E}">
        <p14:creationId xmlns:p14="http://schemas.microsoft.com/office/powerpoint/2010/main" val="364400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12</a:t>
            </a:fld>
            <a:endParaRPr lang="zh-CN" altLang="en-US"/>
          </a:p>
        </p:txBody>
      </p:sp>
    </p:spTree>
    <p:extLst>
      <p:ext uri="{BB962C8B-B14F-4D97-AF65-F5344CB8AC3E}">
        <p14:creationId xmlns:p14="http://schemas.microsoft.com/office/powerpoint/2010/main" val="2971070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13</a:t>
            </a:fld>
            <a:endParaRPr lang="zh-CN" altLang="en-US"/>
          </a:p>
        </p:txBody>
      </p:sp>
    </p:spTree>
    <p:extLst>
      <p:ext uri="{BB962C8B-B14F-4D97-AF65-F5344CB8AC3E}">
        <p14:creationId xmlns:p14="http://schemas.microsoft.com/office/powerpoint/2010/main" val="2689550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14</a:t>
            </a:fld>
            <a:endParaRPr lang="zh-CN" altLang="en-US"/>
          </a:p>
        </p:txBody>
      </p:sp>
    </p:spTree>
    <p:extLst>
      <p:ext uri="{BB962C8B-B14F-4D97-AF65-F5344CB8AC3E}">
        <p14:creationId xmlns:p14="http://schemas.microsoft.com/office/powerpoint/2010/main" val="3134613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15</a:t>
            </a:fld>
            <a:endParaRPr lang="zh-CN" altLang="en-US"/>
          </a:p>
        </p:txBody>
      </p:sp>
    </p:spTree>
    <p:extLst>
      <p:ext uri="{BB962C8B-B14F-4D97-AF65-F5344CB8AC3E}">
        <p14:creationId xmlns:p14="http://schemas.microsoft.com/office/powerpoint/2010/main" val="3086655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16</a:t>
            </a:fld>
            <a:endParaRPr lang="zh-CN" altLang="en-US"/>
          </a:p>
        </p:txBody>
      </p:sp>
    </p:spTree>
    <p:extLst>
      <p:ext uri="{BB962C8B-B14F-4D97-AF65-F5344CB8AC3E}">
        <p14:creationId xmlns:p14="http://schemas.microsoft.com/office/powerpoint/2010/main" val="28425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17</a:t>
            </a:fld>
            <a:endParaRPr lang="zh-CN" altLang="en-US"/>
          </a:p>
        </p:txBody>
      </p:sp>
    </p:spTree>
    <p:extLst>
      <p:ext uri="{BB962C8B-B14F-4D97-AF65-F5344CB8AC3E}">
        <p14:creationId xmlns:p14="http://schemas.microsoft.com/office/powerpoint/2010/main" val="2251072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18</a:t>
            </a:fld>
            <a:endParaRPr lang="zh-CN" altLang="en-US"/>
          </a:p>
        </p:txBody>
      </p:sp>
    </p:spTree>
    <p:extLst>
      <p:ext uri="{BB962C8B-B14F-4D97-AF65-F5344CB8AC3E}">
        <p14:creationId xmlns:p14="http://schemas.microsoft.com/office/powerpoint/2010/main" val="3146804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19</a:t>
            </a:fld>
            <a:endParaRPr lang="zh-CN" altLang="en-US"/>
          </a:p>
        </p:txBody>
      </p:sp>
    </p:spTree>
    <p:extLst>
      <p:ext uri="{BB962C8B-B14F-4D97-AF65-F5344CB8AC3E}">
        <p14:creationId xmlns:p14="http://schemas.microsoft.com/office/powerpoint/2010/main" val="3135108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2</a:t>
            </a:fld>
            <a:endParaRPr lang="zh-CN" altLang="en-US"/>
          </a:p>
        </p:txBody>
      </p:sp>
    </p:spTree>
    <p:extLst>
      <p:ext uri="{BB962C8B-B14F-4D97-AF65-F5344CB8AC3E}">
        <p14:creationId xmlns:p14="http://schemas.microsoft.com/office/powerpoint/2010/main" val="1205870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20</a:t>
            </a:fld>
            <a:endParaRPr lang="zh-CN" altLang="en-US"/>
          </a:p>
        </p:txBody>
      </p:sp>
    </p:spTree>
    <p:extLst>
      <p:ext uri="{BB962C8B-B14F-4D97-AF65-F5344CB8AC3E}">
        <p14:creationId xmlns:p14="http://schemas.microsoft.com/office/powerpoint/2010/main" val="957256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21</a:t>
            </a:fld>
            <a:endParaRPr lang="zh-CN" altLang="en-US"/>
          </a:p>
        </p:txBody>
      </p:sp>
    </p:spTree>
    <p:extLst>
      <p:ext uri="{BB962C8B-B14F-4D97-AF65-F5344CB8AC3E}">
        <p14:creationId xmlns:p14="http://schemas.microsoft.com/office/powerpoint/2010/main" val="731195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22</a:t>
            </a:fld>
            <a:endParaRPr lang="zh-CN" altLang="en-US"/>
          </a:p>
        </p:txBody>
      </p:sp>
    </p:spTree>
    <p:extLst>
      <p:ext uri="{BB962C8B-B14F-4D97-AF65-F5344CB8AC3E}">
        <p14:creationId xmlns:p14="http://schemas.microsoft.com/office/powerpoint/2010/main" val="1496996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23</a:t>
            </a:fld>
            <a:endParaRPr lang="zh-CN" altLang="en-US"/>
          </a:p>
        </p:txBody>
      </p:sp>
    </p:spTree>
    <p:extLst>
      <p:ext uri="{BB962C8B-B14F-4D97-AF65-F5344CB8AC3E}">
        <p14:creationId xmlns:p14="http://schemas.microsoft.com/office/powerpoint/2010/main" val="3267407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24</a:t>
            </a:fld>
            <a:endParaRPr lang="zh-CN" altLang="en-US"/>
          </a:p>
        </p:txBody>
      </p:sp>
    </p:spTree>
    <p:extLst>
      <p:ext uri="{BB962C8B-B14F-4D97-AF65-F5344CB8AC3E}">
        <p14:creationId xmlns:p14="http://schemas.microsoft.com/office/powerpoint/2010/main" val="1159713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25</a:t>
            </a:fld>
            <a:endParaRPr lang="zh-CN" altLang="en-US"/>
          </a:p>
        </p:txBody>
      </p:sp>
    </p:spTree>
    <p:extLst>
      <p:ext uri="{BB962C8B-B14F-4D97-AF65-F5344CB8AC3E}">
        <p14:creationId xmlns:p14="http://schemas.microsoft.com/office/powerpoint/2010/main" val="81239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3</a:t>
            </a:fld>
            <a:endParaRPr lang="zh-CN" altLang="en-US"/>
          </a:p>
        </p:txBody>
      </p:sp>
    </p:spTree>
    <p:extLst>
      <p:ext uri="{BB962C8B-B14F-4D97-AF65-F5344CB8AC3E}">
        <p14:creationId xmlns:p14="http://schemas.microsoft.com/office/powerpoint/2010/main" val="352339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4</a:t>
            </a:fld>
            <a:endParaRPr lang="zh-CN" altLang="en-US"/>
          </a:p>
        </p:txBody>
      </p:sp>
    </p:spTree>
    <p:extLst>
      <p:ext uri="{BB962C8B-B14F-4D97-AF65-F5344CB8AC3E}">
        <p14:creationId xmlns:p14="http://schemas.microsoft.com/office/powerpoint/2010/main" val="2097582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5</a:t>
            </a:fld>
            <a:endParaRPr lang="zh-CN" altLang="en-US"/>
          </a:p>
        </p:txBody>
      </p:sp>
    </p:spTree>
    <p:extLst>
      <p:ext uri="{BB962C8B-B14F-4D97-AF65-F5344CB8AC3E}">
        <p14:creationId xmlns:p14="http://schemas.microsoft.com/office/powerpoint/2010/main" val="753431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6</a:t>
            </a:fld>
            <a:endParaRPr lang="zh-CN" altLang="en-US"/>
          </a:p>
        </p:txBody>
      </p:sp>
    </p:spTree>
    <p:extLst>
      <p:ext uri="{BB962C8B-B14F-4D97-AF65-F5344CB8AC3E}">
        <p14:creationId xmlns:p14="http://schemas.microsoft.com/office/powerpoint/2010/main" val="983721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7</a:t>
            </a:fld>
            <a:endParaRPr lang="zh-CN" altLang="en-US"/>
          </a:p>
        </p:txBody>
      </p:sp>
    </p:spTree>
    <p:extLst>
      <p:ext uri="{BB962C8B-B14F-4D97-AF65-F5344CB8AC3E}">
        <p14:creationId xmlns:p14="http://schemas.microsoft.com/office/powerpoint/2010/main" val="449623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8</a:t>
            </a:fld>
            <a:endParaRPr lang="zh-CN" altLang="en-US"/>
          </a:p>
        </p:txBody>
      </p:sp>
    </p:spTree>
    <p:extLst>
      <p:ext uri="{BB962C8B-B14F-4D97-AF65-F5344CB8AC3E}">
        <p14:creationId xmlns:p14="http://schemas.microsoft.com/office/powerpoint/2010/main" val="1220309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87978F-F3B9-4659-9942-4B9A76244362}" type="slidenum">
              <a:rPr lang="zh-CN" altLang="en-US" smtClean="0"/>
              <a:t>9</a:t>
            </a:fld>
            <a:endParaRPr lang="zh-CN" altLang="en-US"/>
          </a:p>
        </p:txBody>
      </p:sp>
    </p:spTree>
    <p:extLst>
      <p:ext uri="{BB962C8B-B14F-4D97-AF65-F5344CB8AC3E}">
        <p14:creationId xmlns:p14="http://schemas.microsoft.com/office/powerpoint/2010/main" val="1980279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468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文本框 1"/>
          <p:cNvSpPr txBox="1">
            <a:spLocks noChangeArrowheads="1"/>
          </p:cNvSpPr>
          <p:nvPr userDrawn="1"/>
        </p:nvSpPr>
        <p:spPr bwMode="auto">
          <a:xfrm>
            <a:off x="1119188" y="220663"/>
            <a:ext cx="12525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514350" eaLnBrk="1" fontAlgn="auto" hangingPunct="1">
              <a:spcBef>
                <a:spcPts val="0"/>
              </a:spcBef>
              <a:spcAft>
                <a:spcPts val="0"/>
              </a:spcAft>
              <a:defRPr/>
            </a:pPr>
            <a:r>
              <a:rPr lang="zh-CN" altLang="en-US" sz="1600" b="1">
                <a:solidFill>
                  <a:srgbClr val="2EB4FF"/>
                </a:solidFill>
                <a:latin typeface="方正兰亭黑_GBK" panose="02000000000000000000" pitchFamily="2" charset="-122"/>
                <a:ea typeface="方正兰亭黑_GBK" panose="02000000000000000000" pitchFamily="2" charset="-122"/>
              </a:rPr>
              <a:t>公司</a:t>
            </a:r>
            <a:r>
              <a:rPr lang="en-US" altLang="zh-CN" sz="1600" b="1">
                <a:solidFill>
                  <a:srgbClr val="2EB4FF"/>
                </a:solidFill>
                <a:latin typeface="方正兰亭黑_GBK" panose="02000000000000000000" pitchFamily="2" charset="-122"/>
                <a:ea typeface="方正兰亭黑_GBK" panose="02000000000000000000" pitchFamily="2" charset="-122"/>
              </a:rPr>
              <a:t>LOGO</a:t>
            </a:r>
            <a:endParaRPr lang="zh-CN" altLang="en-US" sz="1600" b="1">
              <a:solidFill>
                <a:srgbClr val="2EB4FF"/>
              </a:solidFill>
              <a:latin typeface="方正兰亭黑_GBK" panose="02000000000000000000" pitchFamily="2" charset="-122"/>
              <a:ea typeface="方正兰亭黑_GBK" panose="02000000000000000000" pitchFamily="2" charset="-122"/>
            </a:endParaRPr>
          </a:p>
        </p:txBody>
      </p:sp>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4025" y="161925"/>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8834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27888" y="4665663"/>
            <a:ext cx="6635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userDrawn="1"/>
        </p:nvSpPr>
        <p:spPr bwMode="auto">
          <a:xfrm>
            <a:off x="7891463" y="4721225"/>
            <a:ext cx="12525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514350" eaLnBrk="1" fontAlgn="auto" hangingPunct="1">
              <a:spcBef>
                <a:spcPts val="0"/>
              </a:spcBef>
              <a:spcAft>
                <a:spcPts val="0"/>
              </a:spcAft>
              <a:defRPr/>
            </a:pPr>
            <a:r>
              <a:rPr lang="zh-CN" altLang="en-US" sz="1600" b="1">
                <a:solidFill>
                  <a:srgbClr val="2EB4FF"/>
                </a:solidFill>
                <a:latin typeface="方正兰亭黑_GBK" panose="02000000000000000000" pitchFamily="2" charset="-122"/>
                <a:ea typeface="方正兰亭黑_GBK" panose="02000000000000000000" pitchFamily="2" charset="-122"/>
              </a:rPr>
              <a:t>公司</a:t>
            </a:r>
            <a:r>
              <a:rPr lang="en-US" altLang="zh-CN" sz="1600" b="1">
                <a:solidFill>
                  <a:srgbClr val="2EB4FF"/>
                </a:solidFill>
                <a:latin typeface="方正兰亭黑_GBK" panose="02000000000000000000" pitchFamily="2" charset="-122"/>
                <a:ea typeface="方正兰亭黑_GBK" panose="02000000000000000000" pitchFamily="2" charset="-122"/>
              </a:rPr>
              <a:t>LOGO</a:t>
            </a:r>
            <a:endParaRPr lang="zh-CN" altLang="en-US" sz="1600" b="1">
              <a:solidFill>
                <a:srgbClr val="2EB4FF"/>
              </a:solidFill>
              <a:latin typeface="方正兰亭黑_GBK" panose="02000000000000000000" pitchFamily="2" charset="-122"/>
              <a:ea typeface="方正兰亭黑_GBK" panose="02000000000000000000" pitchFamily="2" charset="-122"/>
            </a:endParaRPr>
          </a:p>
        </p:txBody>
      </p:sp>
    </p:spTree>
    <p:extLst>
      <p:ext uri="{BB962C8B-B14F-4D97-AF65-F5344CB8AC3E}">
        <p14:creationId xmlns:p14="http://schemas.microsoft.com/office/powerpoint/2010/main" val="146621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51435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Tree>
    <p:extLst>
      <p:ext uri="{BB962C8B-B14F-4D97-AF65-F5344CB8AC3E}">
        <p14:creationId xmlns:p14="http://schemas.microsoft.com/office/powerpoint/2010/main" val="133542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l="2" r="-169" b="14841"/>
          <a:stretch>
            <a:fillRect/>
          </a:stretch>
        </p:blipFill>
        <p:spPr bwMode="auto">
          <a:xfrm>
            <a:off x="0" y="0"/>
            <a:ext cx="9159875"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51435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Tree>
    <p:extLst>
      <p:ext uri="{BB962C8B-B14F-4D97-AF65-F5344CB8AC3E}">
        <p14:creationId xmlns:p14="http://schemas.microsoft.com/office/powerpoint/2010/main" val="34359510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泪滴形 40"/>
          <p:cNvSpPr/>
          <p:nvPr/>
        </p:nvSpPr>
        <p:spPr>
          <a:xfrm>
            <a:off x="3987800" y="0"/>
            <a:ext cx="5156200" cy="5156200"/>
          </a:xfrm>
          <a:prstGeom prst="teardrop">
            <a:avLst/>
          </a:prstGeom>
          <a:solidFill>
            <a:srgbClr val="202C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pic>
        <p:nvPicPr>
          <p:cNvPr id="5123"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15117" y="1928594"/>
            <a:ext cx="14605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文本框 7"/>
          <p:cNvSpPr txBox="1">
            <a:spLocks noChangeArrowheads="1"/>
          </p:cNvSpPr>
          <p:nvPr/>
        </p:nvSpPr>
        <p:spPr bwMode="auto">
          <a:xfrm>
            <a:off x="3708954" y="1925419"/>
            <a:ext cx="38779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itchFamily="34" charset="0"/>
                <a:ea typeface="宋体" pitchFamily="2" charset="-122"/>
              </a:defRPr>
            </a:lvl1pPr>
            <a:lvl2pPr marL="742950" indent="-285750" defTabSz="514350">
              <a:defRPr sz="1300">
                <a:solidFill>
                  <a:schemeClr val="tx1"/>
                </a:solidFill>
                <a:latin typeface="Calibri" pitchFamily="34" charset="0"/>
                <a:ea typeface="宋体" pitchFamily="2" charset="-122"/>
              </a:defRPr>
            </a:lvl2pPr>
            <a:lvl3pPr marL="1143000" indent="-228600" defTabSz="514350">
              <a:defRPr sz="1300">
                <a:solidFill>
                  <a:schemeClr val="tx1"/>
                </a:solidFill>
                <a:latin typeface="Calibri" pitchFamily="34" charset="0"/>
                <a:ea typeface="宋体" pitchFamily="2" charset="-122"/>
              </a:defRPr>
            </a:lvl3pPr>
            <a:lvl4pPr marL="1600200" indent="-228600" defTabSz="514350">
              <a:defRPr sz="1300">
                <a:solidFill>
                  <a:schemeClr val="tx1"/>
                </a:solidFill>
                <a:latin typeface="Calibri" pitchFamily="34" charset="0"/>
                <a:ea typeface="宋体" pitchFamily="2" charset="-122"/>
              </a:defRPr>
            </a:lvl4pPr>
            <a:lvl5pPr marL="2057400" indent="-228600" defTabSz="514350">
              <a:defRPr sz="1300">
                <a:solidFill>
                  <a:schemeClr val="tx1"/>
                </a:solidFill>
                <a:latin typeface="Calibri" pitchFamily="34" charset="0"/>
                <a:ea typeface="宋体" pitchFamily="2" charset="-122"/>
              </a:defRPr>
            </a:lvl5pPr>
            <a:lvl6pPr marL="25146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3600" b="1" dirty="0">
                <a:solidFill>
                  <a:schemeClr val="bg1"/>
                </a:solidFill>
                <a:latin typeface="方正兰亭黑_GBK" pitchFamily="2" charset="-122"/>
                <a:ea typeface="方正兰亭黑_GBK" pitchFamily="2" charset="-122"/>
              </a:rPr>
              <a:t>小区疫情管理系统</a:t>
            </a:r>
          </a:p>
        </p:txBody>
      </p:sp>
      <p:cxnSp>
        <p:nvCxnSpPr>
          <p:cNvPr id="18" name="直接连接符 17"/>
          <p:cNvCxnSpPr/>
          <p:nvPr/>
        </p:nvCxnSpPr>
        <p:spPr>
          <a:xfrm>
            <a:off x="3842304" y="2571531"/>
            <a:ext cx="2235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a:extLst>
              <a:ext uri="{FF2B5EF4-FFF2-40B4-BE49-F238E27FC236}">
                <a16:creationId xmlns:a16="http://schemas.microsoft.com/office/drawing/2014/main" id="{9777555F-6331-4E15-8499-BCE8FBF6EC0F}"/>
              </a:ext>
            </a:extLst>
          </p:cNvPr>
          <p:cNvSpPr txBox="1">
            <a:spLocks noChangeArrowheads="1"/>
          </p:cNvSpPr>
          <p:nvPr/>
        </p:nvSpPr>
        <p:spPr bwMode="auto">
          <a:xfrm>
            <a:off x="2782513" y="675727"/>
            <a:ext cx="36038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2.3  </a:t>
            </a:r>
            <a:r>
              <a:rPr lang="zh-CN" altLang="en-US" sz="2400" b="1" dirty="0">
                <a:solidFill>
                  <a:srgbClr val="137EEC"/>
                </a:solidFill>
                <a:latin typeface="方正兰亭黑_GBK" pitchFamily="2" charset="-122"/>
                <a:ea typeface="方正兰亭黑_GBK" pitchFamily="2" charset="-122"/>
              </a:rPr>
              <a:t>功能展示：信息录入</a:t>
            </a:r>
          </a:p>
        </p:txBody>
      </p:sp>
      <p:cxnSp>
        <p:nvCxnSpPr>
          <p:cNvPr id="10" name="直接连接符 9">
            <a:extLst>
              <a:ext uri="{FF2B5EF4-FFF2-40B4-BE49-F238E27FC236}">
                <a16:creationId xmlns:a16="http://schemas.microsoft.com/office/drawing/2014/main" id="{B88353B3-A757-4FC7-8546-DA3C8C00FD2C}"/>
              </a:ext>
            </a:extLst>
          </p:cNvPr>
          <p:cNvCxnSpPr/>
          <p:nvPr/>
        </p:nvCxnSpPr>
        <p:spPr>
          <a:xfrm>
            <a:off x="203368" y="1126810"/>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62931ED8-C3A2-41DA-8E49-67AA934228F4}"/>
              </a:ext>
            </a:extLst>
          </p:cNvPr>
          <p:cNvPicPr>
            <a:picLocks noChangeAspect="1"/>
          </p:cNvPicPr>
          <p:nvPr/>
        </p:nvPicPr>
        <p:blipFill>
          <a:blip r:embed="rId3"/>
          <a:stretch>
            <a:fillRect/>
          </a:stretch>
        </p:blipFill>
        <p:spPr>
          <a:xfrm>
            <a:off x="385339" y="1509753"/>
            <a:ext cx="3925835" cy="2774974"/>
          </a:xfrm>
          <a:prstGeom prst="rect">
            <a:avLst/>
          </a:prstGeom>
        </p:spPr>
      </p:pic>
      <p:pic>
        <p:nvPicPr>
          <p:cNvPr id="4" name="图片 3">
            <a:extLst>
              <a:ext uri="{FF2B5EF4-FFF2-40B4-BE49-F238E27FC236}">
                <a16:creationId xmlns:a16="http://schemas.microsoft.com/office/drawing/2014/main" id="{04269EAB-E2E1-4F7D-B765-1BBCA1104474}"/>
              </a:ext>
            </a:extLst>
          </p:cNvPr>
          <p:cNvPicPr>
            <a:picLocks noChangeAspect="1"/>
          </p:cNvPicPr>
          <p:nvPr/>
        </p:nvPicPr>
        <p:blipFill>
          <a:blip r:embed="rId4"/>
          <a:stretch>
            <a:fillRect/>
          </a:stretch>
        </p:blipFill>
        <p:spPr>
          <a:xfrm>
            <a:off x="4572000" y="1509753"/>
            <a:ext cx="4447472" cy="2774964"/>
          </a:xfrm>
          <a:prstGeom prst="rect">
            <a:avLst/>
          </a:prstGeom>
        </p:spPr>
      </p:pic>
      <p:sp>
        <p:nvSpPr>
          <p:cNvPr id="23" name="文本框 8">
            <a:extLst>
              <a:ext uri="{FF2B5EF4-FFF2-40B4-BE49-F238E27FC236}">
                <a16:creationId xmlns:a16="http://schemas.microsoft.com/office/drawing/2014/main" id="{2C90980A-A319-4767-8100-1CF151137CA9}"/>
              </a:ext>
            </a:extLst>
          </p:cNvPr>
          <p:cNvSpPr txBox="1">
            <a:spLocks noChangeArrowheads="1"/>
          </p:cNvSpPr>
          <p:nvPr/>
        </p:nvSpPr>
        <p:spPr bwMode="auto">
          <a:xfrm>
            <a:off x="6257061" y="4402785"/>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居民注册</a:t>
            </a:r>
          </a:p>
        </p:txBody>
      </p:sp>
      <p:sp>
        <p:nvSpPr>
          <p:cNvPr id="24" name="文本框 8">
            <a:extLst>
              <a:ext uri="{FF2B5EF4-FFF2-40B4-BE49-F238E27FC236}">
                <a16:creationId xmlns:a16="http://schemas.microsoft.com/office/drawing/2014/main" id="{AFFFFE66-3772-4019-9DD4-48AB4199472B}"/>
              </a:ext>
            </a:extLst>
          </p:cNvPr>
          <p:cNvSpPr txBox="1">
            <a:spLocks noChangeArrowheads="1"/>
          </p:cNvSpPr>
          <p:nvPr/>
        </p:nvSpPr>
        <p:spPr bwMode="auto">
          <a:xfrm>
            <a:off x="1363319" y="4402785"/>
            <a:ext cx="21595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居民查询、修改个人信息</a:t>
            </a:r>
          </a:p>
        </p:txBody>
      </p:sp>
    </p:spTree>
    <p:extLst>
      <p:ext uri="{BB962C8B-B14F-4D97-AF65-F5344CB8AC3E}">
        <p14:creationId xmlns:p14="http://schemas.microsoft.com/office/powerpoint/2010/main" val="4035482839"/>
      </p:ext>
    </p:extLst>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a:extLst>
              <a:ext uri="{FF2B5EF4-FFF2-40B4-BE49-F238E27FC236}">
                <a16:creationId xmlns:a16="http://schemas.microsoft.com/office/drawing/2014/main" id="{9777555F-6331-4E15-8499-BCE8FBF6EC0F}"/>
              </a:ext>
            </a:extLst>
          </p:cNvPr>
          <p:cNvSpPr txBox="1">
            <a:spLocks noChangeArrowheads="1"/>
          </p:cNvSpPr>
          <p:nvPr/>
        </p:nvSpPr>
        <p:spPr bwMode="auto">
          <a:xfrm>
            <a:off x="2782513" y="675727"/>
            <a:ext cx="36038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2.4  </a:t>
            </a:r>
            <a:r>
              <a:rPr lang="zh-CN" altLang="en-US" sz="2400" b="1" dirty="0">
                <a:solidFill>
                  <a:srgbClr val="137EEC"/>
                </a:solidFill>
                <a:latin typeface="方正兰亭黑_GBK" pitchFamily="2" charset="-122"/>
                <a:ea typeface="方正兰亭黑_GBK" pitchFamily="2" charset="-122"/>
              </a:rPr>
              <a:t>功能展示：健康登记</a:t>
            </a:r>
          </a:p>
        </p:txBody>
      </p:sp>
      <p:cxnSp>
        <p:nvCxnSpPr>
          <p:cNvPr id="10" name="直接连接符 9">
            <a:extLst>
              <a:ext uri="{FF2B5EF4-FFF2-40B4-BE49-F238E27FC236}">
                <a16:creationId xmlns:a16="http://schemas.microsoft.com/office/drawing/2014/main" id="{B88353B3-A757-4FC7-8546-DA3C8C00FD2C}"/>
              </a:ext>
            </a:extLst>
          </p:cNvPr>
          <p:cNvCxnSpPr/>
          <p:nvPr/>
        </p:nvCxnSpPr>
        <p:spPr>
          <a:xfrm>
            <a:off x="203368" y="1126810"/>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ABB4F849-C103-4AC2-B560-FF97C812B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06" y="1588475"/>
            <a:ext cx="4283994" cy="2672964"/>
          </a:xfrm>
          <a:prstGeom prst="rect">
            <a:avLst/>
          </a:prstGeom>
        </p:spPr>
      </p:pic>
      <p:sp>
        <p:nvSpPr>
          <p:cNvPr id="11" name="文本框 8">
            <a:extLst>
              <a:ext uri="{FF2B5EF4-FFF2-40B4-BE49-F238E27FC236}">
                <a16:creationId xmlns:a16="http://schemas.microsoft.com/office/drawing/2014/main" id="{DF6D1FC5-BEFA-41F5-8A1E-577EADA457EA}"/>
              </a:ext>
            </a:extLst>
          </p:cNvPr>
          <p:cNvSpPr txBox="1">
            <a:spLocks noChangeArrowheads="1"/>
          </p:cNvSpPr>
          <p:nvPr/>
        </p:nvSpPr>
        <p:spPr bwMode="auto">
          <a:xfrm>
            <a:off x="1520629" y="4404745"/>
            <a:ext cx="1620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居民今日打卡记录</a:t>
            </a:r>
          </a:p>
        </p:txBody>
      </p:sp>
      <p:pic>
        <p:nvPicPr>
          <p:cNvPr id="13" name="图片 12">
            <a:extLst>
              <a:ext uri="{FF2B5EF4-FFF2-40B4-BE49-F238E27FC236}">
                <a16:creationId xmlns:a16="http://schemas.microsoft.com/office/drawing/2014/main" id="{8C2274C8-23FA-4DEE-A1BE-FDC993ECC971}"/>
              </a:ext>
            </a:extLst>
          </p:cNvPr>
          <p:cNvPicPr>
            <a:picLocks noChangeAspect="1"/>
          </p:cNvPicPr>
          <p:nvPr/>
        </p:nvPicPr>
        <p:blipFill>
          <a:blip r:embed="rId4"/>
          <a:stretch>
            <a:fillRect/>
          </a:stretch>
        </p:blipFill>
        <p:spPr>
          <a:xfrm>
            <a:off x="4818817" y="1371675"/>
            <a:ext cx="4037177" cy="3230824"/>
          </a:xfrm>
          <a:prstGeom prst="rect">
            <a:avLst/>
          </a:prstGeom>
        </p:spPr>
      </p:pic>
      <p:sp>
        <p:nvSpPr>
          <p:cNvPr id="14" name="文本框 8">
            <a:extLst>
              <a:ext uri="{FF2B5EF4-FFF2-40B4-BE49-F238E27FC236}">
                <a16:creationId xmlns:a16="http://schemas.microsoft.com/office/drawing/2014/main" id="{AB080F11-D78C-4BC4-B8BB-200F7F36935C}"/>
              </a:ext>
            </a:extLst>
          </p:cNvPr>
          <p:cNvSpPr txBox="1">
            <a:spLocks noChangeArrowheads="1"/>
          </p:cNvSpPr>
          <p:nvPr/>
        </p:nvSpPr>
        <p:spPr bwMode="auto">
          <a:xfrm>
            <a:off x="6380265" y="4673196"/>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居民打卡</a:t>
            </a:r>
          </a:p>
        </p:txBody>
      </p:sp>
    </p:spTree>
    <p:extLst>
      <p:ext uri="{BB962C8B-B14F-4D97-AF65-F5344CB8AC3E}">
        <p14:creationId xmlns:p14="http://schemas.microsoft.com/office/powerpoint/2010/main" val="1950700623"/>
      </p:ext>
    </p:extLst>
  </p:cSld>
  <p:clrMapOvr>
    <a:masterClrMapping/>
  </p:clrMapOvr>
  <p:transition spd="slow">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a:extLst>
              <a:ext uri="{FF2B5EF4-FFF2-40B4-BE49-F238E27FC236}">
                <a16:creationId xmlns:a16="http://schemas.microsoft.com/office/drawing/2014/main" id="{9777555F-6331-4E15-8499-BCE8FBF6EC0F}"/>
              </a:ext>
            </a:extLst>
          </p:cNvPr>
          <p:cNvSpPr txBox="1">
            <a:spLocks noChangeArrowheads="1"/>
          </p:cNvSpPr>
          <p:nvPr/>
        </p:nvSpPr>
        <p:spPr bwMode="auto">
          <a:xfrm>
            <a:off x="2782513" y="675727"/>
            <a:ext cx="36038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2.4  </a:t>
            </a:r>
            <a:r>
              <a:rPr lang="zh-CN" altLang="en-US" sz="2400" b="1" dirty="0">
                <a:solidFill>
                  <a:srgbClr val="137EEC"/>
                </a:solidFill>
                <a:latin typeface="方正兰亭黑_GBK" pitchFamily="2" charset="-122"/>
                <a:ea typeface="方正兰亭黑_GBK" pitchFamily="2" charset="-122"/>
              </a:rPr>
              <a:t>功能展示：健康登记</a:t>
            </a:r>
          </a:p>
        </p:txBody>
      </p:sp>
      <p:cxnSp>
        <p:nvCxnSpPr>
          <p:cNvPr id="10" name="直接连接符 9">
            <a:extLst>
              <a:ext uri="{FF2B5EF4-FFF2-40B4-BE49-F238E27FC236}">
                <a16:creationId xmlns:a16="http://schemas.microsoft.com/office/drawing/2014/main" id="{B88353B3-A757-4FC7-8546-DA3C8C00FD2C}"/>
              </a:ext>
            </a:extLst>
          </p:cNvPr>
          <p:cNvCxnSpPr/>
          <p:nvPr/>
        </p:nvCxnSpPr>
        <p:spPr>
          <a:xfrm>
            <a:off x="203368" y="1126810"/>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A22DF690-BCCB-46A5-8C00-68888CD02798}"/>
              </a:ext>
            </a:extLst>
          </p:cNvPr>
          <p:cNvPicPr>
            <a:picLocks noChangeAspect="1"/>
          </p:cNvPicPr>
          <p:nvPr/>
        </p:nvPicPr>
        <p:blipFill>
          <a:blip r:embed="rId3"/>
          <a:stretch>
            <a:fillRect/>
          </a:stretch>
        </p:blipFill>
        <p:spPr>
          <a:xfrm>
            <a:off x="4629181" y="1488309"/>
            <a:ext cx="4460183" cy="2782895"/>
          </a:xfrm>
          <a:prstGeom prst="rect">
            <a:avLst/>
          </a:prstGeom>
        </p:spPr>
      </p:pic>
      <p:sp>
        <p:nvSpPr>
          <p:cNvPr id="12" name="文本框 8">
            <a:extLst>
              <a:ext uri="{FF2B5EF4-FFF2-40B4-BE49-F238E27FC236}">
                <a16:creationId xmlns:a16="http://schemas.microsoft.com/office/drawing/2014/main" id="{D662F261-C7CD-4260-B506-DC393A9230EE}"/>
              </a:ext>
            </a:extLst>
          </p:cNvPr>
          <p:cNvSpPr txBox="1">
            <a:spLocks noChangeArrowheads="1"/>
          </p:cNvSpPr>
          <p:nvPr/>
        </p:nvSpPr>
        <p:spPr bwMode="auto">
          <a:xfrm>
            <a:off x="5959025" y="4366303"/>
            <a:ext cx="1800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管理员查询打卡记录</a:t>
            </a:r>
          </a:p>
        </p:txBody>
      </p:sp>
      <p:pic>
        <p:nvPicPr>
          <p:cNvPr id="15" name="图片 14">
            <a:extLst>
              <a:ext uri="{FF2B5EF4-FFF2-40B4-BE49-F238E27FC236}">
                <a16:creationId xmlns:a16="http://schemas.microsoft.com/office/drawing/2014/main" id="{57FCCE4C-105D-42BA-A27E-81F53C5067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037" y="1488309"/>
            <a:ext cx="4283993" cy="2672963"/>
          </a:xfrm>
          <a:prstGeom prst="rect">
            <a:avLst/>
          </a:prstGeom>
        </p:spPr>
      </p:pic>
      <p:sp>
        <p:nvSpPr>
          <p:cNvPr id="16" name="文本框 8">
            <a:extLst>
              <a:ext uri="{FF2B5EF4-FFF2-40B4-BE49-F238E27FC236}">
                <a16:creationId xmlns:a16="http://schemas.microsoft.com/office/drawing/2014/main" id="{F507E7B3-DC84-47F9-AB21-8D4E297CBD7B}"/>
              </a:ext>
            </a:extLst>
          </p:cNvPr>
          <p:cNvSpPr txBox="1">
            <a:spLocks noChangeArrowheads="1"/>
          </p:cNvSpPr>
          <p:nvPr/>
        </p:nvSpPr>
        <p:spPr bwMode="auto">
          <a:xfrm>
            <a:off x="1434305" y="4315160"/>
            <a:ext cx="198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居民查询往日打卡记录</a:t>
            </a:r>
          </a:p>
        </p:txBody>
      </p:sp>
    </p:spTree>
    <p:extLst>
      <p:ext uri="{BB962C8B-B14F-4D97-AF65-F5344CB8AC3E}">
        <p14:creationId xmlns:p14="http://schemas.microsoft.com/office/powerpoint/2010/main" val="2498157441"/>
      </p:ext>
    </p:extLst>
  </p:cSld>
  <p:clrMapOvr>
    <a:masterClrMapping/>
  </p:clrMapOvr>
  <p:transition spd="slow">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a:extLst>
              <a:ext uri="{FF2B5EF4-FFF2-40B4-BE49-F238E27FC236}">
                <a16:creationId xmlns:a16="http://schemas.microsoft.com/office/drawing/2014/main" id="{9777555F-6331-4E15-8499-BCE8FBF6EC0F}"/>
              </a:ext>
            </a:extLst>
          </p:cNvPr>
          <p:cNvSpPr txBox="1">
            <a:spLocks noChangeArrowheads="1"/>
          </p:cNvSpPr>
          <p:nvPr/>
        </p:nvSpPr>
        <p:spPr bwMode="auto">
          <a:xfrm>
            <a:off x="2782513" y="675727"/>
            <a:ext cx="36038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2.5  </a:t>
            </a:r>
            <a:r>
              <a:rPr lang="zh-CN" altLang="en-US" sz="2400" b="1" dirty="0">
                <a:solidFill>
                  <a:srgbClr val="137EEC"/>
                </a:solidFill>
                <a:latin typeface="方正兰亭黑_GBK" pitchFamily="2" charset="-122"/>
                <a:ea typeface="方正兰亭黑_GBK" pitchFamily="2" charset="-122"/>
              </a:rPr>
              <a:t>功能展示：任务处理</a:t>
            </a:r>
          </a:p>
        </p:txBody>
      </p:sp>
      <p:cxnSp>
        <p:nvCxnSpPr>
          <p:cNvPr id="10" name="直接连接符 9">
            <a:extLst>
              <a:ext uri="{FF2B5EF4-FFF2-40B4-BE49-F238E27FC236}">
                <a16:creationId xmlns:a16="http://schemas.microsoft.com/office/drawing/2014/main" id="{B88353B3-A757-4FC7-8546-DA3C8C00FD2C}"/>
              </a:ext>
            </a:extLst>
          </p:cNvPr>
          <p:cNvCxnSpPr/>
          <p:nvPr/>
        </p:nvCxnSpPr>
        <p:spPr>
          <a:xfrm>
            <a:off x="203368" y="1126810"/>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9C5A5466-DBDB-4536-82D2-2682A387A0D1}"/>
              </a:ext>
            </a:extLst>
          </p:cNvPr>
          <p:cNvPicPr>
            <a:picLocks noChangeAspect="1"/>
          </p:cNvPicPr>
          <p:nvPr/>
        </p:nvPicPr>
        <p:blipFill>
          <a:blip r:embed="rId3"/>
          <a:stretch>
            <a:fillRect/>
          </a:stretch>
        </p:blipFill>
        <p:spPr>
          <a:xfrm>
            <a:off x="407905" y="1471094"/>
            <a:ext cx="4079861" cy="2545596"/>
          </a:xfrm>
          <a:prstGeom prst="rect">
            <a:avLst/>
          </a:prstGeom>
        </p:spPr>
      </p:pic>
      <p:sp>
        <p:nvSpPr>
          <p:cNvPr id="7" name="文本框 8">
            <a:extLst>
              <a:ext uri="{FF2B5EF4-FFF2-40B4-BE49-F238E27FC236}">
                <a16:creationId xmlns:a16="http://schemas.microsoft.com/office/drawing/2014/main" id="{F7B02139-AE97-4F10-B23E-A0B2884F34F6}"/>
              </a:ext>
            </a:extLst>
          </p:cNvPr>
          <p:cNvSpPr txBox="1">
            <a:spLocks noChangeArrowheads="1"/>
          </p:cNvSpPr>
          <p:nvPr/>
        </p:nvSpPr>
        <p:spPr bwMode="auto">
          <a:xfrm>
            <a:off x="1326021" y="4159996"/>
            <a:ext cx="21595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居民查看、查询个人任务</a:t>
            </a:r>
          </a:p>
        </p:txBody>
      </p:sp>
      <p:pic>
        <p:nvPicPr>
          <p:cNvPr id="6" name="图片 5">
            <a:extLst>
              <a:ext uri="{FF2B5EF4-FFF2-40B4-BE49-F238E27FC236}">
                <a16:creationId xmlns:a16="http://schemas.microsoft.com/office/drawing/2014/main" id="{5D5E6DD5-480D-48AB-A30F-F8762705D63C}"/>
              </a:ext>
            </a:extLst>
          </p:cNvPr>
          <p:cNvPicPr>
            <a:picLocks noChangeAspect="1"/>
          </p:cNvPicPr>
          <p:nvPr/>
        </p:nvPicPr>
        <p:blipFill>
          <a:blip r:embed="rId4"/>
          <a:stretch>
            <a:fillRect/>
          </a:stretch>
        </p:blipFill>
        <p:spPr>
          <a:xfrm>
            <a:off x="4745501" y="1371345"/>
            <a:ext cx="4131340" cy="3008150"/>
          </a:xfrm>
          <a:prstGeom prst="rect">
            <a:avLst/>
          </a:prstGeom>
        </p:spPr>
      </p:pic>
      <p:sp>
        <p:nvSpPr>
          <p:cNvPr id="11" name="文本框 8">
            <a:extLst>
              <a:ext uri="{FF2B5EF4-FFF2-40B4-BE49-F238E27FC236}">
                <a16:creationId xmlns:a16="http://schemas.microsoft.com/office/drawing/2014/main" id="{50FB9C5A-1096-48BA-8E8D-87F6DD30F010}"/>
              </a:ext>
            </a:extLst>
          </p:cNvPr>
          <p:cNvSpPr txBox="1">
            <a:spLocks noChangeArrowheads="1"/>
          </p:cNvSpPr>
          <p:nvPr/>
        </p:nvSpPr>
        <p:spPr bwMode="auto">
          <a:xfrm>
            <a:off x="6483362" y="4516933"/>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添加订单</a:t>
            </a:r>
          </a:p>
        </p:txBody>
      </p:sp>
    </p:spTree>
    <p:extLst>
      <p:ext uri="{BB962C8B-B14F-4D97-AF65-F5344CB8AC3E}">
        <p14:creationId xmlns:p14="http://schemas.microsoft.com/office/powerpoint/2010/main" val="218657795"/>
      </p:ext>
    </p:extLst>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a:extLst>
              <a:ext uri="{FF2B5EF4-FFF2-40B4-BE49-F238E27FC236}">
                <a16:creationId xmlns:a16="http://schemas.microsoft.com/office/drawing/2014/main" id="{9777555F-6331-4E15-8499-BCE8FBF6EC0F}"/>
              </a:ext>
            </a:extLst>
          </p:cNvPr>
          <p:cNvSpPr txBox="1">
            <a:spLocks noChangeArrowheads="1"/>
          </p:cNvSpPr>
          <p:nvPr/>
        </p:nvSpPr>
        <p:spPr bwMode="auto">
          <a:xfrm>
            <a:off x="2782513" y="675727"/>
            <a:ext cx="36038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2.5  </a:t>
            </a:r>
            <a:r>
              <a:rPr lang="zh-CN" altLang="en-US" sz="2400" b="1" dirty="0">
                <a:solidFill>
                  <a:srgbClr val="137EEC"/>
                </a:solidFill>
                <a:latin typeface="方正兰亭黑_GBK" pitchFamily="2" charset="-122"/>
                <a:ea typeface="方正兰亭黑_GBK" pitchFamily="2" charset="-122"/>
              </a:rPr>
              <a:t>功能展示：任务处理</a:t>
            </a:r>
          </a:p>
        </p:txBody>
      </p:sp>
      <p:cxnSp>
        <p:nvCxnSpPr>
          <p:cNvPr id="10" name="直接连接符 9">
            <a:extLst>
              <a:ext uri="{FF2B5EF4-FFF2-40B4-BE49-F238E27FC236}">
                <a16:creationId xmlns:a16="http://schemas.microsoft.com/office/drawing/2014/main" id="{B88353B3-A757-4FC7-8546-DA3C8C00FD2C}"/>
              </a:ext>
            </a:extLst>
          </p:cNvPr>
          <p:cNvCxnSpPr/>
          <p:nvPr/>
        </p:nvCxnSpPr>
        <p:spPr>
          <a:xfrm>
            <a:off x="203368" y="1126810"/>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 name="文本框 8">
            <a:extLst>
              <a:ext uri="{FF2B5EF4-FFF2-40B4-BE49-F238E27FC236}">
                <a16:creationId xmlns:a16="http://schemas.microsoft.com/office/drawing/2014/main" id="{F7B02139-AE97-4F10-B23E-A0B2884F34F6}"/>
              </a:ext>
            </a:extLst>
          </p:cNvPr>
          <p:cNvSpPr txBox="1">
            <a:spLocks noChangeArrowheads="1"/>
          </p:cNvSpPr>
          <p:nvPr/>
        </p:nvSpPr>
        <p:spPr bwMode="auto">
          <a:xfrm>
            <a:off x="1843394" y="4363044"/>
            <a:ext cx="14414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管理员分配订单</a:t>
            </a:r>
          </a:p>
        </p:txBody>
      </p:sp>
      <p:sp>
        <p:nvSpPr>
          <p:cNvPr id="11" name="文本框 8">
            <a:extLst>
              <a:ext uri="{FF2B5EF4-FFF2-40B4-BE49-F238E27FC236}">
                <a16:creationId xmlns:a16="http://schemas.microsoft.com/office/drawing/2014/main" id="{50FB9C5A-1096-48BA-8E8D-87F6DD30F010}"/>
              </a:ext>
            </a:extLst>
          </p:cNvPr>
          <p:cNvSpPr txBox="1">
            <a:spLocks noChangeArrowheads="1"/>
          </p:cNvSpPr>
          <p:nvPr/>
        </p:nvSpPr>
        <p:spPr bwMode="auto">
          <a:xfrm>
            <a:off x="6134446" y="4485927"/>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查询订单明细</a:t>
            </a:r>
          </a:p>
        </p:txBody>
      </p:sp>
      <p:pic>
        <p:nvPicPr>
          <p:cNvPr id="2" name="图片 1">
            <a:extLst>
              <a:ext uri="{FF2B5EF4-FFF2-40B4-BE49-F238E27FC236}">
                <a16:creationId xmlns:a16="http://schemas.microsoft.com/office/drawing/2014/main" id="{36D2A1D7-16BC-4AFF-9A39-D46A57F22611}"/>
              </a:ext>
            </a:extLst>
          </p:cNvPr>
          <p:cNvPicPr>
            <a:picLocks noChangeAspect="1"/>
          </p:cNvPicPr>
          <p:nvPr/>
        </p:nvPicPr>
        <p:blipFill>
          <a:blip r:embed="rId3"/>
          <a:stretch>
            <a:fillRect/>
          </a:stretch>
        </p:blipFill>
        <p:spPr>
          <a:xfrm>
            <a:off x="856413" y="1226629"/>
            <a:ext cx="3415381" cy="3036596"/>
          </a:xfrm>
          <a:prstGeom prst="rect">
            <a:avLst/>
          </a:prstGeom>
        </p:spPr>
      </p:pic>
      <p:pic>
        <p:nvPicPr>
          <p:cNvPr id="3" name="图片 2">
            <a:extLst>
              <a:ext uri="{FF2B5EF4-FFF2-40B4-BE49-F238E27FC236}">
                <a16:creationId xmlns:a16="http://schemas.microsoft.com/office/drawing/2014/main" id="{408F10D7-9F6E-41E0-8A4A-24107D39C950}"/>
              </a:ext>
            </a:extLst>
          </p:cNvPr>
          <p:cNvPicPr>
            <a:picLocks noChangeAspect="1"/>
          </p:cNvPicPr>
          <p:nvPr/>
        </p:nvPicPr>
        <p:blipFill>
          <a:blip r:embed="rId4"/>
          <a:stretch>
            <a:fillRect/>
          </a:stretch>
        </p:blipFill>
        <p:spPr>
          <a:xfrm>
            <a:off x="4925475" y="1208477"/>
            <a:ext cx="3845545" cy="3216946"/>
          </a:xfrm>
          <a:prstGeom prst="rect">
            <a:avLst/>
          </a:prstGeom>
        </p:spPr>
      </p:pic>
    </p:spTree>
    <p:extLst>
      <p:ext uri="{BB962C8B-B14F-4D97-AF65-F5344CB8AC3E}">
        <p14:creationId xmlns:p14="http://schemas.microsoft.com/office/powerpoint/2010/main" val="3930808772"/>
      </p:ext>
    </p:extLst>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a:extLst>
              <a:ext uri="{FF2B5EF4-FFF2-40B4-BE49-F238E27FC236}">
                <a16:creationId xmlns:a16="http://schemas.microsoft.com/office/drawing/2014/main" id="{9777555F-6331-4E15-8499-BCE8FBF6EC0F}"/>
              </a:ext>
            </a:extLst>
          </p:cNvPr>
          <p:cNvSpPr txBox="1">
            <a:spLocks noChangeArrowheads="1"/>
          </p:cNvSpPr>
          <p:nvPr/>
        </p:nvSpPr>
        <p:spPr bwMode="auto">
          <a:xfrm>
            <a:off x="2397502" y="665145"/>
            <a:ext cx="4219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2.6  </a:t>
            </a:r>
            <a:r>
              <a:rPr lang="zh-CN" altLang="en-US" sz="2400" b="1" dirty="0">
                <a:solidFill>
                  <a:srgbClr val="137EEC"/>
                </a:solidFill>
                <a:latin typeface="方正兰亭黑_GBK" pitchFamily="2" charset="-122"/>
                <a:ea typeface="方正兰亭黑_GBK" pitchFamily="2" charset="-122"/>
              </a:rPr>
              <a:t>功能展示：紧急事件处理</a:t>
            </a:r>
          </a:p>
        </p:txBody>
      </p:sp>
      <p:cxnSp>
        <p:nvCxnSpPr>
          <p:cNvPr id="10" name="直接连接符 9">
            <a:extLst>
              <a:ext uri="{FF2B5EF4-FFF2-40B4-BE49-F238E27FC236}">
                <a16:creationId xmlns:a16="http://schemas.microsoft.com/office/drawing/2014/main" id="{B88353B3-A757-4FC7-8546-DA3C8C00FD2C}"/>
              </a:ext>
            </a:extLst>
          </p:cNvPr>
          <p:cNvCxnSpPr/>
          <p:nvPr/>
        </p:nvCxnSpPr>
        <p:spPr>
          <a:xfrm>
            <a:off x="203368" y="1126810"/>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AAF61772-E0DF-4451-88BA-0EDAEFABBE20}"/>
              </a:ext>
            </a:extLst>
          </p:cNvPr>
          <p:cNvPicPr>
            <a:picLocks noChangeAspect="1"/>
          </p:cNvPicPr>
          <p:nvPr/>
        </p:nvPicPr>
        <p:blipFill>
          <a:blip r:embed="rId3"/>
          <a:stretch>
            <a:fillRect/>
          </a:stretch>
        </p:blipFill>
        <p:spPr>
          <a:xfrm>
            <a:off x="503031" y="1414629"/>
            <a:ext cx="3942638" cy="2708923"/>
          </a:xfrm>
          <a:prstGeom prst="rect">
            <a:avLst/>
          </a:prstGeom>
        </p:spPr>
      </p:pic>
      <p:pic>
        <p:nvPicPr>
          <p:cNvPr id="6" name="图片 5">
            <a:extLst>
              <a:ext uri="{FF2B5EF4-FFF2-40B4-BE49-F238E27FC236}">
                <a16:creationId xmlns:a16="http://schemas.microsoft.com/office/drawing/2014/main" id="{D4AC5C46-ED8B-4F30-8EC0-65BE43581D44}"/>
              </a:ext>
            </a:extLst>
          </p:cNvPr>
          <p:cNvPicPr>
            <a:picLocks noChangeAspect="1"/>
          </p:cNvPicPr>
          <p:nvPr/>
        </p:nvPicPr>
        <p:blipFill>
          <a:blip r:embed="rId4"/>
          <a:stretch>
            <a:fillRect/>
          </a:stretch>
        </p:blipFill>
        <p:spPr>
          <a:xfrm>
            <a:off x="4658065" y="1408154"/>
            <a:ext cx="4391980" cy="2740340"/>
          </a:xfrm>
          <a:prstGeom prst="rect">
            <a:avLst/>
          </a:prstGeom>
        </p:spPr>
      </p:pic>
      <p:sp>
        <p:nvSpPr>
          <p:cNvPr id="9" name="文本框 8">
            <a:extLst>
              <a:ext uri="{FF2B5EF4-FFF2-40B4-BE49-F238E27FC236}">
                <a16:creationId xmlns:a16="http://schemas.microsoft.com/office/drawing/2014/main" id="{7D645D0F-FA3D-41BD-A5DB-84A9CB635CF2}"/>
              </a:ext>
            </a:extLst>
          </p:cNvPr>
          <p:cNvSpPr txBox="1">
            <a:spLocks noChangeArrowheads="1"/>
          </p:cNvSpPr>
          <p:nvPr/>
        </p:nvSpPr>
        <p:spPr bwMode="auto">
          <a:xfrm>
            <a:off x="1843394" y="4363044"/>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添加紧急事件</a:t>
            </a:r>
          </a:p>
        </p:txBody>
      </p:sp>
      <p:sp>
        <p:nvSpPr>
          <p:cNvPr id="11" name="文本框 8">
            <a:extLst>
              <a:ext uri="{FF2B5EF4-FFF2-40B4-BE49-F238E27FC236}">
                <a16:creationId xmlns:a16="http://schemas.microsoft.com/office/drawing/2014/main" id="{45C6FC52-D321-4CA3-AB07-F6CC2D6D24F2}"/>
              </a:ext>
            </a:extLst>
          </p:cNvPr>
          <p:cNvSpPr txBox="1">
            <a:spLocks noChangeArrowheads="1"/>
          </p:cNvSpPr>
          <p:nvPr/>
        </p:nvSpPr>
        <p:spPr bwMode="auto">
          <a:xfrm>
            <a:off x="6223113" y="4358625"/>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查询紧急事件</a:t>
            </a:r>
          </a:p>
        </p:txBody>
      </p:sp>
    </p:spTree>
    <p:extLst>
      <p:ext uri="{BB962C8B-B14F-4D97-AF65-F5344CB8AC3E}">
        <p14:creationId xmlns:p14="http://schemas.microsoft.com/office/powerpoint/2010/main" val="1147431544"/>
      </p:ext>
    </p:extLst>
  </p:cSld>
  <p:clrMapOvr>
    <a:masterClrMapping/>
  </p:clrMapOvr>
  <p:transition spd="slow">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a:extLst>
              <a:ext uri="{FF2B5EF4-FFF2-40B4-BE49-F238E27FC236}">
                <a16:creationId xmlns:a16="http://schemas.microsoft.com/office/drawing/2014/main" id="{9777555F-6331-4E15-8499-BCE8FBF6EC0F}"/>
              </a:ext>
            </a:extLst>
          </p:cNvPr>
          <p:cNvSpPr txBox="1">
            <a:spLocks noChangeArrowheads="1"/>
          </p:cNvSpPr>
          <p:nvPr/>
        </p:nvSpPr>
        <p:spPr bwMode="auto">
          <a:xfrm>
            <a:off x="2397502" y="665145"/>
            <a:ext cx="4219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2.6  </a:t>
            </a:r>
            <a:r>
              <a:rPr lang="zh-CN" altLang="en-US" sz="2400" b="1" dirty="0">
                <a:solidFill>
                  <a:srgbClr val="137EEC"/>
                </a:solidFill>
                <a:latin typeface="方正兰亭黑_GBK" pitchFamily="2" charset="-122"/>
                <a:ea typeface="方正兰亭黑_GBK" pitchFamily="2" charset="-122"/>
              </a:rPr>
              <a:t>功能展示：紧急事件处理</a:t>
            </a:r>
          </a:p>
        </p:txBody>
      </p:sp>
      <p:cxnSp>
        <p:nvCxnSpPr>
          <p:cNvPr id="10" name="直接连接符 9">
            <a:extLst>
              <a:ext uri="{FF2B5EF4-FFF2-40B4-BE49-F238E27FC236}">
                <a16:creationId xmlns:a16="http://schemas.microsoft.com/office/drawing/2014/main" id="{B88353B3-A757-4FC7-8546-DA3C8C00FD2C}"/>
              </a:ext>
            </a:extLst>
          </p:cNvPr>
          <p:cNvCxnSpPr/>
          <p:nvPr/>
        </p:nvCxnSpPr>
        <p:spPr>
          <a:xfrm>
            <a:off x="203368" y="1126810"/>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A1209D0A-D27F-44C9-AE8F-3FA5C81D7E6E}"/>
              </a:ext>
            </a:extLst>
          </p:cNvPr>
          <p:cNvPicPr>
            <a:picLocks noChangeAspect="1"/>
          </p:cNvPicPr>
          <p:nvPr/>
        </p:nvPicPr>
        <p:blipFill>
          <a:blip r:embed="rId3"/>
          <a:stretch>
            <a:fillRect/>
          </a:stretch>
        </p:blipFill>
        <p:spPr>
          <a:xfrm>
            <a:off x="2598539" y="1899442"/>
            <a:ext cx="3651438" cy="1657435"/>
          </a:xfrm>
          <a:prstGeom prst="rect">
            <a:avLst/>
          </a:prstGeom>
        </p:spPr>
      </p:pic>
      <p:sp>
        <p:nvSpPr>
          <p:cNvPr id="9" name="文本框 8">
            <a:extLst>
              <a:ext uri="{FF2B5EF4-FFF2-40B4-BE49-F238E27FC236}">
                <a16:creationId xmlns:a16="http://schemas.microsoft.com/office/drawing/2014/main" id="{8B151A15-AD98-40BB-9410-4CE92C2BB39F}"/>
              </a:ext>
            </a:extLst>
          </p:cNvPr>
          <p:cNvSpPr txBox="1">
            <a:spLocks noChangeArrowheads="1"/>
          </p:cNvSpPr>
          <p:nvPr/>
        </p:nvSpPr>
        <p:spPr bwMode="auto">
          <a:xfrm>
            <a:off x="3606967" y="3862801"/>
            <a:ext cx="1800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管理员分配紧急事件</a:t>
            </a:r>
          </a:p>
        </p:txBody>
      </p:sp>
    </p:spTree>
    <p:extLst>
      <p:ext uri="{BB962C8B-B14F-4D97-AF65-F5344CB8AC3E}">
        <p14:creationId xmlns:p14="http://schemas.microsoft.com/office/powerpoint/2010/main" val="1681232191"/>
      </p:ext>
    </p:extLst>
  </p:cSld>
  <p:clrMapOvr>
    <a:masterClrMapping/>
  </p:clrMapOvr>
  <p:transition spd="slow">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a:extLst>
              <a:ext uri="{FF2B5EF4-FFF2-40B4-BE49-F238E27FC236}">
                <a16:creationId xmlns:a16="http://schemas.microsoft.com/office/drawing/2014/main" id="{9777555F-6331-4E15-8499-BCE8FBF6EC0F}"/>
              </a:ext>
            </a:extLst>
          </p:cNvPr>
          <p:cNvSpPr txBox="1">
            <a:spLocks noChangeArrowheads="1"/>
          </p:cNvSpPr>
          <p:nvPr/>
        </p:nvSpPr>
        <p:spPr bwMode="auto">
          <a:xfrm>
            <a:off x="2782513" y="675727"/>
            <a:ext cx="36038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2.7  </a:t>
            </a:r>
            <a:r>
              <a:rPr lang="zh-CN" altLang="en-US" sz="2400" b="1" dirty="0">
                <a:solidFill>
                  <a:srgbClr val="137EEC"/>
                </a:solidFill>
                <a:latin typeface="方正兰亭黑_GBK" pitchFamily="2" charset="-122"/>
                <a:ea typeface="方正兰亭黑_GBK" pitchFamily="2" charset="-122"/>
              </a:rPr>
              <a:t>功能展示：出入管理</a:t>
            </a:r>
          </a:p>
        </p:txBody>
      </p:sp>
      <p:cxnSp>
        <p:nvCxnSpPr>
          <p:cNvPr id="10" name="直接连接符 9">
            <a:extLst>
              <a:ext uri="{FF2B5EF4-FFF2-40B4-BE49-F238E27FC236}">
                <a16:creationId xmlns:a16="http://schemas.microsoft.com/office/drawing/2014/main" id="{B88353B3-A757-4FC7-8546-DA3C8C00FD2C}"/>
              </a:ext>
            </a:extLst>
          </p:cNvPr>
          <p:cNvCxnSpPr/>
          <p:nvPr/>
        </p:nvCxnSpPr>
        <p:spPr>
          <a:xfrm>
            <a:off x="203368" y="1126810"/>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9FCA32D6-98D4-44E4-B822-C98A195BD181}"/>
              </a:ext>
            </a:extLst>
          </p:cNvPr>
          <p:cNvPicPr>
            <a:picLocks noChangeAspect="1"/>
          </p:cNvPicPr>
          <p:nvPr/>
        </p:nvPicPr>
        <p:blipFill>
          <a:blip r:embed="rId3"/>
          <a:stretch>
            <a:fillRect/>
          </a:stretch>
        </p:blipFill>
        <p:spPr>
          <a:xfrm>
            <a:off x="203368" y="1354471"/>
            <a:ext cx="4266761" cy="2662211"/>
          </a:xfrm>
          <a:prstGeom prst="rect">
            <a:avLst/>
          </a:prstGeom>
        </p:spPr>
      </p:pic>
      <p:pic>
        <p:nvPicPr>
          <p:cNvPr id="5" name="图片 4">
            <a:extLst>
              <a:ext uri="{FF2B5EF4-FFF2-40B4-BE49-F238E27FC236}">
                <a16:creationId xmlns:a16="http://schemas.microsoft.com/office/drawing/2014/main" id="{0162DADC-1263-4C92-AA7C-9005D0250153}"/>
              </a:ext>
            </a:extLst>
          </p:cNvPr>
          <p:cNvPicPr>
            <a:picLocks noChangeAspect="1"/>
          </p:cNvPicPr>
          <p:nvPr/>
        </p:nvPicPr>
        <p:blipFill>
          <a:blip r:embed="rId4"/>
          <a:stretch>
            <a:fillRect/>
          </a:stretch>
        </p:blipFill>
        <p:spPr>
          <a:xfrm>
            <a:off x="4698770" y="1354472"/>
            <a:ext cx="4266761" cy="2662211"/>
          </a:xfrm>
          <a:prstGeom prst="rect">
            <a:avLst/>
          </a:prstGeom>
        </p:spPr>
      </p:pic>
      <p:sp>
        <p:nvSpPr>
          <p:cNvPr id="9" name="文本框 8">
            <a:extLst>
              <a:ext uri="{FF2B5EF4-FFF2-40B4-BE49-F238E27FC236}">
                <a16:creationId xmlns:a16="http://schemas.microsoft.com/office/drawing/2014/main" id="{5EBB5114-4EB5-47B8-AC1B-0AF3CB0FABA6}"/>
              </a:ext>
            </a:extLst>
          </p:cNvPr>
          <p:cNvSpPr txBox="1">
            <a:spLocks noChangeArrowheads="1"/>
          </p:cNvSpPr>
          <p:nvPr/>
        </p:nvSpPr>
        <p:spPr bwMode="auto">
          <a:xfrm>
            <a:off x="1234703" y="4159996"/>
            <a:ext cx="198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小区人员出入记录查询</a:t>
            </a:r>
          </a:p>
        </p:txBody>
      </p:sp>
      <p:sp>
        <p:nvSpPr>
          <p:cNvPr id="11" name="文本框 10">
            <a:extLst>
              <a:ext uri="{FF2B5EF4-FFF2-40B4-BE49-F238E27FC236}">
                <a16:creationId xmlns:a16="http://schemas.microsoft.com/office/drawing/2014/main" id="{0D0AD432-D5E6-4AF0-82CC-5657C3398055}"/>
              </a:ext>
            </a:extLst>
          </p:cNvPr>
          <p:cNvSpPr txBox="1">
            <a:spLocks noChangeArrowheads="1"/>
          </p:cNvSpPr>
          <p:nvPr/>
        </p:nvSpPr>
        <p:spPr bwMode="auto">
          <a:xfrm>
            <a:off x="5842135" y="4159995"/>
            <a:ext cx="198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外来人员出入记录查询</a:t>
            </a:r>
          </a:p>
        </p:txBody>
      </p:sp>
    </p:spTree>
    <p:extLst>
      <p:ext uri="{BB962C8B-B14F-4D97-AF65-F5344CB8AC3E}">
        <p14:creationId xmlns:p14="http://schemas.microsoft.com/office/powerpoint/2010/main" val="4190542526"/>
      </p:ext>
    </p:extLst>
  </p:cSld>
  <p:clrMapOvr>
    <a:masterClrMapping/>
  </p:clrMapOvr>
  <p:transition spd="slow">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a:extLst>
              <a:ext uri="{FF2B5EF4-FFF2-40B4-BE49-F238E27FC236}">
                <a16:creationId xmlns:a16="http://schemas.microsoft.com/office/drawing/2014/main" id="{9777555F-6331-4E15-8499-BCE8FBF6EC0F}"/>
              </a:ext>
            </a:extLst>
          </p:cNvPr>
          <p:cNvSpPr txBox="1">
            <a:spLocks noChangeArrowheads="1"/>
          </p:cNvSpPr>
          <p:nvPr/>
        </p:nvSpPr>
        <p:spPr bwMode="auto">
          <a:xfrm>
            <a:off x="2782513" y="675727"/>
            <a:ext cx="36038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2.7  </a:t>
            </a:r>
            <a:r>
              <a:rPr lang="zh-CN" altLang="en-US" sz="2400" b="1" dirty="0">
                <a:solidFill>
                  <a:srgbClr val="137EEC"/>
                </a:solidFill>
                <a:latin typeface="方正兰亭黑_GBK" pitchFamily="2" charset="-122"/>
                <a:ea typeface="方正兰亭黑_GBK" pitchFamily="2" charset="-122"/>
              </a:rPr>
              <a:t>功能展示：出入管理</a:t>
            </a:r>
          </a:p>
        </p:txBody>
      </p:sp>
      <p:cxnSp>
        <p:nvCxnSpPr>
          <p:cNvPr id="10" name="直接连接符 9">
            <a:extLst>
              <a:ext uri="{FF2B5EF4-FFF2-40B4-BE49-F238E27FC236}">
                <a16:creationId xmlns:a16="http://schemas.microsoft.com/office/drawing/2014/main" id="{B88353B3-A757-4FC7-8546-DA3C8C00FD2C}"/>
              </a:ext>
            </a:extLst>
          </p:cNvPr>
          <p:cNvCxnSpPr/>
          <p:nvPr/>
        </p:nvCxnSpPr>
        <p:spPr>
          <a:xfrm>
            <a:off x="203368" y="1126810"/>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5EBB5114-4EB5-47B8-AC1B-0AF3CB0FABA6}"/>
              </a:ext>
            </a:extLst>
          </p:cNvPr>
          <p:cNvSpPr txBox="1">
            <a:spLocks noChangeArrowheads="1"/>
          </p:cNvSpPr>
          <p:nvPr/>
        </p:nvSpPr>
        <p:spPr bwMode="auto">
          <a:xfrm>
            <a:off x="1388032" y="4527037"/>
            <a:ext cx="198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添加小区人员出入记录</a:t>
            </a:r>
          </a:p>
        </p:txBody>
      </p:sp>
      <p:sp>
        <p:nvSpPr>
          <p:cNvPr id="11" name="文本框 10">
            <a:extLst>
              <a:ext uri="{FF2B5EF4-FFF2-40B4-BE49-F238E27FC236}">
                <a16:creationId xmlns:a16="http://schemas.microsoft.com/office/drawing/2014/main" id="{0D0AD432-D5E6-4AF0-82CC-5657C3398055}"/>
              </a:ext>
            </a:extLst>
          </p:cNvPr>
          <p:cNvSpPr txBox="1">
            <a:spLocks noChangeArrowheads="1"/>
          </p:cNvSpPr>
          <p:nvPr/>
        </p:nvSpPr>
        <p:spPr bwMode="auto">
          <a:xfrm>
            <a:off x="5940325" y="4727687"/>
            <a:ext cx="198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添加外来人员出入记录</a:t>
            </a:r>
          </a:p>
        </p:txBody>
      </p:sp>
      <p:pic>
        <p:nvPicPr>
          <p:cNvPr id="2" name="图片 1">
            <a:extLst>
              <a:ext uri="{FF2B5EF4-FFF2-40B4-BE49-F238E27FC236}">
                <a16:creationId xmlns:a16="http://schemas.microsoft.com/office/drawing/2014/main" id="{767D0D09-54A5-4AE2-B1E4-97CF0B8DD128}"/>
              </a:ext>
            </a:extLst>
          </p:cNvPr>
          <p:cNvPicPr>
            <a:picLocks noChangeAspect="1"/>
          </p:cNvPicPr>
          <p:nvPr/>
        </p:nvPicPr>
        <p:blipFill>
          <a:blip r:embed="rId3"/>
          <a:stretch>
            <a:fillRect/>
          </a:stretch>
        </p:blipFill>
        <p:spPr>
          <a:xfrm>
            <a:off x="435708" y="1431349"/>
            <a:ext cx="3884678" cy="3036423"/>
          </a:xfrm>
          <a:prstGeom prst="rect">
            <a:avLst/>
          </a:prstGeom>
        </p:spPr>
      </p:pic>
      <p:pic>
        <p:nvPicPr>
          <p:cNvPr id="3" name="图片 2">
            <a:extLst>
              <a:ext uri="{FF2B5EF4-FFF2-40B4-BE49-F238E27FC236}">
                <a16:creationId xmlns:a16="http://schemas.microsoft.com/office/drawing/2014/main" id="{6E8E5A06-D76C-45FC-9140-344FBBE6F667}"/>
              </a:ext>
            </a:extLst>
          </p:cNvPr>
          <p:cNvPicPr>
            <a:picLocks noChangeAspect="1"/>
          </p:cNvPicPr>
          <p:nvPr/>
        </p:nvPicPr>
        <p:blipFill>
          <a:blip r:embed="rId4"/>
          <a:stretch>
            <a:fillRect/>
          </a:stretch>
        </p:blipFill>
        <p:spPr>
          <a:xfrm>
            <a:off x="4883577" y="1173572"/>
            <a:ext cx="3970788" cy="3507354"/>
          </a:xfrm>
          <a:prstGeom prst="rect">
            <a:avLst/>
          </a:prstGeom>
        </p:spPr>
      </p:pic>
    </p:spTree>
    <p:extLst>
      <p:ext uri="{BB962C8B-B14F-4D97-AF65-F5344CB8AC3E}">
        <p14:creationId xmlns:p14="http://schemas.microsoft.com/office/powerpoint/2010/main" val="1666047046"/>
      </p:ext>
    </p:extLst>
  </p:cSld>
  <p:clrMapOvr>
    <a:masterClrMapping/>
  </p:clrMapOvr>
  <p:transition spd="slow">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a:extLst>
              <a:ext uri="{FF2B5EF4-FFF2-40B4-BE49-F238E27FC236}">
                <a16:creationId xmlns:a16="http://schemas.microsoft.com/office/drawing/2014/main" id="{7B46B297-6F0F-4399-8434-015FD2CFE2AD}"/>
              </a:ext>
            </a:extLst>
          </p:cNvPr>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9" name="同心圆 1">
            <a:extLst>
              <a:ext uri="{FF2B5EF4-FFF2-40B4-BE49-F238E27FC236}">
                <a16:creationId xmlns:a16="http://schemas.microsoft.com/office/drawing/2014/main" id="{970CD2DF-2978-452F-B308-E71E670A7C84}"/>
              </a:ext>
            </a:extLst>
          </p:cNvPr>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endParaRPr>
          </a:p>
        </p:txBody>
      </p:sp>
      <p:sp>
        <p:nvSpPr>
          <p:cNvPr id="50" name="文本框 8">
            <a:extLst>
              <a:ext uri="{FF2B5EF4-FFF2-40B4-BE49-F238E27FC236}">
                <a16:creationId xmlns:a16="http://schemas.microsoft.com/office/drawing/2014/main" id="{7119CF35-6172-4CF2-9872-DD6BDE2E7303}"/>
              </a:ext>
            </a:extLst>
          </p:cNvPr>
          <p:cNvSpPr txBox="1">
            <a:spLocks noChangeArrowheads="1"/>
          </p:cNvSpPr>
          <p:nvPr/>
        </p:nvSpPr>
        <p:spPr bwMode="auto">
          <a:xfrm>
            <a:off x="1331913" y="2324100"/>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3200" b="1" dirty="0">
                <a:solidFill>
                  <a:schemeClr val="bg1"/>
                </a:solidFill>
                <a:latin typeface="方正兰亭黑_GBK" pitchFamily="2" charset="-122"/>
                <a:ea typeface="方正兰亭黑_GBK" pitchFamily="2" charset="-122"/>
              </a:rPr>
              <a:t>03</a:t>
            </a:r>
            <a:endParaRPr lang="zh-CN" altLang="en-US" sz="3200" b="1" dirty="0">
              <a:solidFill>
                <a:schemeClr val="bg1"/>
              </a:solidFill>
              <a:latin typeface="方正兰亭黑_GBK" pitchFamily="2" charset="-122"/>
              <a:ea typeface="方正兰亭黑_GBK" pitchFamily="2" charset="-122"/>
            </a:endParaRPr>
          </a:p>
        </p:txBody>
      </p:sp>
      <p:sp>
        <p:nvSpPr>
          <p:cNvPr id="51" name="文本框 8">
            <a:extLst>
              <a:ext uri="{FF2B5EF4-FFF2-40B4-BE49-F238E27FC236}">
                <a16:creationId xmlns:a16="http://schemas.microsoft.com/office/drawing/2014/main" id="{5FB398AF-98BC-41BB-A322-2CBE4260D6C1}"/>
              </a:ext>
            </a:extLst>
          </p:cNvPr>
          <p:cNvSpPr txBox="1">
            <a:spLocks noChangeArrowheads="1"/>
          </p:cNvSpPr>
          <p:nvPr/>
        </p:nvSpPr>
        <p:spPr bwMode="auto">
          <a:xfrm>
            <a:off x="2438400" y="2201863"/>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800" b="1" dirty="0">
                <a:solidFill>
                  <a:schemeClr val="bg1"/>
                </a:solidFill>
                <a:latin typeface="方正兰亭黑_GBK" pitchFamily="2" charset="-122"/>
                <a:ea typeface="方正兰亭黑_GBK" pitchFamily="2" charset="-122"/>
              </a:rPr>
              <a:t>关键技术</a:t>
            </a:r>
          </a:p>
        </p:txBody>
      </p:sp>
      <p:sp>
        <p:nvSpPr>
          <p:cNvPr id="52" name="TextBox 46">
            <a:extLst>
              <a:ext uri="{FF2B5EF4-FFF2-40B4-BE49-F238E27FC236}">
                <a16:creationId xmlns:a16="http://schemas.microsoft.com/office/drawing/2014/main" id="{A74BEB88-AD38-49F1-88A3-80C91F61F051}"/>
              </a:ext>
            </a:extLst>
          </p:cNvPr>
          <p:cNvSpPr txBox="1">
            <a:spLocks noChangeArrowheads="1"/>
          </p:cNvSpPr>
          <p:nvPr/>
        </p:nvSpPr>
        <p:spPr bwMode="auto">
          <a:xfrm>
            <a:off x="2454275" y="2571750"/>
            <a:ext cx="42354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dirty="0">
                <a:solidFill>
                  <a:schemeClr val="bg1"/>
                </a:solidFill>
                <a:latin typeface="Arial" pitchFamily="34" charset="0"/>
                <a:cs typeface="Arial" pitchFamily="34" charset="0"/>
              </a:rPr>
              <a:t>EF</a:t>
            </a:r>
            <a:r>
              <a:rPr lang="zh-CN" altLang="en-US" sz="800" dirty="0">
                <a:solidFill>
                  <a:schemeClr val="bg1"/>
                </a:solidFill>
                <a:latin typeface="Arial" pitchFamily="34" charset="0"/>
                <a:cs typeface="Arial" pitchFamily="34" charset="0"/>
              </a:rPr>
              <a:t>框架   数据库连接   项目开发分层模型    数据绑定</a:t>
            </a:r>
            <a:endParaRPr lang="en-US" altLang="zh-CN" sz="800" dirty="0">
              <a:solidFill>
                <a:schemeClr val="bg1"/>
              </a:solidFill>
              <a:latin typeface="Arial" pitchFamily="34" charset="0"/>
              <a:cs typeface="Arial" pitchFamily="34" charset="0"/>
            </a:endParaRPr>
          </a:p>
        </p:txBody>
      </p:sp>
      <p:cxnSp>
        <p:nvCxnSpPr>
          <p:cNvPr id="53" name="直接连接符 52">
            <a:extLst>
              <a:ext uri="{FF2B5EF4-FFF2-40B4-BE49-F238E27FC236}">
                <a16:creationId xmlns:a16="http://schemas.microsoft.com/office/drawing/2014/main" id="{72F62D16-6973-4B41-884F-2A6B37A32BD2}"/>
              </a:ext>
            </a:extLst>
          </p:cNvPr>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912422"/>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a:extLst>
              <a:ext uri="{FF2B5EF4-FFF2-40B4-BE49-F238E27FC236}">
                <a16:creationId xmlns:a16="http://schemas.microsoft.com/office/drawing/2014/main" id="{7B46B297-6F0F-4399-8434-015FD2CFE2AD}"/>
              </a:ext>
            </a:extLst>
          </p:cNvPr>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19" name="组合 25">
            <a:extLst>
              <a:ext uri="{FF2B5EF4-FFF2-40B4-BE49-F238E27FC236}">
                <a16:creationId xmlns:a16="http://schemas.microsoft.com/office/drawing/2014/main" id="{32DA52B4-3E4C-4CCC-BBCB-820E0F7DE731}"/>
              </a:ext>
            </a:extLst>
          </p:cNvPr>
          <p:cNvGrpSpPr>
            <a:grpSpLocks/>
          </p:cNvGrpSpPr>
          <p:nvPr/>
        </p:nvGrpSpPr>
        <p:grpSpPr bwMode="auto">
          <a:xfrm>
            <a:off x="1050925" y="1885950"/>
            <a:ext cx="1023938" cy="1023938"/>
            <a:chOff x="893847" y="1750976"/>
            <a:chExt cx="1391055" cy="1391055"/>
          </a:xfrm>
        </p:grpSpPr>
        <p:sp>
          <p:nvSpPr>
            <p:cNvPr id="20" name="椭圆 19">
              <a:extLst>
                <a:ext uri="{FF2B5EF4-FFF2-40B4-BE49-F238E27FC236}">
                  <a16:creationId xmlns:a16="http://schemas.microsoft.com/office/drawing/2014/main" id="{6591F1D6-CACE-40FA-8BD7-645179A32B19}"/>
                </a:ext>
              </a:extLst>
            </p:cNvPr>
            <p:cNvSpPr/>
            <p:nvPr/>
          </p:nvSpPr>
          <p:spPr>
            <a:xfrm>
              <a:off x="893847" y="1750976"/>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5" name="Freeform 16">
              <a:extLst>
                <a:ext uri="{FF2B5EF4-FFF2-40B4-BE49-F238E27FC236}">
                  <a16:creationId xmlns:a16="http://schemas.microsoft.com/office/drawing/2014/main" id="{FE2AE90A-63F2-4F87-97EC-33768AF67178}"/>
                </a:ext>
              </a:extLst>
            </p:cNvPr>
            <p:cNvSpPr>
              <a:spLocks noEditPoints="1"/>
            </p:cNvSpPr>
            <p:nvPr/>
          </p:nvSpPr>
          <p:spPr bwMode="auto">
            <a:xfrm>
              <a:off x="1279892" y="2253482"/>
              <a:ext cx="618965" cy="386044"/>
            </a:xfrm>
            <a:custGeom>
              <a:avLst/>
              <a:gdLst>
                <a:gd name="T0" fmla="*/ 88 w 106"/>
                <a:gd name="T1" fmla="*/ 28 h 66"/>
                <a:gd name="T2" fmla="*/ 84 w 106"/>
                <a:gd name="T3" fmla="*/ 29 h 66"/>
                <a:gd name="T4" fmla="*/ 53 w 106"/>
                <a:gd name="T5" fmla="*/ 0 h 66"/>
                <a:gd name="T6" fmla="*/ 25 w 106"/>
                <a:gd name="T7" fmla="*/ 20 h 66"/>
                <a:gd name="T8" fmla="*/ 21 w 106"/>
                <a:gd name="T9" fmla="*/ 20 h 66"/>
                <a:gd name="T10" fmla="*/ 0 w 106"/>
                <a:gd name="T11" fmla="*/ 43 h 66"/>
                <a:gd name="T12" fmla="*/ 21 w 106"/>
                <a:gd name="T13" fmla="*/ 66 h 66"/>
                <a:gd name="T14" fmla="*/ 88 w 106"/>
                <a:gd name="T15" fmla="*/ 66 h 66"/>
                <a:gd name="T16" fmla="*/ 106 w 106"/>
                <a:gd name="T17" fmla="*/ 47 h 66"/>
                <a:gd name="T18" fmla="*/ 88 w 106"/>
                <a:gd name="T19" fmla="*/ 28 h 66"/>
                <a:gd name="T20" fmla="*/ 88 w 106"/>
                <a:gd name="T21" fmla="*/ 60 h 66"/>
                <a:gd name="T22" fmla="*/ 21 w 106"/>
                <a:gd name="T23" fmla="*/ 60 h 66"/>
                <a:gd name="T24" fmla="*/ 6 w 106"/>
                <a:gd name="T25" fmla="*/ 43 h 66"/>
                <a:gd name="T26" fmla="*/ 21 w 106"/>
                <a:gd name="T27" fmla="*/ 26 h 66"/>
                <a:gd name="T28" fmla="*/ 26 w 106"/>
                <a:gd name="T29" fmla="*/ 26 h 66"/>
                <a:gd name="T30" fmla="*/ 29 w 106"/>
                <a:gd name="T31" fmla="*/ 26 h 66"/>
                <a:gd name="T32" fmla="*/ 30 w 106"/>
                <a:gd name="T33" fmla="*/ 24 h 66"/>
                <a:gd name="T34" fmla="*/ 53 w 106"/>
                <a:gd name="T35" fmla="*/ 6 h 66"/>
                <a:gd name="T36" fmla="*/ 78 w 106"/>
                <a:gd name="T37" fmla="*/ 32 h 66"/>
                <a:gd name="T38" fmla="*/ 78 w 106"/>
                <a:gd name="T39" fmla="*/ 33 h 66"/>
                <a:gd name="T40" fmla="*/ 78 w 106"/>
                <a:gd name="T41" fmla="*/ 34 h 66"/>
                <a:gd name="T42" fmla="*/ 79 w 106"/>
                <a:gd name="T43" fmla="*/ 36 h 66"/>
                <a:gd name="T44" fmla="*/ 82 w 106"/>
                <a:gd name="T45" fmla="*/ 36 h 66"/>
                <a:gd name="T46" fmla="*/ 88 w 106"/>
                <a:gd name="T47" fmla="*/ 34 h 66"/>
                <a:gd name="T48" fmla="*/ 100 w 106"/>
                <a:gd name="T49" fmla="*/ 47 h 66"/>
                <a:gd name="T50" fmla="*/ 88 w 106"/>
                <a:gd name="T51"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 h="66">
                  <a:moveTo>
                    <a:pt x="88" y="28"/>
                  </a:moveTo>
                  <a:cubicBezTo>
                    <a:pt x="87" y="28"/>
                    <a:pt x="85" y="29"/>
                    <a:pt x="84" y="29"/>
                  </a:cubicBezTo>
                  <a:cubicBezTo>
                    <a:pt x="82" y="13"/>
                    <a:pt x="69" y="0"/>
                    <a:pt x="53" y="0"/>
                  </a:cubicBezTo>
                  <a:cubicBezTo>
                    <a:pt x="41" y="0"/>
                    <a:pt x="30" y="8"/>
                    <a:pt x="25" y="20"/>
                  </a:cubicBezTo>
                  <a:cubicBezTo>
                    <a:pt x="24" y="20"/>
                    <a:pt x="23" y="20"/>
                    <a:pt x="21" y="20"/>
                  </a:cubicBezTo>
                  <a:cubicBezTo>
                    <a:pt x="9" y="20"/>
                    <a:pt x="0" y="30"/>
                    <a:pt x="0" y="43"/>
                  </a:cubicBezTo>
                  <a:cubicBezTo>
                    <a:pt x="0" y="56"/>
                    <a:pt x="9" y="66"/>
                    <a:pt x="21" y="66"/>
                  </a:cubicBezTo>
                  <a:cubicBezTo>
                    <a:pt x="88" y="66"/>
                    <a:pt x="88" y="66"/>
                    <a:pt x="88" y="66"/>
                  </a:cubicBezTo>
                  <a:cubicBezTo>
                    <a:pt x="98" y="66"/>
                    <a:pt x="106" y="58"/>
                    <a:pt x="106" y="47"/>
                  </a:cubicBezTo>
                  <a:cubicBezTo>
                    <a:pt x="106" y="37"/>
                    <a:pt x="98" y="28"/>
                    <a:pt x="88" y="28"/>
                  </a:cubicBezTo>
                  <a:close/>
                  <a:moveTo>
                    <a:pt x="88" y="60"/>
                  </a:moveTo>
                  <a:cubicBezTo>
                    <a:pt x="21" y="60"/>
                    <a:pt x="21" y="60"/>
                    <a:pt x="21" y="60"/>
                  </a:cubicBezTo>
                  <a:cubicBezTo>
                    <a:pt x="13" y="60"/>
                    <a:pt x="6" y="52"/>
                    <a:pt x="6" y="43"/>
                  </a:cubicBezTo>
                  <a:cubicBezTo>
                    <a:pt x="6" y="33"/>
                    <a:pt x="13" y="26"/>
                    <a:pt x="21" y="26"/>
                  </a:cubicBezTo>
                  <a:cubicBezTo>
                    <a:pt x="23" y="26"/>
                    <a:pt x="24" y="26"/>
                    <a:pt x="26" y="26"/>
                  </a:cubicBezTo>
                  <a:cubicBezTo>
                    <a:pt x="27" y="27"/>
                    <a:pt x="28" y="27"/>
                    <a:pt x="29" y="26"/>
                  </a:cubicBezTo>
                  <a:cubicBezTo>
                    <a:pt x="29" y="26"/>
                    <a:pt x="30" y="25"/>
                    <a:pt x="30" y="24"/>
                  </a:cubicBezTo>
                  <a:cubicBezTo>
                    <a:pt x="33" y="13"/>
                    <a:pt x="43" y="6"/>
                    <a:pt x="53" y="6"/>
                  </a:cubicBezTo>
                  <a:cubicBezTo>
                    <a:pt x="67" y="6"/>
                    <a:pt x="78" y="18"/>
                    <a:pt x="78" y="32"/>
                  </a:cubicBezTo>
                  <a:cubicBezTo>
                    <a:pt x="78" y="32"/>
                    <a:pt x="78" y="33"/>
                    <a:pt x="78" y="33"/>
                  </a:cubicBezTo>
                  <a:cubicBezTo>
                    <a:pt x="78" y="34"/>
                    <a:pt x="78" y="34"/>
                    <a:pt x="78" y="34"/>
                  </a:cubicBezTo>
                  <a:cubicBezTo>
                    <a:pt x="78" y="35"/>
                    <a:pt x="78" y="36"/>
                    <a:pt x="79" y="36"/>
                  </a:cubicBezTo>
                  <a:cubicBezTo>
                    <a:pt x="80" y="37"/>
                    <a:pt x="81" y="37"/>
                    <a:pt x="82" y="36"/>
                  </a:cubicBezTo>
                  <a:cubicBezTo>
                    <a:pt x="84" y="35"/>
                    <a:pt x="86" y="34"/>
                    <a:pt x="88" y="34"/>
                  </a:cubicBezTo>
                  <a:cubicBezTo>
                    <a:pt x="95" y="34"/>
                    <a:pt x="100" y="40"/>
                    <a:pt x="100" y="47"/>
                  </a:cubicBezTo>
                  <a:cubicBezTo>
                    <a:pt x="100" y="54"/>
                    <a:pt x="95" y="60"/>
                    <a:pt x="88" y="60"/>
                  </a:cubicBezTo>
                  <a:close/>
                </a:path>
              </a:pathLst>
            </a:custGeom>
            <a:solidFill>
              <a:srgbClr val="2EB4FF"/>
            </a:solidFill>
            <a:ln>
              <a:noFill/>
            </a:ln>
          </p:spPr>
          <p:txBody>
            <a:bodyPr/>
            <a:lstStyle/>
            <a:p>
              <a:pPr defTabSz="914400"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26" name="组合 26">
            <a:extLst>
              <a:ext uri="{FF2B5EF4-FFF2-40B4-BE49-F238E27FC236}">
                <a16:creationId xmlns:a16="http://schemas.microsoft.com/office/drawing/2014/main" id="{D9CFE607-7F57-4CC2-91C5-AFE43C64C7E3}"/>
              </a:ext>
            </a:extLst>
          </p:cNvPr>
          <p:cNvGrpSpPr>
            <a:grpSpLocks/>
          </p:cNvGrpSpPr>
          <p:nvPr/>
        </p:nvGrpSpPr>
        <p:grpSpPr bwMode="auto">
          <a:xfrm>
            <a:off x="3049588" y="1885950"/>
            <a:ext cx="1023937" cy="1023938"/>
            <a:chOff x="3012331" y="1750977"/>
            <a:chExt cx="1391055" cy="1391055"/>
          </a:xfrm>
        </p:grpSpPr>
        <p:sp>
          <p:nvSpPr>
            <p:cNvPr id="27" name="椭圆 26">
              <a:extLst>
                <a:ext uri="{FF2B5EF4-FFF2-40B4-BE49-F238E27FC236}">
                  <a16:creationId xmlns:a16="http://schemas.microsoft.com/office/drawing/2014/main" id="{56A55FA6-6E68-4BD1-BA3E-DF967D3AEEC1}"/>
                </a:ext>
              </a:extLst>
            </p:cNvPr>
            <p:cNvSpPr/>
            <p:nvPr/>
          </p:nvSpPr>
          <p:spPr>
            <a:xfrm>
              <a:off x="3012331" y="1750977"/>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8" name="Freeform 19">
              <a:extLst>
                <a:ext uri="{FF2B5EF4-FFF2-40B4-BE49-F238E27FC236}">
                  <a16:creationId xmlns:a16="http://schemas.microsoft.com/office/drawing/2014/main" id="{758F3BF1-6C1A-47BD-96BF-BDB92F69B8A9}"/>
                </a:ext>
              </a:extLst>
            </p:cNvPr>
            <p:cNvSpPr>
              <a:spLocks noEditPoints="1"/>
            </p:cNvSpPr>
            <p:nvPr/>
          </p:nvSpPr>
          <p:spPr bwMode="auto">
            <a:xfrm>
              <a:off x="3402689" y="2152118"/>
              <a:ext cx="610340" cy="588773"/>
            </a:xfrm>
            <a:custGeom>
              <a:avLst/>
              <a:gdLst>
                <a:gd name="T0" fmla="*/ 3 w 77"/>
                <a:gd name="T1" fmla="*/ 74 h 74"/>
                <a:gd name="T2" fmla="*/ 5 w 77"/>
                <a:gd name="T3" fmla="*/ 73 h 74"/>
                <a:gd name="T4" fmla="*/ 29 w 77"/>
                <a:gd name="T5" fmla="*/ 49 h 74"/>
                <a:gd name="T6" fmla="*/ 46 w 77"/>
                <a:gd name="T7" fmla="*/ 55 h 74"/>
                <a:gd name="T8" fmla="*/ 66 w 77"/>
                <a:gd name="T9" fmla="*/ 47 h 74"/>
                <a:gd name="T10" fmla="*/ 66 w 77"/>
                <a:gd name="T11" fmla="*/ 8 h 74"/>
                <a:gd name="T12" fmla="*/ 46 w 77"/>
                <a:gd name="T13" fmla="*/ 0 h 74"/>
                <a:gd name="T14" fmla="*/ 27 w 77"/>
                <a:gd name="T15" fmla="*/ 8 h 74"/>
                <a:gd name="T16" fmla="*/ 19 w 77"/>
                <a:gd name="T17" fmla="*/ 27 h 74"/>
                <a:gd name="T18" fmla="*/ 25 w 77"/>
                <a:gd name="T19" fmla="*/ 45 h 74"/>
                <a:gd name="T20" fmla="*/ 1 w 77"/>
                <a:gd name="T21" fmla="*/ 69 h 74"/>
                <a:gd name="T22" fmla="*/ 1 w 77"/>
                <a:gd name="T23" fmla="*/ 73 h 74"/>
                <a:gd name="T24" fmla="*/ 3 w 77"/>
                <a:gd name="T25" fmla="*/ 74 h 74"/>
                <a:gd name="T26" fmla="*/ 31 w 77"/>
                <a:gd name="T27" fmla="*/ 12 h 74"/>
                <a:gd name="T28" fmla="*/ 46 w 77"/>
                <a:gd name="T29" fmla="*/ 6 h 74"/>
                <a:gd name="T30" fmla="*/ 62 w 77"/>
                <a:gd name="T31" fmla="*/ 12 h 74"/>
                <a:gd name="T32" fmla="*/ 62 w 77"/>
                <a:gd name="T33" fmla="*/ 43 h 74"/>
                <a:gd name="T34" fmla="*/ 46 w 77"/>
                <a:gd name="T35" fmla="*/ 49 h 74"/>
                <a:gd name="T36" fmla="*/ 31 w 77"/>
                <a:gd name="T37" fmla="*/ 43 h 74"/>
                <a:gd name="T38" fmla="*/ 25 w 77"/>
                <a:gd name="T39" fmla="*/ 27 h 74"/>
                <a:gd name="T40" fmla="*/ 31 w 77"/>
                <a:gd name="T41" fmla="*/ 1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 h="74">
                  <a:moveTo>
                    <a:pt x="3" y="74"/>
                  </a:moveTo>
                  <a:cubicBezTo>
                    <a:pt x="4" y="74"/>
                    <a:pt x="4" y="74"/>
                    <a:pt x="5" y="73"/>
                  </a:cubicBezTo>
                  <a:cubicBezTo>
                    <a:pt x="29" y="49"/>
                    <a:pt x="29" y="49"/>
                    <a:pt x="29" y="49"/>
                  </a:cubicBezTo>
                  <a:cubicBezTo>
                    <a:pt x="34" y="53"/>
                    <a:pt x="40" y="55"/>
                    <a:pt x="46" y="55"/>
                  </a:cubicBezTo>
                  <a:cubicBezTo>
                    <a:pt x="54" y="55"/>
                    <a:pt x="61" y="52"/>
                    <a:pt x="66" y="47"/>
                  </a:cubicBezTo>
                  <a:cubicBezTo>
                    <a:pt x="77" y="36"/>
                    <a:pt x="77" y="19"/>
                    <a:pt x="66" y="8"/>
                  </a:cubicBezTo>
                  <a:cubicBezTo>
                    <a:pt x="61" y="3"/>
                    <a:pt x="54" y="0"/>
                    <a:pt x="46" y="0"/>
                  </a:cubicBezTo>
                  <a:cubicBezTo>
                    <a:pt x="39" y="0"/>
                    <a:pt x="32" y="3"/>
                    <a:pt x="27" y="8"/>
                  </a:cubicBezTo>
                  <a:cubicBezTo>
                    <a:pt x="22" y="13"/>
                    <a:pt x="19" y="20"/>
                    <a:pt x="19" y="27"/>
                  </a:cubicBezTo>
                  <a:cubicBezTo>
                    <a:pt x="19" y="34"/>
                    <a:pt x="21" y="40"/>
                    <a:pt x="25" y="45"/>
                  </a:cubicBezTo>
                  <a:cubicBezTo>
                    <a:pt x="1" y="69"/>
                    <a:pt x="1" y="69"/>
                    <a:pt x="1" y="69"/>
                  </a:cubicBezTo>
                  <a:cubicBezTo>
                    <a:pt x="0" y="70"/>
                    <a:pt x="0" y="72"/>
                    <a:pt x="1" y="73"/>
                  </a:cubicBezTo>
                  <a:cubicBezTo>
                    <a:pt x="1" y="74"/>
                    <a:pt x="2" y="74"/>
                    <a:pt x="3" y="74"/>
                  </a:cubicBezTo>
                  <a:close/>
                  <a:moveTo>
                    <a:pt x="31" y="12"/>
                  </a:moveTo>
                  <a:cubicBezTo>
                    <a:pt x="35" y="8"/>
                    <a:pt x="41" y="6"/>
                    <a:pt x="46" y="6"/>
                  </a:cubicBezTo>
                  <a:cubicBezTo>
                    <a:pt x="52" y="6"/>
                    <a:pt x="58" y="8"/>
                    <a:pt x="62" y="12"/>
                  </a:cubicBezTo>
                  <a:cubicBezTo>
                    <a:pt x="70" y="21"/>
                    <a:pt x="70" y="34"/>
                    <a:pt x="62" y="43"/>
                  </a:cubicBezTo>
                  <a:cubicBezTo>
                    <a:pt x="58" y="47"/>
                    <a:pt x="52" y="49"/>
                    <a:pt x="46" y="49"/>
                  </a:cubicBezTo>
                  <a:cubicBezTo>
                    <a:pt x="41" y="49"/>
                    <a:pt x="35" y="47"/>
                    <a:pt x="31" y="43"/>
                  </a:cubicBezTo>
                  <a:cubicBezTo>
                    <a:pt x="27" y="39"/>
                    <a:pt x="25" y="33"/>
                    <a:pt x="25" y="27"/>
                  </a:cubicBezTo>
                  <a:cubicBezTo>
                    <a:pt x="25" y="22"/>
                    <a:pt x="27" y="16"/>
                    <a:pt x="31" y="12"/>
                  </a:cubicBezTo>
                  <a:close/>
                </a:path>
              </a:pathLst>
            </a:custGeom>
            <a:solidFill>
              <a:srgbClr val="2EB4FF"/>
            </a:solidFill>
            <a:ln>
              <a:noFill/>
            </a:ln>
          </p:spPr>
          <p:txBody>
            <a:bodyPr/>
            <a:lstStyle/>
            <a:p>
              <a:pPr defTabSz="914400"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29" name="组合 28">
            <a:extLst>
              <a:ext uri="{FF2B5EF4-FFF2-40B4-BE49-F238E27FC236}">
                <a16:creationId xmlns:a16="http://schemas.microsoft.com/office/drawing/2014/main" id="{2017EF56-FB3D-454F-8103-C63C3AFCB5DC}"/>
              </a:ext>
            </a:extLst>
          </p:cNvPr>
          <p:cNvGrpSpPr>
            <a:grpSpLocks/>
          </p:cNvGrpSpPr>
          <p:nvPr/>
        </p:nvGrpSpPr>
        <p:grpSpPr bwMode="auto">
          <a:xfrm>
            <a:off x="5048250" y="1885950"/>
            <a:ext cx="1023938" cy="1023938"/>
            <a:chOff x="4966463" y="1750975"/>
            <a:chExt cx="1391055" cy="1391055"/>
          </a:xfrm>
        </p:grpSpPr>
        <p:sp>
          <p:nvSpPr>
            <p:cNvPr id="30" name="椭圆 29">
              <a:extLst>
                <a:ext uri="{FF2B5EF4-FFF2-40B4-BE49-F238E27FC236}">
                  <a16:creationId xmlns:a16="http://schemas.microsoft.com/office/drawing/2014/main" id="{62088469-43CC-46F6-95E0-E91F49F82868}"/>
                </a:ext>
              </a:extLst>
            </p:cNvPr>
            <p:cNvSpPr/>
            <p:nvPr/>
          </p:nvSpPr>
          <p:spPr>
            <a:xfrm>
              <a:off x="4966463" y="1750975"/>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31" name="组合 30">
              <a:extLst>
                <a:ext uri="{FF2B5EF4-FFF2-40B4-BE49-F238E27FC236}">
                  <a16:creationId xmlns:a16="http://schemas.microsoft.com/office/drawing/2014/main" id="{299D8AD0-9CDC-4AF9-8804-21252D33FDC9}"/>
                </a:ext>
              </a:extLst>
            </p:cNvPr>
            <p:cNvGrpSpPr/>
            <p:nvPr/>
          </p:nvGrpSpPr>
          <p:grpSpPr>
            <a:xfrm>
              <a:off x="5388357" y="2190967"/>
              <a:ext cx="547267" cy="511071"/>
              <a:chOff x="5513141" y="5082923"/>
              <a:chExt cx="245393" cy="229163"/>
            </a:xfrm>
            <a:solidFill>
              <a:srgbClr val="2EB4FF"/>
            </a:solidFill>
          </p:grpSpPr>
          <p:sp>
            <p:nvSpPr>
              <p:cNvPr id="32" name="Freeform 322">
                <a:extLst>
                  <a:ext uri="{FF2B5EF4-FFF2-40B4-BE49-F238E27FC236}">
                    <a16:creationId xmlns:a16="http://schemas.microsoft.com/office/drawing/2014/main" id="{D1FCC6F6-1722-4516-BBFA-5DA93C3FE5E6}"/>
                  </a:ext>
                </a:extLst>
              </p:cNvPr>
              <p:cNvSpPr>
                <a:spLocks/>
              </p:cNvSpPr>
              <p:nvPr/>
            </p:nvSpPr>
            <p:spPr bwMode="auto">
              <a:xfrm>
                <a:off x="5541999" y="5192992"/>
                <a:ext cx="45110" cy="81197"/>
              </a:xfrm>
              <a:custGeom>
                <a:avLst/>
                <a:gdLst>
                  <a:gd name="T0" fmla="*/ 14 w 49"/>
                  <a:gd name="T1" fmla="*/ 0 h 90"/>
                  <a:gd name="T2" fmla="*/ 14 w 49"/>
                  <a:gd name="T3" fmla="*/ 0 h 90"/>
                  <a:gd name="T4" fmla="*/ 8 w 49"/>
                  <a:gd name="T5" fmla="*/ 2 h 90"/>
                  <a:gd name="T6" fmla="*/ 4 w 49"/>
                  <a:gd name="T7" fmla="*/ 4 h 90"/>
                  <a:gd name="T8" fmla="*/ 1 w 49"/>
                  <a:gd name="T9" fmla="*/ 8 h 90"/>
                  <a:gd name="T10" fmla="*/ 0 w 49"/>
                  <a:gd name="T11" fmla="*/ 14 h 90"/>
                  <a:gd name="T12" fmla="*/ 0 w 49"/>
                  <a:gd name="T13" fmla="*/ 78 h 90"/>
                  <a:gd name="T14" fmla="*/ 0 w 49"/>
                  <a:gd name="T15" fmla="*/ 78 h 90"/>
                  <a:gd name="T16" fmla="*/ 1 w 49"/>
                  <a:gd name="T17" fmla="*/ 84 h 90"/>
                  <a:gd name="T18" fmla="*/ 4 w 49"/>
                  <a:gd name="T19" fmla="*/ 88 h 90"/>
                  <a:gd name="T20" fmla="*/ 8 w 49"/>
                  <a:gd name="T21" fmla="*/ 90 h 90"/>
                  <a:gd name="T22" fmla="*/ 14 w 49"/>
                  <a:gd name="T23" fmla="*/ 90 h 90"/>
                  <a:gd name="T24" fmla="*/ 35 w 49"/>
                  <a:gd name="T25" fmla="*/ 90 h 90"/>
                  <a:gd name="T26" fmla="*/ 35 w 49"/>
                  <a:gd name="T27" fmla="*/ 90 h 90"/>
                  <a:gd name="T28" fmla="*/ 41 w 49"/>
                  <a:gd name="T29" fmla="*/ 90 h 90"/>
                  <a:gd name="T30" fmla="*/ 45 w 49"/>
                  <a:gd name="T31" fmla="*/ 88 h 90"/>
                  <a:gd name="T32" fmla="*/ 48 w 49"/>
                  <a:gd name="T33" fmla="*/ 84 h 90"/>
                  <a:gd name="T34" fmla="*/ 49 w 49"/>
                  <a:gd name="T35" fmla="*/ 78 h 90"/>
                  <a:gd name="T36" fmla="*/ 49 w 49"/>
                  <a:gd name="T37" fmla="*/ 14 h 90"/>
                  <a:gd name="T38" fmla="*/ 49 w 49"/>
                  <a:gd name="T39" fmla="*/ 14 h 90"/>
                  <a:gd name="T40" fmla="*/ 48 w 49"/>
                  <a:gd name="T41" fmla="*/ 8 h 90"/>
                  <a:gd name="T42" fmla="*/ 45 w 49"/>
                  <a:gd name="T43" fmla="*/ 4 h 90"/>
                  <a:gd name="T44" fmla="*/ 41 w 49"/>
                  <a:gd name="T45" fmla="*/ 2 h 90"/>
                  <a:gd name="T46" fmla="*/ 35 w 49"/>
                  <a:gd name="T47" fmla="*/ 0 h 90"/>
                  <a:gd name="T48" fmla="*/ 14 w 49"/>
                  <a:gd name="T4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90">
                    <a:moveTo>
                      <a:pt x="14" y="0"/>
                    </a:moveTo>
                    <a:lnTo>
                      <a:pt x="14" y="0"/>
                    </a:lnTo>
                    <a:lnTo>
                      <a:pt x="8" y="2"/>
                    </a:lnTo>
                    <a:lnTo>
                      <a:pt x="4" y="4"/>
                    </a:lnTo>
                    <a:lnTo>
                      <a:pt x="1" y="8"/>
                    </a:lnTo>
                    <a:lnTo>
                      <a:pt x="0" y="14"/>
                    </a:lnTo>
                    <a:lnTo>
                      <a:pt x="0" y="78"/>
                    </a:lnTo>
                    <a:lnTo>
                      <a:pt x="0" y="78"/>
                    </a:lnTo>
                    <a:lnTo>
                      <a:pt x="1" y="84"/>
                    </a:lnTo>
                    <a:lnTo>
                      <a:pt x="4" y="88"/>
                    </a:lnTo>
                    <a:lnTo>
                      <a:pt x="8" y="90"/>
                    </a:lnTo>
                    <a:lnTo>
                      <a:pt x="14" y="90"/>
                    </a:lnTo>
                    <a:lnTo>
                      <a:pt x="35" y="90"/>
                    </a:lnTo>
                    <a:lnTo>
                      <a:pt x="35" y="90"/>
                    </a:lnTo>
                    <a:lnTo>
                      <a:pt x="41" y="90"/>
                    </a:lnTo>
                    <a:lnTo>
                      <a:pt x="45" y="88"/>
                    </a:lnTo>
                    <a:lnTo>
                      <a:pt x="48" y="84"/>
                    </a:lnTo>
                    <a:lnTo>
                      <a:pt x="49" y="78"/>
                    </a:lnTo>
                    <a:lnTo>
                      <a:pt x="49" y="14"/>
                    </a:lnTo>
                    <a:lnTo>
                      <a:pt x="49" y="14"/>
                    </a:lnTo>
                    <a:lnTo>
                      <a:pt x="48" y="8"/>
                    </a:lnTo>
                    <a:lnTo>
                      <a:pt x="45" y="4"/>
                    </a:lnTo>
                    <a:lnTo>
                      <a:pt x="41" y="2"/>
                    </a:lnTo>
                    <a:lnTo>
                      <a:pt x="35"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3" name="Freeform 323">
                <a:extLst>
                  <a:ext uri="{FF2B5EF4-FFF2-40B4-BE49-F238E27FC236}">
                    <a16:creationId xmlns:a16="http://schemas.microsoft.com/office/drawing/2014/main" id="{3BEAFE21-81D0-436A-9896-1B4D45430A67}"/>
                  </a:ext>
                </a:extLst>
              </p:cNvPr>
              <p:cNvSpPr>
                <a:spLocks/>
              </p:cNvSpPr>
              <p:nvPr/>
            </p:nvSpPr>
            <p:spPr bwMode="auto">
              <a:xfrm>
                <a:off x="5610565" y="5223665"/>
                <a:ext cx="45110" cy="50523"/>
              </a:xfrm>
              <a:custGeom>
                <a:avLst/>
                <a:gdLst>
                  <a:gd name="T0" fmla="*/ 14 w 49"/>
                  <a:gd name="T1" fmla="*/ 0 h 57"/>
                  <a:gd name="T2" fmla="*/ 14 w 49"/>
                  <a:gd name="T3" fmla="*/ 0 h 57"/>
                  <a:gd name="T4" fmla="*/ 9 w 49"/>
                  <a:gd name="T5" fmla="*/ 1 h 57"/>
                  <a:gd name="T6" fmla="*/ 4 w 49"/>
                  <a:gd name="T7" fmla="*/ 4 h 57"/>
                  <a:gd name="T8" fmla="*/ 2 w 49"/>
                  <a:gd name="T9" fmla="*/ 8 h 57"/>
                  <a:gd name="T10" fmla="*/ 0 w 49"/>
                  <a:gd name="T11" fmla="*/ 14 h 57"/>
                  <a:gd name="T12" fmla="*/ 0 w 49"/>
                  <a:gd name="T13" fmla="*/ 45 h 57"/>
                  <a:gd name="T14" fmla="*/ 0 w 49"/>
                  <a:gd name="T15" fmla="*/ 45 h 57"/>
                  <a:gd name="T16" fmla="*/ 2 w 49"/>
                  <a:gd name="T17" fmla="*/ 51 h 57"/>
                  <a:gd name="T18" fmla="*/ 4 w 49"/>
                  <a:gd name="T19" fmla="*/ 55 h 57"/>
                  <a:gd name="T20" fmla="*/ 9 w 49"/>
                  <a:gd name="T21" fmla="*/ 57 h 57"/>
                  <a:gd name="T22" fmla="*/ 14 w 49"/>
                  <a:gd name="T23" fmla="*/ 57 h 57"/>
                  <a:gd name="T24" fmla="*/ 36 w 49"/>
                  <a:gd name="T25" fmla="*/ 57 h 57"/>
                  <a:gd name="T26" fmla="*/ 36 w 49"/>
                  <a:gd name="T27" fmla="*/ 57 h 57"/>
                  <a:gd name="T28" fmla="*/ 41 w 49"/>
                  <a:gd name="T29" fmla="*/ 57 h 57"/>
                  <a:gd name="T30" fmla="*/ 45 w 49"/>
                  <a:gd name="T31" fmla="*/ 55 h 57"/>
                  <a:gd name="T32" fmla="*/ 48 w 49"/>
                  <a:gd name="T33" fmla="*/ 51 h 57"/>
                  <a:gd name="T34" fmla="*/ 49 w 49"/>
                  <a:gd name="T35" fmla="*/ 45 h 57"/>
                  <a:gd name="T36" fmla="*/ 49 w 49"/>
                  <a:gd name="T37" fmla="*/ 14 h 57"/>
                  <a:gd name="T38" fmla="*/ 49 w 49"/>
                  <a:gd name="T39" fmla="*/ 14 h 57"/>
                  <a:gd name="T40" fmla="*/ 48 w 49"/>
                  <a:gd name="T41" fmla="*/ 8 h 57"/>
                  <a:gd name="T42" fmla="*/ 45 w 49"/>
                  <a:gd name="T43" fmla="*/ 4 h 57"/>
                  <a:gd name="T44" fmla="*/ 41 w 49"/>
                  <a:gd name="T45" fmla="*/ 1 h 57"/>
                  <a:gd name="T46" fmla="*/ 36 w 49"/>
                  <a:gd name="T47" fmla="*/ 0 h 57"/>
                  <a:gd name="T48" fmla="*/ 14 w 49"/>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57">
                    <a:moveTo>
                      <a:pt x="14" y="0"/>
                    </a:moveTo>
                    <a:lnTo>
                      <a:pt x="14" y="0"/>
                    </a:lnTo>
                    <a:lnTo>
                      <a:pt x="9" y="1"/>
                    </a:lnTo>
                    <a:lnTo>
                      <a:pt x="4" y="4"/>
                    </a:lnTo>
                    <a:lnTo>
                      <a:pt x="2" y="8"/>
                    </a:lnTo>
                    <a:lnTo>
                      <a:pt x="0" y="14"/>
                    </a:lnTo>
                    <a:lnTo>
                      <a:pt x="0" y="45"/>
                    </a:lnTo>
                    <a:lnTo>
                      <a:pt x="0" y="45"/>
                    </a:lnTo>
                    <a:lnTo>
                      <a:pt x="2" y="51"/>
                    </a:lnTo>
                    <a:lnTo>
                      <a:pt x="4" y="55"/>
                    </a:lnTo>
                    <a:lnTo>
                      <a:pt x="9" y="57"/>
                    </a:lnTo>
                    <a:lnTo>
                      <a:pt x="14" y="57"/>
                    </a:lnTo>
                    <a:lnTo>
                      <a:pt x="36" y="57"/>
                    </a:lnTo>
                    <a:lnTo>
                      <a:pt x="36" y="57"/>
                    </a:lnTo>
                    <a:lnTo>
                      <a:pt x="41" y="57"/>
                    </a:lnTo>
                    <a:lnTo>
                      <a:pt x="45" y="55"/>
                    </a:lnTo>
                    <a:lnTo>
                      <a:pt x="48" y="51"/>
                    </a:lnTo>
                    <a:lnTo>
                      <a:pt x="49" y="45"/>
                    </a:lnTo>
                    <a:lnTo>
                      <a:pt x="49" y="14"/>
                    </a:lnTo>
                    <a:lnTo>
                      <a:pt x="49" y="14"/>
                    </a:lnTo>
                    <a:lnTo>
                      <a:pt x="48" y="8"/>
                    </a:lnTo>
                    <a:lnTo>
                      <a:pt x="45" y="4"/>
                    </a:lnTo>
                    <a:lnTo>
                      <a:pt x="41" y="1"/>
                    </a:lnTo>
                    <a:lnTo>
                      <a:pt x="36"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4" name="Freeform 324">
                <a:extLst>
                  <a:ext uri="{FF2B5EF4-FFF2-40B4-BE49-F238E27FC236}">
                    <a16:creationId xmlns:a16="http://schemas.microsoft.com/office/drawing/2014/main" id="{3BF662E4-836A-4312-875C-B8137E3185D8}"/>
                  </a:ext>
                </a:extLst>
              </p:cNvPr>
              <p:cNvSpPr>
                <a:spLocks/>
              </p:cNvSpPr>
              <p:nvPr/>
            </p:nvSpPr>
            <p:spPr bwMode="auto">
              <a:xfrm>
                <a:off x="5679131" y="5158714"/>
                <a:ext cx="45110" cy="115479"/>
              </a:xfrm>
              <a:custGeom>
                <a:avLst/>
                <a:gdLst>
                  <a:gd name="T0" fmla="*/ 35 w 49"/>
                  <a:gd name="T1" fmla="*/ 0 h 128"/>
                  <a:gd name="T2" fmla="*/ 13 w 49"/>
                  <a:gd name="T3" fmla="*/ 0 h 128"/>
                  <a:gd name="T4" fmla="*/ 13 w 49"/>
                  <a:gd name="T5" fmla="*/ 0 h 128"/>
                  <a:gd name="T6" fmla="*/ 8 w 49"/>
                  <a:gd name="T7" fmla="*/ 1 h 128"/>
                  <a:gd name="T8" fmla="*/ 4 w 49"/>
                  <a:gd name="T9" fmla="*/ 4 h 128"/>
                  <a:gd name="T10" fmla="*/ 1 w 49"/>
                  <a:gd name="T11" fmla="*/ 8 h 128"/>
                  <a:gd name="T12" fmla="*/ 0 w 49"/>
                  <a:gd name="T13" fmla="*/ 14 h 128"/>
                  <a:gd name="T14" fmla="*/ 0 w 49"/>
                  <a:gd name="T15" fmla="*/ 116 h 128"/>
                  <a:gd name="T16" fmla="*/ 0 w 49"/>
                  <a:gd name="T17" fmla="*/ 116 h 128"/>
                  <a:gd name="T18" fmla="*/ 1 w 49"/>
                  <a:gd name="T19" fmla="*/ 122 h 128"/>
                  <a:gd name="T20" fmla="*/ 4 w 49"/>
                  <a:gd name="T21" fmla="*/ 126 h 128"/>
                  <a:gd name="T22" fmla="*/ 8 w 49"/>
                  <a:gd name="T23" fmla="*/ 128 h 128"/>
                  <a:gd name="T24" fmla="*/ 13 w 49"/>
                  <a:gd name="T25" fmla="*/ 128 h 128"/>
                  <a:gd name="T26" fmla="*/ 35 w 49"/>
                  <a:gd name="T27" fmla="*/ 128 h 128"/>
                  <a:gd name="T28" fmla="*/ 35 w 49"/>
                  <a:gd name="T29" fmla="*/ 128 h 128"/>
                  <a:gd name="T30" fmla="*/ 41 w 49"/>
                  <a:gd name="T31" fmla="*/ 128 h 128"/>
                  <a:gd name="T32" fmla="*/ 45 w 49"/>
                  <a:gd name="T33" fmla="*/ 126 h 128"/>
                  <a:gd name="T34" fmla="*/ 48 w 49"/>
                  <a:gd name="T35" fmla="*/ 122 h 128"/>
                  <a:gd name="T36" fmla="*/ 49 w 49"/>
                  <a:gd name="T37" fmla="*/ 116 h 128"/>
                  <a:gd name="T38" fmla="*/ 49 w 49"/>
                  <a:gd name="T39" fmla="*/ 14 h 128"/>
                  <a:gd name="T40" fmla="*/ 49 w 49"/>
                  <a:gd name="T41" fmla="*/ 14 h 128"/>
                  <a:gd name="T42" fmla="*/ 48 w 49"/>
                  <a:gd name="T43" fmla="*/ 8 h 128"/>
                  <a:gd name="T44" fmla="*/ 45 w 49"/>
                  <a:gd name="T45" fmla="*/ 4 h 128"/>
                  <a:gd name="T46" fmla="*/ 41 w 49"/>
                  <a:gd name="T47" fmla="*/ 1 h 128"/>
                  <a:gd name="T48" fmla="*/ 35 w 49"/>
                  <a:gd name="T49" fmla="*/ 0 h 128"/>
                  <a:gd name="T50" fmla="*/ 35 w 49"/>
                  <a:gd name="T5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128">
                    <a:moveTo>
                      <a:pt x="35" y="0"/>
                    </a:moveTo>
                    <a:lnTo>
                      <a:pt x="13" y="0"/>
                    </a:lnTo>
                    <a:lnTo>
                      <a:pt x="13" y="0"/>
                    </a:lnTo>
                    <a:lnTo>
                      <a:pt x="8" y="1"/>
                    </a:lnTo>
                    <a:lnTo>
                      <a:pt x="4" y="4"/>
                    </a:lnTo>
                    <a:lnTo>
                      <a:pt x="1" y="8"/>
                    </a:lnTo>
                    <a:lnTo>
                      <a:pt x="0" y="14"/>
                    </a:lnTo>
                    <a:lnTo>
                      <a:pt x="0" y="116"/>
                    </a:lnTo>
                    <a:lnTo>
                      <a:pt x="0" y="116"/>
                    </a:lnTo>
                    <a:lnTo>
                      <a:pt x="1" y="122"/>
                    </a:lnTo>
                    <a:lnTo>
                      <a:pt x="4" y="126"/>
                    </a:lnTo>
                    <a:lnTo>
                      <a:pt x="8" y="128"/>
                    </a:lnTo>
                    <a:lnTo>
                      <a:pt x="13" y="128"/>
                    </a:lnTo>
                    <a:lnTo>
                      <a:pt x="35" y="128"/>
                    </a:lnTo>
                    <a:lnTo>
                      <a:pt x="35" y="128"/>
                    </a:lnTo>
                    <a:lnTo>
                      <a:pt x="41" y="128"/>
                    </a:lnTo>
                    <a:lnTo>
                      <a:pt x="45" y="126"/>
                    </a:lnTo>
                    <a:lnTo>
                      <a:pt x="48" y="122"/>
                    </a:lnTo>
                    <a:lnTo>
                      <a:pt x="49" y="116"/>
                    </a:lnTo>
                    <a:lnTo>
                      <a:pt x="49" y="14"/>
                    </a:lnTo>
                    <a:lnTo>
                      <a:pt x="49" y="14"/>
                    </a:lnTo>
                    <a:lnTo>
                      <a:pt x="48" y="8"/>
                    </a:lnTo>
                    <a:lnTo>
                      <a:pt x="45" y="4"/>
                    </a:lnTo>
                    <a:lnTo>
                      <a:pt x="41" y="1"/>
                    </a:lnTo>
                    <a:lnTo>
                      <a:pt x="35" y="0"/>
                    </a:ln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5" name="Freeform 325">
                <a:extLst>
                  <a:ext uri="{FF2B5EF4-FFF2-40B4-BE49-F238E27FC236}">
                    <a16:creationId xmlns:a16="http://schemas.microsoft.com/office/drawing/2014/main" id="{9E10B021-2383-4E08-9EF5-31346162A572}"/>
                  </a:ext>
                </a:extLst>
              </p:cNvPr>
              <p:cNvSpPr>
                <a:spLocks/>
              </p:cNvSpPr>
              <p:nvPr/>
            </p:nvSpPr>
            <p:spPr bwMode="auto">
              <a:xfrm>
                <a:off x="5513141" y="5292237"/>
                <a:ext cx="245393" cy="19849"/>
              </a:xfrm>
              <a:custGeom>
                <a:avLst/>
                <a:gdLst>
                  <a:gd name="T0" fmla="*/ 262 w 273"/>
                  <a:gd name="T1" fmla="*/ 0 h 22"/>
                  <a:gd name="T2" fmla="*/ 11 w 273"/>
                  <a:gd name="T3" fmla="*/ 0 h 22"/>
                  <a:gd name="T4" fmla="*/ 11 w 273"/>
                  <a:gd name="T5" fmla="*/ 0 h 22"/>
                  <a:gd name="T6" fmla="*/ 7 w 273"/>
                  <a:gd name="T7" fmla="*/ 0 h 22"/>
                  <a:gd name="T8" fmla="*/ 3 w 273"/>
                  <a:gd name="T9" fmla="*/ 3 h 22"/>
                  <a:gd name="T10" fmla="*/ 1 w 273"/>
                  <a:gd name="T11" fmla="*/ 6 h 22"/>
                  <a:gd name="T12" fmla="*/ 0 w 273"/>
                  <a:gd name="T13" fmla="*/ 11 h 22"/>
                  <a:gd name="T14" fmla="*/ 0 w 273"/>
                  <a:gd name="T15" fmla="*/ 11 h 22"/>
                  <a:gd name="T16" fmla="*/ 0 w 273"/>
                  <a:gd name="T17" fmla="*/ 11 h 22"/>
                  <a:gd name="T18" fmla="*/ 1 w 273"/>
                  <a:gd name="T19" fmla="*/ 15 h 22"/>
                  <a:gd name="T20" fmla="*/ 3 w 273"/>
                  <a:gd name="T21" fmla="*/ 20 h 22"/>
                  <a:gd name="T22" fmla="*/ 7 w 273"/>
                  <a:gd name="T23" fmla="*/ 22 h 22"/>
                  <a:gd name="T24" fmla="*/ 11 w 273"/>
                  <a:gd name="T25" fmla="*/ 22 h 22"/>
                  <a:gd name="T26" fmla="*/ 262 w 273"/>
                  <a:gd name="T27" fmla="*/ 22 h 22"/>
                  <a:gd name="T28" fmla="*/ 262 w 273"/>
                  <a:gd name="T29" fmla="*/ 22 h 22"/>
                  <a:gd name="T30" fmla="*/ 266 w 273"/>
                  <a:gd name="T31" fmla="*/ 22 h 22"/>
                  <a:gd name="T32" fmla="*/ 269 w 273"/>
                  <a:gd name="T33" fmla="*/ 20 h 22"/>
                  <a:gd name="T34" fmla="*/ 272 w 273"/>
                  <a:gd name="T35" fmla="*/ 15 h 22"/>
                  <a:gd name="T36" fmla="*/ 273 w 273"/>
                  <a:gd name="T37" fmla="*/ 11 h 22"/>
                  <a:gd name="T38" fmla="*/ 273 w 273"/>
                  <a:gd name="T39" fmla="*/ 11 h 22"/>
                  <a:gd name="T40" fmla="*/ 273 w 273"/>
                  <a:gd name="T41" fmla="*/ 11 h 22"/>
                  <a:gd name="T42" fmla="*/ 272 w 273"/>
                  <a:gd name="T43" fmla="*/ 6 h 22"/>
                  <a:gd name="T44" fmla="*/ 269 w 273"/>
                  <a:gd name="T45" fmla="*/ 3 h 22"/>
                  <a:gd name="T46" fmla="*/ 266 w 273"/>
                  <a:gd name="T47" fmla="*/ 0 h 22"/>
                  <a:gd name="T48" fmla="*/ 262 w 273"/>
                  <a:gd name="T49" fmla="*/ 0 h 22"/>
                  <a:gd name="T50" fmla="*/ 262 w 273"/>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3" h="22">
                    <a:moveTo>
                      <a:pt x="262" y="0"/>
                    </a:moveTo>
                    <a:lnTo>
                      <a:pt x="11" y="0"/>
                    </a:lnTo>
                    <a:lnTo>
                      <a:pt x="11" y="0"/>
                    </a:lnTo>
                    <a:lnTo>
                      <a:pt x="7" y="0"/>
                    </a:lnTo>
                    <a:lnTo>
                      <a:pt x="3" y="3"/>
                    </a:lnTo>
                    <a:lnTo>
                      <a:pt x="1" y="6"/>
                    </a:lnTo>
                    <a:lnTo>
                      <a:pt x="0" y="11"/>
                    </a:lnTo>
                    <a:lnTo>
                      <a:pt x="0" y="11"/>
                    </a:lnTo>
                    <a:lnTo>
                      <a:pt x="0" y="11"/>
                    </a:lnTo>
                    <a:lnTo>
                      <a:pt x="1" y="15"/>
                    </a:lnTo>
                    <a:lnTo>
                      <a:pt x="3" y="20"/>
                    </a:lnTo>
                    <a:lnTo>
                      <a:pt x="7" y="22"/>
                    </a:lnTo>
                    <a:lnTo>
                      <a:pt x="11" y="22"/>
                    </a:lnTo>
                    <a:lnTo>
                      <a:pt x="262" y="22"/>
                    </a:lnTo>
                    <a:lnTo>
                      <a:pt x="262" y="22"/>
                    </a:lnTo>
                    <a:lnTo>
                      <a:pt x="266" y="22"/>
                    </a:lnTo>
                    <a:lnTo>
                      <a:pt x="269" y="20"/>
                    </a:lnTo>
                    <a:lnTo>
                      <a:pt x="272" y="15"/>
                    </a:lnTo>
                    <a:lnTo>
                      <a:pt x="273" y="11"/>
                    </a:lnTo>
                    <a:lnTo>
                      <a:pt x="273" y="11"/>
                    </a:lnTo>
                    <a:lnTo>
                      <a:pt x="273" y="11"/>
                    </a:lnTo>
                    <a:lnTo>
                      <a:pt x="272" y="6"/>
                    </a:lnTo>
                    <a:lnTo>
                      <a:pt x="269" y="3"/>
                    </a:lnTo>
                    <a:lnTo>
                      <a:pt x="266" y="0"/>
                    </a:lnTo>
                    <a:lnTo>
                      <a:pt x="262" y="0"/>
                    </a:lnTo>
                    <a:lnTo>
                      <a:pt x="2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6" name="Freeform 326">
                <a:extLst>
                  <a:ext uri="{FF2B5EF4-FFF2-40B4-BE49-F238E27FC236}">
                    <a16:creationId xmlns:a16="http://schemas.microsoft.com/office/drawing/2014/main" id="{3549A215-B63A-4681-BA8A-84F4D5314AD8}"/>
                  </a:ext>
                </a:extLst>
              </p:cNvPr>
              <p:cNvSpPr>
                <a:spLocks/>
              </p:cNvSpPr>
              <p:nvPr/>
            </p:nvSpPr>
            <p:spPr bwMode="auto">
              <a:xfrm>
                <a:off x="5529368" y="5082923"/>
                <a:ext cx="203894" cy="95632"/>
              </a:xfrm>
              <a:custGeom>
                <a:avLst/>
                <a:gdLst>
                  <a:gd name="T0" fmla="*/ 10 w 227"/>
                  <a:gd name="T1" fmla="*/ 93 h 107"/>
                  <a:gd name="T2" fmla="*/ 38 w 227"/>
                  <a:gd name="T3" fmla="*/ 66 h 107"/>
                  <a:gd name="T4" fmla="*/ 112 w 227"/>
                  <a:gd name="T5" fmla="*/ 106 h 107"/>
                  <a:gd name="T6" fmla="*/ 112 w 227"/>
                  <a:gd name="T7" fmla="*/ 106 h 107"/>
                  <a:gd name="T8" fmla="*/ 114 w 227"/>
                  <a:gd name="T9" fmla="*/ 107 h 107"/>
                  <a:gd name="T10" fmla="*/ 114 w 227"/>
                  <a:gd name="T11" fmla="*/ 107 h 107"/>
                  <a:gd name="T12" fmla="*/ 118 w 227"/>
                  <a:gd name="T13" fmla="*/ 106 h 107"/>
                  <a:gd name="T14" fmla="*/ 202 w 227"/>
                  <a:gd name="T15" fmla="*/ 30 h 107"/>
                  <a:gd name="T16" fmla="*/ 210 w 227"/>
                  <a:gd name="T17" fmla="*/ 39 h 107"/>
                  <a:gd name="T18" fmla="*/ 210 w 227"/>
                  <a:gd name="T19" fmla="*/ 39 h 107"/>
                  <a:gd name="T20" fmla="*/ 210 w 227"/>
                  <a:gd name="T21" fmla="*/ 39 h 107"/>
                  <a:gd name="T22" fmla="*/ 210 w 227"/>
                  <a:gd name="T23" fmla="*/ 39 h 107"/>
                  <a:gd name="T24" fmla="*/ 213 w 227"/>
                  <a:gd name="T25" fmla="*/ 39 h 107"/>
                  <a:gd name="T26" fmla="*/ 213 w 227"/>
                  <a:gd name="T27" fmla="*/ 39 h 107"/>
                  <a:gd name="T28" fmla="*/ 215 w 227"/>
                  <a:gd name="T29" fmla="*/ 35 h 107"/>
                  <a:gd name="T30" fmla="*/ 215 w 227"/>
                  <a:gd name="T31" fmla="*/ 35 h 107"/>
                  <a:gd name="T32" fmla="*/ 227 w 227"/>
                  <a:gd name="T33" fmla="*/ 3 h 107"/>
                  <a:gd name="T34" fmla="*/ 227 w 227"/>
                  <a:gd name="T35" fmla="*/ 3 h 107"/>
                  <a:gd name="T36" fmla="*/ 227 w 227"/>
                  <a:gd name="T37" fmla="*/ 0 h 107"/>
                  <a:gd name="T38" fmla="*/ 227 w 227"/>
                  <a:gd name="T39" fmla="*/ 0 h 107"/>
                  <a:gd name="T40" fmla="*/ 224 w 227"/>
                  <a:gd name="T41" fmla="*/ 0 h 107"/>
                  <a:gd name="T42" fmla="*/ 224 w 227"/>
                  <a:gd name="T43" fmla="*/ 0 h 107"/>
                  <a:gd name="T44" fmla="*/ 224 w 227"/>
                  <a:gd name="T45" fmla="*/ 0 h 107"/>
                  <a:gd name="T46" fmla="*/ 191 w 227"/>
                  <a:gd name="T47" fmla="*/ 13 h 107"/>
                  <a:gd name="T48" fmla="*/ 191 w 227"/>
                  <a:gd name="T49" fmla="*/ 13 h 107"/>
                  <a:gd name="T50" fmla="*/ 189 w 227"/>
                  <a:gd name="T51" fmla="*/ 14 h 107"/>
                  <a:gd name="T52" fmla="*/ 189 w 227"/>
                  <a:gd name="T53" fmla="*/ 14 h 107"/>
                  <a:gd name="T54" fmla="*/ 187 w 227"/>
                  <a:gd name="T55" fmla="*/ 15 h 107"/>
                  <a:gd name="T56" fmla="*/ 187 w 227"/>
                  <a:gd name="T57" fmla="*/ 17 h 107"/>
                  <a:gd name="T58" fmla="*/ 187 w 227"/>
                  <a:gd name="T59" fmla="*/ 17 h 107"/>
                  <a:gd name="T60" fmla="*/ 189 w 227"/>
                  <a:gd name="T61" fmla="*/ 18 h 107"/>
                  <a:gd name="T62" fmla="*/ 194 w 227"/>
                  <a:gd name="T63" fmla="*/ 24 h 107"/>
                  <a:gd name="T64" fmla="*/ 114 w 227"/>
                  <a:gd name="T65" fmla="*/ 95 h 107"/>
                  <a:gd name="T66" fmla="*/ 40 w 227"/>
                  <a:gd name="T67" fmla="*/ 55 h 107"/>
                  <a:gd name="T68" fmla="*/ 40 w 227"/>
                  <a:gd name="T69" fmla="*/ 55 h 107"/>
                  <a:gd name="T70" fmla="*/ 36 w 227"/>
                  <a:gd name="T71" fmla="*/ 54 h 107"/>
                  <a:gd name="T72" fmla="*/ 33 w 227"/>
                  <a:gd name="T73" fmla="*/ 55 h 107"/>
                  <a:gd name="T74" fmla="*/ 3 w 227"/>
                  <a:gd name="T75" fmla="*/ 85 h 107"/>
                  <a:gd name="T76" fmla="*/ 3 w 227"/>
                  <a:gd name="T77" fmla="*/ 85 h 107"/>
                  <a:gd name="T78" fmla="*/ 2 w 227"/>
                  <a:gd name="T79" fmla="*/ 88 h 107"/>
                  <a:gd name="T80" fmla="*/ 0 w 227"/>
                  <a:gd name="T81" fmla="*/ 89 h 107"/>
                  <a:gd name="T82" fmla="*/ 2 w 227"/>
                  <a:gd name="T83" fmla="*/ 92 h 107"/>
                  <a:gd name="T84" fmla="*/ 2 w 227"/>
                  <a:gd name="T85" fmla="*/ 93 h 107"/>
                  <a:gd name="T86" fmla="*/ 2 w 227"/>
                  <a:gd name="T87" fmla="*/ 93 h 107"/>
                  <a:gd name="T88" fmla="*/ 4 w 227"/>
                  <a:gd name="T89" fmla="*/ 95 h 107"/>
                  <a:gd name="T90" fmla="*/ 6 w 227"/>
                  <a:gd name="T91" fmla="*/ 95 h 107"/>
                  <a:gd name="T92" fmla="*/ 8 w 227"/>
                  <a:gd name="T93" fmla="*/ 95 h 107"/>
                  <a:gd name="T94" fmla="*/ 10 w 227"/>
                  <a:gd name="T95" fmla="*/ 93 h 107"/>
                  <a:gd name="T96" fmla="*/ 10 w 227"/>
                  <a:gd name="T97"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 h="107">
                    <a:moveTo>
                      <a:pt x="10" y="93"/>
                    </a:moveTo>
                    <a:lnTo>
                      <a:pt x="38" y="66"/>
                    </a:lnTo>
                    <a:lnTo>
                      <a:pt x="112" y="106"/>
                    </a:lnTo>
                    <a:lnTo>
                      <a:pt x="112" y="106"/>
                    </a:lnTo>
                    <a:lnTo>
                      <a:pt x="114" y="107"/>
                    </a:lnTo>
                    <a:lnTo>
                      <a:pt x="114" y="107"/>
                    </a:lnTo>
                    <a:lnTo>
                      <a:pt x="118" y="106"/>
                    </a:lnTo>
                    <a:lnTo>
                      <a:pt x="202" y="30"/>
                    </a:lnTo>
                    <a:lnTo>
                      <a:pt x="210" y="39"/>
                    </a:lnTo>
                    <a:lnTo>
                      <a:pt x="210" y="39"/>
                    </a:lnTo>
                    <a:lnTo>
                      <a:pt x="210" y="39"/>
                    </a:lnTo>
                    <a:lnTo>
                      <a:pt x="210" y="39"/>
                    </a:lnTo>
                    <a:lnTo>
                      <a:pt x="213" y="39"/>
                    </a:lnTo>
                    <a:lnTo>
                      <a:pt x="213" y="39"/>
                    </a:lnTo>
                    <a:lnTo>
                      <a:pt x="215" y="35"/>
                    </a:lnTo>
                    <a:lnTo>
                      <a:pt x="215" y="35"/>
                    </a:lnTo>
                    <a:lnTo>
                      <a:pt x="227" y="3"/>
                    </a:lnTo>
                    <a:lnTo>
                      <a:pt x="227" y="3"/>
                    </a:lnTo>
                    <a:lnTo>
                      <a:pt x="227" y="0"/>
                    </a:lnTo>
                    <a:lnTo>
                      <a:pt x="227" y="0"/>
                    </a:lnTo>
                    <a:lnTo>
                      <a:pt x="224" y="0"/>
                    </a:lnTo>
                    <a:lnTo>
                      <a:pt x="224" y="0"/>
                    </a:lnTo>
                    <a:lnTo>
                      <a:pt x="224" y="0"/>
                    </a:lnTo>
                    <a:lnTo>
                      <a:pt x="191" y="13"/>
                    </a:lnTo>
                    <a:lnTo>
                      <a:pt x="191" y="13"/>
                    </a:lnTo>
                    <a:lnTo>
                      <a:pt x="189" y="14"/>
                    </a:lnTo>
                    <a:lnTo>
                      <a:pt x="189" y="14"/>
                    </a:lnTo>
                    <a:lnTo>
                      <a:pt x="187" y="15"/>
                    </a:lnTo>
                    <a:lnTo>
                      <a:pt x="187" y="17"/>
                    </a:lnTo>
                    <a:lnTo>
                      <a:pt x="187" y="17"/>
                    </a:lnTo>
                    <a:lnTo>
                      <a:pt x="189" y="18"/>
                    </a:lnTo>
                    <a:lnTo>
                      <a:pt x="194" y="24"/>
                    </a:lnTo>
                    <a:lnTo>
                      <a:pt x="114" y="95"/>
                    </a:lnTo>
                    <a:lnTo>
                      <a:pt x="40" y="55"/>
                    </a:lnTo>
                    <a:lnTo>
                      <a:pt x="40" y="55"/>
                    </a:lnTo>
                    <a:lnTo>
                      <a:pt x="36" y="54"/>
                    </a:lnTo>
                    <a:lnTo>
                      <a:pt x="33" y="55"/>
                    </a:lnTo>
                    <a:lnTo>
                      <a:pt x="3" y="85"/>
                    </a:lnTo>
                    <a:lnTo>
                      <a:pt x="3" y="85"/>
                    </a:lnTo>
                    <a:lnTo>
                      <a:pt x="2" y="88"/>
                    </a:lnTo>
                    <a:lnTo>
                      <a:pt x="0" y="89"/>
                    </a:lnTo>
                    <a:lnTo>
                      <a:pt x="2" y="92"/>
                    </a:lnTo>
                    <a:lnTo>
                      <a:pt x="2" y="93"/>
                    </a:lnTo>
                    <a:lnTo>
                      <a:pt x="2" y="93"/>
                    </a:lnTo>
                    <a:lnTo>
                      <a:pt x="4" y="95"/>
                    </a:lnTo>
                    <a:lnTo>
                      <a:pt x="6" y="95"/>
                    </a:lnTo>
                    <a:lnTo>
                      <a:pt x="8" y="95"/>
                    </a:lnTo>
                    <a:lnTo>
                      <a:pt x="10" y="93"/>
                    </a:lnTo>
                    <a:lnTo>
                      <a:pt x="1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grpSp>
        <p:nvGrpSpPr>
          <p:cNvPr id="37" name="组合 29">
            <a:extLst>
              <a:ext uri="{FF2B5EF4-FFF2-40B4-BE49-F238E27FC236}">
                <a16:creationId xmlns:a16="http://schemas.microsoft.com/office/drawing/2014/main" id="{7F097F76-0165-46D8-8160-439348C947F3}"/>
              </a:ext>
            </a:extLst>
          </p:cNvPr>
          <p:cNvGrpSpPr>
            <a:grpSpLocks/>
          </p:cNvGrpSpPr>
          <p:nvPr/>
        </p:nvGrpSpPr>
        <p:grpSpPr bwMode="auto">
          <a:xfrm>
            <a:off x="7046913" y="1885950"/>
            <a:ext cx="1023937" cy="1023938"/>
            <a:chOff x="6760722" y="1750976"/>
            <a:chExt cx="1391055" cy="1391055"/>
          </a:xfrm>
        </p:grpSpPr>
        <p:sp>
          <p:nvSpPr>
            <p:cNvPr id="38" name="椭圆 37">
              <a:extLst>
                <a:ext uri="{FF2B5EF4-FFF2-40B4-BE49-F238E27FC236}">
                  <a16:creationId xmlns:a16="http://schemas.microsoft.com/office/drawing/2014/main" id="{CC8C88B4-D3E6-49A9-B9E1-296ACA111F13}"/>
                </a:ext>
              </a:extLst>
            </p:cNvPr>
            <p:cNvSpPr/>
            <p:nvPr/>
          </p:nvSpPr>
          <p:spPr>
            <a:xfrm>
              <a:off x="6760722" y="1750976"/>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39" name="组合 38">
              <a:extLst>
                <a:ext uri="{FF2B5EF4-FFF2-40B4-BE49-F238E27FC236}">
                  <a16:creationId xmlns:a16="http://schemas.microsoft.com/office/drawing/2014/main" id="{1F65CC25-3BD3-47F6-A7DA-AD0BC369DEBC}"/>
                </a:ext>
              </a:extLst>
            </p:cNvPr>
            <p:cNvGrpSpPr/>
            <p:nvPr/>
          </p:nvGrpSpPr>
          <p:grpSpPr>
            <a:xfrm>
              <a:off x="7195333" y="2205853"/>
              <a:ext cx="521831" cy="510240"/>
              <a:chOff x="6498312" y="5073901"/>
              <a:chExt cx="243589" cy="238178"/>
            </a:xfrm>
            <a:solidFill>
              <a:srgbClr val="2EB4FF"/>
            </a:solidFill>
          </p:grpSpPr>
          <p:sp>
            <p:nvSpPr>
              <p:cNvPr id="40" name="Freeform 394">
                <a:extLst>
                  <a:ext uri="{FF2B5EF4-FFF2-40B4-BE49-F238E27FC236}">
                    <a16:creationId xmlns:a16="http://schemas.microsoft.com/office/drawing/2014/main" id="{7B0C68C7-CA1B-4B39-9B4F-F3EB0DA7DAE9}"/>
                  </a:ext>
                </a:extLst>
              </p:cNvPr>
              <p:cNvSpPr>
                <a:spLocks/>
              </p:cNvSpPr>
              <p:nvPr/>
            </p:nvSpPr>
            <p:spPr bwMode="auto">
              <a:xfrm>
                <a:off x="6575899" y="5073901"/>
                <a:ext cx="88414" cy="106459"/>
              </a:xfrm>
              <a:custGeom>
                <a:avLst/>
                <a:gdLst>
                  <a:gd name="T0" fmla="*/ 41 w 98"/>
                  <a:gd name="T1" fmla="*/ 116 h 119"/>
                  <a:gd name="T2" fmla="*/ 41 w 98"/>
                  <a:gd name="T3" fmla="*/ 116 h 119"/>
                  <a:gd name="T4" fmla="*/ 44 w 98"/>
                  <a:gd name="T5" fmla="*/ 119 h 119"/>
                  <a:gd name="T6" fmla="*/ 46 w 98"/>
                  <a:gd name="T7" fmla="*/ 119 h 119"/>
                  <a:gd name="T8" fmla="*/ 46 w 98"/>
                  <a:gd name="T9" fmla="*/ 119 h 119"/>
                  <a:gd name="T10" fmla="*/ 46 w 98"/>
                  <a:gd name="T11" fmla="*/ 119 h 119"/>
                  <a:gd name="T12" fmla="*/ 46 w 98"/>
                  <a:gd name="T13" fmla="*/ 119 h 119"/>
                  <a:gd name="T14" fmla="*/ 49 w 98"/>
                  <a:gd name="T15" fmla="*/ 119 h 119"/>
                  <a:gd name="T16" fmla="*/ 52 w 98"/>
                  <a:gd name="T17" fmla="*/ 116 h 119"/>
                  <a:gd name="T18" fmla="*/ 97 w 98"/>
                  <a:gd name="T19" fmla="*/ 19 h 119"/>
                  <a:gd name="T20" fmla="*/ 97 w 98"/>
                  <a:gd name="T21" fmla="*/ 19 h 119"/>
                  <a:gd name="T22" fmla="*/ 98 w 98"/>
                  <a:gd name="T23" fmla="*/ 16 h 119"/>
                  <a:gd name="T24" fmla="*/ 97 w 98"/>
                  <a:gd name="T25" fmla="*/ 15 h 119"/>
                  <a:gd name="T26" fmla="*/ 97 w 98"/>
                  <a:gd name="T27" fmla="*/ 12 h 119"/>
                  <a:gd name="T28" fmla="*/ 94 w 98"/>
                  <a:gd name="T29" fmla="*/ 11 h 119"/>
                  <a:gd name="T30" fmla="*/ 94 w 98"/>
                  <a:gd name="T31" fmla="*/ 11 h 119"/>
                  <a:gd name="T32" fmla="*/ 83 w 98"/>
                  <a:gd name="T33" fmla="*/ 7 h 119"/>
                  <a:gd name="T34" fmla="*/ 71 w 98"/>
                  <a:gd name="T35" fmla="*/ 3 h 119"/>
                  <a:gd name="T36" fmla="*/ 59 w 98"/>
                  <a:gd name="T37" fmla="*/ 1 h 119"/>
                  <a:gd name="T38" fmla="*/ 46 w 98"/>
                  <a:gd name="T39" fmla="*/ 0 h 119"/>
                  <a:gd name="T40" fmla="*/ 46 w 98"/>
                  <a:gd name="T41" fmla="*/ 0 h 119"/>
                  <a:gd name="T42" fmla="*/ 36 w 98"/>
                  <a:gd name="T43" fmla="*/ 1 h 119"/>
                  <a:gd name="T44" fmla="*/ 25 w 98"/>
                  <a:gd name="T45" fmla="*/ 3 h 119"/>
                  <a:gd name="T46" fmla="*/ 14 w 98"/>
                  <a:gd name="T47" fmla="*/ 5 h 119"/>
                  <a:gd name="T48" fmla="*/ 4 w 98"/>
                  <a:gd name="T49" fmla="*/ 9 h 119"/>
                  <a:gd name="T50" fmla="*/ 4 w 98"/>
                  <a:gd name="T51" fmla="*/ 9 h 119"/>
                  <a:gd name="T52" fmla="*/ 1 w 98"/>
                  <a:gd name="T53" fmla="*/ 9 h 119"/>
                  <a:gd name="T54" fmla="*/ 0 w 98"/>
                  <a:gd name="T55" fmla="*/ 12 h 119"/>
                  <a:gd name="T56" fmla="*/ 0 w 98"/>
                  <a:gd name="T57" fmla="*/ 14 h 119"/>
                  <a:gd name="T58" fmla="*/ 0 w 98"/>
                  <a:gd name="T59" fmla="*/ 16 h 119"/>
                  <a:gd name="T60" fmla="*/ 0 w 98"/>
                  <a:gd name="T61" fmla="*/ 16 h 119"/>
                  <a:gd name="T62" fmla="*/ 41 w 98"/>
                  <a:gd name="T63" fmla="*/ 116 h 119"/>
                  <a:gd name="T64" fmla="*/ 41 w 98"/>
                  <a:gd name="T65" fmla="*/ 11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119">
                    <a:moveTo>
                      <a:pt x="41" y="116"/>
                    </a:moveTo>
                    <a:lnTo>
                      <a:pt x="41" y="116"/>
                    </a:lnTo>
                    <a:lnTo>
                      <a:pt x="44" y="119"/>
                    </a:lnTo>
                    <a:lnTo>
                      <a:pt x="46" y="119"/>
                    </a:lnTo>
                    <a:lnTo>
                      <a:pt x="46" y="119"/>
                    </a:lnTo>
                    <a:lnTo>
                      <a:pt x="46" y="119"/>
                    </a:lnTo>
                    <a:lnTo>
                      <a:pt x="46" y="119"/>
                    </a:lnTo>
                    <a:lnTo>
                      <a:pt x="49" y="119"/>
                    </a:lnTo>
                    <a:lnTo>
                      <a:pt x="52" y="116"/>
                    </a:lnTo>
                    <a:lnTo>
                      <a:pt x="97" y="19"/>
                    </a:lnTo>
                    <a:lnTo>
                      <a:pt x="97" y="19"/>
                    </a:lnTo>
                    <a:lnTo>
                      <a:pt x="98" y="16"/>
                    </a:lnTo>
                    <a:lnTo>
                      <a:pt x="97" y="15"/>
                    </a:lnTo>
                    <a:lnTo>
                      <a:pt x="97" y="12"/>
                    </a:lnTo>
                    <a:lnTo>
                      <a:pt x="94" y="11"/>
                    </a:lnTo>
                    <a:lnTo>
                      <a:pt x="94" y="11"/>
                    </a:lnTo>
                    <a:lnTo>
                      <a:pt x="83" y="7"/>
                    </a:lnTo>
                    <a:lnTo>
                      <a:pt x="71" y="3"/>
                    </a:lnTo>
                    <a:lnTo>
                      <a:pt x="59" y="1"/>
                    </a:lnTo>
                    <a:lnTo>
                      <a:pt x="46" y="0"/>
                    </a:lnTo>
                    <a:lnTo>
                      <a:pt x="46" y="0"/>
                    </a:lnTo>
                    <a:lnTo>
                      <a:pt x="36" y="1"/>
                    </a:lnTo>
                    <a:lnTo>
                      <a:pt x="25" y="3"/>
                    </a:lnTo>
                    <a:lnTo>
                      <a:pt x="14" y="5"/>
                    </a:lnTo>
                    <a:lnTo>
                      <a:pt x="4" y="9"/>
                    </a:lnTo>
                    <a:lnTo>
                      <a:pt x="4" y="9"/>
                    </a:lnTo>
                    <a:lnTo>
                      <a:pt x="1" y="9"/>
                    </a:lnTo>
                    <a:lnTo>
                      <a:pt x="0" y="12"/>
                    </a:lnTo>
                    <a:lnTo>
                      <a:pt x="0" y="14"/>
                    </a:lnTo>
                    <a:lnTo>
                      <a:pt x="0" y="16"/>
                    </a:lnTo>
                    <a:lnTo>
                      <a:pt x="0" y="16"/>
                    </a:lnTo>
                    <a:lnTo>
                      <a:pt x="41" y="116"/>
                    </a:lnTo>
                    <a:lnTo>
                      <a:pt x="41"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41" name="Freeform 395">
                <a:extLst>
                  <a:ext uri="{FF2B5EF4-FFF2-40B4-BE49-F238E27FC236}">
                    <a16:creationId xmlns:a16="http://schemas.microsoft.com/office/drawing/2014/main" id="{377FA70D-27DE-4804-A9A1-DAEC11F9F2CC}"/>
                  </a:ext>
                </a:extLst>
              </p:cNvPr>
              <p:cNvSpPr>
                <a:spLocks/>
              </p:cNvSpPr>
              <p:nvPr/>
            </p:nvSpPr>
            <p:spPr bwMode="auto">
              <a:xfrm>
                <a:off x="6635443" y="5104575"/>
                <a:ext cx="106458" cy="140740"/>
              </a:xfrm>
              <a:custGeom>
                <a:avLst/>
                <a:gdLst>
                  <a:gd name="T0" fmla="*/ 55 w 119"/>
                  <a:gd name="T1" fmla="*/ 0 h 157"/>
                  <a:gd name="T2" fmla="*/ 55 w 119"/>
                  <a:gd name="T3" fmla="*/ 0 h 157"/>
                  <a:gd name="T4" fmla="*/ 52 w 119"/>
                  <a:gd name="T5" fmla="*/ 0 h 157"/>
                  <a:gd name="T6" fmla="*/ 50 w 119"/>
                  <a:gd name="T7" fmla="*/ 0 h 157"/>
                  <a:gd name="T8" fmla="*/ 50 w 119"/>
                  <a:gd name="T9" fmla="*/ 0 h 157"/>
                  <a:gd name="T10" fmla="*/ 48 w 119"/>
                  <a:gd name="T11" fmla="*/ 1 h 157"/>
                  <a:gd name="T12" fmla="*/ 46 w 119"/>
                  <a:gd name="T13" fmla="*/ 3 h 157"/>
                  <a:gd name="T14" fmla="*/ 1 w 119"/>
                  <a:gd name="T15" fmla="*/ 101 h 157"/>
                  <a:gd name="T16" fmla="*/ 1 w 119"/>
                  <a:gd name="T17" fmla="*/ 101 h 157"/>
                  <a:gd name="T18" fmla="*/ 0 w 119"/>
                  <a:gd name="T19" fmla="*/ 102 h 157"/>
                  <a:gd name="T20" fmla="*/ 1 w 119"/>
                  <a:gd name="T21" fmla="*/ 105 h 157"/>
                  <a:gd name="T22" fmla="*/ 1 w 119"/>
                  <a:gd name="T23" fmla="*/ 106 h 157"/>
                  <a:gd name="T24" fmla="*/ 3 w 119"/>
                  <a:gd name="T25" fmla="*/ 108 h 157"/>
                  <a:gd name="T26" fmla="*/ 100 w 119"/>
                  <a:gd name="T27" fmla="*/ 156 h 157"/>
                  <a:gd name="T28" fmla="*/ 100 w 119"/>
                  <a:gd name="T29" fmla="*/ 156 h 157"/>
                  <a:gd name="T30" fmla="*/ 102 w 119"/>
                  <a:gd name="T31" fmla="*/ 157 h 157"/>
                  <a:gd name="T32" fmla="*/ 102 w 119"/>
                  <a:gd name="T33" fmla="*/ 157 h 157"/>
                  <a:gd name="T34" fmla="*/ 105 w 119"/>
                  <a:gd name="T35" fmla="*/ 156 h 157"/>
                  <a:gd name="T36" fmla="*/ 106 w 119"/>
                  <a:gd name="T37" fmla="*/ 154 h 157"/>
                  <a:gd name="T38" fmla="*/ 106 w 119"/>
                  <a:gd name="T39" fmla="*/ 154 h 157"/>
                  <a:gd name="T40" fmla="*/ 112 w 119"/>
                  <a:gd name="T41" fmla="*/ 142 h 157"/>
                  <a:gd name="T42" fmla="*/ 116 w 119"/>
                  <a:gd name="T43" fmla="*/ 128 h 157"/>
                  <a:gd name="T44" fmla="*/ 119 w 119"/>
                  <a:gd name="T45" fmla="*/ 116 h 157"/>
                  <a:gd name="T46" fmla="*/ 119 w 119"/>
                  <a:gd name="T47" fmla="*/ 102 h 157"/>
                  <a:gd name="T48" fmla="*/ 119 w 119"/>
                  <a:gd name="T49" fmla="*/ 102 h 157"/>
                  <a:gd name="T50" fmla="*/ 117 w 119"/>
                  <a:gd name="T51" fmla="*/ 87 h 157"/>
                  <a:gd name="T52" fmla="*/ 115 w 119"/>
                  <a:gd name="T53" fmla="*/ 71 h 157"/>
                  <a:gd name="T54" fmla="*/ 109 w 119"/>
                  <a:gd name="T55" fmla="*/ 56 h 157"/>
                  <a:gd name="T56" fmla="*/ 101 w 119"/>
                  <a:gd name="T57" fmla="*/ 42 h 157"/>
                  <a:gd name="T58" fmla="*/ 91 w 119"/>
                  <a:gd name="T59" fmla="*/ 30 h 157"/>
                  <a:gd name="T60" fmla="*/ 80 w 119"/>
                  <a:gd name="T61" fmla="*/ 18 h 157"/>
                  <a:gd name="T62" fmla="*/ 68 w 119"/>
                  <a:gd name="T63" fmla="*/ 8 h 157"/>
                  <a:gd name="T64" fmla="*/ 55 w 119"/>
                  <a:gd name="T65" fmla="*/ 0 h 157"/>
                  <a:gd name="T66" fmla="*/ 55 w 119"/>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 h="157">
                    <a:moveTo>
                      <a:pt x="55" y="0"/>
                    </a:moveTo>
                    <a:lnTo>
                      <a:pt x="55" y="0"/>
                    </a:lnTo>
                    <a:lnTo>
                      <a:pt x="52" y="0"/>
                    </a:lnTo>
                    <a:lnTo>
                      <a:pt x="50" y="0"/>
                    </a:lnTo>
                    <a:lnTo>
                      <a:pt x="50" y="0"/>
                    </a:lnTo>
                    <a:lnTo>
                      <a:pt x="48" y="1"/>
                    </a:lnTo>
                    <a:lnTo>
                      <a:pt x="46" y="3"/>
                    </a:lnTo>
                    <a:lnTo>
                      <a:pt x="1" y="101"/>
                    </a:lnTo>
                    <a:lnTo>
                      <a:pt x="1" y="101"/>
                    </a:lnTo>
                    <a:lnTo>
                      <a:pt x="0" y="102"/>
                    </a:lnTo>
                    <a:lnTo>
                      <a:pt x="1" y="105"/>
                    </a:lnTo>
                    <a:lnTo>
                      <a:pt x="1" y="106"/>
                    </a:lnTo>
                    <a:lnTo>
                      <a:pt x="3" y="108"/>
                    </a:lnTo>
                    <a:lnTo>
                      <a:pt x="100" y="156"/>
                    </a:lnTo>
                    <a:lnTo>
                      <a:pt x="100" y="156"/>
                    </a:lnTo>
                    <a:lnTo>
                      <a:pt x="102" y="157"/>
                    </a:lnTo>
                    <a:lnTo>
                      <a:pt x="102" y="157"/>
                    </a:lnTo>
                    <a:lnTo>
                      <a:pt x="105" y="156"/>
                    </a:lnTo>
                    <a:lnTo>
                      <a:pt x="106" y="154"/>
                    </a:lnTo>
                    <a:lnTo>
                      <a:pt x="106" y="154"/>
                    </a:lnTo>
                    <a:lnTo>
                      <a:pt x="112" y="142"/>
                    </a:lnTo>
                    <a:lnTo>
                      <a:pt x="116" y="128"/>
                    </a:lnTo>
                    <a:lnTo>
                      <a:pt x="119" y="116"/>
                    </a:lnTo>
                    <a:lnTo>
                      <a:pt x="119" y="102"/>
                    </a:lnTo>
                    <a:lnTo>
                      <a:pt x="119" y="102"/>
                    </a:lnTo>
                    <a:lnTo>
                      <a:pt x="117" y="87"/>
                    </a:lnTo>
                    <a:lnTo>
                      <a:pt x="115" y="71"/>
                    </a:lnTo>
                    <a:lnTo>
                      <a:pt x="109" y="56"/>
                    </a:lnTo>
                    <a:lnTo>
                      <a:pt x="101" y="42"/>
                    </a:lnTo>
                    <a:lnTo>
                      <a:pt x="91" y="30"/>
                    </a:lnTo>
                    <a:lnTo>
                      <a:pt x="80" y="18"/>
                    </a:lnTo>
                    <a:lnTo>
                      <a:pt x="68" y="8"/>
                    </a:lnTo>
                    <a:lnTo>
                      <a:pt x="55" y="0"/>
                    </a:lnTo>
                    <a:lnTo>
                      <a:pt x="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42" name="Freeform 396">
                <a:extLst>
                  <a:ext uri="{FF2B5EF4-FFF2-40B4-BE49-F238E27FC236}">
                    <a16:creationId xmlns:a16="http://schemas.microsoft.com/office/drawing/2014/main" id="{47DF25CE-59C5-45EC-95AD-21BEF919F6C8}"/>
                  </a:ext>
                </a:extLst>
              </p:cNvPr>
              <p:cNvSpPr>
                <a:spLocks/>
              </p:cNvSpPr>
              <p:nvPr/>
            </p:nvSpPr>
            <p:spPr bwMode="auto">
              <a:xfrm>
                <a:off x="6498312" y="5115403"/>
                <a:ext cx="193068" cy="196676"/>
              </a:xfrm>
              <a:custGeom>
                <a:avLst/>
                <a:gdLst>
                  <a:gd name="T0" fmla="*/ 212 w 214"/>
                  <a:gd name="T1" fmla="*/ 148 h 217"/>
                  <a:gd name="T2" fmla="*/ 117 w 214"/>
                  <a:gd name="T3" fmla="*/ 101 h 217"/>
                  <a:gd name="T4" fmla="*/ 117 w 214"/>
                  <a:gd name="T5" fmla="*/ 101 h 217"/>
                  <a:gd name="T6" fmla="*/ 78 w 214"/>
                  <a:gd name="T7" fmla="*/ 3 h 217"/>
                  <a:gd name="T8" fmla="*/ 78 w 214"/>
                  <a:gd name="T9" fmla="*/ 3 h 217"/>
                  <a:gd name="T10" fmla="*/ 76 w 214"/>
                  <a:gd name="T11" fmla="*/ 2 h 217"/>
                  <a:gd name="T12" fmla="*/ 74 w 214"/>
                  <a:gd name="T13" fmla="*/ 0 h 217"/>
                  <a:gd name="T14" fmla="*/ 74 w 214"/>
                  <a:gd name="T15" fmla="*/ 0 h 217"/>
                  <a:gd name="T16" fmla="*/ 70 w 214"/>
                  <a:gd name="T17" fmla="*/ 0 h 217"/>
                  <a:gd name="T18" fmla="*/ 70 w 214"/>
                  <a:gd name="T19" fmla="*/ 0 h 217"/>
                  <a:gd name="T20" fmla="*/ 55 w 214"/>
                  <a:gd name="T21" fmla="*/ 9 h 217"/>
                  <a:gd name="T22" fmla="*/ 41 w 214"/>
                  <a:gd name="T23" fmla="*/ 18 h 217"/>
                  <a:gd name="T24" fmla="*/ 29 w 214"/>
                  <a:gd name="T25" fmla="*/ 29 h 217"/>
                  <a:gd name="T26" fmla="*/ 19 w 214"/>
                  <a:gd name="T27" fmla="*/ 43 h 217"/>
                  <a:gd name="T28" fmla="*/ 11 w 214"/>
                  <a:gd name="T29" fmla="*/ 56 h 217"/>
                  <a:gd name="T30" fmla="*/ 6 w 214"/>
                  <a:gd name="T31" fmla="*/ 71 h 217"/>
                  <a:gd name="T32" fmla="*/ 1 w 214"/>
                  <a:gd name="T33" fmla="*/ 88 h 217"/>
                  <a:gd name="T34" fmla="*/ 0 w 214"/>
                  <a:gd name="T35" fmla="*/ 105 h 217"/>
                  <a:gd name="T36" fmla="*/ 0 w 214"/>
                  <a:gd name="T37" fmla="*/ 105 h 217"/>
                  <a:gd name="T38" fmla="*/ 1 w 214"/>
                  <a:gd name="T39" fmla="*/ 116 h 217"/>
                  <a:gd name="T40" fmla="*/ 3 w 214"/>
                  <a:gd name="T41" fmla="*/ 127 h 217"/>
                  <a:gd name="T42" fmla="*/ 6 w 214"/>
                  <a:gd name="T43" fmla="*/ 138 h 217"/>
                  <a:gd name="T44" fmla="*/ 10 w 214"/>
                  <a:gd name="T45" fmla="*/ 149 h 217"/>
                  <a:gd name="T46" fmla="*/ 14 w 214"/>
                  <a:gd name="T47" fmla="*/ 159 h 217"/>
                  <a:gd name="T48" fmla="*/ 19 w 214"/>
                  <a:gd name="T49" fmla="*/ 168 h 217"/>
                  <a:gd name="T50" fmla="*/ 26 w 214"/>
                  <a:gd name="T51" fmla="*/ 176 h 217"/>
                  <a:gd name="T52" fmla="*/ 33 w 214"/>
                  <a:gd name="T53" fmla="*/ 185 h 217"/>
                  <a:gd name="T54" fmla="*/ 41 w 214"/>
                  <a:gd name="T55" fmla="*/ 191 h 217"/>
                  <a:gd name="T56" fmla="*/ 51 w 214"/>
                  <a:gd name="T57" fmla="*/ 198 h 217"/>
                  <a:gd name="T58" fmla="*/ 59 w 214"/>
                  <a:gd name="T59" fmla="*/ 204 h 217"/>
                  <a:gd name="T60" fmla="*/ 70 w 214"/>
                  <a:gd name="T61" fmla="*/ 209 h 217"/>
                  <a:gd name="T62" fmla="*/ 79 w 214"/>
                  <a:gd name="T63" fmla="*/ 213 h 217"/>
                  <a:gd name="T64" fmla="*/ 90 w 214"/>
                  <a:gd name="T65" fmla="*/ 216 h 217"/>
                  <a:gd name="T66" fmla="*/ 101 w 214"/>
                  <a:gd name="T67" fmla="*/ 217 h 217"/>
                  <a:gd name="T68" fmla="*/ 113 w 214"/>
                  <a:gd name="T69" fmla="*/ 217 h 217"/>
                  <a:gd name="T70" fmla="*/ 113 w 214"/>
                  <a:gd name="T71" fmla="*/ 217 h 217"/>
                  <a:gd name="T72" fmla="*/ 130 w 214"/>
                  <a:gd name="T73" fmla="*/ 217 h 217"/>
                  <a:gd name="T74" fmla="*/ 145 w 214"/>
                  <a:gd name="T75" fmla="*/ 213 h 217"/>
                  <a:gd name="T76" fmla="*/ 158 w 214"/>
                  <a:gd name="T77" fmla="*/ 208 h 217"/>
                  <a:gd name="T78" fmla="*/ 172 w 214"/>
                  <a:gd name="T79" fmla="*/ 201 h 217"/>
                  <a:gd name="T80" fmla="*/ 184 w 214"/>
                  <a:gd name="T81" fmla="*/ 193 h 217"/>
                  <a:gd name="T82" fmla="*/ 197 w 214"/>
                  <a:gd name="T83" fmla="*/ 182 h 217"/>
                  <a:gd name="T84" fmla="*/ 206 w 214"/>
                  <a:gd name="T85" fmla="*/ 170 h 217"/>
                  <a:gd name="T86" fmla="*/ 214 w 214"/>
                  <a:gd name="T87" fmla="*/ 156 h 217"/>
                  <a:gd name="T88" fmla="*/ 214 w 214"/>
                  <a:gd name="T89" fmla="*/ 156 h 217"/>
                  <a:gd name="T90" fmla="*/ 214 w 214"/>
                  <a:gd name="T91" fmla="*/ 152 h 217"/>
                  <a:gd name="T92" fmla="*/ 214 w 214"/>
                  <a:gd name="T93" fmla="*/ 152 h 217"/>
                  <a:gd name="T94" fmla="*/ 213 w 214"/>
                  <a:gd name="T95" fmla="*/ 149 h 217"/>
                  <a:gd name="T96" fmla="*/ 212 w 214"/>
                  <a:gd name="T97" fmla="*/ 148 h 217"/>
                  <a:gd name="T98" fmla="*/ 212 w 214"/>
                  <a:gd name="T99" fmla="*/ 14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4" h="217">
                    <a:moveTo>
                      <a:pt x="212" y="148"/>
                    </a:moveTo>
                    <a:lnTo>
                      <a:pt x="117" y="101"/>
                    </a:lnTo>
                    <a:lnTo>
                      <a:pt x="117" y="101"/>
                    </a:lnTo>
                    <a:lnTo>
                      <a:pt x="78" y="3"/>
                    </a:lnTo>
                    <a:lnTo>
                      <a:pt x="78" y="3"/>
                    </a:lnTo>
                    <a:lnTo>
                      <a:pt x="76" y="2"/>
                    </a:lnTo>
                    <a:lnTo>
                      <a:pt x="74" y="0"/>
                    </a:lnTo>
                    <a:lnTo>
                      <a:pt x="74" y="0"/>
                    </a:lnTo>
                    <a:lnTo>
                      <a:pt x="70" y="0"/>
                    </a:lnTo>
                    <a:lnTo>
                      <a:pt x="70" y="0"/>
                    </a:lnTo>
                    <a:lnTo>
                      <a:pt x="55" y="9"/>
                    </a:lnTo>
                    <a:lnTo>
                      <a:pt x="41" y="18"/>
                    </a:lnTo>
                    <a:lnTo>
                      <a:pt x="29" y="29"/>
                    </a:lnTo>
                    <a:lnTo>
                      <a:pt x="19" y="43"/>
                    </a:lnTo>
                    <a:lnTo>
                      <a:pt x="11" y="56"/>
                    </a:lnTo>
                    <a:lnTo>
                      <a:pt x="6" y="71"/>
                    </a:lnTo>
                    <a:lnTo>
                      <a:pt x="1" y="88"/>
                    </a:lnTo>
                    <a:lnTo>
                      <a:pt x="0" y="105"/>
                    </a:lnTo>
                    <a:lnTo>
                      <a:pt x="0" y="105"/>
                    </a:lnTo>
                    <a:lnTo>
                      <a:pt x="1" y="116"/>
                    </a:lnTo>
                    <a:lnTo>
                      <a:pt x="3" y="127"/>
                    </a:lnTo>
                    <a:lnTo>
                      <a:pt x="6" y="138"/>
                    </a:lnTo>
                    <a:lnTo>
                      <a:pt x="10" y="149"/>
                    </a:lnTo>
                    <a:lnTo>
                      <a:pt x="14" y="159"/>
                    </a:lnTo>
                    <a:lnTo>
                      <a:pt x="19" y="168"/>
                    </a:lnTo>
                    <a:lnTo>
                      <a:pt x="26" y="176"/>
                    </a:lnTo>
                    <a:lnTo>
                      <a:pt x="33" y="185"/>
                    </a:lnTo>
                    <a:lnTo>
                      <a:pt x="41" y="191"/>
                    </a:lnTo>
                    <a:lnTo>
                      <a:pt x="51" y="198"/>
                    </a:lnTo>
                    <a:lnTo>
                      <a:pt x="59" y="204"/>
                    </a:lnTo>
                    <a:lnTo>
                      <a:pt x="70" y="209"/>
                    </a:lnTo>
                    <a:lnTo>
                      <a:pt x="79" y="213"/>
                    </a:lnTo>
                    <a:lnTo>
                      <a:pt x="90" y="216"/>
                    </a:lnTo>
                    <a:lnTo>
                      <a:pt x="101" y="217"/>
                    </a:lnTo>
                    <a:lnTo>
                      <a:pt x="113" y="217"/>
                    </a:lnTo>
                    <a:lnTo>
                      <a:pt x="113" y="217"/>
                    </a:lnTo>
                    <a:lnTo>
                      <a:pt x="130" y="217"/>
                    </a:lnTo>
                    <a:lnTo>
                      <a:pt x="145" y="213"/>
                    </a:lnTo>
                    <a:lnTo>
                      <a:pt x="158" y="208"/>
                    </a:lnTo>
                    <a:lnTo>
                      <a:pt x="172" y="201"/>
                    </a:lnTo>
                    <a:lnTo>
                      <a:pt x="184" y="193"/>
                    </a:lnTo>
                    <a:lnTo>
                      <a:pt x="197" y="182"/>
                    </a:lnTo>
                    <a:lnTo>
                      <a:pt x="206" y="170"/>
                    </a:lnTo>
                    <a:lnTo>
                      <a:pt x="214" y="156"/>
                    </a:lnTo>
                    <a:lnTo>
                      <a:pt x="214" y="156"/>
                    </a:lnTo>
                    <a:lnTo>
                      <a:pt x="214" y="152"/>
                    </a:lnTo>
                    <a:lnTo>
                      <a:pt x="214" y="152"/>
                    </a:lnTo>
                    <a:lnTo>
                      <a:pt x="213" y="149"/>
                    </a:lnTo>
                    <a:lnTo>
                      <a:pt x="212" y="148"/>
                    </a:lnTo>
                    <a:lnTo>
                      <a:pt x="212"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sp>
        <p:nvSpPr>
          <p:cNvPr id="43" name="文本框 8">
            <a:extLst>
              <a:ext uri="{FF2B5EF4-FFF2-40B4-BE49-F238E27FC236}">
                <a16:creationId xmlns:a16="http://schemas.microsoft.com/office/drawing/2014/main" id="{A76DF528-FF62-4B90-97C8-4FCD9BA1F580}"/>
              </a:ext>
            </a:extLst>
          </p:cNvPr>
          <p:cNvSpPr txBox="1">
            <a:spLocks noChangeArrowheads="1"/>
          </p:cNvSpPr>
          <p:nvPr/>
        </p:nvSpPr>
        <p:spPr bwMode="auto">
          <a:xfrm>
            <a:off x="982663" y="309403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800" b="1" dirty="0">
                <a:solidFill>
                  <a:schemeClr val="bg1"/>
                </a:solidFill>
                <a:latin typeface="方正兰亭黑_GBK" pitchFamily="2" charset="-122"/>
                <a:ea typeface="方正兰亭黑_GBK" pitchFamily="2" charset="-122"/>
              </a:rPr>
              <a:t>项目简介</a:t>
            </a:r>
          </a:p>
        </p:txBody>
      </p:sp>
      <p:sp>
        <p:nvSpPr>
          <p:cNvPr id="44" name="文本框 9">
            <a:extLst>
              <a:ext uri="{FF2B5EF4-FFF2-40B4-BE49-F238E27FC236}">
                <a16:creationId xmlns:a16="http://schemas.microsoft.com/office/drawing/2014/main" id="{D981F1FE-5EA9-4292-AB9E-854537344CE4}"/>
              </a:ext>
            </a:extLst>
          </p:cNvPr>
          <p:cNvSpPr txBox="1">
            <a:spLocks noChangeArrowheads="1"/>
          </p:cNvSpPr>
          <p:nvPr/>
        </p:nvSpPr>
        <p:spPr bwMode="auto">
          <a:xfrm>
            <a:off x="3003550" y="312578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800" b="1" dirty="0">
                <a:solidFill>
                  <a:schemeClr val="bg1"/>
                </a:solidFill>
                <a:latin typeface="方正兰亭黑_GBK" pitchFamily="2" charset="-122"/>
                <a:ea typeface="方正兰亭黑_GBK" pitchFamily="2" charset="-122"/>
              </a:rPr>
              <a:t>系统功能</a:t>
            </a:r>
          </a:p>
        </p:txBody>
      </p:sp>
      <p:sp>
        <p:nvSpPr>
          <p:cNvPr id="45" name="文本框 10">
            <a:extLst>
              <a:ext uri="{FF2B5EF4-FFF2-40B4-BE49-F238E27FC236}">
                <a16:creationId xmlns:a16="http://schemas.microsoft.com/office/drawing/2014/main" id="{1CD66801-D312-45CE-AE63-CAE4E2161967}"/>
              </a:ext>
            </a:extLst>
          </p:cNvPr>
          <p:cNvSpPr txBox="1">
            <a:spLocks noChangeArrowheads="1"/>
          </p:cNvSpPr>
          <p:nvPr/>
        </p:nvSpPr>
        <p:spPr bwMode="auto">
          <a:xfrm>
            <a:off x="5048250" y="312578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800" b="1" dirty="0">
                <a:solidFill>
                  <a:schemeClr val="bg1"/>
                </a:solidFill>
                <a:latin typeface="方正兰亭黑_GBK" pitchFamily="2" charset="-122"/>
                <a:ea typeface="方正兰亭黑_GBK" pitchFamily="2" charset="-122"/>
              </a:rPr>
              <a:t>关键技术</a:t>
            </a:r>
          </a:p>
        </p:txBody>
      </p:sp>
      <p:sp>
        <p:nvSpPr>
          <p:cNvPr id="46" name="文本框 11">
            <a:extLst>
              <a:ext uri="{FF2B5EF4-FFF2-40B4-BE49-F238E27FC236}">
                <a16:creationId xmlns:a16="http://schemas.microsoft.com/office/drawing/2014/main" id="{EAF22835-D24D-4187-870D-75E761C4E804}"/>
              </a:ext>
            </a:extLst>
          </p:cNvPr>
          <p:cNvSpPr txBox="1">
            <a:spLocks noChangeArrowheads="1"/>
          </p:cNvSpPr>
          <p:nvPr/>
        </p:nvSpPr>
        <p:spPr bwMode="auto">
          <a:xfrm>
            <a:off x="7190007" y="312549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800" b="1" dirty="0">
                <a:solidFill>
                  <a:schemeClr val="bg1"/>
                </a:solidFill>
                <a:latin typeface="方正兰亭黑_GBK" pitchFamily="2" charset="-122"/>
                <a:ea typeface="方正兰亭黑_GBK" pitchFamily="2" charset="-122"/>
              </a:rPr>
              <a:t>闪光点</a:t>
            </a:r>
          </a:p>
        </p:txBody>
      </p:sp>
      <p:sp>
        <p:nvSpPr>
          <p:cNvPr id="47" name="文本框 8">
            <a:extLst>
              <a:ext uri="{FF2B5EF4-FFF2-40B4-BE49-F238E27FC236}">
                <a16:creationId xmlns:a16="http://schemas.microsoft.com/office/drawing/2014/main" id="{EF0C11E2-1FDE-4DCB-BA82-F83B09D2A579}"/>
              </a:ext>
            </a:extLst>
          </p:cNvPr>
          <p:cNvSpPr txBox="1">
            <a:spLocks noChangeArrowheads="1"/>
          </p:cNvSpPr>
          <p:nvPr/>
        </p:nvSpPr>
        <p:spPr bwMode="auto">
          <a:xfrm>
            <a:off x="4105275" y="1228725"/>
            <a:ext cx="1006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2800" b="1">
                <a:solidFill>
                  <a:srgbClr val="137EEC"/>
                </a:solidFill>
                <a:latin typeface="方正兰亭黑_GBK" pitchFamily="2" charset="-122"/>
                <a:ea typeface="方正兰亭黑_GBK" pitchFamily="2" charset="-122"/>
              </a:rPr>
              <a:t>目 录</a:t>
            </a:r>
          </a:p>
        </p:txBody>
      </p:sp>
    </p:spTree>
    <p:extLst>
      <p:ext uri="{BB962C8B-B14F-4D97-AF65-F5344CB8AC3E}">
        <p14:creationId xmlns:p14="http://schemas.microsoft.com/office/powerpoint/2010/main" val="1129059619"/>
      </p:ext>
    </p:extLst>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a:extLst>
              <a:ext uri="{FF2B5EF4-FFF2-40B4-BE49-F238E27FC236}">
                <a16:creationId xmlns:a16="http://schemas.microsoft.com/office/drawing/2014/main" id="{9777555F-6331-4E15-8499-BCE8FBF6EC0F}"/>
              </a:ext>
            </a:extLst>
          </p:cNvPr>
          <p:cNvSpPr txBox="1">
            <a:spLocks noChangeArrowheads="1"/>
          </p:cNvSpPr>
          <p:nvPr/>
        </p:nvSpPr>
        <p:spPr bwMode="auto">
          <a:xfrm>
            <a:off x="3619485" y="682923"/>
            <a:ext cx="17876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3  </a:t>
            </a:r>
            <a:r>
              <a:rPr lang="zh-CN" altLang="en-US" sz="2400" b="1" dirty="0">
                <a:solidFill>
                  <a:srgbClr val="137EEC"/>
                </a:solidFill>
                <a:latin typeface="方正兰亭黑_GBK" pitchFamily="2" charset="-122"/>
                <a:ea typeface="方正兰亭黑_GBK" pitchFamily="2" charset="-122"/>
              </a:rPr>
              <a:t>关键技术</a:t>
            </a:r>
          </a:p>
        </p:txBody>
      </p:sp>
      <p:cxnSp>
        <p:nvCxnSpPr>
          <p:cNvPr id="10" name="直接连接符 9">
            <a:extLst>
              <a:ext uri="{FF2B5EF4-FFF2-40B4-BE49-F238E27FC236}">
                <a16:creationId xmlns:a16="http://schemas.microsoft.com/office/drawing/2014/main" id="{B88353B3-A757-4FC7-8546-DA3C8C00FD2C}"/>
              </a:ext>
            </a:extLst>
          </p:cNvPr>
          <p:cNvCxnSpPr/>
          <p:nvPr/>
        </p:nvCxnSpPr>
        <p:spPr>
          <a:xfrm>
            <a:off x="190918" y="1129932"/>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A1066AAA-F6EB-4C38-96FA-138F11BC9362}"/>
              </a:ext>
            </a:extLst>
          </p:cNvPr>
          <p:cNvSpPr/>
          <p:nvPr/>
        </p:nvSpPr>
        <p:spPr>
          <a:xfrm>
            <a:off x="1282454" y="1720443"/>
            <a:ext cx="3243281" cy="2869962"/>
          </a:xfrm>
          <a:prstGeom prst="rect">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6" name="矩形 15">
            <a:extLst>
              <a:ext uri="{FF2B5EF4-FFF2-40B4-BE49-F238E27FC236}">
                <a16:creationId xmlns:a16="http://schemas.microsoft.com/office/drawing/2014/main" id="{4A235585-AD9B-40F2-BF5A-F6F625C55EBE}"/>
              </a:ext>
            </a:extLst>
          </p:cNvPr>
          <p:cNvSpPr/>
          <p:nvPr/>
        </p:nvSpPr>
        <p:spPr>
          <a:xfrm>
            <a:off x="4621881" y="1720443"/>
            <a:ext cx="2978150" cy="2869949"/>
          </a:xfrm>
          <a:prstGeom prst="rect">
            <a:avLst/>
          </a:prstGeom>
          <a:solidFill>
            <a:srgbClr val="2EB4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19" name="组合 13">
            <a:extLst>
              <a:ext uri="{FF2B5EF4-FFF2-40B4-BE49-F238E27FC236}">
                <a16:creationId xmlns:a16="http://schemas.microsoft.com/office/drawing/2014/main" id="{6F75716C-FB84-4407-9C48-007B3CE8CD47}"/>
              </a:ext>
            </a:extLst>
          </p:cNvPr>
          <p:cNvGrpSpPr>
            <a:grpSpLocks/>
          </p:cNvGrpSpPr>
          <p:nvPr/>
        </p:nvGrpSpPr>
        <p:grpSpPr bwMode="auto">
          <a:xfrm>
            <a:off x="1466604" y="2126843"/>
            <a:ext cx="733425" cy="733425"/>
            <a:chOff x="971317" y="-733529"/>
            <a:chExt cx="733529" cy="733529"/>
          </a:xfrm>
        </p:grpSpPr>
        <p:sp>
          <p:nvSpPr>
            <p:cNvPr id="20" name="椭圆 19">
              <a:extLst>
                <a:ext uri="{FF2B5EF4-FFF2-40B4-BE49-F238E27FC236}">
                  <a16:creationId xmlns:a16="http://schemas.microsoft.com/office/drawing/2014/main" id="{EFE0E1F4-D3D4-473B-BE25-2D5EE1DB19D4}"/>
                </a:ext>
              </a:extLst>
            </p:cNvPr>
            <p:cNvSpPr/>
            <p:nvPr/>
          </p:nvSpPr>
          <p:spPr>
            <a:xfrm>
              <a:off x="971317" y="-733529"/>
              <a:ext cx="733529" cy="733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1" name="文本框 8">
              <a:extLst>
                <a:ext uri="{FF2B5EF4-FFF2-40B4-BE49-F238E27FC236}">
                  <a16:creationId xmlns:a16="http://schemas.microsoft.com/office/drawing/2014/main" id="{0A8630CA-1120-436F-9B3F-0F10050FDB80}"/>
                </a:ext>
              </a:extLst>
            </p:cNvPr>
            <p:cNvSpPr txBox="1">
              <a:spLocks noChangeArrowheads="1"/>
            </p:cNvSpPr>
            <p:nvPr/>
          </p:nvSpPr>
          <p:spPr bwMode="auto">
            <a:xfrm>
              <a:off x="1056594" y="-597597"/>
              <a:ext cx="562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137EEC"/>
                  </a:solidFill>
                  <a:latin typeface="方正兰亭黑_GBK" pitchFamily="2" charset="-122"/>
                  <a:ea typeface="方正兰亭黑_GBK" pitchFamily="2" charset="-122"/>
                </a:rPr>
                <a:t>01</a:t>
              </a:r>
              <a:endParaRPr lang="zh-CN" altLang="en-US" sz="2400" b="1">
                <a:solidFill>
                  <a:srgbClr val="137EEC"/>
                </a:solidFill>
                <a:latin typeface="方正兰亭黑_GBK" pitchFamily="2" charset="-122"/>
                <a:ea typeface="方正兰亭黑_GBK" pitchFamily="2" charset="-122"/>
              </a:endParaRPr>
            </a:p>
          </p:txBody>
        </p:sp>
      </p:grpSp>
      <p:grpSp>
        <p:nvGrpSpPr>
          <p:cNvPr id="31" name="组合 24">
            <a:extLst>
              <a:ext uri="{FF2B5EF4-FFF2-40B4-BE49-F238E27FC236}">
                <a16:creationId xmlns:a16="http://schemas.microsoft.com/office/drawing/2014/main" id="{D52CC5D7-A7A9-49EF-9DD9-339AB60B6161}"/>
              </a:ext>
            </a:extLst>
          </p:cNvPr>
          <p:cNvGrpSpPr>
            <a:grpSpLocks/>
          </p:cNvGrpSpPr>
          <p:nvPr/>
        </p:nvGrpSpPr>
        <p:grpSpPr bwMode="auto">
          <a:xfrm>
            <a:off x="4749271" y="2194376"/>
            <a:ext cx="733425" cy="733425"/>
            <a:chOff x="971317" y="-733529"/>
            <a:chExt cx="733529" cy="733529"/>
          </a:xfrm>
        </p:grpSpPr>
        <p:sp>
          <p:nvSpPr>
            <p:cNvPr id="32" name="椭圆 31">
              <a:extLst>
                <a:ext uri="{FF2B5EF4-FFF2-40B4-BE49-F238E27FC236}">
                  <a16:creationId xmlns:a16="http://schemas.microsoft.com/office/drawing/2014/main" id="{884C1086-8786-4D21-B77C-386E2EEE2959}"/>
                </a:ext>
              </a:extLst>
            </p:cNvPr>
            <p:cNvSpPr/>
            <p:nvPr/>
          </p:nvSpPr>
          <p:spPr>
            <a:xfrm>
              <a:off x="971317" y="-733529"/>
              <a:ext cx="733529" cy="733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3" name="文本框 8">
              <a:extLst>
                <a:ext uri="{FF2B5EF4-FFF2-40B4-BE49-F238E27FC236}">
                  <a16:creationId xmlns:a16="http://schemas.microsoft.com/office/drawing/2014/main" id="{0A5644E3-5097-4DEC-8607-2593E27AB00B}"/>
                </a:ext>
              </a:extLst>
            </p:cNvPr>
            <p:cNvSpPr txBox="1">
              <a:spLocks noChangeArrowheads="1"/>
            </p:cNvSpPr>
            <p:nvPr/>
          </p:nvSpPr>
          <p:spPr bwMode="auto">
            <a:xfrm>
              <a:off x="1056594" y="-597597"/>
              <a:ext cx="563055" cy="46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37B9FC"/>
                  </a:solidFill>
                  <a:latin typeface="方正兰亭黑_GBK" pitchFamily="2" charset="-122"/>
                  <a:ea typeface="方正兰亭黑_GBK" pitchFamily="2" charset="-122"/>
                </a:rPr>
                <a:t>02</a:t>
              </a:r>
              <a:endParaRPr lang="zh-CN" altLang="en-US" sz="2400" b="1" dirty="0">
                <a:solidFill>
                  <a:srgbClr val="37B9FC"/>
                </a:solidFill>
                <a:latin typeface="方正兰亭黑_GBK" pitchFamily="2" charset="-122"/>
                <a:ea typeface="方正兰亭黑_GBK" pitchFamily="2" charset="-122"/>
              </a:endParaRPr>
            </a:p>
          </p:txBody>
        </p:sp>
      </p:grpSp>
      <p:sp>
        <p:nvSpPr>
          <p:cNvPr id="37" name="TextBox 46">
            <a:extLst>
              <a:ext uri="{FF2B5EF4-FFF2-40B4-BE49-F238E27FC236}">
                <a16:creationId xmlns:a16="http://schemas.microsoft.com/office/drawing/2014/main" id="{DAE582B7-9802-4C6D-8BF0-B108D3AA7A9C}"/>
              </a:ext>
            </a:extLst>
          </p:cNvPr>
          <p:cNvSpPr txBox="1">
            <a:spLocks noChangeArrowheads="1"/>
          </p:cNvSpPr>
          <p:nvPr/>
        </p:nvSpPr>
        <p:spPr bwMode="auto">
          <a:xfrm>
            <a:off x="2178314" y="1830998"/>
            <a:ext cx="2327295"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1600" b="1" dirty="0">
                <a:solidFill>
                  <a:schemeClr val="bg1"/>
                </a:solidFill>
                <a:latin typeface="Arial" pitchFamily="34" charset="0"/>
                <a:cs typeface="Arial" pitchFamily="34" charset="0"/>
              </a:rPr>
              <a:t>EF</a:t>
            </a:r>
            <a:r>
              <a:rPr lang="zh-CN" altLang="en-US" sz="1600" b="1" dirty="0">
                <a:solidFill>
                  <a:schemeClr val="bg1"/>
                </a:solidFill>
                <a:latin typeface="Arial" pitchFamily="34" charset="0"/>
                <a:cs typeface="Arial" pitchFamily="34" charset="0"/>
              </a:rPr>
              <a:t>框架</a:t>
            </a:r>
            <a:endParaRPr lang="en-US" altLang="zh-CN" sz="1600" b="1" dirty="0">
              <a:solidFill>
                <a:schemeClr val="bg1"/>
              </a:solidFill>
              <a:latin typeface="Arial" pitchFamily="34" charset="0"/>
              <a:cs typeface="Arial" pitchFamily="34" charset="0"/>
            </a:endParaRPr>
          </a:p>
          <a:p>
            <a:pPr eaLnBrk="1" hangingPunct="1"/>
            <a:r>
              <a:rPr lang="en-US" altLang="zh-CN" sz="1100" dirty="0">
                <a:solidFill>
                  <a:schemeClr val="bg1"/>
                </a:solidFill>
                <a:latin typeface="Arial" pitchFamily="34" charset="0"/>
                <a:cs typeface="Arial" pitchFamily="34" charset="0"/>
              </a:rPr>
              <a:t>       Entity Framework </a:t>
            </a:r>
            <a:r>
              <a:rPr lang="zh-CN" altLang="en-US" sz="1100" dirty="0">
                <a:solidFill>
                  <a:schemeClr val="bg1"/>
                </a:solidFill>
                <a:latin typeface="Arial" pitchFamily="34" charset="0"/>
                <a:cs typeface="Arial" pitchFamily="34" charset="0"/>
              </a:rPr>
              <a:t>利用了抽象化数据结构的方式，将每个数据库物件都转换成应用程序物件 </a:t>
            </a:r>
            <a:r>
              <a:rPr lang="en-US" altLang="zh-CN" sz="1100" dirty="0">
                <a:solidFill>
                  <a:schemeClr val="bg1"/>
                </a:solidFill>
                <a:latin typeface="Arial" pitchFamily="34" charset="0"/>
                <a:cs typeface="Arial" pitchFamily="34" charset="0"/>
              </a:rPr>
              <a:t>(entity)</a:t>
            </a:r>
            <a:r>
              <a:rPr lang="zh-CN" altLang="en-US" sz="1100" dirty="0">
                <a:solidFill>
                  <a:schemeClr val="bg1"/>
                </a:solidFill>
                <a:latin typeface="Arial" pitchFamily="34" charset="0"/>
                <a:cs typeface="Arial" pitchFamily="34" charset="0"/>
              </a:rPr>
              <a:t>，而资料字段都转换为属性 </a:t>
            </a:r>
            <a:r>
              <a:rPr lang="en-US" altLang="zh-CN" sz="1100" dirty="0">
                <a:solidFill>
                  <a:schemeClr val="bg1"/>
                </a:solidFill>
                <a:latin typeface="Arial" pitchFamily="34" charset="0"/>
                <a:cs typeface="Arial" pitchFamily="34" charset="0"/>
              </a:rPr>
              <a:t>(property)</a:t>
            </a:r>
            <a:r>
              <a:rPr lang="zh-CN" altLang="en-US" sz="1100" dirty="0">
                <a:solidFill>
                  <a:schemeClr val="bg1"/>
                </a:solidFill>
                <a:latin typeface="Arial" pitchFamily="34" charset="0"/>
                <a:cs typeface="Arial" pitchFamily="34" charset="0"/>
              </a:rPr>
              <a:t>，关联则转换为结合属性 </a:t>
            </a:r>
            <a:r>
              <a:rPr lang="en-US" altLang="zh-CN" sz="1100" dirty="0">
                <a:solidFill>
                  <a:schemeClr val="bg1"/>
                </a:solidFill>
                <a:latin typeface="Arial" pitchFamily="34" charset="0"/>
                <a:cs typeface="Arial" pitchFamily="34" charset="0"/>
              </a:rPr>
              <a:t>(association)</a:t>
            </a:r>
            <a:r>
              <a:rPr lang="zh-CN" altLang="en-US" sz="1100" dirty="0">
                <a:solidFill>
                  <a:schemeClr val="bg1"/>
                </a:solidFill>
                <a:latin typeface="Arial" pitchFamily="34" charset="0"/>
                <a:cs typeface="Arial" pitchFamily="34" charset="0"/>
              </a:rPr>
              <a:t>，让数据库的 </a:t>
            </a:r>
            <a:r>
              <a:rPr lang="en-US" altLang="zh-CN" sz="1100" dirty="0">
                <a:solidFill>
                  <a:schemeClr val="bg1"/>
                </a:solidFill>
                <a:latin typeface="Arial" pitchFamily="34" charset="0"/>
                <a:cs typeface="Arial" pitchFamily="34" charset="0"/>
              </a:rPr>
              <a:t>E/R </a:t>
            </a:r>
            <a:r>
              <a:rPr lang="zh-CN" altLang="en-US" sz="1100" dirty="0">
                <a:solidFill>
                  <a:schemeClr val="bg1"/>
                </a:solidFill>
                <a:latin typeface="Arial" pitchFamily="34" charset="0"/>
                <a:cs typeface="Arial" pitchFamily="34" charset="0"/>
              </a:rPr>
              <a:t>模型完全转化成物件模型，如此让程序员能用最熟悉的编程语言来呼叫存取。而在抽象化的结构之下，则是高度整合与对应结构的概念层、对应层和储存层，以及支援 </a:t>
            </a:r>
            <a:r>
              <a:rPr lang="en-US" altLang="zh-CN" sz="1100" dirty="0">
                <a:solidFill>
                  <a:schemeClr val="bg1"/>
                </a:solidFill>
                <a:latin typeface="Arial" pitchFamily="34" charset="0"/>
                <a:cs typeface="Arial" pitchFamily="34" charset="0"/>
              </a:rPr>
              <a:t>Entity Framework </a:t>
            </a:r>
            <a:r>
              <a:rPr lang="zh-CN" altLang="en-US" sz="1100" dirty="0">
                <a:solidFill>
                  <a:schemeClr val="bg1"/>
                </a:solidFill>
                <a:latin typeface="Arial" pitchFamily="34" charset="0"/>
                <a:cs typeface="Arial" pitchFamily="34" charset="0"/>
              </a:rPr>
              <a:t>的资料提供者 </a:t>
            </a:r>
            <a:r>
              <a:rPr lang="en-US" altLang="zh-CN" sz="1100" dirty="0">
                <a:solidFill>
                  <a:schemeClr val="bg1"/>
                </a:solidFill>
                <a:latin typeface="Arial" pitchFamily="34" charset="0"/>
                <a:cs typeface="Arial" pitchFamily="34" charset="0"/>
              </a:rPr>
              <a:t>(provider)</a:t>
            </a:r>
            <a:r>
              <a:rPr lang="zh-CN" altLang="en-US" sz="1100" dirty="0">
                <a:solidFill>
                  <a:schemeClr val="bg1"/>
                </a:solidFill>
                <a:latin typeface="Arial" pitchFamily="34" charset="0"/>
                <a:cs typeface="Arial" pitchFamily="34" charset="0"/>
              </a:rPr>
              <a:t>，让资料存取的工作得以顺利与完整的进行。</a:t>
            </a:r>
          </a:p>
        </p:txBody>
      </p:sp>
      <p:sp>
        <p:nvSpPr>
          <p:cNvPr id="43" name="TextBox 46">
            <a:extLst>
              <a:ext uri="{FF2B5EF4-FFF2-40B4-BE49-F238E27FC236}">
                <a16:creationId xmlns:a16="http://schemas.microsoft.com/office/drawing/2014/main" id="{BEEAD677-25A4-42C4-AAB4-DD0045C1695A}"/>
              </a:ext>
            </a:extLst>
          </p:cNvPr>
          <p:cNvSpPr txBox="1">
            <a:spLocks noChangeArrowheads="1"/>
          </p:cNvSpPr>
          <p:nvPr/>
        </p:nvSpPr>
        <p:spPr bwMode="auto">
          <a:xfrm>
            <a:off x="5483447" y="1819919"/>
            <a:ext cx="1962151"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1600" b="1" dirty="0">
                <a:solidFill>
                  <a:schemeClr val="bg1"/>
                </a:solidFill>
                <a:latin typeface="Arial" pitchFamily="34" charset="0"/>
                <a:cs typeface="Arial" pitchFamily="34" charset="0"/>
              </a:rPr>
              <a:t>C#</a:t>
            </a:r>
            <a:r>
              <a:rPr lang="zh-CN" altLang="en-US" sz="1600" b="1" dirty="0">
                <a:solidFill>
                  <a:schemeClr val="bg1"/>
                </a:solidFill>
                <a:latin typeface="Arial" pitchFamily="34" charset="0"/>
                <a:cs typeface="Arial" pitchFamily="34" charset="0"/>
              </a:rPr>
              <a:t>数据库连接</a:t>
            </a:r>
            <a:endParaRPr lang="en-US" altLang="zh-CN" sz="1400" b="1" dirty="0">
              <a:solidFill>
                <a:schemeClr val="bg1"/>
              </a:solidFill>
              <a:latin typeface="Arial" pitchFamily="34" charset="0"/>
              <a:cs typeface="Arial" pitchFamily="34" charset="0"/>
            </a:endParaRPr>
          </a:p>
          <a:p>
            <a:pPr eaLnBrk="1" hangingPunct="1"/>
            <a:r>
              <a:rPr lang="zh-CN" altLang="en-US" sz="1400" dirty="0">
                <a:solidFill>
                  <a:schemeClr val="bg1"/>
                </a:solidFill>
                <a:latin typeface="Arial" pitchFamily="34" charset="0"/>
                <a:cs typeface="Arial" pitchFamily="34" charset="0"/>
              </a:rPr>
              <a:t>       对于不同的</a:t>
            </a:r>
            <a:r>
              <a:rPr lang="en-US" altLang="zh-CN" sz="1400" dirty="0">
                <a:solidFill>
                  <a:schemeClr val="bg1"/>
                </a:solidFill>
                <a:latin typeface="Arial" pitchFamily="34" charset="0"/>
                <a:cs typeface="Arial" pitchFamily="34" charset="0"/>
              </a:rPr>
              <a:t>.NET</a:t>
            </a:r>
            <a:r>
              <a:rPr lang="zh-CN" altLang="en-US" sz="1400" dirty="0">
                <a:solidFill>
                  <a:schemeClr val="bg1"/>
                </a:solidFill>
                <a:latin typeface="Arial" pitchFamily="34" charset="0"/>
                <a:cs typeface="Arial" pitchFamily="34" charset="0"/>
              </a:rPr>
              <a:t>数据提供者，</a:t>
            </a:r>
            <a:r>
              <a:rPr lang="en-US" altLang="zh-CN" sz="1400" dirty="0">
                <a:solidFill>
                  <a:schemeClr val="bg1"/>
                </a:solidFill>
                <a:latin typeface="Arial" pitchFamily="34" charset="0"/>
                <a:cs typeface="Arial" pitchFamily="34" charset="0"/>
              </a:rPr>
              <a:t>ADO.NET</a:t>
            </a:r>
            <a:r>
              <a:rPr lang="zh-CN" altLang="en-US" sz="1400" dirty="0">
                <a:solidFill>
                  <a:schemeClr val="bg1"/>
                </a:solidFill>
                <a:latin typeface="Arial" pitchFamily="34" charset="0"/>
                <a:cs typeface="Arial" pitchFamily="34" charset="0"/>
              </a:rPr>
              <a:t>采用不同的</a:t>
            </a:r>
            <a:r>
              <a:rPr lang="en-US" altLang="zh-CN" sz="1400" dirty="0">
                <a:solidFill>
                  <a:schemeClr val="bg1"/>
                </a:solidFill>
                <a:latin typeface="Arial" pitchFamily="34" charset="0"/>
                <a:cs typeface="Arial" pitchFamily="34" charset="0"/>
              </a:rPr>
              <a:t>Connection</a:t>
            </a:r>
            <a:r>
              <a:rPr lang="zh-CN" altLang="en-US" sz="1400" dirty="0">
                <a:solidFill>
                  <a:schemeClr val="bg1"/>
                </a:solidFill>
                <a:latin typeface="Arial" pitchFamily="34" charset="0"/>
                <a:cs typeface="Arial" pitchFamily="34" charset="0"/>
              </a:rPr>
              <a:t>对象连接数据库。这些</a:t>
            </a:r>
            <a:r>
              <a:rPr lang="en-US" altLang="zh-CN" sz="1400" dirty="0">
                <a:solidFill>
                  <a:schemeClr val="bg1"/>
                </a:solidFill>
                <a:latin typeface="Arial" pitchFamily="34" charset="0"/>
                <a:cs typeface="Arial" pitchFamily="34" charset="0"/>
              </a:rPr>
              <a:t>Connection</a:t>
            </a:r>
            <a:r>
              <a:rPr lang="zh-CN" altLang="en-US" sz="1400" dirty="0">
                <a:solidFill>
                  <a:schemeClr val="bg1"/>
                </a:solidFill>
                <a:latin typeface="Arial" pitchFamily="34" charset="0"/>
                <a:cs typeface="Arial" pitchFamily="34" charset="0"/>
              </a:rPr>
              <a:t>对象为我们屏蔽了具体的实现细节，并提供了一种统一的实现方法。</a:t>
            </a:r>
          </a:p>
        </p:txBody>
      </p:sp>
    </p:spTree>
    <p:extLst>
      <p:ext uri="{BB962C8B-B14F-4D97-AF65-F5344CB8AC3E}">
        <p14:creationId xmlns:p14="http://schemas.microsoft.com/office/powerpoint/2010/main" val="523537902"/>
      </p:ext>
    </p:extLst>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a:extLst>
              <a:ext uri="{FF2B5EF4-FFF2-40B4-BE49-F238E27FC236}">
                <a16:creationId xmlns:a16="http://schemas.microsoft.com/office/drawing/2014/main" id="{9777555F-6331-4E15-8499-BCE8FBF6EC0F}"/>
              </a:ext>
            </a:extLst>
          </p:cNvPr>
          <p:cNvSpPr txBox="1">
            <a:spLocks noChangeArrowheads="1"/>
          </p:cNvSpPr>
          <p:nvPr/>
        </p:nvSpPr>
        <p:spPr bwMode="auto">
          <a:xfrm>
            <a:off x="3678165" y="665145"/>
            <a:ext cx="17876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3  </a:t>
            </a:r>
            <a:r>
              <a:rPr lang="zh-CN" altLang="en-US" sz="2400" b="1" dirty="0">
                <a:solidFill>
                  <a:srgbClr val="137EEC"/>
                </a:solidFill>
                <a:latin typeface="方正兰亭黑_GBK" pitchFamily="2" charset="-122"/>
                <a:ea typeface="方正兰亭黑_GBK" pitchFamily="2" charset="-122"/>
              </a:rPr>
              <a:t>关键技术</a:t>
            </a:r>
          </a:p>
        </p:txBody>
      </p:sp>
      <p:cxnSp>
        <p:nvCxnSpPr>
          <p:cNvPr id="10" name="直接连接符 9">
            <a:extLst>
              <a:ext uri="{FF2B5EF4-FFF2-40B4-BE49-F238E27FC236}">
                <a16:creationId xmlns:a16="http://schemas.microsoft.com/office/drawing/2014/main" id="{B88353B3-A757-4FC7-8546-DA3C8C00FD2C}"/>
              </a:ext>
            </a:extLst>
          </p:cNvPr>
          <p:cNvCxnSpPr/>
          <p:nvPr/>
        </p:nvCxnSpPr>
        <p:spPr>
          <a:xfrm>
            <a:off x="203368" y="1126810"/>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4A235585-AD9B-40F2-BF5A-F6F625C55EBE}"/>
              </a:ext>
            </a:extLst>
          </p:cNvPr>
          <p:cNvSpPr/>
          <p:nvPr/>
        </p:nvSpPr>
        <p:spPr>
          <a:xfrm>
            <a:off x="1230509" y="1502557"/>
            <a:ext cx="3279644" cy="3399403"/>
          </a:xfrm>
          <a:prstGeom prst="rect">
            <a:avLst/>
          </a:prstGeom>
          <a:solidFill>
            <a:srgbClr val="2EB4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8" name="矩形 17">
            <a:extLst>
              <a:ext uri="{FF2B5EF4-FFF2-40B4-BE49-F238E27FC236}">
                <a16:creationId xmlns:a16="http://schemas.microsoft.com/office/drawing/2014/main" id="{18FD9A4B-61FB-478E-87C0-074B45FDC731}"/>
              </a:ext>
            </a:extLst>
          </p:cNvPr>
          <p:cNvSpPr/>
          <p:nvPr/>
        </p:nvSpPr>
        <p:spPr>
          <a:xfrm>
            <a:off x="4633849" y="1502557"/>
            <a:ext cx="3403338" cy="3399400"/>
          </a:xfrm>
          <a:prstGeom prst="rect">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31" name="组合 24">
            <a:extLst>
              <a:ext uri="{FF2B5EF4-FFF2-40B4-BE49-F238E27FC236}">
                <a16:creationId xmlns:a16="http://schemas.microsoft.com/office/drawing/2014/main" id="{D52CC5D7-A7A9-49EF-9DD9-339AB60B6161}"/>
              </a:ext>
            </a:extLst>
          </p:cNvPr>
          <p:cNvGrpSpPr>
            <a:grpSpLocks/>
          </p:cNvGrpSpPr>
          <p:nvPr/>
        </p:nvGrpSpPr>
        <p:grpSpPr bwMode="auto">
          <a:xfrm>
            <a:off x="1414659" y="1921658"/>
            <a:ext cx="733425" cy="733425"/>
            <a:chOff x="971317" y="-733529"/>
            <a:chExt cx="733529" cy="733529"/>
          </a:xfrm>
        </p:grpSpPr>
        <p:sp>
          <p:nvSpPr>
            <p:cNvPr id="32" name="椭圆 31">
              <a:extLst>
                <a:ext uri="{FF2B5EF4-FFF2-40B4-BE49-F238E27FC236}">
                  <a16:creationId xmlns:a16="http://schemas.microsoft.com/office/drawing/2014/main" id="{884C1086-8786-4D21-B77C-386E2EEE2959}"/>
                </a:ext>
              </a:extLst>
            </p:cNvPr>
            <p:cNvSpPr/>
            <p:nvPr/>
          </p:nvSpPr>
          <p:spPr>
            <a:xfrm>
              <a:off x="971317" y="-733529"/>
              <a:ext cx="733529" cy="733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3" name="文本框 8">
              <a:extLst>
                <a:ext uri="{FF2B5EF4-FFF2-40B4-BE49-F238E27FC236}">
                  <a16:creationId xmlns:a16="http://schemas.microsoft.com/office/drawing/2014/main" id="{0A5644E3-5097-4DEC-8607-2593E27AB00B}"/>
                </a:ext>
              </a:extLst>
            </p:cNvPr>
            <p:cNvSpPr txBox="1">
              <a:spLocks noChangeArrowheads="1"/>
            </p:cNvSpPr>
            <p:nvPr/>
          </p:nvSpPr>
          <p:spPr bwMode="auto">
            <a:xfrm>
              <a:off x="1056594" y="-597597"/>
              <a:ext cx="563055" cy="46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37B9FC"/>
                  </a:solidFill>
                  <a:latin typeface="方正兰亭黑_GBK" pitchFamily="2" charset="-122"/>
                  <a:ea typeface="方正兰亭黑_GBK" pitchFamily="2" charset="-122"/>
                </a:rPr>
                <a:t>03</a:t>
              </a:r>
              <a:endParaRPr lang="zh-CN" altLang="en-US" sz="2400" b="1" dirty="0">
                <a:solidFill>
                  <a:srgbClr val="37B9FC"/>
                </a:solidFill>
                <a:latin typeface="方正兰亭黑_GBK" pitchFamily="2" charset="-122"/>
                <a:ea typeface="方正兰亭黑_GBK" pitchFamily="2" charset="-122"/>
              </a:endParaRPr>
            </a:p>
          </p:txBody>
        </p:sp>
      </p:grpSp>
      <p:grpSp>
        <p:nvGrpSpPr>
          <p:cNvPr id="34" name="组合 27">
            <a:extLst>
              <a:ext uri="{FF2B5EF4-FFF2-40B4-BE49-F238E27FC236}">
                <a16:creationId xmlns:a16="http://schemas.microsoft.com/office/drawing/2014/main" id="{A590935A-0B5E-481A-B749-4064914756C7}"/>
              </a:ext>
            </a:extLst>
          </p:cNvPr>
          <p:cNvGrpSpPr>
            <a:grpSpLocks/>
          </p:cNvGrpSpPr>
          <p:nvPr/>
        </p:nvGrpSpPr>
        <p:grpSpPr bwMode="auto">
          <a:xfrm>
            <a:off x="4695957" y="1855599"/>
            <a:ext cx="828881" cy="799484"/>
            <a:chOff x="971317" y="-733529"/>
            <a:chExt cx="733529" cy="733529"/>
          </a:xfrm>
        </p:grpSpPr>
        <p:sp>
          <p:nvSpPr>
            <p:cNvPr id="35" name="椭圆 34">
              <a:extLst>
                <a:ext uri="{FF2B5EF4-FFF2-40B4-BE49-F238E27FC236}">
                  <a16:creationId xmlns:a16="http://schemas.microsoft.com/office/drawing/2014/main" id="{661C145F-B5C0-4E26-BC35-422E6C9A4502}"/>
                </a:ext>
              </a:extLst>
            </p:cNvPr>
            <p:cNvSpPr/>
            <p:nvPr/>
          </p:nvSpPr>
          <p:spPr>
            <a:xfrm>
              <a:off x="971317" y="-733529"/>
              <a:ext cx="733529" cy="733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6" name="文本框 8">
              <a:extLst>
                <a:ext uri="{FF2B5EF4-FFF2-40B4-BE49-F238E27FC236}">
                  <a16:creationId xmlns:a16="http://schemas.microsoft.com/office/drawing/2014/main" id="{4B8166AE-9FFA-42B6-A690-405FBB6F94E8}"/>
                </a:ext>
              </a:extLst>
            </p:cNvPr>
            <p:cNvSpPr txBox="1">
              <a:spLocks noChangeArrowheads="1"/>
            </p:cNvSpPr>
            <p:nvPr/>
          </p:nvSpPr>
          <p:spPr bwMode="auto">
            <a:xfrm>
              <a:off x="1056594" y="-597597"/>
              <a:ext cx="563055" cy="46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04</a:t>
              </a:r>
              <a:endParaRPr lang="zh-CN" altLang="en-US" sz="2400" b="1" dirty="0">
                <a:solidFill>
                  <a:srgbClr val="137EEC"/>
                </a:solidFill>
                <a:latin typeface="方正兰亭黑_GBK" pitchFamily="2" charset="-122"/>
                <a:ea typeface="方正兰亭黑_GBK" pitchFamily="2" charset="-122"/>
              </a:endParaRPr>
            </a:p>
          </p:txBody>
        </p:sp>
      </p:grpSp>
      <p:sp>
        <p:nvSpPr>
          <p:cNvPr id="43" name="TextBox 46">
            <a:extLst>
              <a:ext uri="{FF2B5EF4-FFF2-40B4-BE49-F238E27FC236}">
                <a16:creationId xmlns:a16="http://schemas.microsoft.com/office/drawing/2014/main" id="{BEEAD677-25A4-42C4-AAB4-DD0045C1695A}"/>
              </a:ext>
            </a:extLst>
          </p:cNvPr>
          <p:cNvSpPr txBox="1">
            <a:spLocks noChangeArrowheads="1"/>
          </p:cNvSpPr>
          <p:nvPr/>
        </p:nvSpPr>
        <p:spPr bwMode="auto">
          <a:xfrm>
            <a:off x="2148835" y="1547201"/>
            <a:ext cx="2361318"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1600" b="1" dirty="0">
                <a:solidFill>
                  <a:schemeClr val="bg1"/>
                </a:solidFill>
                <a:latin typeface="Arial" pitchFamily="34" charset="0"/>
                <a:cs typeface="Arial" pitchFamily="34" charset="0"/>
              </a:rPr>
              <a:t>C#</a:t>
            </a:r>
            <a:r>
              <a:rPr lang="zh-CN" altLang="en-US" sz="1600" b="1" dirty="0">
                <a:solidFill>
                  <a:schemeClr val="bg1"/>
                </a:solidFill>
                <a:latin typeface="Arial" pitchFamily="34" charset="0"/>
                <a:cs typeface="Arial" pitchFamily="34" charset="0"/>
              </a:rPr>
              <a:t>项目开发分层模型</a:t>
            </a:r>
            <a:endParaRPr lang="en-US" altLang="zh-CN" sz="1600" b="1" dirty="0">
              <a:solidFill>
                <a:schemeClr val="bg1"/>
              </a:solidFill>
              <a:latin typeface="Arial" pitchFamily="34" charset="0"/>
              <a:cs typeface="Arial" pitchFamily="34" charset="0"/>
            </a:endParaRPr>
          </a:p>
          <a:p>
            <a:pPr eaLnBrk="1" hangingPunct="1"/>
            <a:r>
              <a:rPr lang="zh-CN" altLang="en-US" sz="1100" dirty="0">
                <a:solidFill>
                  <a:schemeClr val="bg1"/>
                </a:solidFill>
                <a:latin typeface="Arial" pitchFamily="34" charset="0"/>
                <a:cs typeface="Arial" pitchFamily="34" charset="0"/>
              </a:rPr>
              <a:t>       三层结构是基于模块化程序设计的思想，是实现分解应用程序的需求，而逐渐形成的一种标准模式的模块划分方法。实现项目分层开发，增加了易修改性、可重用性，便于不同层次之间的开发人员之间的合作。</a:t>
            </a:r>
            <a:endParaRPr lang="en-US" altLang="zh-CN" sz="1100" dirty="0">
              <a:solidFill>
                <a:schemeClr val="bg1"/>
              </a:solidFill>
              <a:latin typeface="Arial" pitchFamily="34" charset="0"/>
              <a:cs typeface="Arial" pitchFamily="34" charset="0"/>
            </a:endParaRPr>
          </a:p>
          <a:p>
            <a:pPr eaLnBrk="1" hangingPunct="1"/>
            <a:r>
              <a:rPr lang="en-US" altLang="zh-CN" sz="1100" dirty="0">
                <a:solidFill>
                  <a:schemeClr val="bg1"/>
                </a:solidFill>
                <a:latin typeface="Arial" pitchFamily="34" charset="0"/>
                <a:cs typeface="Arial" pitchFamily="34" charset="0"/>
              </a:rPr>
              <a:t>       </a:t>
            </a:r>
            <a:r>
              <a:rPr lang="zh-CN" altLang="en-US" sz="1100" dirty="0">
                <a:solidFill>
                  <a:schemeClr val="bg1"/>
                </a:solidFill>
                <a:latin typeface="Arial" pitchFamily="34" charset="0"/>
                <a:cs typeface="Arial" pitchFamily="34" charset="0"/>
              </a:rPr>
              <a:t>我们的</a:t>
            </a:r>
            <a:r>
              <a:rPr lang="en-US" altLang="zh-CN" sz="1100" dirty="0">
                <a:solidFill>
                  <a:schemeClr val="bg1"/>
                </a:solidFill>
                <a:latin typeface="Arial" pitchFamily="34" charset="0"/>
                <a:cs typeface="Arial" pitchFamily="34" charset="0"/>
              </a:rPr>
              <a:t>CEMS</a:t>
            </a:r>
            <a:r>
              <a:rPr lang="zh-CN" altLang="en-US" sz="1100" dirty="0">
                <a:solidFill>
                  <a:schemeClr val="bg1"/>
                </a:solidFill>
                <a:latin typeface="Arial" pitchFamily="34" charset="0"/>
                <a:cs typeface="Arial" pitchFamily="34" charset="0"/>
              </a:rPr>
              <a:t>项目开发参考了</a:t>
            </a:r>
            <a:r>
              <a:rPr lang="en-US" altLang="zh-CN" sz="1100" dirty="0">
                <a:solidFill>
                  <a:schemeClr val="bg1"/>
                </a:solidFill>
                <a:latin typeface="Arial" pitchFamily="34" charset="0"/>
                <a:cs typeface="Arial" pitchFamily="34" charset="0"/>
              </a:rPr>
              <a:t>C#</a:t>
            </a:r>
            <a:r>
              <a:rPr lang="zh-CN" altLang="en-US" sz="1100" dirty="0">
                <a:solidFill>
                  <a:schemeClr val="bg1"/>
                </a:solidFill>
                <a:latin typeface="Arial" pitchFamily="34" charset="0"/>
                <a:cs typeface="Arial" pitchFamily="34" charset="0"/>
              </a:rPr>
              <a:t>项目开发的结构模型，将整个项目分为了四层：实体层、业务逻辑层、表示层、数据访问层。</a:t>
            </a:r>
            <a:endParaRPr lang="en-US" altLang="zh-CN" sz="1100" dirty="0">
              <a:solidFill>
                <a:schemeClr val="bg1"/>
              </a:solidFill>
              <a:latin typeface="Arial" pitchFamily="34" charset="0"/>
              <a:cs typeface="Arial" pitchFamily="34" charset="0"/>
            </a:endParaRPr>
          </a:p>
          <a:p>
            <a:pPr eaLnBrk="1" hangingPunct="1"/>
            <a:r>
              <a:rPr lang="zh-CN" altLang="en-US" sz="1100" dirty="0">
                <a:solidFill>
                  <a:schemeClr val="bg1"/>
                </a:solidFill>
                <a:latin typeface="Arial" pitchFamily="34" charset="0"/>
                <a:cs typeface="Arial" pitchFamily="34" charset="0"/>
              </a:rPr>
              <a:t>       表示层位于最上层，用于显示和接受用户提交的数据，为用户提供交互式的界面。业务逻辑层是表示层与数据访问层之间沟通的桥梁，主要负责数据的传输与处理。数据访问层主要实现对数据的读取、保存和更新等操作。</a:t>
            </a:r>
          </a:p>
        </p:txBody>
      </p:sp>
      <p:sp>
        <p:nvSpPr>
          <p:cNvPr id="25" name="TextBox 46">
            <a:extLst>
              <a:ext uri="{FF2B5EF4-FFF2-40B4-BE49-F238E27FC236}">
                <a16:creationId xmlns:a16="http://schemas.microsoft.com/office/drawing/2014/main" id="{3C94BC07-D50D-49A9-B718-0B7B048CA877}"/>
              </a:ext>
            </a:extLst>
          </p:cNvPr>
          <p:cNvSpPr txBox="1">
            <a:spLocks noChangeArrowheads="1"/>
          </p:cNvSpPr>
          <p:nvPr/>
        </p:nvSpPr>
        <p:spPr bwMode="auto">
          <a:xfrm>
            <a:off x="5465835" y="1547201"/>
            <a:ext cx="2571352"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s-ES" altLang="zh-CN" sz="1600" b="1" dirty="0">
                <a:solidFill>
                  <a:schemeClr val="bg1"/>
                </a:solidFill>
                <a:latin typeface="Arial" pitchFamily="34" charset="0"/>
                <a:cs typeface="Arial" pitchFamily="34" charset="0"/>
              </a:rPr>
              <a:t>DataGridView</a:t>
            </a:r>
            <a:r>
              <a:rPr lang="zh-CN" altLang="en-US" sz="1600" b="1" dirty="0">
                <a:solidFill>
                  <a:schemeClr val="bg1"/>
                </a:solidFill>
                <a:latin typeface="Arial" pitchFamily="34" charset="0"/>
                <a:cs typeface="Arial" pitchFamily="34" charset="0"/>
              </a:rPr>
              <a:t>和数据绑定</a:t>
            </a:r>
            <a:endParaRPr lang="en-US" altLang="zh-CN" sz="1600" b="1" dirty="0">
              <a:solidFill>
                <a:schemeClr val="bg1"/>
              </a:solidFill>
              <a:latin typeface="Arial" pitchFamily="34" charset="0"/>
              <a:cs typeface="Arial" pitchFamily="34" charset="0"/>
            </a:endParaRPr>
          </a:p>
          <a:p>
            <a:pPr eaLnBrk="1" hangingPunct="1"/>
            <a:r>
              <a:rPr lang="zh-CN" altLang="en-US" sz="1200" dirty="0">
                <a:solidFill>
                  <a:schemeClr val="bg1"/>
                </a:solidFill>
                <a:latin typeface="Arial" pitchFamily="34" charset="0"/>
                <a:cs typeface="Arial" pitchFamily="34" charset="0"/>
              </a:rPr>
              <a:t>       数据表格控件是 </a:t>
            </a:r>
            <a:r>
              <a:rPr lang="en-US" altLang="zh-CN" sz="1200" dirty="0">
                <a:solidFill>
                  <a:schemeClr val="bg1"/>
                </a:solidFill>
                <a:latin typeface="Arial" pitchFamily="34" charset="0"/>
                <a:cs typeface="Arial" pitchFamily="34" charset="0"/>
              </a:rPr>
              <a:t>WinForm </a:t>
            </a:r>
            <a:r>
              <a:rPr lang="zh-CN" altLang="en-US" sz="1200" dirty="0">
                <a:solidFill>
                  <a:schemeClr val="bg1"/>
                </a:solidFill>
                <a:latin typeface="Arial" pitchFamily="34" charset="0"/>
                <a:cs typeface="Arial" pitchFamily="34" charset="0"/>
              </a:rPr>
              <a:t>窗体应用程序中用于查询时以表格形式显示数据的重要控件，同样数据表格控件也可以使用可视化数据绑定和代码的方式来绑定数据表中的数据，并能在数据表格控件中实现对表中数据的修改和删除操作。</a:t>
            </a:r>
            <a:endParaRPr lang="en-US" altLang="zh-CN" sz="1200" dirty="0">
              <a:solidFill>
                <a:schemeClr val="bg1"/>
              </a:solidFill>
              <a:latin typeface="Arial" pitchFamily="34" charset="0"/>
              <a:cs typeface="Arial" pitchFamily="34" charset="0"/>
            </a:endParaRPr>
          </a:p>
          <a:p>
            <a:pPr eaLnBrk="1" hangingPunct="1"/>
            <a:r>
              <a:rPr lang="en-US" altLang="zh-CN" sz="1200" dirty="0">
                <a:solidFill>
                  <a:schemeClr val="bg1"/>
                </a:solidFill>
                <a:latin typeface="Arial" pitchFamily="34" charset="0"/>
                <a:cs typeface="Arial" pitchFamily="34" charset="0"/>
              </a:rPr>
              <a:t>       ASP.NET </a:t>
            </a:r>
            <a:r>
              <a:rPr lang="zh-CN" altLang="en-US" sz="1200" dirty="0">
                <a:solidFill>
                  <a:schemeClr val="bg1"/>
                </a:solidFill>
                <a:latin typeface="Arial" pitchFamily="34" charset="0"/>
                <a:cs typeface="Arial" pitchFamily="34" charset="0"/>
              </a:rPr>
              <a:t>支持分层数据绑定模型，数据绑定表达式使用 </a:t>
            </a:r>
            <a:r>
              <a:rPr lang="en-US" altLang="zh-CN" sz="1200" dirty="0">
                <a:solidFill>
                  <a:schemeClr val="bg1"/>
                </a:solidFill>
                <a:latin typeface="Arial" pitchFamily="34" charset="0"/>
                <a:cs typeface="Arial" pitchFamily="34" charset="0"/>
              </a:rPr>
              <a:t>Eval </a:t>
            </a:r>
            <a:r>
              <a:rPr lang="zh-CN" altLang="en-US" sz="1200" dirty="0">
                <a:solidFill>
                  <a:schemeClr val="bg1"/>
                </a:solidFill>
                <a:latin typeface="Arial" pitchFamily="34" charset="0"/>
                <a:cs typeface="Arial" pitchFamily="34" charset="0"/>
              </a:rPr>
              <a:t>和 </a:t>
            </a:r>
            <a:r>
              <a:rPr lang="en-US" altLang="zh-CN" sz="1200" dirty="0">
                <a:solidFill>
                  <a:schemeClr val="bg1"/>
                </a:solidFill>
                <a:latin typeface="Arial" pitchFamily="34" charset="0"/>
                <a:cs typeface="Arial" pitchFamily="34" charset="0"/>
              </a:rPr>
              <a:t>Bind </a:t>
            </a:r>
            <a:r>
              <a:rPr lang="zh-CN" altLang="en-US" sz="1200" dirty="0">
                <a:solidFill>
                  <a:schemeClr val="bg1"/>
                </a:solidFill>
                <a:latin typeface="Arial" pitchFamily="34" charset="0"/>
                <a:cs typeface="Arial" pitchFamily="34" charset="0"/>
              </a:rPr>
              <a:t>方法将数据绑定到控件，并将更改提交回数据库。</a:t>
            </a:r>
            <a:endParaRPr lang="en-US" altLang="zh-CN" sz="1200" dirty="0">
              <a:solidFill>
                <a:schemeClr val="bg1"/>
              </a:solidFill>
              <a:latin typeface="Arial" pitchFamily="34" charset="0"/>
              <a:cs typeface="Arial" pitchFamily="34" charset="0"/>
            </a:endParaRPr>
          </a:p>
          <a:p>
            <a:pPr eaLnBrk="1" hangingPunct="1"/>
            <a:r>
              <a:rPr lang="zh-CN" altLang="en-US" sz="1200" dirty="0">
                <a:solidFill>
                  <a:schemeClr val="bg1"/>
                </a:solidFill>
                <a:latin typeface="Arial" pitchFamily="34" charset="0"/>
                <a:cs typeface="Arial" pitchFamily="34" charset="0"/>
              </a:rPr>
              <a:t>       我们的</a:t>
            </a:r>
            <a:r>
              <a:rPr lang="en-US" altLang="zh-CN" sz="1200" dirty="0">
                <a:solidFill>
                  <a:schemeClr val="bg1"/>
                </a:solidFill>
                <a:latin typeface="Arial" pitchFamily="34" charset="0"/>
                <a:cs typeface="Arial" pitchFamily="34" charset="0"/>
              </a:rPr>
              <a:t>CEMS</a:t>
            </a:r>
            <a:r>
              <a:rPr lang="zh-CN" altLang="en-US" sz="1200" dirty="0">
                <a:solidFill>
                  <a:schemeClr val="bg1"/>
                </a:solidFill>
                <a:latin typeface="Arial" pitchFamily="34" charset="0"/>
                <a:cs typeface="Arial" pitchFamily="34" charset="0"/>
              </a:rPr>
              <a:t>系统中涉及到大量的数据绑定，这也是我们将课堂上学到的知识灵活运用的体现。</a:t>
            </a:r>
          </a:p>
        </p:txBody>
      </p:sp>
    </p:spTree>
    <p:extLst>
      <p:ext uri="{BB962C8B-B14F-4D97-AF65-F5344CB8AC3E}">
        <p14:creationId xmlns:p14="http://schemas.microsoft.com/office/powerpoint/2010/main" val="2841394547"/>
      </p:ext>
    </p:extLst>
  </p:cSld>
  <p:clrMapOvr>
    <a:masterClrMapping/>
  </p:clrMapOvr>
  <p:transition spd="slow">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a:extLst>
              <a:ext uri="{FF2B5EF4-FFF2-40B4-BE49-F238E27FC236}">
                <a16:creationId xmlns:a16="http://schemas.microsoft.com/office/drawing/2014/main" id="{7B46B297-6F0F-4399-8434-015FD2CFE2AD}"/>
              </a:ext>
            </a:extLst>
          </p:cNvPr>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9" name="同心圆 1">
            <a:extLst>
              <a:ext uri="{FF2B5EF4-FFF2-40B4-BE49-F238E27FC236}">
                <a16:creationId xmlns:a16="http://schemas.microsoft.com/office/drawing/2014/main" id="{970CD2DF-2978-452F-B308-E71E670A7C84}"/>
              </a:ext>
            </a:extLst>
          </p:cNvPr>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endParaRPr>
          </a:p>
        </p:txBody>
      </p:sp>
      <p:sp>
        <p:nvSpPr>
          <p:cNvPr id="50" name="文本框 8">
            <a:extLst>
              <a:ext uri="{FF2B5EF4-FFF2-40B4-BE49-F238E27FC236}">
                <a16:creationId xmlns:a16="http://schemas.microsoft.com/office/drawing/2014/main" id="{7119CF35-6172-4CF2-9872-DD6BDE2E7303}"/>
              </a:ext>
            </a:extLst>
          </p:cNvPr>
          <p:cNvSpPr txBox="1">
            <a:spLocks noChangeArrowheads="1"/>
          </p:cNvSpPr>
          <p:nvPr/>
        </p:nvSpPr>
        <p:spPr bwMode="auto">
          <a:xfrm>
            <a:off x="1331913" y="2324100"/>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3200" b="1" dirty="0">
                <a:solidFill>
                  <a:schemeClr val="bg1"/>
                </a:solidFill>
                <a:latin typeface="方正兰亭黑_GBK" pitchFamily="2" charset="-122"/>
                <a:ea typeface="方正兰亭黑_GBK" pitchFamily="2" charset="-122"/>
              </a:rPr>
              <a:t>04</a:t>
            </a:r>
            <a:endParaRPr lang="zh-CN" altLang="en-US" sz="3200" b="1" dirty="0">
              <a:solidFill>
                <a:schemeClr val="bg1"/>
              </a:solidFill>
              <a:latin typeface="方正兰亭黑_GBK" pitchFamily="2" charset="-122"/>
              <a:ea typeface="方正兰亭黑_GBK" pitchFamily="2" charset="-122"/>
            </a:endParaRPr>
          </a:p>
        </p:txBody>
      </p:sp>
      <p:sp>
        <p:nvSpPr>
          <p:cNvPr id="51" name="文本框 8">
            <a:extLst>
              <a:ext uri="{FF2B5EF4-FFF2-40B4-BE49-F238E27FC236}">
                <a16:creationId xmlns:a16="http://schemas.microsoft.com/office/drawing/2014/main" id="{5FB398AF-98BC-41BB-A322-2CBE4260D6C1}"/>
              </a:ext>
            </a:extLst>
          </p:cNvPr>
          <p:cNvSpPr txBox="1">
            <a:spLocks noChangeArrowheads="1"/>
          </p:cNvSpPr>
          <p:nvPr/>
        </p:nvSpPr>
        <p:spPr bwMode="auto">
          <a:xfrm>
            <a:off x="2438400" y="2201863"/>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800" b="1" dirty="0">
                <a:solidFill>
                  <a:schemeClr val="bg1"/>
                </a:solidFill>
                <a:latin typeface="方正兰亭黑_GBK" pitchFamily="2" charset="-122"/>
                <a:ea typeface="方正兰亭黑_GBK" pitchFamily="2" charset="-122"/>
              </a:rPr>
              <a:t>闪光点</a:t>
            </a:r>
          </a:p>
        </p:txBody>
      </p:sp>
      <p:sp>
        <p:nvSpPr>
          <p:cNvPr id="52" name="TextBox 46">
            <a:extLst>
              <a:ext uri="{FF2B5EF4-FFF2-40B4-BE49-F238E27FC236}">
                <a16:creationId xmlns:a16="http://schemas.microsoft.com/office/drawing/2014/main" id="{A74BEB88-AD38-49F1-88A3-80C91F61F051}"/>
              </a:ext>
            </a:extLst>
          </p:cNvPr>
          <p:cNvSpPr txBox="1">
            <a:spLocks noChangeArrowheads="1"/>
          </p:cNvSpPr>
          <p:nvPr/>
        </p:nvSpPr>
        <p:spPr bwMode="auto">
          <a:xfrm>
            <a:off x="2454275" y="2571750"/>
            <a:ext cx="42354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800" dirty="0">
                <a:solidFill>
                  <a:schemeClr val="bg1"/>
                </a:solidFill>
                <a:latin typeface="Arial" pitchFamily="34" charset="0"/>
                <a:cs typeface="Arial" pitchFamily="34" charset="0"/>
              </a:rPr>
              <a:t>结合时事   功能便捷   逻辑清晰   权限分明   </a:t>
            </a:r>
            <a:endParaRPr lang="en-US" altLang="zh-CN" sz="800" dirty="0">
              <a:solidFill>
                <a:schemeClr val="bg1"/>
              </a:solidFill>
              <a:latin typeface="Arial" pitchFamily="34" charset="0"/>
              <a:cs typeface="Arial" pitchFamily="34" charset="0"/>
            </a:endParaRPr>
          </a:p>
        </p:txBody>
      </p:sp>
      <p:cxnSp>
        <p:nvCxnSpPr>
          <p:cNvPr id="53" name="直接连接符 52">
            <a:extLst>
              <a:ext uri="{FF2B5EF4-FFF2-40B4-BE49-F238E27FC236}">
                <a16:creationId xmlns:a16="http://schemas.microsoft.com/office/drawing/2014/main" id="{72F62D16-6973-4B41-884F-2A6B37A32BD2}"/>
              </a:ext>
            </a:extLst>
          </p:cNvPr>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298778"/>
      </p:ext>
    </p:extLst>
  </p:cSld>
  <p:clrMapOvr>
    <a:masterClrMapping/>
  </p:clrMapOvr>
  <p:transition spd="slow">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a:extLst>
              <a:ext uri="{FF2B5EF4-FFF2-40B4-BE49-F238E27FC236}">
                <a16:creationId xmlns:a16="http://schemas.microsoft.com/office/drawing/2014/main" id="{9777555F-6331-4E15-8499-BCE8FBF6EC0F}"/>
              </a:ext>
            </a:extLst>
          </p:cNvPr>
          <p:cNvSpPr txBox="1">
            <a:spLocks noChangeArrowheads="1"/>
          </p:cNvSpPr>
          <p:nvPr/>
        </p:nvSpPr>
        <p:spPr bwMode="auto">
          <a:xfrm>
            <a:off x="3806483" y="658628"/>
            <a:ext cx="1479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4  </a:t>
            </a:r>
            <a:r>
              <a:rPr lang="zh-CN" altLang="en-US" sz="2400" b="1" dirty="0">
                <a:solidFill>
                  <a:srgbClr val="137EEC"/>
                </a:solidFill>
                <a:latin typeface="方正兰亭黑_GBK" pitchFamily="2" charset="-122"/>
                <a:ea typeface="方正兰亭黑_GBK" pitchFamily="2" charset="-122"/>
              </a:rPr>
              <a:t>闪光点</a:t>
            </a:r>
          </a:p>
        </p:txBody>
      </p:sp>
      <p:cxnSp>
        <p:nvCxnSpPr>
          <p:cNvPr id="10" name="直接连接符 9">
            <a:extLst>
              <a:ext uri="{FF2B5EF4-FFF2-40B4-BE49-F238E27FC236}">
                <a16:creationId xmlns:a16="http://schemas.microsoft.com/office/drawing/2014/main" id="{B88353B3-A757-4FC7-8546-DA3C8C00FD2C}"/>
              </a:ext>
            </a:extLst>
          </p:cNvPr>
          <p:cNvCxnSpPr/>
          <p:nvPr/>
        </p:nvCxnSpPr>
        <p:spPr>
          <a:xfrm>
            <a:off x="203368" y="1126810"/>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2" name="TextBox 46">
            <a:extLst>
              <a:ext uri="{FF2B5EF4-FFF2-40B4-BE49-F238E27FC236}">
                <a16:creationId xmlns:a16="http://schemas.microsoft.com/office/drawing/2014/main" id="{20CE3784-4E34-42EE-BF7E-D46F4D32CF9C}"/>
              </a:ext>
            </a:extLst>
          </p:cNvPr>
          <p:cNvSpPr txBox="1">
            <a:spLocks noChangeArrowheads="1"/>
          </p:cNvSpPr>
          <p:nvPr/>
        </p:nvSpPr>
        <p:spPr bwMode="auto">
          <a:xfrm>
            <a:off x="821739" y="1672809"/>
            <a:ext cx="1965412" cy="1546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050" dirty="0">
                <a:solidFill>
                  <a:srgbClr val="FFFFFF"/>
                </a:solidFill>
                <a:latin typeface="Arial" pitchFamily="34" charset="0"/>
                <a:cs typeface="Arial" pitchFamily="34" charset="0"/>
              </a:rPr>
              <a:t>       疫情牵动着全国人民的心。我组成员来自不同省份，针对各自社区在疫情期间的社区管理，我们有很多想法。我们最终决定应用活学活用，应用自己所学知识，设计一个小区疫情管理系统，在特殊时期（战疫情时期）给社区管理者提供便利。</a:t>
            </a:r>
            <a:endParaRPr lang="en-US" altLang="zh-CN" sz="1050" dirty="0">
              <a:solidFill>
                <a:srgbClr val="FFFFFF"/>
              </a:solidFill>
              <a:latin typeface="Arial" pitchFamily="34" charset="0"/>
              <a:cs typeface="Arial" pitchFamily="34" charset="0"/>
            </a:endParaRPr>
          </a:p>
        </p:txBody>
      </p:sp>
      <p:sp>
        <p:nvSpPr>
          <p:cNvPr id="23" name="TextBox 46">
            <a:extLst>
              <a:ext uri="{FF2B5EF4-FFF2-40B4-BE49-F238E27FC236}">
                <a16:creationId xmlns:a16="http://schemas.microsoft.com/office/drawing/2014/main" id="{C4482EE1-74F4-4F66-B720-5298C990977D}"/>
              </a:ext>
            </a:extLst>
          </p:cNvPr>
          <p:cNvSpPr txBox="1">
            <a:spLocks noChangeArrowheads="1"/>
          </p:cNvSpPr>
          <p:nvPr/>
        </p:nvSpPr>
        <p:spPr bwMode="auto">
          <a:xfrm>
            <a:off x="829845" y="3472700"/>
            <a:ext cx="1957306" cy="122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050" dirty="0">
                <a:solidFill>
                  <a:srgbClr val="FFFFFF"/>
                </a:solidFill>
                <a:latin typeface="Arial" pitchFamily="34" charset="0"/>
                <a:cs typeface="Arial" pitchFamily="34" charset="0"/>
              </a:rPr>
              <a:t>       作为一个相对大型的系统，我们的设计逻辑十分清晰。</a:t>
            </a:r>
            <a:endParaRPr lang="en-US" altLang="zh-CN" sz="1050" dirty="0">
              <a:solidFill>
                <a:srgbClr val="FFFFFF"/>
              </a:solidFill>
              <a:latin typeface="Arial" pitchFamily="34" charset="0"/>
              <a:cs typeface="Arial" pitchFamily="34" charset="0"/>
            </a:endParaRPr>
          </a:p>
          <a:p>
            <a:pPr eaLnBrk="1" hangingPunct="1"/>
            <a:r>
              <a:rPr lang="zh-CN" altLang="en-US" sz="1050" dirty="0">
                <a:solidFill>
                  <a:srgbClr val="FFFFFF"/>
                </a:solidFill>
                <a:latin typeface="Arial" pitchFamily="34" charset="0"/>
                <a:cs typeface="Arial" pitchFamily="34" charset="0"/>
              </a:rPr>
              <a:t>       不同角色对应的功能模块区分开来，功能之间独立且通过角色联系，</a:t>
            </a:r>
            <a:r>
              <a:rPr lang="en-US" altLang="zh-CN" sz="1050" dirty="0">
                <a:solidFill>
                  <a:srgbClr val="FFFFFF"/>
                </a:solidFill>
                <a:latin typeface="Arial" pitchFamily="34" charset="0"/>
                <a:cs typeface="Arial" pitchFamily="34" charset="0"/>
              </a:rPr>
              <a:t>Dao</a:t>
            </a:r>
            <a:r>
              <a:rPr lang="zh-CN" altLang="en-US" sz="1050" dirty="0">
                <a:solidFill>
                  <a:srgbClr val="FFFFFF"/>
                </a:solidFill>
                <a:latin typeface="Arial" pitchFamily="34" charset="0"/>
                <a:cs typeface="Arial" pitchFamily="34" charset="0"/>
              </a:rPr>
              <a:t>层、</a:t>
            </a:r>
            <a:r>
              <a:rPr lang="en-US" altLang="zh-CN" sz="1050" dirty="0">
                <a:solidFill>
                  <a:srgbClr val="FFFFFF"/>
                </a:solidFill>
                <a:latin typeface="Arial" pitchFamily="34" charset="0"/>
                <a:cs typeface="Arial" pitchFamily="34" charset="0"/>
              </a:rPr>
              <a:t>Entity</a:t>
            </a:r>
            <a:r>
              <a:rPr lang="zh-CN" altLang="en-US" sz="1050" dirty="0">
                <a:solidFill>
                  <a:srgbClr val="FFFFFF"/>
                </a:solidFill>
                <a:latin typeface="Arial" pitchFamily="34" charset="0"/>
                <a:cs typeface="Arial" pitchFamily="34" charset="0"/>
              </a:rPr>
              <a:t>层、</a:t>
            </a:r>
            <a:r>
              <a:rPr lang="en-US" altLang="zh-CN" sz="1050" dirty="0">
                <a:solidFill>
                  <a:srgbClr val="FFFFFF"/>
                </a:solidFill>
                <a:latin typeface="Arial" pitchFamily="34" charset="0"/>
                <a:cs typeface="Arial" pitchFamily="34" charset="0"/>
              </a:rPr>
              <a:t>Service</a:t>
            </a:r>
            <a:r>
              <a:rPr lang="zh-CN" altLang="en-US" sz="1050" dirty="0">
                <a:solidFill>
                  <a:srgbClr val="FFFFFF"/>
                </a:solidFill>
                <a:latin typeface="Arial" pitchFamily="34" charset="0"/>
                <a:cs typeface="Arial" pitchFamily="34" charset="0"/>
              </a:rPr>
              <a:t>层、</a:t>
            </a:r>
            <a:r>
              <a:rPr lang="en-US" altLang="zh-CN" sz="1050" dirty="0">
                <a:solidFill>
                  <a:srgbClr val="FFFFFF"/>
                </a:solidFill>
                <a:latin typeface="Arial" pitchFamily="34" charset="0"/>
                <a:cs typeface="Arial" pitchFamily="34" charset="0"/>
              </a:rPr>
              <a:t>Form</a:t>
            </a:r>
            <a:r>
              <a:rPr lang="zh-CN" altLang="en-US" sz="1050" dirty="0">
                <a:solidFill>
                  <a:srgbClr val="FFFFFF"/>
                </a:solidFill>
                <a:latin typeface="Arial" pitchFamily="34" charset="0"/>
                <a:cs typeface="Arial" pitchFamily="34" charset="0"/>
              </a:rPr>
              <a:t>层，层次分明。</a:t>
            </a:r>
            <a:endParaRPr lang="en-US" altLang="zh-CN" sz="1050" dirty="0">
              <a:solidFill>
                <a:srgbClr val="FFFFFF"/>
              </a:solidFill>
              <a:latin typeface="Arial" pitchFamily="34" charset="0"/>
              <a:cs typeface="Arial" pitchFamily="34" charset="0"/>
            </a:endParaRPr>
          </a:p>
        </p:txBody>
      </p:sp>
      <p:sp>
        <p:nvSpPr>
          <p:cNvPr id="24" name="TextBox 46">
            <a:extLst>
              <a:ext uri="{FF2B5EF4-FFF2-40B4-BE49-F238E27FC236}">
                <a16:creationId xmlns:a16="http://schemas.microsoft.com/office/drawing/2014/main" id="{91A07759-6E30-4F2C-B640-CA3343304BDA}"/>
              </a:ext>
            </a:extLst>
          </p:cNvPr>
          <p:cNvSpPr txBox="1">
            <a:spLocks noChangeArrowheads="1"/>
          </p:cNvSpPr>
          <p:nvPr/>
        </p:nvSpPr>
        <p:spPr bwMode="auto">
          <a:xfrm>
            <a:off x="6290937" y="1673328"/>
            <a:ext cx="2031324" cy="122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050" dirty="0">
                <a:solidFill>
                  <a:srgbClr val="FFFFFF"/>
                </a:solidFill>
                <a:latin typeface="Arial" pitchFamily="34" charset="0"/>
                <a:cs typeface="Arial" pitchFamily="34" charset="0"/>
              </a:rPr>
              <a:t>       导航页面和功能界面兼备，导航界面清晰，功能界面因角色而异。</a:t>
            </a:r>
            <a:endParaRPr lang="en-US" altLang="zh-CN" sz="1050" dirty="0">
              <a:solidFill>
                <a:srgbClr val="FFFFFF"/>
              </a:solidFill>
              <a:latin typeface="Arial" pitchFamily="34" charset="0"/>
              <a:cs typeface="Arial" pitchFamily="34" charset="0"/>
            </a:endParaRPr>
          </a:p>
          <a:p>
            <a:pPr eaLnBrk="1" hangingPunct="1"/>
            <a:r>
              <a:rPr lang="zh-CN" altLang="en-US" sz="1050" dirty="0">
                <a:solidFill>
                  <a:srgbClr val="FFFFFF"/>
                </a:solidFill>
                <a:latin typeface="Arial" pitchFamily="34" charset="0"/>
                <a:cs typeface="Arial" pitchFamily="34" charset="0"/>
              </a:rPr>
              <a:t>       功能便捷，方便用户使用，比如工作人员可以在出入管理查询健康信息，居民可以分情况发布一般任务和紧急事件。</a:t>
            </a:r>
            <a:endParaRPr lang="en-US" altLang="zh-CN" sz="1050" dirty="0">
              <a:solidFill>
                <a:srgbClr val="FFFFFF"/>
              </a:solidFill>
              <a:latin typeface="Arial" pitchFamily="34" charset="0"/>
              <a:cs typeface="Arial" pitchFamily="34" charset="0"/>
            </a:endParaRPr>
          </a:p>
        </p:txBody>
      </p:sp>
      <p:sp>
        <p:nvSpPr>
          <p:cNvPr id="25" name="TextBox 46">
            <a:extLst>
              <a:ext uri="{FF2B5EF4-FFF2-40B4-BE49-F238E27FC236}">
                <a16:creationId xmlns:a16="http://schemas.microsoft.com/office/drawing/2014/main" id="{C428F7E6-A8E6-4914-9562-6BC34BC20D93}"/>
              </a:ext>
            </a:extLst>
          </p:cNvPr>
          <p:cNvSpPr txBox="1">
            <a:spLocks noChangeArrowheads="1"/>
          </p:cNvSpPr>
          <p:nvPr/>
        </p:nvSpPr>
        <p:spPr bwMode="auto">
          <a:xfrm>
            <a:off x="6332255" y="3440113"/>
            <a:ext cx="1957306" cy="122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050" dirty="0">
                <a:solidFill>
                  <a:srgbClr val="FFFFFF"/>
                </a:solidFill>
                <a:latin typeface="Arial" pitchFamily="34" charset="0"/>
                <a:cs typeface="Arial" pitchFamily="34" charset="0"/>
              </a:rPr>
              <a:t>       权限设置严密，保护用户隐私。</a:t>
            </a:r>
            <a:endParaRPr lang="en-US" altLang="zh-CN" sz="1050" dirty="0">
              <a:solidFill>
                <a:srgbClr val="FFFFFF"/>
              </a:solidFill>
              <a:latin typeface="Arial" pitchFamily="34" charset="0"/>
              <a:cs typeface="Arial" pitchFamily="34" charset="0"/>
            </a:endParaRPr>
          </a:p>
          <a:p>
            <a:pPr eaLnBrk="1" hangingPunct="1"/>
            <a:r>
              <a:rPr lang="zh-CN" altLang="en-US" sz="1050" dirty="0">
                <a:solidFill>
                  <a:srgbClr val="FFFFFF"/>
                </a:solidFill>
                <a:latin typeface="Arial" pitchFamily="34" charset="0"/>
                <a:cs typeface="Arial" pitchFamily="34" charset="0"/>
              </a:rPr>
              <a:t>       不同的角色有各自的功能，同时也有不同的功能限制和访问限制：比如工作人员只能看到自己的任务，对居民信息的管理权限有限。</a:t>
            </a:r>
            <a:endParaRPr lang="en-US" altLang="zh-CN" sz="1050" dirty="0">
              <a:solidFill>
                <a:srgbClr val="FFFFFF"/>
              </a:solidFill>
              <a:latin typeface="Arial" pitchFamily="34" charset="0"/>
              <a:cs typeface="Arial" pitchFamily="34" charset="0"/>
            </a:endParaRPr>
          </a:p>
        </p:txBody>
      </p:sp>
      <p:sp>
        <p:nvSpPr>
          <p:cNvPr id="26" name="矩形 54">
            <a:extLst>
              <a:ext uri="{FF2B5EF4-FFF2-40B4-BE49-F238E27FC236}">
                <a16:creationId xmlns:a16="http://schemas.microsoft.com/office/drawing/2014/main" id="{53A31AD8-9724-477C-A3BE-A4F6013D9334}"/>
              </a:ext>
            </a:extLst>
          </p:cNvPr>
          <p:cNvSpPr>
            <a:spLocks noChangeArrowheads="1"/>
          </p:cNvSpPr>
          <p:nvPr/>
        </p:nvSpPr>
        <p:spPr bwMode="auto">
          <a:xfrm>
            <a:off x="829845" y="1341138"/>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600" b="1" dirty="0">
                <a:solidFill>
                  <a:srgbClr val="137EEC"/>
                </a:solidFill>
                <a:latin typeface="方正兰亭黑_GBK" pitchFamily="2" charset="-122"/>
                <a:ea typeface="方正兰亭黑_GBK" pitchFamily="2" charset="-122"/>
              </a:rPr>
              <a:t>结合时事，聚焦疫情</a:t>
            </a:r>
          </a:p>
        </p:txBody>
      </p:sp>
      <p:sp>
        <p:nvSpPr>
          <p:cNvPr id="27" name="矩形 55">
            <a:extLst>
              <a:ext uri="{FF2B5EF4-FFF2-40B4-BE49-F238E27FC236}">
                <a16:creationId xmlns:a16="http://schemas.microsoft.com/office/drawing/2014/main" id="{CFE13C70-B7B3-4150-ACDA-C6BD6C98F704}"/>
              </a:ext>
            </a:extLst>
          </p:cNvPr>
          <p:cNvSpPr>
            <a:spLocks noChangeArrowheads="1"/>
          </p:cNvSpPr>
          <p:nvPr/>
        </p:nvSpPr>
        <p:spPr bwMode="auto">
          <a:xfrm>
            <a:off x="6325905" y="1327588"/>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600" b="1" dirty="0">
                <a:solidFill>
                  <a:srgbClr val="137EEC"/>
                </a:solidFill>
                <a:latin typeface="方正兰亭黑_GBK" pitchFamily="2" charset="-122"/>
                <a:ea typeface="方正兰亭黑_GBK" pitchFamily="2" charset="-122"/>
              </a:rPr>
              <a:t>界面清楚，功能便捷</a:t>
            </a:r>
          </a:p>
        </p:txBody>
      </p:sp>
      <p:sp>
        <p:nvSpPr>
          <p:cNvPr id="28" name="矩形 56">
            <a:extLst>
              <a:ext uri="{FF2B5EF4-FFF2-40B4-BE49-F238E27FC236}">
                <a16:creationId xmlns:a16="http://schemas.microsoft.com/office/drawing/2014/main" id="{6BCD42DA-994D-4A35-9A13-2D586149B48D}"/>
              </a:ext>
            </a:extLst>
          </p:cNvPr>
          <p:cNvSpPr>
            <a:spLocks noChangeArrowheads="1"/>
          </p:cNvSpPr>
          <p:nvPr/>
        </p:nvSpPr>
        <p:spPr bwMode="auto">
          <a:xfrm>
            <a:off x="786770" y="3125255"/>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600" b="1" dirty="0">
                <a:solidFill>
                  <a:srgbClr val="137EEC"/>
                </a:solidFill>
                <a:latin typeface="方正兰亭黑_GBK" pitchFamily="2" charset="-122"/>
                <a:ea typeface="方正兰亭黑_GBK" pitchFamily="2" charset="-122"/>
              </a:rPr>
              <a:t>逻辑清晰，结构严谨</a:t>
            </a:r>
          </a:p>
        </p:txBody>
      </p:sp>
      <p:sp>
        <p:nvSpPr>
          <p:cNvPr id="29" name="矩形 57">
            <a:extLst>
              <a:ext uri="{FF2B5EF4-FFF2-40B4-BE49-F238E27FC236}">
                <a16:creationId xmlns:a16="http://schemas.microsoft.com/office/drawing/2014/main" id="{317B1E41-3D67-46D0-94CA-C6965AA1C0B7}"/>
              </a:ext>
            </a:extLst>
          </p:cNvPr>
          <p:cNvSpPr>
            <a:spLocks noChangeArrowheads="1"/>
          </p:cNvSpPr>
          <p:nvPr/>
        </p:nvSpPr>
        <p:spPr bwMode="auto">
          <a:xfrm>
            <a:off x="6332255" y="3081338"/>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600" b="1" dirty="0">
                <a:solidFill>
                  <a:srgbClr val="137EEC"/>
                </a:solidFill>
                <a:latin typeface="方正兰亭黑_GBK" pitchFamily="2" charset="-122"/>
                <a:ea typeface="方正兰亭黑_GBK" pitchFamily="2" charset="-122"/>
              </a:rPr>
              <a:t>权限严格，保护隐私</a:t>
            </a:r>
          </a:p>
        </p:txBody>
      </p:sp>
      <p:pic>
        <p:nvPicPr>
          <p:cNvPr id="30" name="Picture 2" descr="新冠肺炎 的图像结果">
            <a:extLst>
              <a:ext uri="{FF2B5EF4-FFF2-40B4-BE49-F238E27FC236}">
                <a16:creationId xmlns:a16="http://schemas.microsoft.com/office/drawing/2014/main" id="{FB652969-53D9-4041-AF19-7BE34854AB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14" t="4126" r="14524" b="7875"/>
          <a:stretch/>
        </p:blipFill>
        <p:spPr bwMode="auto">
          <a:xfrm>
            <a:off x="2870780" y="1360143"/>
            <a:ext cx="1656770" cy="1633089"/>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a:extLst>
              <a:ext uri="{FF2B5EF4-FFF2-40B4-BE49-F238E27FC236}">
                <a16:creationId xmlns:a16="http://schemas.microsoft.com/office/drawing/2014/main" id="{D6162399-63DA-468C-A3AD-FB6259D2E662}"/>
              </a:ext>
            </a:extLst>
          </p:cNvPr>
          <p:cNvSpPr/>
          <p:nvPr/>
        </p:nvSpPr>
        <p:spPr>
          <a:xfrm>
            <a:off x="4159250" y="2617788"/>
            <a:ext cx="368300" cy="369887"/>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2" name="矩形 33">
            <a:extLst>
              <a:ext uri="{FF2B5EF4-FFF2-40B4-BE49-F238E27FC236}">
                <a16:creationId xmlns:a16="http://schemas.microsoft.com/office/drawing/2014/main" id="{5CF5CDE3-4409-49F6-B411-D28BD45E3DDA}"/>
              </a:ext>
            </a:extLst>
          </p:cNvPr>
          <p:cNvSpPr>
            <a:spLocks noChangeArrowheads="1"/>
          </p:cNvSpPr>
          <p:nvPr/>
        </p:nvSpPr>
        <p:spPr bwMode="auto">
          <a:xfrm>
            <a:off x="4170363" y="2674938"/>
            <a:ext cx="3571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dirty="0">
                <a:solidFill>
                  <a:schemeClr val="bg1"/>
                </a:solidFill>
                <a:latin typeface="方正兰亭黑_GBK" pitchFamily="2" charset="-122"/>
                <a:ea typeface="方正兰亭黑_GBK" pitchFamily="2" charset="-122"/>
              </a:rPr>
              <a:t>01</a:t>
            </a:r>
            <a:endParaRPr lang="zh-CN" altLang="en-US" sz="1100" b="1" dirty="0">
              <a:solidFill>
                <a:schemeClr val="bg1"/>
              </a:solidFill>
              <a:latin typeface="方正兰亭黑_GBK" pitchFamily="2" charset="-122"/>
              <a:ea typeface="方正兰亭黑_GBK" pitchFamily="2" charset="-122"/>
            </a:endParaRPr>
          </a:p>
        </p:txBody>
      </p:sp>
      <p:pic>
        <p:nvPicPr>
          <p:cNvPr id="2" name="图片 1">
            <a:extLst>
              <a:ext uri="{FF2B5EF4-FFF2-40B4-BE49-F238E27FC236}">
                <a16:creationId xmlns:a16="http://schemas.microsoft.com/office/drawing/2014/main" id="{0E755457-FF51-4BD7-B015-FB6BE5B87B38}"/>
              </a:ext>
            </a:extLst>
          </p:cNvPr>
          <p:cNvPicPr>
            <a:picLocks noChangeAspect="1"/>
          </p:cNvPicPr>
          <p:nvPr/>
        </p:nvPicPr>
        <p:blipFill>
          <a:blip r:embed="rId4"/>
          <a:stretch>
            <a:fillRect/>
          </a:stretch>
        </p:blipFill>
        <p:spPr>
          <a:xfrm>
            <a:off x="4619625" y="1367238"/>
            <a:ext cx="1622143" cy="1621801"/>
          </a:xfrm>
          <a:prstGeom prst="rect">
            <a:avLst/>
          </a:prstGeom>
        </p:spPr>
      </p:pic>
      <p:sp>
        <p:nvSpPr>
          <p:cNvPr id="16" name="矩形 15">
            <a:extLst>
              <a:ext uri="{FF2B5EF4-FFF2-40B4-BE49-F238E27FC236}">
                <a16:creationId xmlns:a16="http://schemas.microsoft.com/office/drawing/2014/main" id="{01C4E0C0-FAAC-4F59-A701-D120DFF5C5BC}"/>
              </a:ext>
            </a:extLst>
          </p:cNvPr>
          <p:cNvSpPr/>
          <p:nvPr/>
        </p:nvSpPr>
        <p:spPr>
          <a:xfrm>
            <a:off x="4618038" y="2617788"/>
            <a:ext cx="369887" cy="369887"/>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9" name="矩形 47">
            <a:extLst>
              <a:ext uri="{FF2B5EF4-FFF2-40B4-BE49-F238E27FC236}">
                <a16:creationId xmlns:a16="http://schemas.microsoft.com/office/drawing/2014/main" id="{233D2CAC-795E-4E5B-BBC5-6B3692A4A248}"/>
              </a:ext>
            </a:extLst>
          </p:cNvPr>
          <p:cNvSpPr>
            <a:spLocks noChangeArrowheads="1"/>
          </p:cNvSpPr>
          <p:nvPr/>
        </p:nvSpPr>
        <p:spPr bwMode="auto">
          <a:xfrm>
            <a:off x="4619625" y="2674938"/>
            <a:ext cx="355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dirty="0">
                <a:solidFill>
                  <a:schemeClr val="bg1"/>
                </a:solidFill>
                <a:latin typeface="方正兰亭黑_GBK" pitchFamily="2" charset="-122"/>
                <a:ea typeface="方正兰亭黑_GBK" pitchFamily="2" charset="-122"/>
              </a:rPr>
              <a:t>02</a:t>
            </a:r>
            <a:endParaRPr lang="zh-CN" altLang="en-US" sz="1100" b="1" dirty="0">
              <a:solidFill>
                <a:schemeClr val="bg1"/>
              </a:solidFill>
              <a:latin typeface="方正兰亭黑_GBK" pitchFamily="2" charset="-122"/>
              <a:ea typeface="方正兰亭黑_GBK" pitchFamily="2" charset="-122"/>
            </a:endParaRPr>
          </a:p>
        </p:txBody>
      </p:sp>
      <p:pic>
        <p:nvPicPr>
          <p:cNvPr id="3" name="图片 2">
            <a:extLst>
              <a:ext uri="{FF2B5EF4-FFF2-40B4-BE49-F238E27FC236}">
                <a16:creationId xmlns:a16="http://schemas.microsoft.com/office/drawing/2014/main" id="{CDB51094-3B04-4BBB-8E3A-C71436D32795}"/>
              </a:ext>
            </a:extLst>
          </p:cNvPr>
          <p:cNvPicPr>
            <a:picLocks noChangeAspect="1"/>
          </p:cNvPicPr>
          <p:nvPr/>
        </p:nvPicPr>
        <p:blipFill rotWithShape="1">
          <a:blip r:embed="rId5"/>
          <a:srcRect l="5884" r="16085"/>
          <a:stretch/>
        </p:blipFill>
        <p:spPr>
          <a:xfrm>
            <a:off x="2861170" y="3081338"/>
            <a:ext cx="1660030" cy="1614771"/>
          </a:xfrm>
          <a:prstGeom prst="rect">
            <a:avLst/>
          </a:prstGeom>
        </p:spPr>
      </p:pic>
      <p:sp>
        <p:nvSpPr>
          <p:cNvPr id="17" name="矩形 16">
            <a:extLst>
              <a:ext uri="{FF2B5EF4-FFF2-40B4-BE49-F238E27FC236}">
                <a16:creationId xmlns:a16="http://schemas.microsoft.com/office/drawing/2014/main" id="{DB92D1B1-CB6E-4424-B3C9-3A9C35077755}"/>
              </a:ext>
            </a:extLst>
          </p:cNvPr>
          <p:cNvSpPr/>
          <p:nvPr/>
        </p:nvSpPr>
        <p:spPr>
          <a:xfrm>
            <a:off x="4159250" y="3070225"/>
            <a:ext cx="368300" cy="369888"/>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1" name="矩形 49">
            <a:extLst>
              <a:ext uri="{FF2B5EF4-FFF2-40B4-BE49-F238E27FC236}">
                <a16:creationId xmlns:a16="http://schemas.microsoft.com/office/drawing/2014/main" id="{01D05704-7A89-444B-8AF3-653593FFF03B}"/>
              </a:ext>
            </a:extLst>
          </p:cNvPr>
          <p:cNvSpPr>
            <a:spLocks noChangeArrowheads="1"/>
          </p:cNvSpPr>
          <p:nvPr/>
        </p:nvSpPr>
        <p:spPr bwMode="auto">
          <a:xfrm>
            <a:off x="4165600" y="3081338"/>
            <a:ext cx="355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itchFamily="2" charset="-122"/>
                <a:ea typeface="方正兰亭黑_GBK" pitchFamily="2" charset="-122"/>
              </a:rPr>
              <a:t>03</a:t>
            </a:r>
            <a:endParaRPr lang="zh-CN" altLang="en-US" sz="1100" b="1">
              <a:solidFill>
                <a:schemeClr val="bg1"/>
              </a:solidFill>
              <a:latin typeface="方正兰亭黑_GBK" pitchFamily="2" charset="-122"/>
              <a:ea typeface="方正兰亭黑_GBK" pitchFamily="2" charset="-122"/>
            </a:endParaRPr>
          </a:p>
        </p:txBody>
      </p:sp>
      <p:pic>
        <p:nvPicPr>
          <p:cNvPr id="5" name="图片 4">
            <a:extLst>
              <a:ext uri="{FF2B5EF4-FFF2-40B4-BE49-F238E27FC236}">
                <a16:creationId xmlns:a16="http://schemas.microsoft.com/office/drawing/2014/main" id="{147A4298-7148-4F2F-80DC-E1A372E652D6}"/>
              </a:ext>
            </a:extLst>
          </p:cNvPr>
          <p:cNvPicPr>
            <a:picLocks noChangeAspect="1"/>
          </p:cNvPicPr>
          <p:nvPr/>
        </p:nvPicPr>
        <p:blipFill rotWithShape="1">
          <a:blip r:embed="rId6"/>
          <a:srcRect l="7428" r="5948"/>
          <a:stretch/>
        </p:blipFill>
        <p:spPr>
          <a:xfrm>
            <a:off x="4613633" y="3070225"/>
            <a:ext cx="1622144" cy="1593300"/>
          </a:xfrm>
          <a:prstGeom prst="rect">
            <a:avLst/>
          </a:prstGeom>
        </p:spPr>
      </p:pic>
      <p:sp>
        <p:nvSpPr>
          <p:cNvPr id="18" name="矩形 17">
            <a:extLst>
              <a:ext uri="{FF2B5EF4-FFF2-40B4-BE49-F238E27FC236}">
                <a16:creationId xmlns:a16="http://schemas.microsoft.com/office/drawing/2014/main" id="{E362F530-20AE-44C9-A607-03E5D89572F9}"/>
              </a:ext>
            </a:extLst>
          </p:cNvPr>
          <p:cNvSpPr/>
          <p:nvPr/>
        </p:nvSpPr>
        <p:spPr>
          <a:xfrm>
            <a:off x="4613275" y="3070225"/>
            <a:ext cx="369888" cy="369888"/>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0" name="矩形 48">
            <a:extLst>
              <a:ext uri="{FF2B5EF4-FFF2-40B4-BE49-F238E27FC236}">
                <a16:creationId xmlns:a16="http://schemas.microsoft.com/office/drawing/2014/main" id="{62D0FD80-931B-4765-983E-8684A9C2A321}"/>
              </a:ext>
            </a:extLst>
          </p:cNvPr>
          <p:cNvSpPr>
            <a:spLocks noChangeArrowheads="1"/>
          </p:cNvSpPr>
          <p:nvPr/>
        </p:nvSpPr>
        <p:spPr bwMode="auto">
          <a:xfrm>
            <a:off x="4619625" y="3081338"/>
            <a:ext cx="3571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itchFamily="2" charset="-122"/>
                <a:ea typeface="方正兰亭黑_GBK" pitchFamily="2" charset="-122"/>
              </a:rPr>
              <a:t>04</a:t>
            </a:r>
            <a:endParaRPr lang="zh-CN" altLang="en-US" sz="1100" b="1">
              <a:solidFill>
                <a:schemeClr val="bg1"/>
              </a:solidFill>
              <a:latin typeface="方正兰亭黑_GBK" pitchFamily="2" charset="-122"/>
              <a:ea typeface="方正兰亭黑_GBK" pitchFamily="2" charset="-122"/>
            </a:endParaRPr>
          </a:p>
        </p:txBody>
      </p:sp>
    </p:spTree>
    <p:extLst>
      <p:ext uri="{BB962C8B-B14F-4D97-AF65-F5344CB8AC3E}">
        <p14:creationId xmlns:p14="http://schemas.microsoft.com/office/powerpoint/2010/main" val="799040389"/>
      </p:ext>
    </p:extLst>
  </p:cSld>
  <p:clrMapOvr>
    <a:masterClrMapping/>
  </p:clrMapOvr>
  <p:transition spd="slow">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109CA145-7A76-4200-8262-67B60E9A7E04}"/>
              </a:ext>
            </a:extLst>
          </p:cNvPr>
          <p:cNvSpPr/>
          <p:nvPr/>
        </p:nvSpPr>
        <p:spPr bwMode="auto">
          <a:xfrm>
            <a:off x="0" y="1401496"/>
            <a:ext cx="9144000" cy="2247900"/>
          </a:xfrm>
          <a:prstGeom prst="rect">
            <a:avLst/>
          </a:prstGeom>
          <a:solidFill>
            <a:srgbClr val="137EE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4578"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32213" y="1674813"/>
            <a:ext cx="167957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文本框 7"/>
          <p:cNvSpPr txBox="1">
            <a:spLocks noChangeArrowheads="1"/>
          </p:cNvSpPr>
          <p:nvPr/>
        </p:nvSpPr>
        <p:spPr bwMode="auto">
          <a:xfrm>
            <a:off x="3906593" y="2747744"/>
            <a:ext cx="13308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itchFamily="34" charset="0"/>
                <a:ea typeface="宋体" pitchFamily="2" charset="-122"/>
              </a:defRPr>
            </a:lvl1pPr>
            <a:lvl2pPr marL="742950" indent="-285750" defTabSz="514350">
              <a:defRPr sz="1300">
                <a:solidFill>
                  <a:schemeClr val="tx1"/>
                </a:solidFill>
                <a:latin typeface="Calibri" pitchFamily="34" charset="0"/>
                <a:ea typeface="宋体" pitchFamily="2" charset="-122"/>
              </a:defRPr>
            </a:lvl2pPr>
            <a:lvl3pPr marL="1143000" indent="-228600" defTabSz="514350">
              <a:defRPr sz="1300">
                <a:solidFill>
                  <a:schemeClr val="tx1"/>
                </a:solidFill>
                <a:latin typeface="Calibri" pitchFamily="34" charset="0"/>
                <a:ea typeface="宋体" pitchFamily="2" charset="-122"/>
              </a:defRPr>
            </a:lvl3pPr>
            <a:lvl4pPr marL="1600200" indent="-228600" defTabSz="514350">
              <a:defRPr sz="1300">
                <a:solidFill>
                  <a:schemeClr val="tx1"/>
                </a:solidFill>
                <a:latin typeface="Calibri" pitchFamily="34" charset="0"/>
                <a:ea typeface="宋体" pitchFamily="2" charset="-122"/>
              </a:defRPr>
            </a:lvl4pPr>
            <a:lvl5pPr marL="2057400" indent="-228600" defTabSz="514350">
              <a:defRPr sz="1300">
                <a:solidFill>
                  <a:schemeClr val="tx1"/>
                </a:solidFill>
                <a:latin typeface="Calibri" pitchFamily="34" charset="0"/>
                <a:ea typeface="宋体" pitchFamily="2" charset="-122"/>
              </a:defRPr>
            </a:lvl5pPr>
            <a:lvl6pPr marL="25146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9pPr>
          </a:lstStyle>
          <a:p>
            <a:pPr algn="ctr" eaLnBrk="1" hangingPunct="1"/>
            <a:r>
              <a:rPr lang="en-US" altLang="zh-CN" sz="3600" b="1" dirty="0">
                <a:solidFill>
                  <a:srgbClr val="FFFFFF"/>
                </a:solidFill>
                <a:latin typeface="方正兰亭黑_GBK" pitchFamily="2" charset="-122"/>
                <a:ea typeface="方正兰亭黑_GBK" pitchFamily="2" charset="-122"/>
              </a:rPr>
              <a:t>Q&amp;A</a:t>
            </a:r>
            <a:endParaRPr lang="zh-CN" altLang="en-US" sz="3600" b="1" dirty="0">
              <a:solidFill>
                <a:srgbClr val="FFFFFF"/>
              </a:solidFill>
              <a:latin typeface="方正兰亭黑_GBK" pitchFamily="2" charset="-122"/>
              <a:ea typeface="方正兰亭黑_GBK" pitchFamily="2" charset="-122"/>
            </a:endParaRPr>
          </a:p>
        </p:txBody>
      </p:sp>
    </p:spTree>
    <p:extLst>
      <p:ext uri="{BB962C8B-B14F-4D97-AF65-F5344CB8AC3E}">
        <p14:creationId xmlns:p14="http://schemas.microsoft.com/office/powerpoint/2010/main" val="1869180900"/>
      </p:ext>
    </p:extLst>
  </p:cSld>
  <p:clrMapOvr>
    <a:masterClrMapping/>
  </p:clrMapOvr>
  <p:transition spd="slow">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a:cxnSpLocks/>
          </p:cNvCxnSpPr>
          <p:nvPr/>
        </p:nvCxnSpPr>
        <p:spPr>
          <a:xfrm>
            <a:off x="2228367" y="3977607"/>
            <a:ext cx="49674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956378" y="4112064"/>
            <a:ext cx="1689886" cy="253916"/>
          </a:xfrm>
          <a:prstGeom prst="rect">
            <a:avLst/>
          </a:prstGeom>
        </p:spPr>
        <p:txBody>
          <a:bodyPr wrap="none">
            <a:spAutoFit/>
          </a:bodyPr>
          <a:lstStyle/>
          <a:p>
            <a:pPr eaLnBrk="1" fontAlgn="auto" hangingPunct="1">
              <a:spcBef>
                <a:spcPts val="0"/>
              </a:spcBef>
              <a:spcAft>
                <a:spcPts val="0"/>
              </a:spcAft>
              <a:defRPr/>
            </a:pPr>
            <a:r>
              <a:rPr lang="en-US" altLang="zh-CN" sz="1050" dirty="0">
                <a:solidFill>
                  <a:schemeClr val="bg1"/>
                </a:solidFill>
                <a:latin typeface="方正兰亭黑_GBK" panose="02000000000000000000" pitchFamily="2" charset="-122"/>
                <a:ea typeface="方正兰亭黑_GBK" panose="02000000000000000000" pitchFamily="2" charset="-122"/>
              </a:rPr>
              <a:t>2018302110408  </a:t>
            </a:r>
            <a:r>
              <a:rPr lang="zh-CN" altLang="en-US" sz="1050" dirty="0">
                <a:solidFill>
                  <a:schemeClr val="bg1"/>
                </a:solidFill>
                <a:latin typeface="方正兰亭黑_GBK" panose="02000000000000000000" pitchFamily="2" charset="-122"/>
                <a:ea typeface="方正兰亭黑_GBK" panose="02000000000000000000" pitchFamily="2" charset="-122"/>
              </a:rPr>
              <a:t>梁泽涛</a:t>
            </a:r>
            <a:endParaRPr lang="zh-CN" altLang="en-US" sz="900" dirty="0">
              <a:solidFill>
                <a:schemeClr val="bg1"/>
              </a:solidFill>
              <a:latin typeface="方正兰亭黑_GBK" panose="02000000000000000000" pitchFamily="2" charset="-122"/>
              <a:ea typeface="方正兰亭黑_GBK" panose="02000000000000000000" pitchFamily="2" charset="-122"/>
            </a:endParaRPr>
          </a:p>
        </p:txBody>
      </p:sp>
      <p:sp>
        <p:nvSpPr>
          <p:cNvPr id="11" name="矩形 10"/>
          <p:cNvSpPr/>
          <p:nvPr/>
        </p:nvSpPr>
        <p:spPr>
          <a:xfrm>
            <a:off x="2233684" y="4112064"/>
            <a:ext cx="1689886" cy="253916"/>
          </a:xfrm>
          <a:prstGeom prst="rect">
            <a:avLst/>
          </a:prstGeom>
        </p:spPr>
        <p:txBody>
          <a:bodyPr wrap="none">
            <a:spAutoFit/>
          </a:bodyPr>
          <a:lstStyle/>
          <a:p>
            <a:pPr eaLnBrk="1" fontAlgn="auto" hangingPunct="1">
              <a:spcBef>
                <a:spcPts val="0"/>
              </a:spcBef>
              <a:spcAft>
                <a:spcPts val="0"/>
              </a:spcAft>
              <a:defRPr/>
            </a:pPr>
            <a:r>
              <a:rPr lang="en-US" altLang="zh-CN" sz="1050" dirty="0">
                <a:solidFill>
                  <a:schemeClr val="bg1"/>
                </a:solidFill>
                <a:latin typeface="方正兰亭黑_GBK" panose="02000000000000000000" pitchFamily="2" charset="-122"/>
                <a:ea typeface="方正兰亭黑_GBK" panose="02000000000000000000" pitchFamily="2" charset="-122"/>
              </a:rPr>
              <a:t>2018302110110  </a:t>
            </a:r>
            <a:r>
              <a:rPr lang="zh-CN" altLang="en-US" sz="1050" dirty="0">
                <a:solidFill>
                  <a:schemeClr val="bg1"/>
                </a:solidFill>
                <a:latin typeface="方正兰亭黑_GBK" panose="02000000000000000000" pitchFamily="2" charset="-122"/>
                <a:ea typeface="方正兰亭黑_GBK" panose="02000000000000000000" pitchFamily="2" charset="-122"/>
              </a:rPr>
              <a:t>杨晨曦</a:t>
            </a:r>
            <a:endParaRPr lang="zh-CN" altLang="en-US" sz="900" dirty="0">
              <a:solidFill>
                <a:schemeClr val="bg1"/>
              </a:solidFill>
              <a:latin typeface="方正兰亭黑_GBK" panose="02000000000000000000" pitchFamily="2" charset="-122"/>
              <a:ea typeface="方正兰亭黑_GBK" panose="02000000000000000000" pitchFamily="2" charset="-122"/>
            </a:endParaRPr>
          </a:p>
        </p:txBody>
      </p:sp>
      <p:sp>
        <p:nvSpPr>
          <p:cNvPr id="19" name="矩形 18">
            <a:extLst>
              <a:ext uri="{FF2B5EF4-FFF2-40B4-BE49-F238E27FC236}">
                <a16:creationId xmlns:a16="http://schemas.microsoft.com/office/drawing/2014/main" id="{6BBF8B2F-203F-47A8-AEC4-2D7A20CF4E7D}"/>
              </a:ext>
            </a:extLst>
          </p:cNvPr>
          <p:cNvSpPr/>
          <p:nvPr/>
        </p:nvSpPr>
        <p:spPr>
          <a:xfrm>
            <a:off x="5679072" y="4112064"/>
            <a:ext cx="1555234" cy="253916"/>
          </a:xfrm>
          <a:prstGeom prst="rect">
            <a:avLst/>
          </a:prstGeom>
        </p:spPr>
        <p:txBody>
          <a:bodyPr wrap="none">
            <a:spAutoFit/>
          </a:bodyPr>
          <a:lstStyle/>
          <a:p>
            <a:pPr eaLnBrk="1" fontAlgn="auto" hangingPunct="1">
              <a:spcBef>
                <a:spcPts val="0"/>
              </a:spcBef>
              <a:spcAft>
                <a:spcPts val="0"/>
              </a:spcAft>
              <a:defRPr/>
            </a:pPr>
            <a:r>
              <a:rPr lang="en-US" altLang="zh-CN" sz="1050" dirty="0">
                <a:solidFill>
                  <a:schemeClr val="bg1"/>
                </a:solidFill>
                <a:latin typeface="方正兰亭黑_GBK" panose="02000000000000000000" pitchFamily="2" charset="-122"/>
                <a:ea typeface="方正兰亭黑_GBK" panose="02000000000000000000" pitchFamily="2" charset="-122"/>
              </a:rPr>
              <a:t>2018302110437  </a:t>
            </a:r>
            <a:r>
              <a:rPr lang="zh-CN" altLang="en-US" sz="1050" dirty="0">
                <a:solidFill>
                  <a:schemeClr val="bg1"/>
                </a:solidFill>
                <a:latin typeface="方正兰亭黑_GBK" panose="02000000000000000000" pitchFamily="2" charset="-122"/>
                <a:ea typeface="方正兰亭黑_GBK" panose="02000000000000000000" pitchFamily="2" charset="-122"/>
              </a:rPr>
              <a:t>董方</a:t>
            </a:r>
            <a:endParaRPr lang="zh-CN" altLang="en-US" sz="900" dirty="0">
              <a:solidFill>
                <a:schemeClr val="bg1"/>
              </a:solidFill>
              <a:latin typeface="方正兰亭黑_GBK" panose="02000000000000000000" pitchFamily="2" charset="-122"/>
              <a:ea typeface="方正兰亭黑_GBK" panose="02000000000000000000" pitchFamily="2" charset="-122"/>
            </a:endParaRPr>
          </a:p>
        </p:txBody>
      </p:sp>
      <p:sp>
        <p:nvSpPr>
          <p:cNvPr id="20" name="矩形 19">
            <a:extLst>
              <a:ext uri="{FF2B5EF4-FFF2-40B4-BE49-F238E27FC236}">
                <a16:creationId xmlns:a16="http://schemas.microsoft.com/office/drawing/2014/main" id="{491852BE-7526-4B4F-AB8E-B47E27C9F628}"/>
              </a:ext>
            </a:extLst>
          </p:cNvPr>
          <p:cNvSpPr/>
          <p:nvPr/>
        </p:nvSpPr>
        <p:spPr>
          <a:xfrm>
            <a:off x="3959579" y="4428037"/>
            <a:ext cx="1689886" cy="253916"/>
          </a:xfrm>
          <a:prstGeom prst="rect">
            <a:avLst/>
          </a:prstGeom>
        </p:spPr>
        <p:txBody>
          <a:bodyPr wrap="none">
            <a:spAutoFit/>
          </a:bodyPr>
          <a:lstStyle/>
          <a:p>
            <a:pPr eaLnBrk="1" fontAlgn="auto" hangingPunct="1">
              <a:spcBef>
                <a:spcPts val="0"/>
              </a:spcBef>
              <a:spcAft>
                <a:spcPts val="0"/>
              </a:spcAft>
              <a:defRPr/>
            </a:pPr>
            <a:r>
              <a:rPr lang="en-US" altLang="zh-CN" sz="1050" dirty="0">
                <a:solidFill>
                  <a:schemeClr val="bg1"/>
                </a:solidFill>
                <a:latin typeface="方正兰亭黑_GBK" panose="02000000000000000000" pitchFamily="2" charset="-122"/>
                <a:ea typeface="方正兰亭黑_GBK" panose="02000000000000000000" pitchFamily="2" charset="-122"/>
              </a:rPr>
              <a:t>2018302180177  </a:t>
            </a:r>
            <a:r>
              <a:rPr lang="zh-CN" altLang="en-US" sz="1050" dirty="0">
                <a:solidFill>
                  <a:schemeClr val="bg1"/>
                </a:solidFill>
                <a:latin typeface="方正兰亭黑_GBK" panose="02000000000000000000" pitchFamily="2" charset="-122"/>
                <a:ea typeface="方正兰亭黑_GBK" panose="02000000000000000000" pitchFamily="2" charset="-122"/>
              </a:rPr>
              <a:t>王海静</a:t>
            </a:r>
            <a:endParaRPr lang="zh-CN" altLang="en-US" sz="900" dirty="0">
              <a:solidFill>
                <a:schemeClr val="bg1"/>
              </a:solidFill>
              <a:latin typeface="方正兰亭黑_GBK" panose="02000000000000000000" pitchFamily="2" charset="-122"/>
              <a:ea typeface="方正兰亭黑_GBK" panose="02000000000000000000" pitchFamily="2" charset="-122"/>
            </a:endParaRPr>
          </a:p>
        </p:txBody>
      </p:sp>
      <p:sp>
        <p:nvSpPr>
          <p:cNvPr id="25" name="矩形 24">
            <a:extLst>
              <a:ext uri="{FF2B5EF4-FFF2-40B4-BE49-F238E27FC236}">
                <a16:creationId xmlns:a16="http://schemas.microsoft.com/office/drawing/2014/main" id="{48A0A411-4072-44C5-A7A5-988E1D88B21C}"/>
              </a:ext>
            </a:extLst>
          </p:cNvPr>
          <p:cNvSpPr/>
          <p:nvPr/>
        </p:nvSpPr>
        <p:spPr>
          <a:xfrm>
            <a:off x="2228367" y="4428037"/>
            <a:ext cx="1689886" cy="253916"/>
          </a:xfrm>
          <a:prstGeom prst="rect">
            <a:avLst/>
          </a:prstGeom>
        </p:spPr>
        <p:txBody>
          <a:bodyPr wrap="none">
            <a:spAutoFit/>
          </a:bodyPr>
          <a:lstStyle/>
          <a:p>
            <a:pPr eaLnBrk="1" fontAlgn="auto" hangingPunct="1">
              <a:spcBef>
                <a:spcPts val="0"/>
              </a:spcBef>
              <a:spcAft>
                <a:spcPts val="0"/>
              </a:spcAft>
              <a:defRPr/>
            </a:pPr>
            <a:r>
              <a:rPr lang="en-US" altLang="zh-CN" sz="1050" dirty="0">
                <a:solidFill>
                  <a:schemeClr val="bg1"/>
                </a:solidFill>
                <a:latin typeface="方正兰亭黑_GBK" panose="02000000000000000000" pitchFamily="2" charset="-122"/>
                <a:ea typeface="方正兰亭黑_GBK" panose="02000000000000000000" pitchFamily="2" charset="-122"/>
              </a:rPr>
              <a:t>2018302050163  </a:t>
            </a:r>
            <a:r>
              <a:rPr lang="zh-CN" altLang="en-US" sz="1050" dirty="0">
                <a:solidFill>
                  <a:schemeClr val="bg1"/>
                </a:solidFill>
                <a:latin typeface="方正兰亭黑_GBK" panose="02000000000000000000" pitchFamily="2" charset="-122"/>
                <a:ea typeface="方正兰亭黑_GBK" panose="02000000000000000000" pitchFamily="2" charset="-122"/>
              </a:rPr>
              <a:t>罗丁山</a:t>
            </a:r>
            <a:endParaRPr lang="zh-CN" altLang="en-US" sz="900" dirty="0">
              <a:solidFill>
                <a:schemeClr val="bg1"/>
              </a:solidFill>
              <a:latin typeface="方正兰亭黑_GBK" panose="02000000000000000000" pitchFamily="2" charset="-122"/>
              <a:ea typeface="方正兰亭黑_GBK" panose="02000000000000000000" pitchFamily="2" charset="-122"/>
            </a:endParaRPr>
          </a:p>
        </p:txBody>
      </p:sp>
      <p:sp>
        <p:nvSpPr>
          <p:cNvPr id="29" name="矩形 28">
            <a:extLst>
              <a:ext uri="{FF2B5EF4-FFF2-40B4-BE49-F238E27FC236}">
                <a16:creationId xmlns:a16="http://schemas.microsoft.com/office/drawing/2014/main" id="{B1EB1275-D842-4F95-B607-CA4479C63357}"/>
              </a:ext>
            </a:extLst>
          </p:cNvPr>
          <p:cNvSpPr/>
          <p:nvPr/>
        </p:nvSpPr>
        <p:spPr bwMode="auto">
          <a:xfrm>
            <a:off x="0" y="1447800"/>
            <a:ext cx="9144000" cy="2247900"/>
          </a:xfrm>
          <a:prstGeom prst="rect">
            <a:avLst/>
          </a:prstGeom>
          <a:solidFill>
            <a:srgbClr val="137EE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4578"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32213" y="1674813"/>
            <a:ext cx="167957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文本框 7"/>
          <p:cNvSpPr txBox="1">
            <a:spLocks noChangeArrowheads="1"/>
          </p:cNvSpPr>
          <p:nvPr/>
        </p:nvSpPr>
        <p:spPr bwMode="auto">
          <a:xfrm>
            <a:off x="2218831" y="2733820"/>
            <a:ext cx="49289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itchFamily="34" charset="0"/>
                <a:ea typeface="宋体" pitchFamily="2" charset="-122"/>
              </a:defRPr>
            </a:lvl1pPr>
            <a:lvl2pPr marL="742950" indent="-285750" defTabSz="514350">
              <a:defRPr sz="1300">
                <a:solidFill>
                  <a:schemeClr val="tx1"/>
                </a:solidFill>
                <a:latin typeface="Calibri" pitchFamily="34" charset="0"/>
                <a:ea typeface="宋体" pitchFamily="2" charset="-122"/>
              </a:defRPr>
            </a:lvl2pPr>
            <a:lvl3pPr marL="1143000" indent="-228600" defTabSz="514350">
              <a:defRPr sz="1300">
                <a:solidFill>
                  <a:schemeClr val="tx1"/>
                </a:solidFill>
                <a:latin typeface="Calibri" pitchFamily="34" charset="0"/>
                <a:ea typeface="宋体" pitchFamily="2" charset="-122"/>
              </a:defRPr>
            </a:lvl3pPr>
            <a:lvl4pPr marL="1600200" indent="-228600" defTabSz="514350">
              <a:defRPr sz="1300">
                <a:solidFill>
                  <a:schemeClr val="tx1"/>
                </a:solidFill>
                <a:latin typeface="Calibri" pitchFamily="34" charset="0"/>
                <a:ea typeface="宋体" pitchFamily="2" charset="-122"/>
              </a:defRPr>
            </a:lvl4pPr>
            <a:lvl5pPr marL="2057400" indent="-228600" defTabSz="514350">
              <a:defRPr sz="1300">
                <a:solidFill>
                  <a:schemeClr val="tx1"/>
                </a:solidFill>
                <a:latin typeface="Calibri" pitchFamily="34" charset="0"/>
                <a:ea typeface="宋体" pitchFamily="2" charset="-122"/>
              </a:defRPr>
            </a:lvl5pPr>
            <a:lvl6pPr marL="25146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3600" b="1" dirty="0">
                <a:solidFill>
                  <a:srgbClr val="FFFFFF"/>
                </a:solidFill>
                <a:latin typeface="方正兰亭黑_GBK" pitchFamily="2" charset="-122"/>
                <a:ea typeface="方正兰亭黑_GBK" pitchFamily="2" charset="-122"/>
              </a:rPr>
              <a:t>Thanks for watching</a:t>
            </a:r>
            <a:endParaRPr lang="zh-CN" altLang="en-US" sz="3600" b="1" dirty="0">
              <a:solidFill>
                <a:srgbClr val="FFFFFF"/>
              </a:solidFill>
              <a:latin typeface="方正兰亭黑_GBK" pitchFamily="2" charset="-122"/>
              <a:ea typeface="方正兰亭黑_GBK" pitchFamily="2" charset="-122"/>
            </a:endParaRPr>
          </a:p>
        </p:txBody>
      </p:sp>
    </p:spTree>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a:extLst>
              <a:ext uri="{FF2B5EF4-FFF2-40B4-BE49-F238E27FC236}">
                <a16:creationId xmlns:a16="http://schemas.microsoft.com/office/drawing/2014/main" id="{7B46B297-6F0F-4399-8434-015FD2CFE2AD}"/>
              </a:ext>
            </a:extLst>
          </p:cNvPr>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9" name="同心圆 1">
            <a:extLst>
              <a:ext uri="{FF2B5EF4-FFF2-40B4-BE49-F238E27FC236}">
                <a16:creationId xmlns:a16="http://schemas.microsoft.com/office/drawing/2014/main" id="{970CD2DF-2978-452F-B308-E71E670A7C84}"/>
              </a:ext>
            </a:extLst>
          </p:cNvPr>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endParaRPr>
          </a:p>
        </p:txBody>
      </p:sp>
      <p:sp>
        <p:nvSpPr>
          <p:cNvPr id="50" name="文本框 8">
            <a:extLst>
              <a:ext uri="{FF2B5EF4-FFF2-40B4-BE49-F238E27FC236}">
                <a16:creationId xmlns:a16="http://schemas.microsoft.com/office/drawing/2014/main" id="{7119CF35-6172-4CF2-9872-DD6BDE2E7303}"/>
              </a:ext>
            </a:extLst>
          </p:cNvPr>
          <p:cNvSpPr txBox="1">
            <a:spLocks noChangeArrowheads="1"/>
          </p:cNvSpPr>
          <p:nvPr/>
        </p:nvSpPr>
        <p:spPr bwMode="auto">
          <a:xfrm>
            <a:off x="1331913" y="2324100"/>
            <a:ext cx="6873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3200" b="1">
                <a:solidFill>
                  <a:schemeClr val="bg1"/>
                </a:solidFill>
                <a:latin typeface="方正兰亭黑_GBK" pitchFamily="2" charset="-122"/>
                <a:ea typeface="方正兰亭黑_GBK" pitchFamily="2" charset="-122"/>
              </a:rPr>
              <a:t>01</a:t>
            </a:r>
            <a:endParaRPr lang="zh-CN" altLang="en-US" sz="3200" b="1">
              <a:solidFill>
                <a:schemeClr val="bg1"/>
              </a:solidFill>
              <a:latin typeface="方正兰亭黑_GBK" pitchFamily="2" charset="-122"/>
              <a:ea typeface="方正兰亭黑_GBK" pitchFamily="2" charset="-122"/>
            </a:endParaRPr>
          </a:p>
        </p:txBody>
      </p:sp>
      <p:sp>
        <p:nvSpPr>
          <p:cNvPr id="51" name="文本框 8">
            <a:extLst>
              <a:ext uri="{FF2B5EF4-FFF2-40B4-BE49-F238E27FC236}">
                <a16:creationId xmlns:a16="http://schemas.microsoft.com/office/drawing/2014/main" id="{5FB398AF-98BC-41BB-A322-2CBE4260D6C1}"/>
              </a:ext>
            </a:extLst>
          </p:cNvPr>
          <p:cNvSpPr txBox="1">
            <a:spLocks noChangeArrowheads="1"/>
          </p:cNvSpPr>
          <p:nvPr/>
        </p:nvSpPr>
        <p:spPr bwMode="auto">
          <a:xfrm>
            <a:off x="2438400" y="22018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800" b="1">
                <a:solidFill>
                  <a:schemeClr val="bg1"/>
                </a:solidFill>
                <a:latin typeface="方正兰亭黑_GBK" pitchFamily="2" charset="-122"/>
                <a:ea typeface="方正兰亭黑_GBK" pitchFamily="2" charset="-122"/>
              </a:rPr>
              <a:t>项目简介</a:t>
            </a:r>
          </a:p>
        </p:txBody>
      </p:sp>
      <p:sp>
        <p:nvSpPr>
          <p:cNvPr id="52" name="TextBox 46">
            <a:extLst>
              <a:ext uri="{FF2B5EF4-FFF2-40B4-BE49-F238E27FC236}">
                <a16:creationId xmlns:a16="http://schemas.microsoft.com/office/drawing/2014/main" id="{A74BEB88-AD38-49F1-88A3-80C91F61F051}"/>
              </a:ext>
            </a:extLst>
          </p:cNvPr>
          <p:cNvSpPr txBox="1">
            <a:spLocks noChangeArrowheads="1"/>
          </p:cNvSpPr>
          <p:nvPr/>
        </p:nvSpPr>
        <p:spPr bwMode="auto">
          <a:xfrm>
            <a:off x="2454275" y="2571750"/>
            <a:ext cx="42354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800" dirty="0">
                <a:solidFill>
                  <a:schemeClr val="bg1"/>
                </a:solidFill>
                <a:latin typeface="Arial" pitchFamily="34" charset="0"/>
                <a:cs typeface="Arial" pitchFamily="34" charset="0"/>
              </a:rPr>
              <a:t>项目背景   软硬件环境需求</a:t>
            </a:r>
            <a:endParaRPr lang="en-US" altLang="zh-CN" sz="800" dirty="0">
              <a:solidFill>
                <a:schemeClr val="bg1"/>
              </a:solidFill>
              <a:latin typeface="Arial" pitchFamily="34" charset="0"/>
              <a:cs typeface="Arial" pitchFamily="34" charset="0"/>
            </a:endParaRPr>
          </a:p>
        </p:txBody>
      </p:sp>
      <p:cxnSp>
        <p:nvCxnSpPr>
          <p:cNvPr id="53" name="直接连接符 52">
            <a:extLst>
              <a:ext uri="{FF2B5EF4-FFF2-40B4-BE49-F238E27FC236}">
                <a16:creationId xmlns:a16="http://schemas.microsoft.com/office/drawing/2014/main" id="{72F62D16-6973-4B41-884F-2A6B37A32BD2}"/>
              </a:ext>
            </a:extLst>
          </p:cNvPr>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840416"/>
      </p:ext>
    </p:extLst>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a:extLst>
              <a:ext uri="{FF2B5EF4-FFF2-40B4-BE49-F238E27FC236}">
                <a16:creationId xmlns:a16="http://schemas.microsoft.com/office/drawing/2014/main" id="{9777555F-6331-4E15-8499-BCE8FBF6EC0F}"/>
              </a:ext>
            </a:extLst>
          </p:cNvPr>
          <p:cNvSpPr txBox="1">
            <a:spLocks noChangeArrowheads="1"/>
          </p:cNvSpPr>
          <p:nvPr/>
        </p:nvSpPr>
        <p:spPr bwMode="auto">
          <a:xfrm>
            <a:off x="3454233" y="727373"/>
            <a:ext cx="19736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1.1 </a:t>
            </a:r>
            <a:r>
              <a:rPr lang="zh-CN" altLang="en-US" sz="2400" b="1" dirty="0">
                <a:solidFill>
                  <a:srgbClr val="137EEC"/>
                </a:solidFill>
                <a:latin typeface="方正兰亭黑_GBK" pitchFamily="2" charset="-122"/>
                <a:ea typeface="方正兰亭黑_GBK" pitchFamily="2" charset="-122"/>
              </a:rPr>
              <a:t>项目背景</a:t>
            </a:r>
          </a:p>
        </p:txBody>
      </p:sp>
      <p:cxnSp>
        <p:nvCxnSpPr>
          <p:cNvPr id="10" name="直接连接符 9">
            <a:extLst>
              <a:ext uri="{FF2B5EF4-FFF2-40B4-BE49-F238E27FC236}">
                <a16:creationId xmlns:a16="http://schemas.microsoft.com/office/drawing/2014/main" id="{B88353B3-A757-4FC7-8546-DA3C8C00FD2C}"/>
              </a:ext>
            </a:extLst>
          </p:cNvPr>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1" name="TextBox 46">
            <a:extLst>
              <a:ext uri="{FF2B5EF4-FFF2-40B4-BE49-F238E27FC236}">
                <a16:creationId xmlns:a16="http://schemas.microsoft.com/office/drawing/2014/main" id="{EBCEC8FC-2B76-43E0-B657-18D269134FEE}"/>
              </a:ext>
            </a:extLst>
          </p:cNvPr>
          <p:cNvSpPr txBox="1">
            <a:spLocks noChangeArrowheads="1"/>
          </p:cNvSpPr>
          <p:nvPr/>
        </p:nvSpPr>
        <p:spPr bwMode="auto">
          <a:xfrm>
            <a:off x="1067636" y="1515979"/>
            <a:ext cx="7137901" cy="262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indent="457200" eaLnBrk="1" hangingPunct="1">
              <a:lnSpc>
                <a:spcPct val="150000"/>
              </a:lnSpc>
            </a:pPr>
            <a:r>
              <a:rPr lang="zh-CN" altLang="en-US" sz="1600" dirty="0">
                <a:solidFill>
                  <a:schemeClr val="bg1"/>
                </a:solidFill>
                <a:latin typeface="Arial" pitchFamily="34" charset="0"/>
                <a:cs typeface="Arial" pitchFamily="34" charset="0"/>
              </a:rPr>
              <a:t>根据疫情快速筛查与防控的需求，各省市都在积极构建智能疫情防控管理平台，以实现对外来人员行动轨迹的监控与分析，及时发现疑似患者和可能存在的病毒风险，帮助疫情防控机构加强对新冠病毒的疫情防控预警工作，减少输入行病例引起本地传染型病例。 </a:t>
            </a:r>
          </a:p>
          <a:p>
            <a:pPr indent="457200" eaLnBrk="1" hangingPunct="1">
              <a:lnSpc>
                <a:spcPct val="150000"/>
              </a:lnSpc>
            </a:pPr>
            <a:r>
              <a:rPr lang="zh-CN" altLang="en-US" sz="1600" dirty="0">
                <a:solidFill>
                  <a:schemeClr val="bg1"/>
                </a:solidFill>
                <a:latin typeface="Arial" pitchFamily="34" charset="0"/>
                <a:cs typeface="Arial" pitchFamily="34" charset="0"/>
              </a:rPr>
              <a:t>小组成员经过讨论，结合当前时事和课堂学习内容，最终决定以“小区疫情管理系统”为本次项目选题。项目旨在以小区为对象，根据小区的管控模式，简化实际项目功能，在实现基本功能的前提下达到学习锻炼的目的。</a:t>
            </a:r>
          </a:p>
        </p:txBody>
      </p:sp>
    </p:spTree>
    <p:extLst>
      <p:ext uri="{BB962C8B-B14F-4D97-AF65-F5344CB8AC3E}">
        <p14:creationId xmlns:p14="http://schemas.microsoft.com/office/powerpoint/2010/main" val="114842532"/>
      </p:ext>
    </p:extLst>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a:extLst>
              <a:ext uri="{FF2B5EF4-FFF2-40B4-BE49-F238E27FC236}">
                <a16:creationId xmlns:a16="http://schemas.microsoft.com/office/drawing/2014/main" id="{9777555F-6331-4E15-8499-BCE8FBF6EC0F}"/>
              </a:ext>
            </a:extLst>
          </p:cNvPr>
          <p:cNvSpPr txBox="1">
            <a:spLocks noChangeArrowheads="1"/>
          </p:cNvSpPr>
          <p:nvPr/>
        </p:nvSpPr>
        <p:spPr bwMode="auto">
          <a:xfrm>
            <a:off x="3478458" y="727373"/>
            <a:ext cx="19736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1.2 </a:t>
            </a:r>
            <a:r>
              <a:rPr lang="zh-CN" altLang="en-US" sz="2400" b="1" dirty="0">
                <a:solidFill>
                  <a:srgbClr val="137EEC"/>
                </a:solidFill>
                <a:latin typeface="方正兰亭黑_GBK" pitchFamily="2" charset="-122"/>
                <a:ea typeface="方正兰亭黑_GBK" pitchFamily="2" charset="-122"/>
              </a:rPr>
              <a:t>开发环境</a:t>
            </a:r>
          </a:p>
        </p:txBody>
      </p:sp>
      <p:cxnSp>
        <p:nvCxnSpPr>
          <p:cNvPr id="10" name="直接连接符 9">
            <a:extLst>
              <a:ext uri="{FF2B5EF4-FFF2-40B4-BE49-F238E27FC236}">
                <a16:creationId xmlns:a16="http://schemas.microsoft.com/office/drawing/2014/main" id="{B88353B3-A757-4FC7-8546-DA3C8C00FD2C}"/>
              </a:ext>
            </a:extLst>
          </p:cNvPr>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7DD892C2-7560-4F7F-9706-AA2DA50C77FF}"/>
              </a:ext>
            </a:extLst>
          </p:cNvPr>
          <p:cNvSpPr/>
          <p:nvPr/>
        </p:nvSpPr>
        <p:spPr>
          <a:xfrm>
            <a:off x="1194469" y="1917308"/>
            <a:ext cx="179388" cy="1809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7" name="文本框 8">
            <a:extLst>
              <a:ext uri="{FF2B5EF4-FFF2-40B4-BE49-F238E27FC236}">
                <a16:creationId xmlns:a16="http://schemas.microsoft.com/office/drawing/2014/main" id="{D6B38137-802D-44BF-BAC6-36CAB03A9FFD}"/>
              </a:ext>
            </a:extLst>
          </p:cNvPr>
          <p:cNvSpPr txBox="1">
            <a:spLocks noChangeArrowheads="1"/>
          </p:cNvSpPr>
          <p:nvPr/>
        </p:nvSpPr>
        <p:spPr bwMode="auto">
          <a:xfrm>
            <a:off x="1373857" y="1858570"/>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开发环境</a:t>
            </a:r>
          </a:p>
        </p:txBody>
      </p:sp>
      <p:sp>
        <p:nvSpPr>
          <p:cNvPr id="12" name="TextBox 46">
            <a:extLst>
              <a:ext uri="{FF2B5EF4-FFF2-40B4-BE49-F238E27FC236}">
                <a16:creationId xmlns:a16="http://schemas.microsoft.com/office/drawing/2014/main" id="{BA2CACB3-B267-41F7-99EF-C1FAE6DE5C68}"/>
              </a:ext>
            </a:extLst>
          </p:cNvPr>
          <p:cNvSpPr txBox="1">
            <a:spLocks noChangeArrowheads="1"/>
          </p:cNvSpPr>
          <p:nvPr/>
        </p:nvSpPr>
        <p:spPr bwMode="auto">
          <a:xfrm>
            <a:off x="1373856" y="2098283"/>
            <a:ext cx="6759490" cy="101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indent="457200" eaLnBrk="1" hangingPunct="1">
              <a:lnSpc>
                <a:spcPct val="150000"/>
              </a:lnSpc>
            </a:pPr>
            <a:r>
              <a:rPr lang="zh-CN" altLang="en-US" sz="1400" dirty="0">
                <a:solidFill>
                  <a:schemeClr val="bg1"/>
                </a:solidFill>
                <a:latin typeface="Arial" pitchFamily="34" charset="0"/>
                <a:cs typeface="Arial" pitchFamily="34" charset="0"/>
              </a:rPr>
              <a:t>小区疫情防控系统运行在</a:t>
            </a:r>
            <a:r>
              <a:rPr lang="en-US" altLang="zh-CN" sz="1400" dirty="0">
                <a:solidFill>
                  <a:schemeClr val="bg1"/>
                </a:solidFill>
                <a:latin typeface="Arial" pitchFamily="34" charset="0"/>
                <a:cs typeface="Arial" pitchFamily="34" charset="0"/>
              </a:rPr>
              <a:t>windows</a:t>
            </a:r>
            <a:r>
              <a:rPr lang="zh-CN" altLang="en-US" sz="1400" dirty="0">
                <a:solidFill>
                  <a:schemeClr val="bg1"/>
                </a:solidFill>
                <a:latin typeface="Arial" pitchFamily="34" charset="0"/>
                <a:cs typeface="Arial" pitchFamily="34" charset="0"/>
              </a:rPr>
              <a:t>操作系统下，是使用</a:t>
            </a:r>
            <a:r>
              <a:rPr lang="en-US" altLang="zh-CN" sz="1400" dirty="0">
                <a:solidFill>
                  <a:schemeClr val="bg1"/>
                </a:solidFill>
                <a:latin typeface="Arial" pitchFamily="34" charset="0"/>
                <a:cs typeface="Arial" pitchFamily="34" charset="0"/>
              </a:rPr>
              <a:t>C#</a:t>
            </a:r>
            <a:r>
              <a:rPr lang="zh-CN" altLang="en-US" sz="1400" dirty="0">
                <a:solidFill>
                  <a:schemeClr val="bg1"/>
                </a:solidFill>
                <a:latin typeface="Arial" pitchFamily="34" charset="0"/>
                <a:cs typeface="Arial" pitchFamily="34" charset="0"/>
              </a:rPr>
              <a:t>开发的</a:t>
            </a:r>
            <a:r>
              <a:rPr lang="en-US" altLang="zh-CN" sz="1400" dirty="0">
                <a:solidFill>
                  <a:schemeClr val="bg1"/>
                </a:solidFill>
                <a:latin typeface="Arial" pitchFamily="34" charset="0"/>
                <a:cs typeface="Arial" pitchFamily="34" charset="0"/>
              </a:rPr>
              <a:t>windows</a:t>
            </a:r>
            <a:r>
              <a:rPr lang="zh-CN" altLang="en-US" sz="1400" dirty="0">
                <a:solidFill>
                  <a:schemeClr val="bg1"/>
                </a:solidFill>
                <a:latin typeface="Arial" pitchFamily="34" charset="0"/>
                <a:cs typeface="Arial" pitchFamily="34" charset="0"/>
              </a:rPr>
              <a:t>窗体程序，借助</a:t>
            </a:r>
            <a:r>
              <a:rPr lang="en-US" altLang="zh-CN" sz="1400" dirty="0">
                <a:solidFill>
                  <a:schemeClr val="bg1"/>
                </a:solidFill>
                <a:latin typeface="Arial" pitchFamily="34" charset="0"/>
                <a:cs typeface="Arial" pitchFamily="34" charset="0"/>
              </a:rPr>
              <a:t>EntityFramework</a:t>
            </a:r>
            <a:r>
              <a:rPr lang="zh-CN" altLang="en-US" sz="1400" dirty="0">
                <a:solidFill>
                  <a:schemeClr val="bg1"/>
                </a:solidFill>
                <a:latin typeface="Arial" pitchFamily="34" charset="0"/>
                <a:cs typeface="Arial" pitchFamily="34" charset="0"/>
              </a:rPr>
              <a:t>连接</a:t>
            </a:r>
            <a:r>
              <a:rPr lang="en-US" altLang="zh-CN" sz="1400" dirty="0">
                <a:solidFill>
                  <a:schemeClr val="bg1"/>
                </a:solidFill>
                <a:latin typeface="Arial" pitchFamily="34" charset="0"/>
                <a:cs typeface="Arial" pitchFamily="34" charset="0"/>
              </a:rPr>
              <a:t>MySQL</a:t>
            </a:r>
            <a:r>
              <a:rPr lang="zh-CN" altLang="en-US" sz="1400" dirty="0">
                <a:solidFill>
                  <a:schemeClr val="bg1"/>
                </a:solidFill>
                <a:latin typeface="Arial" pitchFamily="34" charset="0"/>
                <a:cs typeface="Arial" pitchFamily="34" charset="0"/>
              </a:rPr>
              <a:t>数据库，实现信息的持久化，实现用户分权限访问。</a:t>
            </a:r>
            <a:endParaRPr lang="en-US" altLang="zh-CN" sz="1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995755027"/>
      </p:ext>
    </p:extLst>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a:extLst>
              <a:ext uri="{FF2B5EF4-FFF2-40B4-BE49-F238E27FC236}">
                <a16:creationId xmlns:a16="http://schemas.microsoft.com/office/drawing/2014/main" id="{7B46B297-6F0F-4399-8434-015FD2CFE2AD}"/>
              </a:ext>
            </a:extLst>
          </p:cNvPr>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9" name="同心圆 1">
            <a:extLst>
              <a:ext uri="{FF2B5EF4-FFF2-40B4-BE49-F238E27FC236}">
                <a16:creationId xmlns:a16="http://schemas.microsoft.com/office/drawing/2014/main" id="{970CD2DF-2978-452F-B308-E71E670A7C84}"/>
              </a:ext>
            </a:extLst>
          </p:cNvPr>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endParaRPr>
          </a:p>
        </p:txBody>
      </p:sp>
      <p:sp>
        <p:nvSpPr>
          <p:cNvPr id="50" name="文本框 8">
            <a:extLst>
              <a:ext uri="{FF2B5EF4-FFF2-40B4-BE49-F238E27FC236}">
                <a16:creationId xmlns:a16="http://schemas.microsoft.com/office/drawing/2014/main" id="{7119CF35-6172-4CF2-9872-DD6BDE2E7303}"/>
              </a:ext>
            </a:extLst>
          </p:cNvPr>
          <p:cNvSpPr txBox="1">
            <a:spLocks noChangeArrowheads="1"/>
          </p:cNvSpPr>
          <p:nvPr/>
        </p:nvSpPr>
        <p:spPr bwMode="auto">
          <a:xfrm>
            <a:off x="1331913" y="2324100"/>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3200" b="1" dirty="0">
                <a:solidFill>
                  <a:schemeClr val="bg1"/>
                </a:solidFill>
                <a:latin typeface="方正兰亭黑_GBK" pitchFamily="2" charset="-122"/>
                <a:ea typeface="方正兰亭黑_GBK" pitchFamily="2" charset="-122"/>
              </a:rPr>
              <a:t>02</a:t>
            </a:r>
            <a:endParaRPr lang="zh-CN" altLang="en-US" sz="3200" b="1" dirty="0">
              <a:solidFill>
                <a:schemeClr val="bg1"/>
              </a:solidFill>
              <a:latin typeface="方正兰亭黑_GBK" pitchFamily="2" charset="-122"/>
              <a:ea typeface="方正兰亭黑_GBK" pitchFamily="2" charset="-122"/>
            </a:endParaRPr>
          </a:p>
        </p:txBody>
      </p:sp>
      <p:sp>
        <p:nvSpPr>
          <p:cNvPr id="51" name="文本框 8">
            <a:extLst>
              <a:ext uri="{FF2B5EF4-FFF2-40B4-BE49-F238E27FC236}">
                <a16:creationId xmlns:a16="http://schemas.microsoft.com/office/drawing/2014/main" id="{5FB398AF-98BC-41BB-A322-2CBE4260D6C1}"/>
              </a:ext>
            </a:extLst>
          </p:cNvPr>
          <p:cNvSpPr txBox="1">
            <a:spLocks noChangeArrowheads="1"/>
          </p:cNvSpPr>
          <p:nvPr/>
        </p:nvSpPr>
        <p:spPr bwMode="auto">
          <a:xfrm>
            <a:off x="2438400" y="2201863"/>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800" b="1" dirty="0">
                <a:solidFill>
                  <a:schemeClr val="bg1"/>
                </a:solidFill>
                <a:latin typeface="方正兰亭黑_GBK" pitchFamily="2" charset="-122"/>
                <a:ea typeface="方正兰亭黑_GBK" pitchFamily="2" charset="-122"/>
              </a:rPr>
              <a:t>系统功能</a:t>
            </a:r>
          </a:p>
        </p:txBody>
      </p:sp>
      <p:sp>
        <p:nvSpPr>
          <p:cNvPr id="52" name="TextBox 46">
            <a:extLst>
              <a:ext uri="{FF2B5EF4-FFF2-40B4-BE49-F238E27FC236}">
                <a16:creationId xmlns:a16="http://schemas.microsoft.com/office/drawing/2014/main" id="{A74BEB88-AD38-49F1-88A3-80C91F61F051}"/>
              </a:ext>
            </a:extLst>
          </p:cNvPr>
          <p:cNvSpPr txBox="1">
            <a:spLocks noChangeArrowheads="1"/>
          </p:cNvSpPr>
          <p:nvPr/>
        </p:nvSpPr>
        <p:spPr bwMode="auto">
          <a:xfrm>
            <a:off x="2454275" y="2571750"/>
            <a:ext cx="42354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800" dirty="0">
                <a:solidFill>
                  <a:schemeClr val="bg1"/>
                </a:solidFill>
                <a:latin typeface="Arial" pitchFamily="34" charset="0"/>
                <a:cs typeface="Arial" pitchFamily="34" charset="0"/>
              </a:rPr>
              <a:t>信息录入   健康登记   任务处理    紧急事件处理    出入管理   </a:t>
            </a:r>
            <a:endParaRPr lang="en-US" altLang="zh-CN" sz="800" dirty="0">
              <a:solidFill>
                <a:schemeClr val="bg1"/>
              </a:solidFill>
              <a:latin typeface="Arial" pitchFamily="34" charset="0"/>
              <a:cs typeface="Arial" pitchFamily="34" charset="0"/>
            </a:endParaRPr>
          </a:p>
        </p:txBody>
      </p:sp>
      <p:cxnSp>
        <p:nvCxnSpPr>
          <p:cNvPr id="53" name="直接连接符 52">
            <a:extLst>
              <a:ext uri="{FF2B5EF4-FFF2-40B4-BE49-F238E27FC236}">
                <a16:creationId xmlns:a16="http://schemas.microsoft.com/office/drawing/2014/main" id="{72F62D16-6973-4B41-884F-2A6B37A32BD2}"/>
              </a:ext>
            </a:extLst>
          </p:cNvPr>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025452"/>
      </p:ext>
    </p:extLst>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a:extLst>
              <a:ext uri="{FF2B5EF4-FFF2-40B4-BE49-F238E27FC236}">
                <a16:creationId xmlns:a16="http://schemas.microsoft.com/office/drawing/2014/main" id="{9777555F-6331-4E15-8499-BCE8FBF6EC0F}"/>
              </a:ext>
            </a:extLst>
          </p:cNvPr>
          <p:cNvSpPr txBox="1">
            <a:spLocks noChangeArrowheads="1"/>
          </p:cNvSpPr>
          <p:nvPr/>
        </p:nvSpPr>
        <p:spPr bwMode="auto">
          <a:xfrm>
            <a:off x="3598612" y="680538"/>
            <a:ext cx="20649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2.1  </a:t>
            </a:r>
            <a:r>
              <a:rPr lang="zh-CN" altLang="en-US" sz="2400" b="1" dirty="0">
                <a:solidFill>
                  <a:srgbClr val="137EEC"/>
                </a:solidFill>
                <a:latin typeface="方正兰亭黑_GBK" pitchFamily="2" charset="-122"/>
                <a:ea typeface="方正兰亭黑_GBK" pitchFamily="2" charset="-122"/>
              </a:rPr>
              <a:t>概要设计</a:t>
            </a:r>
          </a:p>
        </p:txBody>
      </p:sp>
      <p:cxnSp>
        <p:nvCxnSpPr>
          <p:cNvPr id="10" name="直接连接符 9">
            <a:extLst>
              <a:ext uri="{FF2B5EF4-FFF2-40B4-BE49-F238E27FC236}">
                <a16:creationId xmlns:a16="http://schemas.microsoft.com/office/drawing/2014/main" id="{B88353B3-A757-4FC7-8546-DA3C8C00FD2C}"/>
              </a:ext>
            </a:extLst>
          </p:cNvPr>
          <p:cNvCxnSpPr/>
          <p:nvPr/>
        </p:nvCxnSpPr>
        <p:spPr>
          <a:xfrm>
            <a:off x="203368" y="1126810"/>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31B8DA43-A412-4CA0-85FC-1C6DF53215F7}"/>
              </a:ext>
            </a:extLst>
          </p:cNvPr>
          <p:cNvSpPr/>
          <p:nvPr/>
        </p:nvSpPr>
        <p:spPr>
          <a:xfrm>
            <a:off x="5016036" y="1419266"/>
            <a:ext cx="179388" cy="1809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7" name="椭圆 6">
            <a:extLst>
              <a:ext uri="{FF2B5EF4-FFF2-40B4-BE49-F238E27FC236}">
                <a16:creationId xmlns:a16="http://schemas.microsoft.com/office/drawing/2014/main" id="{FAFABEC6-2378-444B-B0D2-CA11A5ED4EF6}"/>
              </a:ext>
            </a:extLst>
          </p:cNvPr>
          <p:cNvSpPr/>
          <p:nvPr/>
        </p:nvSpPr>
        <p:spPr>
          <a:xfrm>
            <a:off x="4996448" y="2323094"/>
            <a:ext cx="179388" cy="179387"/>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9" name="椭圆 8">
            <a:extLst>
              <a:ext uri="{FF2B5EF4-FFF2-40B4-BE49-F238E27FC236}">
                <a16:creationId xmlns:a16="http://schemas.microsoft.com/office/drawing/2014/main" id="{22E04867-8DB0-4CFB-B0F0-484B05E2122F}"/>
              </a:ext>
            </a:extLst>
          </p:cNvPr>
          <p:cNvSpPr/>
          <p:nvPr/>
        </p:nvSpPr>
        <p:spPr>
          <a:xfrm>
            <a:off x="5016036" y="3302304"/>
            <a:ext cx="179388" cy="1809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3" name="文本框 8">
            <a:extLst>
              <a:ext uri="{FF2B5EF4-FFF2-40B4-BE49-F238E27FC236}">
                <a16:creationId xmlns:a16="http://schemas.microsoft.com/office/drawing/2014/main" id="{AD2EF68D-5644-4CE7-AC93-C040CDEC71BB}"/>
              </a:ext>
            </a:extLst>
          </p:cNvPr>
          <p:cNvSpPr txBox="1">
            <a:spLocks noChangeArrowheads="1"/>
          </p:cNvSpPr>
          <p:nvPr/>
        </p:nvSpPr>
        <p:spPr bwMode="auto">
          <a:xfrm>
            <a:off x="5195424" y="1360528"/>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信息录入</a:t>
            </a:r>
          </a:p>
        </p:txBody>
      </p:sp>
      <p:sp>
        <p:nvSpPr>
          <p:cNvPr id="14" name="文本框 8">
            <a:extLst>
              <a:ext uri="{FF2B5EF4-FFF2-40B4-BE49-F238E27FC236}">
                <a16:creationId xmlns:a16="http://schemas.microsoft.com/office/drawing/2014/main" id="{EB307174-97C3-4687-9FA5-5AF8A5786BEB}"/>
              </a:ext>
            </a:extLst>
          </p:cNvPr>
          <p:cNvSpPr txBox="1">
            <a:spLocks noChangeArrowheads="1"/>
          </p:cNvSpPr>
          <p:nvPr/>
        </p:nvSpPr>
        <p:spPr bwMode="auto">
          <a:xfrm>
            <a:off x="5175836" y="2280231"/>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健康登记</a:t>
            </a:r>
          </a:p>
        </p:txBody>
      </p:sp>
      <p:sp>
        <p:nvSpPr>
          <p:cNvPr id="15" name="文本框 8">
            <a:extLst>
              <a:ext uri="{FF2B5EF4-FFF2-40B4-BE49-F238E27FC236}">
                <a16:creationId xmlns:a16="http://schemas.microsoft.com/office/drawing/2014/main" id="{3D9B1EC0-7D3F-4C20-B1E2-3D462DB8CBD1}"/>
              </a:ext>
            </a:extLst>
          </p:cNvPr>
          <p:cNvSpPr txBox="1">
            <a:spLocks noChangeArrowheads="1"/>
          </p:cNvSpPr>
          <p:nvPr/>
        </p:nvSpPr>
        <p:spPr bwMode="auto">
          <a:xfrm>
            <a:off x="5195424" y="3248329"/>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任务处理</a:t>
            </a:r>
          </a:p>
        </p:txBody>
      </p:sp>
      <p:sp>
        <p:nvSpPr>
          <p:cNvPr id="17" name="TextBox 46">
            <a:extLst>
              <a:ext uri="{FF2B5EF4-FFF2-40B4-BE49-F238E27FC236}">
                <a16:creationId xmlns:a16="http://schemas.microsoft.com/office/drawing/2014/main" id="{57462F2D-CA0B-4F97-88D4-068EAA3C0BE1}"/>
              </a:ext>
            </a:extLst>
          </p:cNvPr>
          <p:cNvSpPr txBox="1">
            <a:spLocks noChangeArrowheads="1"/>
          </p:cNvSpPr>
          <p:nvPr/>
        </p:nvSpPr>
        <p:spPr bwMode="auto">
          <a:xfrm>
            <a:off x="5175836" y="1656406"/>
            <a:ext cx="3598862" cy="68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lnSpc>
                <a:spcPct val="150000"/>
              </a:lnSpc>
            </a:pPr>
            <a:r>
              <a:rPr lang="zh-CN" altLang="en-US" sz="900" dirty="0">
                <a:solidFill>
                  <a:schemeClr val="bg1"/>
                </a:solidFill>
                <a:latin typeface="Arial" pitchFamily="34" charset="0"/>
                <a:cs typeface="Arial" pitchFamily="34" charset="0"/>
              </a:rPr>
              <a:t>       用户注册本人账号，提交自己的个人信息与联系方式</a:t>
            </a:r>
            <a:endParaRPr lang="en-US" altLang="zh-CN" sz="900" dirty="0">
              <a:solidFill>
                <a:schemeClr val="bg1"/>
              </a:solidFill>
              <a:latin typeface="Arial" pitchFamily="34" charset="0"/>
              <a:cs typeface="Arial" pitchFamily="34" charset="0"/>
            </a:endParaRPr>
          </a:p>
          <a:p>
            <a:pPr eaLnBrk="1" hangingPunct="1">
              <a:lnSpc>
                <a:spcPct val="150000"/>
              </a:lnSpc>
            </a:pPr>
            <a:r>
              <a:rPr lang="zh-CN" altLang="en-US" sz="900" dirty="0">
                <a:solidFill>
                  <a:schemeClr val="bg1"/>
                </a:solidFill>
                <a:latin typeface="Arial" pitchFamily="34" charset="0"/>
                <a:cs typeface="Arial" pitchFamily="34" charset="0"/>
              </a:rPr>
              <a:t>       用户查询自己本人的信息是否需要修改</a:t>
            </a:r>
            <a:endParaRPr lang="en-US" altLang="zh-CN" sz="900" dirty="0">
              <a:solidFill>
                <a:schemeClr val="bg1"/>
              </a:solidFill>
              <a:latin typeface="Arial" pitchFamily="34" charset="0"/>
              <a:cs typeface="Arial" pitchFamily="34" charset="0"/>
            </a:endParaRPr>
          </a:p>
          <a:p>
            <a:pPr eaLnBrk="1" hangingPunct="1">
              <a:lnSpc>
                <a:spcPct val="150000"/>
              </a:lnSpc>
            </a:pPr>
            <a:r>
              <a:rPr lang="zh-CN" altLang="en-US" sz="900" dirty="0">
                <a:solidFill>
                  <a:schemeClr val="bg1"/>
                </a:solidFill>
                <a:latin typeface="Arial" pitchFamily="34" charset="0"/>
                <a:cs typeface="Arial" pitchFamily="34" charset="0"/>
              </a:rPr>
              <a:t>       管理员审核用户录入的信息</a:t>
            </a:r>
            <a:endParaRPr lang="en-US" altLang="zh-CN" sz="900" dirty="0">
              <a:solidFill>
                <a:schemeClr val="bg1"/>
              </a:solidFill>
              <a:latin typeface="Arial" pitchFamily="34" charset="0"/>
              <a:cs typeface="Arial" pitchFamily="34" charset="0"/>
            </a:endParaRPr>
          </a:p>
        </p:txBody>
      </p:sp>
      <p:sp>
        <p:nvSpPr>
          <p:cNvPr id="18" name="TextBox 46">
            <a:extLst>
              <a:ext uri="{FF2B5EF4-FFF2-40B4-BE49-F238E27FC236}">
                <a16:creationId xmlns:a16="http://schemas.microsoft.com/office/drawing/2014/main" id="{4311D188-B7E5-4087-A4AA-4EE8D6802046}"/>
              </a:ext>
            </a:extLst>
          </p:cNvPr>
          <p:cNvSpPr txBox="1">
            <a:spLocks noChangeArrowheads="1"/>
          </p:cNvSpPr>
          <p:nvPr/>
        </p:nvSpPr>
        <p:spPr bwMode="auto">
          <a:xfrm>
            <a:off x="5175836" y="2538994"/>
            <a:ext cx="3598862" cy="68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lnSpc>
                <a:spcPct val="150000"/>
              </a:lnSpc>
            </a:pPr>
            <a:r>
              <a:rPr lang="zh-CN" altLang="en-US" sz="900" dirty="0">
                <a:solidFill>
                  <a:schemeClr val="bg1"/>
                </a:solidFill>
                <a:latin typeface="Arial" pitchFamily="34" charset="0"/>
                <a:cs typeface="Arial" pitchFamily="34" charset="0"/>
              </a:rPr>
              <a:t>       用户根据指示将个人信息以及对应的健康状态（包括体温等等）对应填好，强制要求每日填一次</a:t>
            </a:r>
            <a:endParaRPr lang="en-US" altLang="zh-CN" sz="900" dirty="0">
              <a:solidFill>
                <a:schemeClr val="bg1"/>
              </a:solidFill>
              <a:latin typeface="Arial" pitchFamily="34" charset="0"/>
              <a:cs typeface="Arial" pitchFamily="34" charset="0"/>
            </a:endParaRPr>
          </a:p>
          <a:p>
            <a:pPr eaLnBrk="1" hangingPunct="1">
              <a:lnSpc>
                <a:spcPct val="150000"/>
              </a:lnSpc>
            </a:pPr>
            <a:r>
              <a:rPr lang="zh-CN" altLang="en-US" sz="900" dirty="0">
                <a:solidFill>
                  <a:schemeClr val="bg1"/>
                </a:solidFill>
                <a:latin typeface="Arial" pitchFamily="34" charset="0"/>
                <a:cs typeface="Arial" pitchFamily="34" charset="0"/>
              </a:rPr>
              <a:t>       工作人员可以通过输入居民</a:t>
            </a:r>
            <a:r>
              <a:rPr lang="en-US" altLang="zh-CN" sz="900" dirty="0">
                <a:solidFill>
                  <a:schemeClr val="bg1"/>
                </a:solidFill>
                <a:latin typeface="Arial" pitchFamily="34" charset="0"/>
                <a:cs typeface="Arial" pitchFamily="34" charset="0"/>
              </a:rPr>
              <a:t>ID</a:t>
            </a:r>
            <a:r>
              <a:rPr lang="zh-CN" altLang="en-US" sz="900" dirty="0">
                <a:solidFill>
                  <a:schemeClr val="bg1"/>
                </a:solidFill>
                <a:latin typeface="Arial" pitchFamily="34" charset="0"/>
                <a:cs typeface="Arial" pitchFamily="34" charset="0"/>
              </a:rPr>
              <a:t>来查看居民的健康状态</a:t>
            </a:r>
            <a:endParaRPr lang="en-US" altLang="zh-CN" sz="900" dirty="0">
              <a:solidFill>
                <a:schemeClr val="bg1"/>
              </a:solidFill>
              <a:latin typeface="Arial" pitchFamily="34" charset="0"/>
              <a:cs typeface="Arial" pitchFamily="34" charset="0"/>
            </a:endParaRPr>
          </a:p>
        </p:txBody>
      </p:sp>
      <p:sp>
        <p:nvSpPr>
          <p:cNvPr id="19" name="TextBox 46">
            <a:extLst>
              <a:ext uri="{FF2B5EF4-FFF2-40B4-BE49-F238E27FC236}">
                <a16:creationId xmlns:a16="http://schemas.microsoft.com/office/drawing/2014/main" id="{610ED93A-288D-492C-B482-AE9C1014F5E0}"/>
              </a:ext>
            </a:extLst>
          </p:cNvPr>
          <p:cNvSpPr txBox="1">
            <a:spLocks noChangeArrowheads="1"/>
          </p:cNvSpPr>
          <p:nvPr/>
        </p:nvSpPr>
        <p:spPr bwMode="auto">
          <a:xfrm>
            <a:off x="5195424" y="3535667"/>
            <a:ext cx="3598862" cy="1519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lnSpc>
                <a:spcPct val="150000"/>
              </a:lnSpc>
            </a:pPr>
            <a:r>
              <a:rPr lang="zh-CN" altLang="en-US" sz="900" dirty="0">
                <a:solidFill>
                  <a:schemeClr val="bg1"/>
                </a:solidFill>
                <a:latin typeface="Arial" pitchFamily="34" charset="0"/>
                <a:cs typeface="Arial" pitchFamily="34" charset="0"/>
              </a:rPr>
              <a:t>       当用户需要某些物资或者一些必要的东西时，就会创建一条新的订单记录，并且提交出去等待大管理员和工作人员的回复</a:t>
            </a:r>
            <a:endParaRPr lang="en-US" altLang="zh-CN" sz="900" dirty="0">
              <a:solidFill>
                <a:schemeClr val="bg1"/>
              </a:solidFill>
              <a:latin typeface="Arial" pitchFamily="34" charset="0"/>
              <a:cs typeface="Arial" pitchFamily="34" charset="0"/>
            </a:endParaRPr>
          </a:p>
          <a:p>
            <a:pPr eaLnBrk="1" hangingPunct="1">
              <a:lnSpc>
                <a:spcPct val="150000"/>
              </a:lnSpc>
            </a:pPr>
            <a:r>
              <a:rPr lang="zh-CN" altLang="en-US" sz="900" dirty="0">
                <a:solidFill>
                  <a:schemeClr val="bg1"/>
                </a:solidFill>
                <a:latin typeface="Arial" pitchFamily="34" charset="0"/>
                <a:cs typeface="Arial" pitchFamily="34" charset="0"/>
              </a:rPr>
              <a:t>       用户提交完自己的订单后，数据传到大管理员手上，大管理员通过统一的协调来分配哪个工作人员去做哪个任务</a:t>
            </a:r>
            <a:endParaRPr lang="en-US" altLang="zh-CN" sz="900" dirty="0">
              <a:solidFill>
                <a:schemeClr val="bg1"/>
              </a:solidFill>
              <a:latin typeface="Arial" pitchFamily="34" charset="0"/>
              <a:cs typeface="Arial" pitchFamily="34" charset="0"/>
            </a:endParaRPr>
          </a:p>
          <a:p>
            <a:pPr eaLnBrk="1" hangingPunct="1">
              <a:lnSpc>
                <a:spcPct val="150000"/>
              </a:lnSpc>
            </a:pPr>
            <a:r>
              <a:rPr lang="zh-CN" altLang="en-US" sz="900" dirty="0">
                <a:solidFill>
                  <a:schemeClr val="bg1"/>
                </a:solidFill>
                <a:latin typeface="Arial" pitchFamily="34" charset="0"/>
                <a:cs typeface="Arial" pitchFamily="34" charset="0"/>
              </a:rPr>
              <a:t>       大管理员和工作人员可以通过订单号查看订单的所有信息以及订单状态，如果到了截止时间之后订单仍未完成，则系统会向工作人员发出提醒</a:t>
            </a:r>
            <a:endParaRPr lang="en-US" altLang="zh-CN" sz="900" dirty="0">
              <a:solidFill>
                <a:schemeClr val="bg1"/>
              </a:solidFill>
              <a:latin typeface="Arial" pitchFamily="34" charset="0"/>
              <a:cs typeface="Arial" pitchFamily="34" charset="0"/>
            </a:endParaRPr>
          </a:p>
        </p:txBody>
      </p:sp>
      <p:pic>
        <p:nvPicPr>
          <p:cNvPr id="21" name="图片 20">
            <a:extLst>
              <a:ext uri="{FF2B5EF4-FFF2-40B4-BE49-F238E27FC236}">
                <a16:creationId xmlns:a16="http://schemas.microsoft.com/office/drawing/2014/main" id="{2FE43C0C-2CF6-4A3E-AFDE-AE82300BDB5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1575" y="1817132"/>
            <a:ext cx="4428186" cy="26612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51786470"/>
      </p:ext>
    </p:extLst>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a:extLst>
              <a:ext uri="{FF2B5EF4-FFF2-40B4-BE49-F238E27FC236}">
                <a16:creationId xmlns:a16="http://schemas.microsoft.com/office/drawing/2014/main" id="{B88353B3-A757-4FC7-8546-DA3C8C00FD2C}"/>
              </a:ext>
            </a:extLst>
          </p:cNvPr>
          <p:cNvCxnSpPr/>
          <p:nvPr/>
        </p:nvCxnSpPr>
        <p:spPr>
          <a:xfrm>
            <a:off x="203368" y="1126810"/>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2FE43C0C-2CF6-4A3E-AFDE-AE82300BDB5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6263" y="1803229"/>
            <a:ext cx="4428186" cy="2661223"/>
          </a:xfrm>
          <a:prstGeom prst="rect">
            <a:avLst/>
          </a:prstGeom>
          <a:ln>
            <a:noFill/>
          </a:ln>
          <a:effectLst>
            <a:outerShdw blurRad="190500" algn="tl" rotWithShape="0">
              <a:srgbClr val="000000">
                <a:alpha val="70000"/>
              </a:srgbClr>
            </a:outerShdw>
          </a:effectLst>
        </p:spPr>
      </p:pic>
      <p:sp>
        <p:nvSpPr>
          <p:cNvPr id="16" name="椭圆 15">
            <a:extLst>
              <a:ext uri="{FF2B5EF4-FFF2-40B4-BE49-F238E27FC236}">
                <a16:creationId xmlns:a16="http://schemas.microsoft.com/office/drawing/2014/main" id="{764FE3AD-CAE4-4A5E-B067-08C8DCE1255A}"/>
              </a:ext>
            </a:extLst>
          </p:cNvPr>
          <p:cNvSpPr/>
          <p:nvPr/>
        </p:nvSpPr>
        <p:spPr>
          <a:xfrm>
            <a:off x="4972384" y="1852442"/>
            <a:ext cx="179388" cy="1809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0" name="文本框 8">
            <a:extLst>
              <a:ext uri="{FF2B5EF4-FFF2-40B4-BE49-F238E27FC236}">
                <a16:creationId xmlns:a16="http://schemas.microsoft.com/office/drawing/2014/main" id="{7BCAE988-5CF4-43E4-9A76-4BD6D5ED732B}"/>
              </a:ext>
            </a:extLst>
          </p:cNvPr>
          <p:cNvSpPr txBox="1">
            <a:spLocks noChangeArrowheads="1"/>
          </p:cNvSpPr>
          <p:nvPr/>
        </p:nvSpPr>
        <p:spPr bwMode="auto">
          <a:xfrm>
            <a:off x="5151772" y="1803229"/>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紧急事件处理</a:t>
            </a:r>
          </a:p>
        </p:txBody>
      </p:sp>
      <p:sp>
        <p:nvSpPr>
          <p:cNvPr id="22" name="TextBox 46">
            <a:extLst>
              <a:ext uri="{FF2B5EF4-FFF2-40B4-BE49-F238E27FC236}">
                <a16:creationId xmlns:a16="http://schemas.microsoft.com/office/drawing/2014/main" id="{DDB0FA25-A5CA-4D93-A710-4EEA4E84D426}"/>
              </a:ext>
            </a:extLst>
          </p:cNvPr>
          <p:cNvSpPr txBox="1">
            <a:spLocks noChangeArrowheads="1"/>
          </p:cNvSpPr>
          <p:nvPr/>
        </p:nvSpPr>
        <p:spPr bwMode="auto">
          <a:xfrm>
            <a:off x="5151772" y="2071517"/>
            <a:ext cx="3598862" cy="1519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lnSpc>
                <a:spcPct val="150000"/>
              </a:lnSpc>
            </a:pPr>
            <a:r>
              <a:rPr lang="zh-CN" altLang="en-US" sz="900" dirty="0">
                <a:solidFill>
                  <a:schemeClr val="bg1"/>
                </a:solidFill>
                <a:latin typeface="Arial" pitchFamily="34" charset="0"/>
                <a:cs typeface="Arial" pitchFamily="34" charset="0"/>
              </a:rPr>
              <a:t>       居民在遇到紧急的事情发生时，可以自己创建一个紧急事件来等待管理员做出响应</a:t>
            </a:r>
            <a:endParaRPr lang="en-US" altLang="zh-CN" sz="900" dirty="0">
              <a:solidFill>
                <a:schemeClr val="bg1"/>
              </a:solidFill>
              <a:latin typeface="Arial" pitchFamily="34" charset="0"/>
              <a:cs typeface="Arial" pitchFamily="34" charset="0"/>
            </a:endParaRPr>
          </a:p>
          <a:p>
            <a:pPr eaLnBrk="1" hangingPunct="1">
              <a:lnSpc>
                <a:spcPct val="150000"/>
              </a:lnSpc>
            </a:pPr>
            <a:r>
              <a:rPr lang="zh-CN" altLang="en-US" sz="900" dirty="0">
                <a:solidFill>
                  <a:schemeClr val="bg1"/>
                </a:solidFill>
                <a:latin typeface="Arial" pitchFamily="34" charset="0"/>
                <a:cs typeface="Arial" pitchFamily="34" charset="0"/>
              </a:rPr>
              <a:t>       大管理员通过查看紧急事件来判定紧急事件是否接受并做出相应回应，然后分配工作人员进行相应的处理，工作人员则是要去完成相应操作</a:t>
            </a:r>
            <a:endParaRPr lang="en-US" altLang="zh-CN" sz="900" dirty="0">
              <a:solidFill>
                <a:schemeClr val="bg1"/>
              </a:solidFill>
              <a:latin typeface="Arial" pitchFamily="34" charset="0"/>
              <a:cs typeface="Arial" pitchFamily="34" charset="0"/>
            </a:endParaRPr>
          </a:p>
          <a:p>
            <a:pPr eaLnBrk="1" hangingPunct="1">
              <a:lnSpc>
                <a:spcPct val="150000"/>
              </a:lnSpc>
            </a:pPr>
            <a:r>
              <a:rPr lang="zh-CN" altLang="en-US" sz="900" dirty="0">
                <a:solidFill>
                  <a:schemeClr val="bg1"/>
                </a:solidFill>
                <a:latin typeface="Arial" pitchFamily="34" charset="0"/>
                <a:cs typeface="Arial" pitchFamily="34" charset="0"/>
              </a:rPr>
              <a:t>       大管理员在接受紧急事件后将紧急事件分配给各个工作人员</a:t>
            </a:r>
            <a:endParaRPr lang="en-US" altLang="zh-CN" sz="900" dirty="0">
              <a:solidFill>
                <a:schemeClr val="bg1"/>
              </a:solidFill>
              <a:latin typeface="Arial" pitchFamily="34" charset="0"/>
              <a:cs typeface="Arial" pitchFamily="34" charset="0"/>
            </a:endParaRPr>
          </a:p>
          <a:p>
            <a:pPr eaLnBrk="1" hangingPunct="1">
              <a:lnSpc>
                <a:spcPct val="150000"/>
              </a:lnSpc>
            </a:pPr>
            <a:r>
              <a:rPr lang="zh-CN" altLang="en-US" sz="900" dirty="0">
                <a:solidFill>
                  <a:schemeClr val="bg1"/>
                </a:solidFill>
                <a:latin typeface="Arial" pitchFamily="34" charset="0"/>
                <a:cs typeface="Arial" pitchFamily="34" charset="0"/>
              </a:rPr>
              <a:t>       工作人员判定是否立即接受紧急事件</a:t>
            </a:r>
            <a:endParaRPr lang="en-US" altLang="zh-CN" sz="900" dirty="0">
              <a:solidFill>
                <a:schemeClr val="bg1"/>
              </a:solidFill>
              <a:latin typeface="Arial" pitchFamily="34" charset="0"/>
              <a:cs typeface="Arial" pitchFamily="34" charset="0"/>
            </a:endParaRPr>
          </a:p>
        </p:txBody>
      </p:sp>
      <p:sp>
        <p:nvSpPr>
          <p:cNvPr id="23" name="椭圆 22">
            <a:extLst>
              <a:ext uri="{FF2B5EF4-FFF2-40B4-BE49-F238E27FC236}">
                <a16:creationId xmlns:a16="http://schemas.microsoft.com/office/drawing/2014/main" id="{B4EAC210-0DAE-4A36-A1AA-21F3AAD56BC8}"/>
              </a:ext>
            </a:extLst>
          </p:cNvPr>
          <p:cNvSpPr/>
          <p:nvPr/>
        </p:nvSpPr>
        <p:spPr>
          <a:xfrm>
            <a:off x="4972384" y="3633723"/>
            <a:ext cx="179388" cy="1809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4" name="文本框 8">
            <a:extLst>
              <a:ext uri="{FF2B5EF4-FFF2-40B4-BE49-F238E27FC236}">
                <a16:creationId xmlns:a16="http://schemas.microsoft.com/office/drawing/2014/main" id="{DC7C7F98-B648-4211-8F57-CD1177CA0C85}"/>
              </a:ext>
            </a:extLst>
          </p:cNvPr>
          <p:cNvSpPr txBox="1">
            <a:spLocks noChangeArrowheads="1"/>
          </p:cNvSpPr>
          <p:nvPr/>
        </p:nvSpPr>
        <p:spPr bwMode="auto">
          <a:xfrm>
            <a:off x="5151772" y="3584510"/>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dirty="0">
                <a:solidFill>
                  <a:srgbClr val="137EEC"/>
                </a:solidFill>
                <a:latin typeface="方正兰亭黑_GBK" pitchFamily="2" charset="-122"/>
                <a:ea typeface="方正兰亭黑_GBK" pitchFamily="2" charset="-122"/>
              </a:rPr>
              <a:t>出入管理</a:t>
            </a:r>
          </a:p>
        </p:txBody>
      </p:sp>
      <p:sp>
        <p:nvSpPr>
          <p:cNvPr id="25" name="TextBox 46">
            <a:extLst>
              <a:ext uri="{FF2B5EF4-FFF2-40B4-BE49-F238E27FC236}">
                <a16:creationId xmlns:a16="http://schemas.microsoft.com/office/drawing/2014/main" id="{DF17E6D2-9E1D-4105-A3FB-2CD2995489EB}"/>
              </a:ext>
            </a:extLst>
          </p:cNvPr>
          <p:cNvSpPr txBox="1">
            <a:spLocks noChangeArrowheads="1"/>
          </p:cNvSpPr>
          <p:nvPr/>
        </p:nvSpPr>
        <p:spPr bwMode="auto">
          <a:xfrm>
            <a:off x="5151772" y="3852798"/>
            <a:ext cx="3598862" cy="68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lnSpc>
                <a:spcPct val="150000"/>
              </a:lnSpc>
            </a:pPr>
            <a:r>
              <a:rPr lang="zh-CN" altLang="en-US" sz="900" dirty="0">
                <a:solidFill>
                  <a:schemeClr val="bg1"/>
                </a:solidFill>
                <a:latin typeface="Arial" pitchFamily="34" charset="0"/>
                <a:cs typeface="Arial" pitchFamily="34" charset="0"/>
              </a:rPr>
              <a:t>       添加一条出</a:t>
            </a:r>
            <a:r>
              <a:rPr lang="en-US" altLang="zh-CN" sz="900" dirty="0">
                <a:solidFill>
                  <a:schemeClr val="bg1"/>
                </a:solidFill>
                <a:latin typeface="Arial" pitchFamily="34" charset="0"/>
                <a:cs typeface="Arial" pitchFamily="34" charset="0"/>
              </a:rPr>
              <a:t>/</a:t>
            </a:r>
            <a:r>
              <a:rPr lang="zh-CN" altLang="en-US" sz="900" dirty="0">
                <a:solidFill>
                  <a:schemeClr val="bg1"/>
                </a:solidFill>
                <a:latin typeface="Arial" pitchFamily="34" charset="0"/>
                <a:cs typeface="Arial" pitchFamily="34" charset="0"/>
              </a:rPr>
              <a:t>入小区的记录</a:t>
            </a:r>
            <a:endParaRPr lang="en-US" altLang="zh-CN" sz="900" dirty="0">
              <a:solidFill>
                <a:schemeClr val="bg1"/>
              </a:solidFill>
              <a:latin typeface="Arial" pitchFamily="34" charset="0"/>
              <a:cs typeface="Arial" pitchFamily="34" charset="0"/>
            </a:endParaRPr>
          </a:p>
          <a:p>
            <a:pPr eaLnBrk="1" hangingPunct="1">
              <a:lnSpc>
                <a:spcPct val="150000"/>
              </a:lnSpc>
            </a:pPr>
            <a:r>
              <a:rPr lang="zh-CN" altLang="en-US" sz="900" dirty="0">
                <a:solidFill>
                  <a:schemeClr val="bg1"/>
                </a:solidFill>
                <a:latin typeface="Arial" pitchFamily="34" charset="0"/>
                <a:cs typeface="Arial" pitchFamily="34" charset="0"/>
              </a:rPr>
              <a:t>       添加一条外来人员到访记录</a:t>
            </a:r>
            <a:endParaRPr lang="en-US" altLang="zh-CN" sz="900" dirty="0">
              <a:solidFill>
                <a:schemeClr val="bg1"/>
              </a:solidFill>
              <a:latin typeface="Arial" pitchFamily="34" charset="0"/>
              <a:cs typeface="Arial" pitchFamily="34" charset="0"/>
            </a:endParaRPr>
          </a:p>
          <a:p>
            <a:pPr eaLnBrk="1" hangingPunct="1">
              <a:lnSpc>
                <a:spcPct val="150000"/>
              </a:lnSpc>
            </a:pPr>
            <a:r>
              <a:rPr lang="zh-CN" altLang="en-US" sz="900" dirty="0">
                <a:solidFill>
                  <a:schemeClr val="bg1"/>
                </a:solidFill>
                <a:latin typeface="Arial" pitchFamily="34" charset="0"/>
                <a:cs typeface="Arial" pitchFamily="34" charset="0"/>
              </a:rPr>
              <a:t>       查看自身出行记录</a:t>
            </a:r>
            <a:endParaRPr lang="en-US" altLang="zh-CN" sz="900" dirty="0">
              <a:solidFill>
                <a:schemeClr val="bg1"/>
              </a:solidFill>
              <a:latin typeface="Arial" pitchFamily="34" charset="0"/>
              <a:cs typeface="Arial" pitchFamily="34" charset="0"/>
            </a:endParaRPr>
          </a:p>
        </p:txBody>
      </p:sp>
      <p:sp>
        <p:nvSpPr>
          <p:cNvPr id="26" name="文本框 8">
            <a:extLst>
              <a:ext uri="{FF2B5EF4-FFF2-40B4-BE49-F238E27FC236}">
                <a16:creationId xmlns:a16="http://schemas.microsoft.com/office/drawing/2014/main" id="{CD41C749-0C02-4973-9A52-73FA7CD4FB84}"/>
              </a:ext>
            </a:extLst>
          </p:cNvPr>
          <p:cNvSpPr txBox="1">
            <a:spLocks noChangeArrowheads="1"/>
          </p:cNvSpPr>
          <p:nvPr/>
        </p:nvSpPr>
        <p:spPr bwMode="auto">
          <a:xfrm>
            <a:off x="3598612" y="680538"/>
            <a:ext cx="20649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2.1</a:t>
            </a:r>
            <a:r>
              <a:rPr lang="zh-CN" altLang="en-US" sz="2400" b="1" dirty="0">
                <a:solidFill>
                  <a:srgbClr val="137EEC"/>
                </a:solidFill>
                <a:latin typeface="方正兰亭黑_GBK" pitchFamily="2" charset="-122"/>
                <a:ea typeface="方正兰亭黑_GBK" pitchFamily="2" charset="-122"/>
              </a:rPr>
              <a:t>  概要设计</a:t>
            </a:r>
          </a:p>
        </p:txBody>
      </p:sp>
    </p:spTree>
    <p:extLst>
      <p:ext uri="{BB962C8B-B14F-4D97-AF65-F5344CB8AC3E}">
        <p14:creationId xmlns:p14="http://schemas.microsoft.com/office/powerpoint/2010/main" val="601373596"/>
      </p:ext>
    </p:extLst>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a:extLst>
              <a:ext uri="{FF2B5EF4-FFF2-40B4-BE49-F238E27FC236}">
                <a16:creationId xmlns:a16="http://schemas.microsoft.com/office/drawing/2014/main" id="{B88353B3-A757-4FC7-8546-DA3C8C00FD2C}"/>
              </a:ext>
            </a:extLst>
          </p:cNvPr>
          <p:cNvCxnSpPr/>
          <p:nvPr/>
        </p:nvCxnSpPr>
        <p:spPr>
          <a:xfrm>
            <a:off x="203368" y="1126810"/>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6" name="文本框 8">
            <a:extLst>
              <a:ext uri="{FF2B5EF4-FFF2-40B4-BE49-F238E27FC236}">
                <a16:creationId xmlns:a16="http://schemas.microsoft.com/office/drawing/2014/main" id="{CD41C749-0C02-4973-9A52-73FA7CD4FB84}"/>
              </a:ext>
            </a:extLst>
          </p:cNvPr>
          <p:cNvSpPr txBox="1">
            <a:spLocks noChangeArrowheads="1"/>
          </p:cNvSpPr>
          <p:nvPr/>
        </p:nvSpPr>
        <p:spPr bwMode="auto">
          <a:xfrm>
            <a:off x="3598612" y="680538"/>
            <a:ext cx="20649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dirty="0">
                <a:solidFill>
                  <a:srgbClr val="137EEC"/>
                </a:solidFill>
                <a:latin typeface="方正兰亭黑_GBK" pitchFamily="2" charset="-122"/>
                <a:ea typeface="方正兰亭黑_GBK" pitchFamily="2" charset="-122"/>
              </a:rPr>
              <a:t>2.2</a:t>
            </a:r>
            <a:r>
              <a:rPr lang="zh-CN" altLang="en-US" sz="2400" b="1" dirty="0">
                <a:solidFill>
                  <a:srgbClr val="137EEC"/>
                </a:solidFill>
                <a:latin typeface="方正兰亭黑_GBK" pitchFamily="2" charset="-122"/>
                <a:ea typeface="方正兰亭黑_GBK" pitchFamily="2" charset="-122"/>
              </a:rPr>
              <a:t>  代码层次</a:t>
            </a:r>
          </a:p>
        </p:txBody>
      </p:sp>
      <p:pic>
        <p:nvPicPr>
          <p:cNvPr id="3" name="图片 2">
            <a:extLst>
              <a:ext uri="{FF2B5EF4-FFF2-40B4-BE49-F238E27FC236}">
                <a16:creationId xmlns:a16="http://schemas.microsoft.com/office/drawing/2014/main" id="{D92BD69D-8230-49C4-8F62-2C304904B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258" y="1253522"/>
            <a:ext cx="3752066" cy="2039554"/>
          </a:xfrm>
          <a:prstGeom prst="rect">
            <a:avLst/>
          </a:prstGeom>
        </p:spPr>
      </p:pic>
      <p:pic>
        <p:nvPicPr>
          <p:cNvPr id="5" name="图片 4">
            <a:extLst>
              <a:ext uri="{FF2B5EF4-FFF2-40B4-BE49-F238E27FC236}">
                <a16:creationId xmlns:a16="http://schemas.microsoft.com/office/drawing/2014/main" id="{33BB42EA-792E-4C6F-A672-FACAA6823F0E}"/>
              </a:ext>
            </a:extLst>
          </p:cNvPr>
          <p:cNvPicPr>
            <a:picLocks noChangeAspect="1"/>
          </p:cNvPicPr>
          <p:nvPr/>
        </p:nvPicPr>
        <p:blipFill rotWithShape="1">
          <a:blip r:embed="rId4">
            <a:extLst>
              <a:ext uri="{28A0092B-C50C-407E-A947-70E740481C1C}">
                <a14:useLocalDpi xmlns:a14="http://schemas.microsoft.com/office/drawing/2010/main" val="0"/>
              </a:ext>
            </a:extLst>
          </a:blip>
          <a:srcRect b="54026"/>
          <a:stretch/>
        </p:blipFill>
        <p:spPr>
          <a:xfrm>
            <a:off x="424258" y="3293076"/>
            <a:ext cx="3752066" cy="1551020"/>
          </a:xfrm>
          <a:prstGeom prst="rect">
            <a:avLst/>
          </a:prstGeom>
        </p:spPr>
      </p:pic>
      <p:pic>
        <p:nvPicPr>
          <p:cNvPr id="7" name="图片 6">
            <a:extLst>
              <a:ext uri="{FF2B5EF4-FFF2-40B4-BE49-F238E27FC236}">
                <a16:creationId xmlns:a16="http://schemas.microsoft.com/office/drawing/2014/main" id="{6E4BE15B-CED7-43DD-B989-A82AC1FC06C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52767" y="2571750"/>
            <a:ext cx="2798806" cy="2548769"/>
          </a:xfrm>
          <a:prstGeom prst="rect">
            <a:avLst/>
          </a:prstGeom>
        </p:spPr>
      </p:pic>
      <p:pic>
        <p:nvPicPr>
          <p:cNvPr id="9" name="图片 8">
            <a:extLst>
              <a:ext uri="{FF2B5EF4-FFF2-40B4-BE49-F238E27FC236}">
                <a16:creationId xmlns:a16="http://schemas.microsoft.com/office/drawing/2014/main" id="{E0571F12-D676-401E-8997-C2759596701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5258"/>
          <a:stretch/>
        </p:blipFill>
        <p:spPr>
          <a:xfrm>
            <a:off x="5152767" y="1194137"/>
            <a:ext cx="2798806" cy="1377613"/>
          </a:xfrm>
          <a:prstGeom prst="rect">
            <a:avLst/>
          </a:prstGeom>
        </p:spPr>
      </p:pic>
    </p:spTree>
    <p:extLst>
      <p:ext uri="{BB962C8B-B14F-4D97-AF65-F5344CB8AC3E}">
        <p14:creationId xmlns:p14="http://schemas.microsoft.com/office/powerpoint/2010/main" val="4219548053"/>
      </p:ext>
    </p:extLst>
  </p:cSld>
  <p:clrMapOvr>
    <a:masterClrMapping/>
  </p:clrMapOvr>
  <p:transition spd="slow">
    <p:split orient="vert"/>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1382</Words>
  <Application>Microsoft Office PowerPoint</Application>
  <PresentationFormat>全屏显示(16:9)</PresentationFormat>
  <Paragraphs>139</Paragraphs>
  <Slides>25</Slides>
  <Notes>25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方正兰亭黑_GBK</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Haijing</cp:lastModifiedBy>
  <cp:revision>211</cp:revision>
  <dcterms:created xsi:type="dcterms:W3CDTF">2015-08-19T06:36:54Z</dcterms:created>
  <dcterms:modified xsi:type="dcterms:W3CDTF">2020-06-20T08:25:34Z</dcterms:modified>
  <cp:category>https://800sucai.taobao.com</cp:category>
</cp:coreProperties>
</file>