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0275213" cy="4280376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C95B1-63BA-424E-BC4B-64B80D0D01D7}">
  <a:tblStyle styleId="{214C95B1-63BA-424E-BC4B-64B80D0D01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648"/>
  </p:normalViewPr>
  <p:slideViewPr>
    <p:cSldViewPr snapToGrid="0">
      <p:cViewPr>
        <p:scale>
          <a:sx n="39" d="100"/>
          <a:sy n="39" d="100"/>
        </p:scale>
        <p:origin x="203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6627" y="685800"/>
            <a:ext cx="2425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4f9f79a94_0_725: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4f9f79a94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32074" y="6196323"/>
            <a:ext cx="28212000" cy="170817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032046" y="23585474"/>
            <a:ext cx="28212000" cy="65961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032046" y="9205128"/>
            <a:ext cx="28212000" cy="163401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032046" y="26232690"/>
            <a:ext cx="28212000" cy="108252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32046" y="17899287"/>
            <a:ext cx="28212000" cy="70053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032046" y="9590851"/>
            <a:ext cx="28212000" cy="284310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032046" y="9590851"/>
            <a:ext cx="13243800" cy="284310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6000191" y="9590851"/>
            <a:ext cx="13243800" cy="284310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032046" y="3703480"/>
            <a:ext cx="28212000" cy="4766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32046" y="4623681"/>
            <a:ext cx="9297300" cy="62889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032046" y="11564195"/>
            <a:ext cx="9297300" cy="264588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623229" y="3746130"/>
            <a:ext cx="21084000" cy="340434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5138000" y="-1040"/>
            <a:ext cx="15138000" cy="42804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879077" y="10262433"/>
            <a:ext cx="13393800" cy="123357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879077" y="23327077"/>
            <a:ext cx="13393800" cy="10278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16354801" y="6025723"/>
            <a:ext cx="12704400" cy="307506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032046" y="35206675"/>
            <a:ext cx="19862100" cy="50355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28052508" y="38807103"/>
            <a:ext cx="1816800" cy="32754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2046" y="3703480"/>
            <a:ext cx="28212000" cy="4766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032046" y="9590851"/>
            <a:ext cx="28212000" cy="284310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28052508" y="38807103"/>
            <a:ext cx="1816800" cy="32754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3"/>
        <p:cNvGrpSpPr/>
        <p:nvPr/>
      </p:nvGrpSpPr>
      <p:grpSpPr>
        <a:xfrm>
          <a:off x="0" y="0"/>
          <a:ext cx="0" cy="0"/>
          <a:chOff x="0" y="0"/>
          <a:chExt cx="0" cy="0"/>
        </a:xfrm>
      </p:grpSpPr>
      <p:sp>
        <p:nvSpPr>
          <p:cNvPr id="54" name="Google Shape;54;p13"/>
          <p:cNvSpPr txBox="1"/>
          <p:nvPr/>
        </p:nvSpPr>
        <p:spPr>
          <a:xfrm>
            <a:off x="1005175" y="21648288"/>
            <a:ext cx="13463400" cy="2777073"/>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GB" sz="4000" b="1" dirty="0">
                <a:solidFill>
                  <a:schemeClr val="dk2"/>
                </a:solidFill>
              </a:rPr>
              <a:t>Large English dataset</a:t>
            </a:r>
            <a:r>
              <a:rPr lang="en-GB" sz="4000" dirty="0">
                <a:solidFill>
                  <a:schemeClr val="dk2"/>
                </a:solidFill>
              </a:rPr>
              <a:t>: 40,000 samples with 54% labelled as hate speech.</a:t>
            </a:r>
          </a:p>
          <a:p>
            <a:pPr marL="457200" lvl="0" indent="-482600" algn="l" rtl="0">
              <a:spcBef>
                <a:spcPts val="0"/>
              </a:spcBef>
              <a:spcAft>
                <a:spcPts val="0"/>
              </a:spcAft>
              <a:buClr>
                <a:schemeClr val="dk2"/>
              </a:buClr>
              <a:buSzPts val="4000"/>
              <a:buChar char="●"/>
            </a:pPr>
            <a:r>
              <a:rPr lang="en-GB" sz="4000" b="1" dirty="0">
                <a:solidFill>
                  <a:schemeClr val="dk2"/>
                </a:solidFill>
              </a:rPr>
              <a:t>Arabic dataset</a:t>
            </a:r>
            <a:r>
              <a:rPr lang="en-GB" sz="4000" dirty="0">
                <a:solidFill>
                  <a:schemeClr val="dk2"/>
                </a:solidFill>
              </a:rPr>
              <a:t>: ~13,000 Tweets used for fine-tuning on translated data after translation to English.</a:t>
            </a:r>
            <a:endParaRPr lang="en-GB" sz="4000" b="1" dirty="0">
              <a:solidFill>
                <a:schemeClr val="dk2"/>
              </a:solidFill>
            </a:endParaRPr>
          </a:p>
        </p:txBody>
      </p:sp>
      <p:sp>
        <p:nvSpPr>
          <p:cNvPr id="55" name="Google Shape;55;p13"/>
          <p:cNvSpPr txBox="1"/>
          <p:nvPr/>
        </p:nvSpPr>
        <p:spPr>
          <a:xfrm>
            <a:off x="1060250" y="24267048"/>
            <a:ext cx="13463400" cy="4146575"/>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endParaRPr lang="en-GB" sz="4000" dirty="0">
              <a:solidFill>
                <a:schemeClr val="dk2"/>
              </a:solidFill>
            </a:endParaRPr>
          </a:p>
        </p:txBody>
      </p:sp>
      <p:sp>
        <p:nvSpPr>
          <p:cNvPr id="56" name="Google Shape;56;p13"/>
          <p:cNvSpPr txBox="1"/>
          <p:nvPr/>
        </p:nvSpPr>
        <p:spPr>
          <a:xfrm>
            <a:off x="533400" y="1064100"/>
            <a:ext cx="29349900" cy="3296556"/>
          </a:xfrm>
          <a:prstGeom prst="rect">
            <a:avLst/>
          </a:prstGeom>
          <a:noFill/>
          <a:ln>
            <a:noFill/>
          </a:ln>
        </p:spPr>
        <p:txBody>
          <a:bodyPr spcFirstLastPara="1" wrap="square" lIns="101925" tIns="101925" rIns="101925" bIns="101925" anchor="t" anchorCtr="0">
            <a:noAutofit/>
          </a:bodyPr>
          <a:lstStyle/>
          <a:p>
            <a:pPr marL="0" lvl="0" indent="0" algn="ctr" rtl="0">
              <a:lnSpc>
                <a:spcPct val="85000"/>
              </a:lnSpc>
              <a:spcBef>
                <a:spcPts val="0"/>
              </a:spcBef>
              <a:spcAft>
                <a:spcPts val="0"/>
              </a:spcAft>
              <a:buNone/>
            </a:pPr>
            <a:r>
              <a:rPr lang="en-GB" sz="8000">
                <a:solidFill>
                  <a:srgbClr val="143264"/>
                </a:solidFill>
              </a:rPr>
              <a:t>Leveraging Translation-Based</a:t>
            </a:r>
            <a:br>
              <a:rPr lang="en-GB" sz="8000">
                <a:solidFill>
                  <a:srgbClr val="143264"/>
                </a:solidFill>
              </a:rPr>
            </a:br>
            <a:r>
              <a:rPr lang="en-GB" sz="8000">
                <a:solidFill>
                  <a:srgbClr val="143264"/>
                </a:solidFill>
              </a:rPr>
              <a:t>Transfer Learning to Improve Hate Speech</a:t>
            </a:r>
          </a:p>
          <a:p>
            <a:pPr marL="0" lvl="0" indent="0" algn="ctr" rtl="0">
              <a:lnSpc>
                <a:spcPct val="85000"/>
              </a:lnSpc>
              <a:spcBef>
                <a:spcPts val="0"/>
              </a:spcBef>
              <a:spcAft>
                <a:spcPts val="0"/>
              </a:spcAft>
              <a:buNone/>
            </a:pPr>
            <a:r>
              <a:rPr lang="en-GB" sz="8000">
                <a:solidFill>
                  <a:srgbClr val="143264"/>
                </a:solidFill>
              </a:rPr>
              <a:t>Detection in Low Resource Languages</a:t>
            </a:r>
          </a:p>
        </p:txBody>
      </p:sp>
      <p:sp>
        <p:nvSpPr>
          <p:cNvPr id="57" name="Google Shape;57;p13"/>
          <p:cNvSpPr txBox="1"/>
          <p:nvPr/>
        </p:nvSpPr>
        <p:spPr>
          <a:xfrm>
            <a:off x="15695902" y="6410699"/>
            <a:ext cx="13500000" cy="10368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Validation</a:t>
            </a:r>
            <a:endParaRPr lang="en-GB" sz="3600" b="1" dirty="0">
              <a:solidFill>
                <a:srgbClr val="143264"/>
              </a:solidFill>
            </a:endParaRPr>
          </a:p>
        </p:txBody>
      </p:sp>
      <p:sp>
        <p:nvSpPr>
          <p:cNvPr id="58" name="Google Shape;58;p13"/>
          <p:cNvSpPr txBox="1"/>
          <p:nvPr/>
        </p:nvSpPr>
        <p:spPr>
          <a:xfrm>
            <a:off x="968576" y="13436560"/>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Clr>
                <a:schemeClr val="dk1"/>
              </a:buClr>
              <a:buSzPts val="1100"/>
              <a:buFont typeface="Arial"/>
              <a:buNone/>
            </a:pPr>
            <a:r>
              <a:rPr lang="en-GB" sz="4900" b="1" dirty="0">
                <a:solidFill>
                  <a:srgbClr val="143264"/>
                </a:solidFill>
              </a:rPr>
              <a:t>Key Related Works</a:t>
            </a:r>
            <a:endParaRPr lang="en-GB" sz="3600" b="1" dirty="0">
              <a:solidFill>
                <a:srgbClr val="143264"/>
              </a:solidFill>
            </a:endParaRPr>
          </a:p>
          <a:p>
            <a:pPr marL="0" lvl="0" indent="0" algn="l" rtl="0">
              <a:spcBef>
                <a:spcPts val="0"/>
              </a:spcBef>
              <a:spcAft>
                <a:spcPts val="0"/>
              </a:spcAft>
              <a:buNone/>
            </a:pPr>
            <a:endParaRPr lang="en-GB" sz="4900" b="1" dirty="0">
              <a:solidFill>
                <a:srgbClr val="143264"/>
              </a:solidFill>
            </a:endParaRPr>
          </a:p>
        </p:txBody>
      </p:sp>
      <p:sp>
        <p:nvSpPr>
          <p:cNvPr id="59" name="Google Shape;59;p13"/>
          <p:cNvSpPr txBox="1"/>
          <p:nvPr/>
        </p:nvSpPr>
        <p:spPr>
          <a:xfrm>
            <a:off x="533325" y="4340557"/>
            <a:ext cx="29349900" cy="870900"/>
          </a:xfrm>
          <a:prstGeom prst="rect">
            <a:avLst/>
          </a:prstGeom>
          <a:noFill/>
          <a:ln>
            <a:noFill/>
          </a:ln>
        </p:spPr>
        <p:txBody>
          <a:bodyPr spcFirstLastPara="1" wrap="square" lIns="101925" tIns="101925" rIns="101925" bIns="101925" anchor="t" anchorCtr="0">
            <a:noAutofit/>
          </a:bodyPr>
          <a:lstStyle/>
          <a:p>
            <a:pPr marL="0" lvl="0" indent="0" algn="ctr" rtl="0">
              <a:lnSpc>
                <a:spcPct val="115000"/>
              </a:lnSpc>
              <a:spcBef>
                <a:spcPts val="0"/>
              </a:spcBef>
              <a:spcAft>
                <a:spcPts val="0"/>
              </a:spcAft>
              <a:buNone/>
            </a:pPr>
            <a:r>
              <a:rPr lang="en-GB" sz="4500">
                <a:solidFill>
                  <a:schemeClr val="dk1"/>
                </a:solidFill>
              </a:rPr>
              <a:t>Marc Schenk, Romino Steiner, Moritz Widmer</a:t>
            </a:r>
            <a:endParaRPr lang="en-GB" sz="4500" baseline="30000">
              <a:solidFill>
                <a:schemeClr val="dk1"/>
              </a:solidFill>
            </a:endParaRPr>
          </a:p>
        </p:txBody>
      </p:sp>
      <p:sp>
        <p:nvSpPr>
          <p:cNvPr id="60" name="Google Shape;60;p13"/>
          <p:cNvSpPr txBox="1"/>
          <p:nvPr/>
        </p:nvSpPr>
        <p:spPr>
          <a:xfrm>
            <a:off x="533325" y="5235157"/>
            <a:ext cx="29349900" cy="736500"/>
          </a:xfrm>
          <a:prstGeom prst="rect">
            <a:avLst/>
          </a:prstGeom>
          <a:noFill/>
          <a:ln>
            <a:noFill/>
          </a:ln>
        </p:spPr>
        <p:txBody>
          <a:bodyPr spcFirstLastPara="1" wrap="square" lIns="101925" tIns="101925" rIns="101925" bIns="101925" anchor="t" anchorCtr="0">
            <a:noAutofit/>
          </a:bodyPr>
          <a:lstStyle/>
          <a:p>
            <a:pPr marL="0" lvl="0" indent="0" algn="ctr" rtl="0">
              <a:lnSpc>
                <a:spcPct val="115000"/>
              </a:lnSpc>
              <a:spcBef>
                <a:spcPts val="0"/>
              </a:spcBef>
              <a:spcAft>
                <a:spcPts val="0"/>
              </a:spcAft>
              <a:buNone/>
            </a:pPr>
            <a:r>
              <a:rPr lang="en-GB" sz="3600">
                <a:solidFill>
                  <a:schemeClr val="dk1"/>
                </a:solidFill>
              </a:rPr>
              <a:t>Group 7</a:t>
            </a:r>
          </a:p>
        </p:txBody>
      </p:sp>
      <p:sp>
        <p:nvSpPr>
          <p:cNvPr id="61" name="Google Shape;61;p13"/>
          <p:cNvSpPr txBox="1"/>
          <p:nvPr/>
        </p:nvSpPr>
        <p:spPr>
          <a:xfrm>
            <a:off x="15208275" y="39136081"/>
            <a:ext cx="14674950" cy="2955741"/>
          </a:xfrm>
          <a:prstGeom prst="rect">
            <a:avLst/>
          </a:prstGeom>
          <a:noFill/>
          <a:ln>
            <a:noFill/>
          </a:ln>
        </p:spPr>
        <p:txBody>
          <a:bodyPr spcFirstLastPara="1" wrap="square" lIns="101925" tIns="101925" rIns="101925" bIns="101925" anchor="b" anchorCtr="0">
            <a:noAutofit/>
          </a:bodyPr>
          <a:lstStyle/>
          <a:p>
            <a:pPr marL="508000" lvl="0" indent="0" algn="l" rtl="0">
              <a:spcBef>
                <a:spcPts val="0"/>
              </a:spcBef>
              <a:spcAft>
                <a:spcPts val="0"/>
              </a:spcAft>
              <a:buNone/>
            </a:pPr>
            <a:r>
              <a:rPr lang="en-GB" sz="3200" b="1" dirty="0">
                <a:solidFill>
                  <a:srgbClr val="143264"/>
                </a:solidFill>
              </a:rPr>
              <a:t>References</a:t>
            </a:r>
            <a:endParaRPr lang="en-GB" sz="2400" dirty="0">
              <a:solidFill>
                <a:srgbClr val="143264"/>
              </a:solidFill>
            </a:endParaRPr>
          </a:p>
          <a:p>
            <a:pPr marL="508000" lvl="0" indent="0" algn="l" rtl="0">
              <a:spcBef>
                <a:spcPts val="0"/>
              </a:spcBef>
              <a:spcAft>
                <a:spcPts val="0"/>
              </a:spcAft>
              <a:buNone/>
            </a:pPr>
            <a:r>
              <a:rPr lang="en-GB" sz="2000" dirty="0">
                <a:solidFill>
                  <a:srgbClr val="143264"/>
                </a:solidFill>
              </a:rPr>
              <a:t>[1] S. S. </a:t>
            </a:r>
            <a:r>
              <a:rPr lang="en-GB" sz="2000" dirty="0" err="1">
                <a:solidFill>
                  <a:srgbClr val="143264"/>
                </a:solidFill>
              </a:rPr>
              <a:t>Aluru</a:t>
            </a:r>
            <a:r>
              <a:rPr lang="en-GB" sz="2000" dirty="0">
                <a:solidFill>
                  <a:srgbClr val="143264"/>
                </a:solidFill>
              </a:rPr>
              <a:t>, B. Mathew, P. </a:t>
            </a:r>
            <a:r>
              <a:rPr lang="en-GB" sz="2000" dirty="0" err="1">
                <a:solidFill>
                  <a:srgbClr val="143264"/>
                </a:solidFill>
              </a:rPr>
              <a:t>Saha</a:t>
            </a:r>
            <a:r>
              <a:rPr lang="en-GB" sz="2000" dirty="0">
                <a:solidFill>
                  <a:srgbClr val="143264"/>
                </a:solidFill>
              </a:rPr>
              <a:t>, and A. Mukherjee, "A Deep Dive into Multilingual Hate Speech Classification," in *Machine Learning and Knowledge Discovery in Databases: Applied Data Science and Demo Track, ECML PKDD 2020, Pt V*, Y. Dong, G. </a:t>
            </a:r>
            <a:r>
              <a:rPr lang="en-GB" sz="2000" dirty="0" err="1">
                <a:solidFill>
                  <a:srgbClr val="143264"/>
                </a:solidFill>
              </a:rPr>
              <a:t>Ifrim</a:t>
            </a:r>
            <a:r>
              <a:rPr lang="en-GB" sz="2000" dirty="0">
                <a:solidFill>
                  <a:srgbClr val="143264"/>
                </a:solidFill>
              </a:rPr>
              <a:t>, D. </a:t>
            </a:r>
            <a:r>
              <a:rPr lang="en-GB" sz="2000" dirty="0" err="1">
                <a:solidFill>
                  <a:srgbClr val="143264"/>
                </a:solidFill>
              </a:rPr>
              <a:t>Mladenic</a:t>
            </a:r>
            <a:r>
              <a:rPr lang="en-GB" sz="2000" dirty="0">
                <a:solidFill>
                  <a:srgbClr val="143264"/>
                </a:solidFill>
              </a:rPr>
              <a:t>, C. Saunders, and S. </a:t>
            </a:r>
            <a:r>
              <a:rPr lang="en-GB" sz="2000" dirty="0" err="1">
                <a:solidFill>
                  <a:srgbClr val="143264"/>
                </a:solidFill>
              </a:rPr>
              <a:t>VanHoecke</a:t>
            </a:r>
            <a:r>
              <a:rPr lang="en-GB" sz="2000" dirty="0">
                <a:solidFill>
                  <a:srgbClr val="143264"/>
                </a:solidFill>
              </a:rPr>
              <a:t>, Eds., Cham: Springer, 2021, pp. 423-439. </a:t>
            </a:r>
            <a:r>
              <a:rPr lang="en-GB" sz="2000" dirty="0" err="1">
                <a:solidFill>
                  <a:srgbClr val="143264"/>
                </a:solidFill>
              </a:rPr>
              <a:t>doi</a:t>
            </a:r>
            <a:r>
              <a:rPr lang="en-GB" sz="2000" dirty="0">
                <a:solidFill>
                  <a:srgbClr val="143264"/>
                </a:solidFill>
              </a:rPr>
              <a:t>: 10.1007/978-3-030-67670-4_26.</a:t>
            </a:r>
          </a:p>
          <a:p>
            <a:pPr marL="508000" lvl="0" indent="0" algn="l" rtl="0">
              <a:spcBef>
                <a:spcPts val="0"/>
              </a:spcBef>
              <a:spcAft>
                <a:spcPts val="0"/>
              </a:spcAft>
              <a:buNone/>
            </a:pPr>
            <a:r>
              <a:rPr lang="en-GB" sz="2000" dirty="0">
                <a:solidFill>
                  <a:srgbClr val="143264"/>
                </a:solidFill>
              </a:rPr>
              <a:t>[2] I. </a:t>
            </a:r>
            <a:r>
              <a:rPr lang="en-GB" sz="2000" dirty="0" err="1">
                <a:solidFill>
                  <a:srgbClr val="143264"/>
                </a:solidFill>
              </a:rPr>
              <a:t>Bigoulaeva</a:t>
            </a:r>
            <a:r>
              <a:rPr lang="en-GB" sz="2000" dirty="0">
                <a:solidFill>
                  <a:srgbClr val="143264"/>
                </a:solidFill>
              </a:rPr>
              <a:t>, V. </a:t>
            </a:r>
            <a:r>
              <a:rPr lang="en-GB" sz="2000" dirty="0" err="1">
                <a:solidFill>
                  <a:srgbClr val="143264"/>
                </a:solidFill>
              </a:rPr>
              <a:t>Hangya</a:t>
            </a:r>
            <a:r>
              <a:rPr lang="en-GB" sz="2000" dirty="0">
                <a:solidFill>
                  <a:srgbClr val="143264"/>
                </a:solidFill>
              </a:rPr>
              <a:t>, I. </a:t>
            </a:r>
            <a:r>
              <a:rPr lang="en-GB" sz="2000" dirty="0" err="1">
                <a:solidFill>
                  <a:srgbClr val="143264"/>
                </a:solidFill>
              </a:rPr>
              <a:t>Gurevych</a:t>
            </a:r>
            <a:r>
              <a:rPr lang="en-GB" sz="2000" dirty="0">
                <a:solidFill>
                  <a:srgbClr val="143264"/>
                </a:solidFill>
              </a:rPr>
              <a:t>, and A. Fraser, "Addressing the Challenges of Cross-Lingual Hate Speech Detection," *</a:t>
            </a:r>
            <a:r>
              <a:rPr lang="en-GB" sz="2000" dirty="0" err="1">
                <a:solidFill>
                  <a:srgbClr val="143264"/>
                </a:solidFill>
              </a:rPr>
              <a:t>arXiv</a:t>
            </a:r>
            <a:r>
              <a:rPr lang="en-GB" sz="2000" dirty="0">
                <a:solidFill>
                  <a:srgbClr val="143264"/>
                </a:solidFill>
              </a:rPr>
              <a:t>*, Jan. 2022. </a:t>
            </a:r>
            <a:r>
              <a:rPr lang="en-GB" sz="2000" dirty="0" err="1">
                <a:solidFill>
                  <a:srgbClr val="143264"/>
                </a:solidFill>
              </a:rPr>
              <a:t>doi</a:t>
            </a:r>
            <a:r>
              <a:rPr lang="en-GB" sz="2000" dirty="0">
                <a:solidFill>
                  <a:srgbClr val="143264"/>
                </a:solidFill>
              </a:rPr>
              <a:t>: 10.48550/arXiv.2201.05922.</a:t>
            </a:r>
          </a:p>
          <a:p>
            <a:pPr marL="508000" lvl="0" indent="0" algn="l" rtl="0">
              <a:spcBef>
                <a:spcPts val="0"/>
              </a:spcBef>
              <a:spcAft>
                <a:spcPts val="0"/>
              </a:spcAft>
              <a:buNone/>
            </a:pPr>
            <a:r>
              <a:rPr lang="en-GB" sz="2000" dirty="0">
                <a:solidFill>
                  <a:srgbClr val="143264"/>
                </a:solidFill>
              </a:rPr>
              <a:t>[3] H. Mubarak, S. Hassan, and S. A. Chowdhury, "Emojis as Anchors to Detect Arabic Offensive Language and Hate Speech," *</a:t>
            </a:r>
            <a:r>
              <a:rPr lang="en-GB" sz="2000" dirty="0" err="1">
                <a:solidFill>
                  <a:srgbClr val="143264"/>
                </a:solidFill>
              </a:rPr>
              <a:t>arXiv</a:t>
            </a:r>
            <a:r>
              <a:rPr lang="en-GB" sz="2000" dirty="0">
                <a:solidFill>
                  <a:srgbClr val="143264"/>
                </a:solidFill>
              </a:rPr>
              <a:t>*, accessed May 25, 2024. [Online]. Available: https://</a:t>
            </a:r>
            <a:r>
              <a:rPr lang="en-GB" sz="2000" dirty="0" err="1">
                <a:solidFill>
                  <a:srgbClr val="143264"/>
                </a:solidFill>
              </a:rPr>
              <a:t>arxiv.org</a:t>
            </a:r>
            <a:r>
              <a:rPr lang="en-GB" sz="2000" dirty="0">
                <a:solidFill>
                  <a:srgbClr val="143264"/>
                </a:solidFill>
              </a:rPr>
              <a:t>/abs/2201.06723v2</a:t>
            </a:r>
          </a:p>
        </p:txBody>
      </p:sp>
      <p:sp>
        <p:nvSpPr>
          <p:cNvPr id="62" name="Google Shape;62;p13"/>
          <p:cNvSpPr/>
          <p:nvPr/>
        </p:nvSpPr>
        <p:spPr>
          <a:xfrm>
            <a:off x="15717124" y="32133898"/>
            <a:ext cx="13716567" cy="6535800"/>
          </a:xfrm>
          <a:prstGeom prst="rect">
            <a:avLst/>
          </a:prstGeom>
          <a:solidFill>
            <a:srgbClr val="EFEFEF"/>
          </a:solidFill>
          <a:ln w="38100" cap="flat" cmpd="sng">
            <a:solidFill>
              <a:srgbClr val="EFEFEF"/>
            </a:solidFill>
            <a:prstDash val="solid"/>
            <a:round/>
            <a:headEnd type="none" w="sm" len="sm"/>
            <a:tailEnd type="none" w="sm" len="sm"/>
          </a:ln>
        </p:spPr>
        <p:txBody>
          <a:bodyPr spcFirstLastPara="1" wrap="square" lIns="101925" tIns="101925" rIns="101925" bIns="101925" anchor="ctr" anchorCtr="0">
            <a:noAutofit/>
          </a:bodyPr>
          <a:lstStyle/>
          <a:p>
            <a:pPr marL="0" lvl="0" indent="0" algn="ctr" rtl="0">
              <a:spcBef>
                <a:spcPts val="0"/>
              </a:spcBef>
              <a:spcAft>
                <a:spcPts val="0"/>
              </a:spcAft>
              <a:buNone/>
            </a:pPr>
            <a:endParaRPr lang="en-GB" sz="1600"/>
          </a:p>
        </p:txBody>
      </p:sp>
      <p:sp>
        <p:nvSpPr>
          <p:cNvPr id="63" name="Google Shape;63;p13"/>
          <p:cNvSpPr txBox="1"/>
          <p:nvPr/>
        </p:nvSpPr>
        <p:spPr>
          <a:xfrm>
            <a:off x="15829025" y="32164951"/>
            <a:ext cx="13499996" cy="1191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Conclusion</a:t>
            </a:r>
            <a:endParaRPr lang="en-GB" sz="3600" b="1" dirty="0">
              <a:solidFill>
                <a:srgbClr val="143264"/>
              </a:solidFill>
            </a:endParaRPr>
          </a:p>
        </p:txBody>
      </p:sp>
      <p:sp>
        <p:nvSpPr>
          <p:cNvPr id="64" name="Google Shape;64;p13"/>
          <p:cNvSpPr/>
          <p:nvPr/>
        </p:nvSpPr>
        <p:spPr>
          <a:xfrm>
            <a:off x="878575" y="6372274"/>
            <a:ext cx="13716600" cy="6722175"/>
          </a:xfrm>
          <a:prstGeom prst="rect">
            <a:avLst/>
          </a:prstGeom>
          <a:solidFill>
            <a:srgbClr val="EFEFEF"/>
          </a:solidFill>
          <a:ln w="38100" cap="flat" cmpd="sng">
            <a:solidFill>
              <a:srgbClr val="EFEFEF"/>
            </a:solidFill>
            <a:prstDash val="solid"/>
            <a:round/>
            <a:headEnd type="none" w="sm" len="sm"/>
            <a:tailEnd type="none" w="sm" len="sm"/>
          </a:ln>
        </p:spPr>
        <p:txBody>
          <a:bodyPr spcFirstLastPara="1" wrap="square" lIns="101925" tIns="101925" rIns="101925" bIns="101925" anchor="ctr" anchorCtr="0">
            <a:noAutofit/>
          </a:bodyPr>
          <a:lstStyle/>
          <a:p>
            <a:pPr marL="0" lvl="0" indent="0" algn="ctr" rtl="0">
              <a:spcBef>
                <a:spcPts val="0"/>
              </a:spcBef>
              <a:spcAft>
                <a:spcPts val="0"/>
              </a:spcAft>
              <a:buNone/>
            </a:pPr>
            <a:endParaRPr lang="en-GB" sz="1600"/>
          </a:p>
        </p:txBody>
      </p:sp>
      <p:sp>
        <p:nvSpPr>
          <p:cNvPr id="65" name="Google Shape;65;p13"/>
          <p:cNvSpPr txBox="1"/>
          <p:nvPr/>
        </p:nvSpPr>
        <p:spPr>
          <a:xfrm>
            <a:off x="986875" y="6455282"/>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Problem definition</a:t>
            </a:r>
            <a:endParaRPr lang="en-GB" sz="3600" b="1" dirty="0">
              <a:solidFill>
                <a:srgbClr val="143264"/>
              </a:solidFill>
            </a:endParaRPr>
          </a:p>
        </p:txBody>
      </p:sp>
      <p:sp>
        <p:nvSpPr>
          <p:cNvPr id="66" name="Google Shape;66;p13"/>
          <p:cNvSpPr txBox="1"/>
          <p:nvPr/>
        </p:nvSpPr>
        <p:spPr>
          <a:xfrm>
            <a:off x="1041950" y="41109225"/>
            <a:ext cx="9148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000">
                <a:solidFill>
                  <a:srgbClr val="143264"/>
                </a:solidFill>
              </a:rPr>
              <a:t>EE-559: Deep Learning, 2024</a:t>
            </a:r>
          </a:p>
        </p:txBody>
      </p:sp>
      <p:sp>
        <p:nvSpPr>
          <p:cNvPr id="67" name="Google Shape;67;p13"/>
          <p:cNvSpPr txBox="1"/>
          <p:nvPr/>
        </p:nvSpPr>
        <p:spPr>
          <a:xfrm>
            <a:off x="1060250" y="24355510"/>
            <a:ext cx="13500000" cy="847894"/>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Method</a:t>
            </a:r>
            <a:endParaRPr lang="en-GB" sz="3600" b="1" dirty="0">
              <a:solidFill>
                <a:srgbClr val="143264"/>
              </a:solidFill>
            </a:endParaRPr>
          </a:p>
        </p:txBody>
      </p:sp>
      <p:sp>
        <p:nvSpPr>
          <p:cNvPr id="68" name="Google Shape;68;p13"/>
          <p:cNvSpPr txBox="1"/>
          <p:nvPr/>
        </p:nvSpPr>
        <p:spPr>
          <a:xfrm>
            <a:off x="1023650" y="20779701"/>
            <a:ext cx="13500000" cy="10269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Dataset(s)</a:t>
            </a:r>
            <a:endParaRPr lang="en-GB" sz="3600" b="1" dirty="0">
              <a:solidFill>
                <a:srgbClr val="143264"/>
              </a:solidFill>
            </a:endParaRPr>
          </a:p>
        </p:txBody>
      </p:sp>
      <p:sp>
        <p:nvSpPr>
          <p:cNvPr id="69" name="Google Shape;69;p13"/>
          <p:cNvSpPr txBox="1"/>
          <p:nvPr/>
        </p:nvSpPr>
        <p:spPr>
          <a:xfrm>
            <a:off x="15714203" y="18712593"/>
            <a:ext cx="13500000" cy="1036800"/>
          </a:xfrm>
          <a:prstGeom prst="rect">
            <a:avLst/>
          </a:prstGeom>
          <a:noFill/>
          <a:ln>
            <a:noFill/>
          </a:ln>
        </p:spPr>
        <p:txBody>
          <a:bodyPr spcFirstLastPara="1" wrap="square" lIns="101925" tIns="101925" rIns="101925" bIns="101925" anchor="t" anchorCtr="0">
            <a:noAutofit/>
          </a:bodyPr>
          <a:lstStyle/>
          <a:p>
            <a:pPr marL="0" lvl="0" indent="0" algn="l" rtl="0">
              <a:spcBef>
                <a:spcPts val="0"/>
              </a:spcBef>
              <a:spcAft>
                <a:spcPts val="0"/>
              </a:spcAft>
              <a:buNone/>
            </a:pPr>
            <a:r>
              <a:rPr lang="en-GB" sz="4900" b="1" dirty="0">
                <a:solidFill>
                  <a:srgbClr val="143264"/>
                </a:solidFill>
              </a:rPr>
              <a:t>Limitations</a:t>
            </a:r>
            <a:endParaRPr lang="en-GB" sz="3600" b="1" dirty="0">
              <a:solidFill>
                <a:srgbClr val="143264"/>
              </a:solidFill>
            </a:endParaRPr>
          </a:p>
        </p:txBody>
      </p:sp>
      <p:pic>
        <p:nvPicPr>
          <p:cNvPr id="70" name="Google Shape;70;p13"/>
          <p:cNvPicPr preferRelativeResize="0"/>
          <p:nvPr/>
        </p:nvPicPr>
        <p:blipFill>
          <a:blip r:embed="rId3">
            <a:alphaModFix/>
          </a:blip>
          <a:stretch>
            <a:fillRect/>
          </a:stretch>
        </p:blipFill>
        <p:spPr>
          <a:xfrm>
            <a:off x="1918251" y="1120221"/>
            <a:ext cx="3161754" cy="846153"/>
          </a:xfrm>
          <a:prstGeom prst="rect">
            <a:avLst/>
          </a:prstGeom>
          <a:noFill/>
          <a:ln>
            <a:noFill/>
          </a:ln>
        </p:spPr>
      </p:pic>
      <p:pic>
        <p:nvPicPr>
          <p:cNvPr id="71" name="Google Shape;71;p13"/>
          <p:cNvPicPr preferRelativeResize="0"/>
          <p:nvPr/>
        </p:nvPicPr>
        <p:blipFill>
          <a:blip r:embed="rId4">
            <a:alphaModFix/>
          </a:blip>
          <a:stretch>
            <a:fillRect/>
          </a:stretch>
        </p:blipFill>
        <p:spPr>
          <a:xfrm>
            <a:off x="24004925" y="947266"/>
            <a:ext cx="4832046" cy="1192038"/>
          </a:xfrm>
          <a:prstGeom prst="rect">
            <a:avLst/>
          </a:prstGeom>
          <a:noFill/>
          <a:ln>
            <a:noFill/>
          </a:ln>
        </p:spPr>
      </p:pic>
      <p:sp>
        <p:nvSpPr>
          <p:cNvPr id="72" name="Google Shape;72;p13"/>
          <p:cNvSpPr txBox="1"/>
          <p:nvPr/>
        </p:nvSpPr>
        <p:spPr>
          <a:xfrm>
            <a:off x="986876" y="7329783"/>
            <a:ext cx="13463400" cy="5720005"/>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dk2"/>
              </a:buClr>
              <a:buSzPts val="4000"/>
            </a:pPr>
            <a:r>
              <a:rPr lang="en-GB" sz="4000" dirty="0">
                <a:solidFill>
                  <a:schemeClr val="dk2"/>
                </a:solidFill>
              </a:rPr>
              <a:t>Hate speech detection in low –resource languages is limited by the scarcity of annotated data, which hinders the effectiveness of classifiers. This project aims to enhance hate speech detection in Arabic, a low-resource language, by leveraging translation-based transfer learning. The goal is to improve classification performance by fine-tuning pre-trained BERT-based models on a large English dataset and then finetuning them with English translations of an Arabic dataset. </a:t>
            </a:r>
          </a:p>
        </p:txBody>
      </p:sp>
      <p:sp>
        <p:nvSpPr>
          <p:cNvPr id="73" name="Google Shape;73;p13"/>
          <p:cNvSpPr txBox="1"/>
          <p:nvPr/>
        </p:nvSpPr>
        <p:spPr>
          <a:xfrm>
            <a:off x="950277" y="14280187"/>
            <a:ext cx="13463400" cy="6403830"/>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GB" sz="4000" b="1" dirty="0" err="1">
                <a:solidFill>
                  <a:schemeClr val="dk2"/>
                </a:solidFill>
              </a:rPr>
              <a:t>Bigoulaeva</a:t>
            </a:r>
            <a:r>
              <a:rPr lang="en-GB" sz="4000" b="1" dirty="0">
                <a:solidFill>
                  <a:schemeClr val="dk2"/>
                </a:solidFill>
              </a:rPr>
              <a:t> et Al. (2022)</a:t>
            </a:r>
            <a:r>
              <a:rPr lang="en-GB" sz="4000" dirty="0">
                <a:solidFill>
                  <a:schemeClr val="dk2"/>
                </a:solidFill>
              </a:rPr>
              <a:t> [1]</a:t>
            </a:r>
            <a:r>
              <a:rPr lang="en-GB" sz="4000" b="1" dirty="0">
                <a:solidFill>
                  <a:schemeClr val="dk2"/>
                </a:solidFill>
              </a:rPr>
              <a:t> –</a:t>
            </a:r>
            <a:r>
              <a:rPr lang="en-GB" sz="4000" dirty="0">
                <a:solidFill>
                  <a:schemeClr val="dk2"/>
                </a:solidFill>
              </a:rPr>
              <a:t> Demonstrated the effectiveness of cross-lingual transfer learning by training classifiers with bilingual word embeddings.</a:t>
            </a:r>
          </a:p>
          <a:p>
            <a:pPr marL="457200" lvl="0" indent="-482600" algn="l" rtl="0">
              <a:spcBef>
                <a:spcPts val="0"/>
              </a:spcBef>
              <a:spcAft>
                <a:spcPts val="0"/>
              </a:spcAft>
              <a:buClr>
                <a:schemeClr val="dk2"/>
              </a:buClr>
              <a:buSzPts val="4000"/>
              <a:buChar char="●"/>
            </a:pPr>
            <a:r>
              <a:rPr lang="en-GB" sz="4000" b="1" dirty="0">
                <a:solidFill>
                  <a:schemeClr val="dk2"/>
                </a:solidFill>
              </a:rPr>
              <a:t>Lee et Al. (2023) </a:t>
            </a:r>
            <a:r>
              <a:rPr lang="en-GB" sz="4000" dirty="0">
                <a:solidFill>
                  <a:schemeClr val="dk2"/>
                </a:solidFill>
              </a:rPr>
              <a:t>[2] – Showed that hate speech classifiers often fail to account for cultural nuances and linguistic variations across languages.</a:t>
            </a:r>
          </a:p>
          <a:p>
            <a:pPr marL="457200" lvl="0" indent="-482600" algn="l" rtl="0">
              <a:spcBef>
                <a:spcPts val="0"/>
              </a:spcBef>
              <a:spcAft>
                <a:spcPts val="0"/>
              </a:spcAft>
              <a:buClr>
                <a:schemeClr val="dk2"/>
              </a:buClr>
              <a:buSzPts val="4000"/>
              <a:buChar char="●"/>
            </a:pPr>
            <a:r>
              <a:rPr lang="en-GB" sz="4000" b="1" dirty="0" err="1">
                <a:solidFill>
                  <a:schemeClr val="dk2"/>
                </a:solidFill>
              </a:rPr>
              <a:t>Aluru</a:t>
            </a:r>
            <a:r>
              <a:rPr lang="en-GB" sz="4000" b="1" dirty="0">
                <a:solidFill>
                  <a:schemeClr val="dk2"/>
                </a:solidFill>
              </a:rPr>
              <a:t> et Al. (2021)</a:t>
            </a:r>
            <a:r>
              <a:rPr lang="en-GB" sz="4000" dirty="0">
                <a:solidFill>
                  <a:schemeClr val="dk2"/>
                </a:solidFill>
              </a:rPr>
              <a:t> [3] – Analysed hate speech detection across multiple languages, showing BERT-based models perform worse on low-resource languages due to lack of training data.</a:t>
            </a:r>
            <a:endParaRPr lang="en-GB" sz="4000" b="1" dirty="0">
              <a:solidFill>
                <a:schemeClr val="dk2"/>
              </a:solidFill>
            </a:endParaRPr>
          </a:p>
        </p:txBody>
      </p:sp>
      <p:sp>
        <p:nvSpPr>
          <p:cNvPr id="74" name="Google Shape;74;p13"/>
          <p:cNvSpPr txBox="1"/>
          <p:nvPr/>
        </p:nvSpPr>
        <p:spPr>
          <a:xfrm>
            <a:off x="15714203" y="7347554"/>
            <a:ext cx="13463400" cy="1093234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dk2"/>
              </a:buClr>
              <a:buSzPts val="4000"/>
            </a:pPr>
            <a:r>
              <a:rPr lang="en-GB" sz="4000" dirty="0">
                <a:solidFill>
                  <a:schemeClr val="dk2"/>
                </a:solidFill>
              </a:rPr>
              <a:t>The performance of the models was evaluated using a separate validation set. Validation accuracy and loss (cross-entropy loss) were computed, showing that fine-tuning on translated data improved classification performance. </a:t>
            </a:r>
          </a:p>
        </p:txBody>
      </p:sp>
      <p:sp>
        <p:nvSpPr>
          <p:cNvPr id="75" name="Google Shape;75;p13"/>
          <p:cNvSpPr txBox="1"/>
          <p:nvPr/>
        </p:nvSpPr>
        <p:spPr>
          <a:xfrm>
            <a:off x="15732504" y="19563394"/>
            <a:ext cx="13463400" cy="3826988"/>
          </a:xfrm>
          <a:prstGeom prst="rect">
            <a:avLst/>
          </a:prstGeom>
          <a:noFill/>
          <a:ln>
            <a:noFill/>
          </a:ln>
        </p:spPr>
        <p:txBody>
          <a:bodyPr spcFirstLastPara="1" wrap="square" lIns="91425" tIns="91425" rIns="91425" bIns="91425" anchor="t" anchorCtr="0">
            <a:noAutofit/>
          </a:bodyPr>
          <a:lstStyle/>
          <a:p>
            <a:pPr marL="457200" lvl="0" indent="-482600" algn="l" rtl="0">
              <a:spcBef>
                <a:spcPts val="0"/>
              </a:spcBef>
              <a:spcAft>
                <a:spcPts val="0"/>
              </a:spcAft>
              <a:buClr>
                <a:schemeClr val="dk2"/>
              </a:buClr>
              <a:buSzPts val="4000"/>
              <a:buChar char="●"/>
            </a:pPr>
            <a:r>
              <a:rPr lang="en-GB" sz="4000" dirty="0">
                <a:solidFill>
                  <a:schemeClr val="dk2"/>
                </a:solidFill>
              </a:rPr>
              <a:t>Performance is influenced by the quality of translations.</a:t>
            </a:r>
          </a:p>
          <a:p>
            <a:pPr marL="457200" lvl="0" indent="-482600" algn="l" rtl="0">
              <a:spcBef>
                <a:spcPts val="0"/>
              </a:spcBef>
              <a:spcAft>
                <a:spcPts val="0"/>
              </a:spcAft>
              <a:buClr>
                <a:schemeClr val="dk2"/>
              </a:buClr>
              <a:buSzPts val="4000"/>
              <a:buChar char="●"/>
            </a:pPr>
            <a:r>
              <a:rPr lang="en-GB" sz="4000" dirty="0">
                <a:solidFill>
                  <a:schemeClr val="dk2"/>
                </a:solidFill>
              </a:rPr>
              <a:t>The removal of Emojis in </a:t>
            </a:r>
            <a:r>
              <a:rPr lang="en-GB" sz="4000" dirty="0" err="1">
                <a:solidFill>
                  <a:schemeClr val="dk2"/>
                </a:solidFill>
              </a:rPr>
              <a:t>preprocessing</a:t>
            </a:r>
            <a:r>
              <a:rPr lang="en-GB" sz="4000" dirty="0">
                <a:solidFill>
                  <a:schemeClr val="dk2"/>
                </a:solidFill>
              </a:rPr>
              <a:t> might deteriorate performance, suggesting the need for retaining such contextual elements.</a:t>
            </a:r>
          </a:p>
          <a:p>
            <a:pPr marL="457200" lvl="0" indent="-482600" algn="l" rtl="0">
              <a:spcBef>
                <a:spcPts val="0"/>
              </a:spcBef>
              <a:spcAft>
                <a:spcPts val="0"/>
              </a:spcAft>
              <a:buClr>
                <a:schemeClr val="dk2"/>
              </a:buClr>
              <a:buSzPts val="4000"/>
              <a:buChar char="●"/>
            </a:pPr>
            <a:r>
              <a:rPr lang="en-GB" sz="4000" dirty="0">
                <a:solidFill>
                  <a:schemeClr val="dk2"/>
                </a:solidFill>
              </a:rPr>
              <a:t>If enough data is available, directly training in the low-resource language achieves better results.</a:t>
            </a:r>
          </a:p>
        </p:txBody>
      </p:sp>
      <p:sp>
        <p:nvSpPr>
          <p:cNvPr id="76" name="Google Shape;76;p13"/>
          <p:cNvSpPr txBox="1"/>
          <p:nvPr/>
        </p:nvSpPr>
        <p:spPr>
          <a:xfrm>
            <a:off x="15923513" y="33039598"/>
            <a:ext cx="13463400" cy="55539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dk2"/>
              </a:buClr>
              <a:buSzPts val="4000"/>
            </a:pPr>
            <a:r>
              <a:rPr lang="en-GB" sz="4000" dirty="0">
                <a:solidFill>
                  <a:schemeClr val="dk2"/>
                </a:solidFill>
              </a:rPr>
              <a:t>Our translation-based transfer learning approach effectively enhances hate speech detection in low-resource languages like Arabic by leveraging abundant English data and refining it with translated data. While </a:t>
            </a:r>
            <a:r>
              <a:rPr lang="en-GB" sz="4000" dirty="0" err="1">
                <a:solidFill>
                  <a:schemeClr val="dk2"/>
                </a:solidFill>
              </a:rPr>
              <a:t>AraBERT</a:t>
            </a:r>
            <a:r>
              <a:rPr lang="en-GB" sz="4000" dirty="0">
                <a:solidFill>
                  <a:schemeClr val="dk2"/>
                </a:solidFill>
              </a:rPr>
              <a:t> outperforms our models using purely Arabic data, our method offers a resource-efficient alternative suitable for languages with even less annotated data than Arabic, contributing to more inclusive and culturally sensitive NLP models.</a:t>
            </a:r>
          </a:p>
        </p:txBody>
      </p:sp>
      <p:graphicFrame>
        <p:nvGraphicFramePr>
          <p:cNvPr id="77" name="Google Shape;77;p13"/>
          <p:cNvGraphicFramePr/>
          <p:nvPr>
            <p:extLst>
              <p:ext uri="{D42A27DB-BD31-4B8C-83A1-F6EECF244321}">
                <p14:modId xmlns:p14="http://schemas.microsoft.com/office/powerpoint/2010/main" val="3915492938"/>
              </p:ext>
            </p:extLst>
          </p:nvPr>
        </p:nvGraphicFramePr>
        <p:xfrm>
          <a:off x="15792939" y="10687071"/>
          <a:ext cx="13305925" cy="3108586"/>
        </p:xfrm>
        <a:graphic>
          <a:graphicData uri="http://schemas.openxmlformats.org/drawingml/2006/table">
            <a:tbl>
              <a:tblPr>
                <a:noFill/>
                <a:tableStyleId>{214C95B1-63BA-424E-BC4B-64B80D0D01D7}</a:tableStyleId>
              </a:tblPr>
              <a:tblGrid>
                <a:gridCol w="3283625">
                  <a:extLst>
                    <a:ext uri="{9D8B030D-6E8A-4147-A177-3AD203B41FA5}">
                      <a16:colId xmlns:a16="http://schemas.microsoft.com/office/drawing/2014/main" val="20000"/>
                    </a:ext>
                  </a:extLst>
                </a:gridCol>
                <a:gridCol w="3369350">
                  <a:extLst>
                    <a:ext uri="{9D8B030D-6E8A-4147-A177-3AD203B41FA5}">
                      <a16:colId xmlns:a16="http://schemas.microsoft.com/office/drawing/2014/main" val="20001"/>
                    </a:ext>
                  </a:extLst>
                </a:gridCol>
                <a:gridCol w="3326475">
                  <a:extLst>
                    <a:ext uri="{9D8B030D-6E8A-4147-A177-3AD203B41FA5}">
                      <a16:colId xmlns:a16="http://schemas.microsoft.com/office/drawing/2014/main" val="20002"/>
                    </a:ext>
                  </a:extLst>
                </a:gridCol>
                <a:gridCol w="3326475">
                  <a:extLst>
                    <a:ext uri="{9D8B030D-6E8A-4147-A177-3AD203B41FA5}">
                      <a16:colId xmlns:a16="http://schemas.microsoft.com/office/drawing/2014/main" val="20003"/>
                    </a:ext>
                  </a:extLst>
                </a:gridCol>
              </a:tblGrid>
              <a:tr h="605350">
                <a:tc>
                  <a:txBody>
                    <a:bodyPr/>
                    <a:lstStyle/>
                    <a:p>
                      <a:pPr marL="0" lvl="0" indent="0" algn="ctr" rtl="0">
                        <a:spcBef>
                          <a:spcPts val="0"/>
                        </a:spcBef>
                        <a:spcAft>
                          <a:spcPts val="0"/>
                        </a:spcAft>
                        <a:buNone/>
                      </a:pPr>
                      <a:r>
                        <a:rPr lang="en" sz="4000" dirty="0"/>
                        <a:t>Model</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Dataset</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Accuracy</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Loss</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648425">
                <a:tc>
                  <a:txBody>
                    <a:bodyPr/>
                    <a:lstStyle/>
                    <a:p>
                      <a:pPr marL="0" lvl="0" indent="0" algn="l" rtl="0">
                        <a:spcBef>
                          <a:spcPts val="0"/>
                        </a:spcBef>
                        <a:spcAft>
                          <a:spcPts val="0"/>
                        </a:spcAft>
                        <a:buNone/>
                      </a:pPr>
                      <a:r>
                        <a:rPr lang="de-CH" sz="3700" dirty="0"/>
                        <a:t> </a:t>
                      </a:r>
                      <a:r>
                        <a:rPr lang="de-CH" sz="3700" dirty="0" err="1"/>
                        <a:t>RoBERTa</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English</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0.6769</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0.0194</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648425">
                <a:tc>
                  <a:txBody>
                    <a:bodyPr/>
                    <a:lstStyle/>
                    <a:p>
                      <a:pPr marL="0" lvl="0" indent="0" algn="l" rtl="0">
                        <a:spcBef>
                          <a:spcPts val="0"/>
                        </a:spcBef>
                        <a:spcAft>
                          <a:spcPts val="0"/>
                        </a:spcAft>
                        <a:buNone/>
                      </a:pPr>
                      <a:r>
                        <a:rPr lang="de-CH" sz="3700" dirty="0"/>
                        <a:t> </a:t>
                      </a:r>
                      <a:r>
                        <a:rPr lang="de-CH" sz="3700" dirty="0" err="1"/>
                        <a:t>BERTweet</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English</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0.6357</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26000"/>
                        </a:lnSpc>
                        <a:spcBef>
                          <a:spcPts val="4800"/>
                        </a:spcBef>
                        <a:spcAft>
                          <a:spcPts val="0"/>
                        </a:spcAft>
                        <a:buNone/>
                      </a:pPr>
                      <a:r>
                        <a:rPr lang="de-CH" sz="3700" dirty="0"/>
                        <a:t>0.0201</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484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CH" sz="3700" dirty="0" err="1"/>
                        <a:t>RoBERTa</a:t>
                      </a:r>
                      <a:r>
                        <a:rPr lang="de-CH" sz="3700" dirty="0"/>
                        <a:t> CC</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3700" dirty="0"/>
                        <a:t>English</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0.6825</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0.0183</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2" name="Google Shape;77;p13">
            <a:extLst>
              <a:ext uri="{FF2B5EF4-FFF2-40B4-BE49-F238E27FC236}">
                <a16:creationId xmlns:a16="http://schemas.microsoft.com/office/drawing/2014/main" id="{5570DEB5-2492-BB3A-EA89-10FD5F3A98EC}"/>
              </a:ext>
            </a:extLst>
          </p:cNvPr>
          <p:cNvGraphicFramePr/>
          <p:nvPr>
            <p:extLst>
              <p:ext uri="{D42A27DB-BD31-4B8C-83A1-F6EECF244321}">
                <p14:modId xmlns:p14="http://schemas.microsoft.com/office/powerpoint/2010/main" val="2447010439"/>
              </p:ext>
            </p:extLst>
          </p:nvPr>
        </p:nvGraphicFramePr>
        <p:xfrm>
          <a:off x="15808762" y="14222554"/>
          <a:ext cx="13305925" cy="3855316"/>
        </p:xfrm>
        <a:graphic>
          <a:graphicData uri="http://schemas.openxmlformats.org/drawingml/2006/table">
            <a:tbl>
              <a:tblPr>
                <a:noFill/>
                <a:tableStyleId>{214C95B1-63BA-424E-BC4B-64B80D0D01D7}</a:tableStyleId>
              </a:tblPr>
              <a:tblGrid>
                <a:gridCol w="3283625">
                  <a:extLst>
                    <a:ext uri="{9D8B030D-6E8A-4147-A177-3AD203B41FA5}">
                      <a16:colId xmlns:a16="http://schemas.microsoft.com/office/drawing/2014/main" val="20000"/>
                    </a:ext>
                  </a:extLst>
                </a:gridCol>
                <a:gridCol w="3369350">
                  <a:extLst>
                    <a:ext uri="{9D8B030D-6E8A-4147-A177-3AD203B41FA5}">
                      <a16:colId xmlns:a16="http://schemas.microsoft.com/office/drawing/2014/main" val="20001"/>
                    </a:ext>
                  </a:extLst>
                </a:gridCol>
                <a:gridCol w="3326475">
                  <a:extLst>
                    <a:ext uri="{9D8B030D-6E8A-4147-A177-3AD203B41FA5}">
                      <a16:colId xmlns:a16="http://schemas.microsoft.com/office/drawing/2014/main" val="20002"/>
                    </a:ext>
                  </a:extLst>
                </a:gridCol>
                <a:gridCol w="3326475">
                  <a:extLst>
                    <a:ext uri="{9D8B030D-6E8A-4147-A177-3AD203B41FA5}">
                      <a16:colId xmlns:a16="http://schemas.microsoft.com/office/drawing/2014/main" val="20003"/>
                    </a:ext>
                  </a:extLst>
                </a:gridCol>
              </a:tblGrid>
              <a:tr h="605350">
                <a:tc>
                  <a:txBody>
                    <a:bodyPr/>
                    <a:lstStyle/>
                    <a:p>
                      <a:pPr marL="0" lvl="0" indent="0" algn="ctr" rtl="0">
                        <a:spcBef>
                          <a:spcPts val="0"/>
                        </a:spcBef>
                        <a:spcAft>
                          <a:spcPts val="0"/>
                        </a:spcAft>
                        <a:buNone/>
                      </a:pPr>
                      <a:r>
                        <a:rPr lang="en" sz="4000" dirty="0"/>
                        <a:t>Model</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4000" noProof="0" dirty="0"/>
                        <a:t>Dataset</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Accuracy</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4000" dirty="0"/>
                        <a:t>Loss</a:t>
                      </a:r>
                      <a:endParaRPr sz="40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648425">
                <a:tc>
                  <a:txBody>
                    <a:bodyPr/>
                    <a:lstStyle/>
                    <a:p>
                      <a:pPr marL="0" lvl="0" indent="0" algn="l" rtl="0">
                        <a:spcBef>
                          <a:spcPts val="0"/>
                        </a:spcBef>
                        <a:spcAft>
                          <a:spcPts val="0"/>
                        </a:spcAft>
                        <a:buNone/>
                      </a:pPr>
                      <a:r>
                        <a:rPr lang="de-CH" sz="3700" dirty="0"/>
                        <a:t> </a:t>
                      </a:r>
                      <a:r>
                        <a:rPr lang="de-CH" sz="3700" dirty="0" err="1"/>
                        <a:t>AraBERT</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3700" noProof="0" dirty="0"/>
                        <a:t>Arabic</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0.8024</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0.0138</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648425">
                <a:tc>
                  <a:txBody>
                    <a:bodyPr/>
                    <a:lstStyle/>
                    <a:p>
                      <a:pPr marL="0" lvl="0" indent="0" algn="l" rtl="0">
                        <a:spcBef>
                          <a:spcPts val="0"/>
                        </a:spcBef>
                        <a:spcAft>
                          <a:spcPts val="0"/>
                        </a:spcAft>
                        <a:buNone/>
                      </a:pPr>
                      <a:r>
                        <a:rPr lang="de-CH" sz="3700" dirty="0"/>
                        <a:t> </a:t>
                      </a:r>
                      <a:r>
                        <a:rPr lang="de-CH" sz="3700" dirty="0" err="1"/>
                        <a:t>RoBERTa</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3700" noProof="0"/>
                        <a:t>Arabic T</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0.7135</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lnSpc>
                          <a:spcPct val="126000"/>
                        </a:lnSpc>
                        <a:spcBef>
                          <a:spcPts val="4800"/>
                        </a:spcBef>
                        <a:spcAft>
                          <a:spcPts val="0"/>
                        </a:spcAft>
                        <a:buNone/>
                      </a:pPr>
                      <a:r>
                        <a:rPr lang="de-CH" sz="3700" dirty="0"/>
                        <a:t>0.0183</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6484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CH" sz="3700" dirty="0" err="1"/>
                        <a:t>RoBERTa</a:t>
                      </a:r>
                      <a:r>
                        <a:rPr lang="de-CH" sz="3700" dirty="0"/>
                        <a:t> CC</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3700" noProof="0"/>
                        <a:t>Arabic T</a:t>
                      </a: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0.7135</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0.0181</a:t>
                      </a:r>
                      <a:endParaRPr sz="3700" dirty="0"/>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lgn="ctr">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64842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de-CH" sz="3700" dirty="0" err="1"/>
                        <a:t>BERTweet</a:t>
                      </a:r>
                      <a:endParaRPr sz="3700" dirty="0"/>
                    </a:p>
                  </a:txBody>
                  <a:tcPr marL="91425" marR="91425" marT="91425" marB="91425">
                    <a:lnL w="28575" cap="flat" cmpd="sng">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GB" sz="3700" noProof="0" dirty="0"/>
                        <a:t>Arabic T</a:t>
                      </a:r>
                    </a:p>
                  </a:txBody>
                  <a:tcPr marL="91425" marR="91425" marT="91425" marB="91425">
                    <a:lnL w="28575" cap="flat" cmpd="sng" algn="ctr">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0.6989</a:t>
                      </a:r>
                      <a:endParaRPr sz="3700" dirty="0"/>
                    </a:p>
                  </a:txBody>
                  <a:tcPr marL="91425" marR="91425" marT="91425" marB="91425">
                    <a:lnL w="28575" cap="flat" cmpd="sng" algn="ctr">
                      <a:solidFill>
                        <a:schemeClr val="dk2"/>
                      </a:solidFill>
                      <a:prstDash val="solid"/>
                      <a:round/>
                      <a:headEnd type="none" w="sm" len="sm"/>
                      <a:tailEnd type="none" w="sm" len="sm"/>
                    </a:lnL>
                    <a:lnR w="28575" cap="flat" cmpd="sng" algn="ctr">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de-CH" sz="3700" dirty="0"/>
                        <a:t>0.0183</a:t>
                      </a:r>
                      <a:endParaRPr sz="3700" dirty="0"/>
                    </a:p>
                  </a:txBody>
                  <a:tcPr marL="91425" marR="91425" marT="91425" marB="91425">
                    <a:lnL w="28575" cap="flat" cmpd="sng" algn="ctr">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solidFill>
                      <a:prstDash val="solid"/>
                      <a:round/>
                      <a:headEnd type="none" w="sm" len="sm"/>
                      <a:tailEnd type="none" w="sm" len="sm"/>
                    </a:lnB>
                  </a:tcPr>
                </a:tc>
                <a:extLst>
                  <a:ext uri="{0D108BD9-81ED-4DB2-BD59-A6C34878D82A}">
                    <a16:rowId xmlns:a16="http://schemas.microsoft.com/office/drawing/2014/main" val="3480571540"/>
                  </a:ext>
                </a:extLst>
              </a:tr>
            </a:tbl>
          </a:graphicData>
        </a:graphic>
      </p:graphicFrame>
      <p:pic>
        <p:nvPicPr>
          <p:cNvPr id="4" name="Grafik 3">
            <a:extLst>
              <a:ext uri="{FF2B5EF4-FFF2-40B4-BE49-F238E27FC236}">
                <a16:creationId xmlns:a16="http://schemas.microsoft.com/office/drawing/2014/main" id="{432E7254-FAE2-3F38-CE86-8C7B93536094}"/>
              </a:ext>
            </a:extLst>
          </p:cNvPr>
          <p:cNvPicPr>
            <a:picLocks noChangeAspect="1"/>
          </p:cNvPicPr>
          <p:nvPr/>
        </p:nvPicPr>
        <p:blipFill>
          <a:blip r:embed="rId5"/>
          <a:stretch>
            <a:fillRect/>
          </a:stretch>
        </p:blipFill>
        <p:spPr>
          <a:xfrm>
            <a:off x="1078551" y="25193284"/>
            <a:ext cx="28138539" cy="6847211"/>
          </a:xfrm>
          <a:prstGeom prst="rect">
            <a:avLst/>
          </a:prstGeom>
        </p:spPr>
      </p:pic>
      <p:pic>
        <p:nvPicPr>
          <p:cNvPr id="8" name="Grafik 7">
            <a:extLst>
              <a:ext uri="{FF2B5EF4-FFF2-40B4-BE49-F238E27FC236}">
                <a16:creationId xmlns:a16="http://schemas.microsoft.com/office/drawing/2014/main" id="{2D38ACBC-9530-46D3-88A8-3E43AA706FF1}"/>
              </a:ext>
            </a:extLst>
          </p:cNvPr>
          <p:cNvPicPr>
            <a:picLocks noChangeAspect="1"/>
          </p:cNvPicPr>
          <p:nvPr/>
        </p:nvPicPr>
        <p:blipFill>
          <a:blip r:embed="rId6"/>
          <a:stretch>
            <a:fillRect/>
          </a:stretch>
        </p:blipFill>
        <p:spPr>
          <a:xfrm>
            <a:off x="1377575" y="32040495"/>
            <a:ext cx="13830700" cy="8413145"/>
          </a:xfrm>
          <a:prstGeom prst="rect">
            <a:avLst/>
          </a:prstGeom>
        </p:spPr>
      </p:pic>
      <p:sp>
        <p:nvSpPr>
          <p:cNvPr id="9" name="Google Shape;54;p13">
            <a:extLst>
              <a:ext uri="{FF2B5EF4-FFF2-40B4-BE49-F238E27FC236}">
                <a16:creationId xmlns:a16="http://schemas.microsoft.com/office/drawing/2014/main" id="{43FED08A-FAD3-C20B-5A1E-388F286B904D}"/>
              </a:ext>
            </a:extLst>
          </p:cNvPr>
          <p:cNvSpPr txBox="1"/>
          <p:nvPr/>
        </p:nvSpPr>
        <p:spPr>
          <a:xfrm>
            <a:off x="1918251" y="38332152"/>
            <a:ext cx="4772065" cy="1607859"/>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dk2"/>
              </a:buClr>
              <a:buSzPts val="4000"/>
            </a:pPr>
            <a:r>
              <a:rPr lang="en-GB" sz="4000" dirty="0">
                <a:solidFill>
                  <a:schemeClr val="dk2"/>
                </a:solidFill>
              </a:rPr>
              <a:t>Default and Custom Classifier used.</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623</Words>
  <Application>Microsoft Macintosh PowerPoint</Application>
  <PresentationFormat>Benutzerdefiniert</PresentationFormat>
  <Paragraphs>64</Paragraphs>
  <Slides>1</Slides>
  <Notes>1</Notes>
  <HiddenSlides>0</HiddenSlides>
  <MMClips>0</MMClips>
  <ScaleCrop>false</ScaleCrop>
  <HeadingPairs>
    <vt:vector size="6" baseType="variant">
      <vt:variant>
        <vt:lpstr>Verwendete Schriftarten</vt:lpstr>
      </vt:variant>
      <vt:variant>
        <vt:i4>1</vt:i4>
      </vt:variant>
      <vt:variant>
        <vt:lpstr>Design</vt:lpstr>
      </vt:variant>
      <vt:variant>
        <vt:i4>1</vt:i4>
      </vt:variant>
      <vt:variant>
        <vt:lpstr>Folientitel</vt:lpstr>
      </vt:variant>
      <vt:variant>
        <vt:i4>1</vt:i4>
      </vt:variant>
    </vt:vector>
  </HeadingPairs>
  <TitlesOfParts>
    <vt:vector size="3" baseType="lpstr">
      <vt:lpstr>Arial</vt:lpstr>
      <vt:lpstr>Simple Light</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Steiner  Romino</cp:lastModifiedBy>
  <cp:revision>4</cp:revision>
  <dcterms:modified xsi:type="dcterms:W3CDTF">2024-05-25T22:20:50Z</dcterms:modified>
</cp:coreProperties>
</file>