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4C95B1-63BA-424E-BC4B-64B80D0D01D7}">
  <a:tblStyle styleId="{214C95B1-63BA-424E-BC4B-64B80D0D01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577"/>
  </p:normalViewPr>
  <p:slideViewPr>
    <p:cSldViewPr snapToGrid="0">
      <p:cViewPr>
        <p:scale>
          <a:sx n="25" d="100"/>
          <a:sy n="25" d="100"/>
        </p:scale>
        <p:origin x="301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6627" y="685800"/>
            <a:ext cx="2425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4f9f79a94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4f9f79a94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2074" y="6196323"/>
            <a:ext cx="28212000" cy="170817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32046" y="23585474"/>
            <a:ext cx="28212000" cy="6596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032046" y="9205128"/>
            <a:ext cx="28212000" cy="163401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32046" y="26232690"/>
            <a:ext cx="28212000" cy="108252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8001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32046" y="17899287"/>
            <a:ext cx="28212000" cy="70053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032046" y="9590851"/>
            <a:ext cx="28212000" cy="284310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8001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32046" y="9590851"/>
            <a:ext cx="13243800" cy="284310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6000191" y="9590851"/>
            <a:ext cx="13243800" cy="284310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32046" y="4623681"/>
            <a:ext cx="9297300" cy="62889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32046" y="11564195"/>
            <a:ext cx="9297300" cy="264588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623229" y="3746130"/>
            <a:ext cx="21084000" cy="34043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5138000" y="-1040"/>
            <a:ext cx="15138000" cy="4280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425" tIns="455425" rIns="455425" bIns="455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79077" y="10262433"/>
            <a:ext cx="13393800" cy="12335700"/>
          </a:xfrm>
          <a:prstGeom prst="rect">
            <a:avLst/>
          </a:prstGeom>
        </p:spPr>
        <p:txBody>
          <a:bodyPr spcFirstLastPara="1" wrap="square" lIns="455425" tIns="455425" rIns="455425" bIns="455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879077" y="23327077"/>
            <a:ext cx="13393800" cy="10278600"/>
          </a:xfrm>
          <a:prstGeom prst="rect">
            <a:avLst/>
          </a:prstGeom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6354801" y="6025723"/>
            <a:ext cx="12704400" cy="307506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marL="457200" lvl="0" indent="-8001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032046" y="35206675"/>
            <a:ext cx="19862100" cy="50355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32046" y="3703480"/>
            <a:ext cx="28212000" cy="47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25" tIns="455425" rIns="455425" bIns="455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32046" y="9590851"/>
            <a:ext cx="28212000" cy="284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25" tIns="455425" rIns="455425" bIns="455425" anchor="t" anchorCtr="0">
            <a:normAutofit/>
          </a:bodyPr>
          <a:lstStyle>
            <a:lvl1pPr marL="457200" lvl="0" indent="-800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marL="914400" lvl="1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marL="1371600" lvl="2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marL="1828800" lvl="3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marL="2286000" lvl="4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marL="2743200" lvl="5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marL="3200400" lvl="6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marL="3657600" lvl="7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marL="4114800" lvl="8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8052508" y="38807103"/>
            <a:ext cx="1816800" cy="3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425" tIns="455425" rIns="455425" bIns="455425" anchor="ctr" anchorCtr="0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5175" y="21648288"/>
            <a:ext cx="13463400" cy="277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b="1" dirty="0">
                <a:solidFill>
                  <a:schemeClr val="dk2"/>
                </a:solidFill>
              </a:rPr>
              <a:t>Large English dataset</a:t>
            </a:r>
            <a:r>
              <a:rPr lang="en-GB" sz="4000" dirty="0">
                <a:solidFill>
                  <a:schemeClr val="dk2"/>
                </a:solidFill>
              </a:rPr>
              <a:t>: 40,000 samples with 54% labelled as hate speech.</a:t>
            </a: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b="1" dirty="0">
                <a:solidFill>
                  <a:schemeClr val="dk2"/>
                </a:solidFill>
              </a:rPr>
              <a:t>Arabic dataset</a:t>
            </a:r>
            <a:r>
              <a:rPr lang="en-GB" sz="4000" dirty="0">
                <a:solidFill>
                  <a:schemeClr val="dk2"/>
                </a:solidFill>
              </a:rPr>
              <a:t>: ~13,000 Tweets used for fine-tuning on translated data after translation to English.</a:t>
            </a:r>
            <a:endParaRPr lang="en-GB" sz="4000" b="1" dirty="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60250" y="24267048"/>
            <a:ext cx="13463400" cy="414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endParaRPr lang="en-GB" sz="4000" dirty="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3400" y="1064100"/>
            <a:ext cx="29349900" cy="329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>
                <a:solidFill>
                  <a:srgbClr val="143264"/>
                </a:solidFill>
              </a:rPr>
              <a:t>Leveraging Translation-Based</a:t>
            </a:r>
            <a:br>
              <a:rPr lang="en-GB" sz="8000" dirty="0">
                <a:solidFill>
                  <a:srgbClr val="143264"/>
                </a:solidFill>
              </a:rPr>
            </a:br>
            <a:r>
              <a:rPr lang="en-GB" sz="8000" dirty="0">
                <a:solidFill>
                  <a:srgbClr val="143264"/>
                </a:solidFill>
              </a:rPr>
              <a:t>Transfer Learning to Improve Hate Speech</a:t>
            </a: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dirty="0">
                <a:solidFill>
                  <a:srgbClr val="143264"/>
                </a:solidFill>
              </a:rPr>
              <a:t>Detection in Low-Resource Languages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15695902" y="6410699"/>
            <a:ext cx="135000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>
                <a:solidFill>
                  <a:srgbClr val="143264"/>
                </a:solidFill>
              </a:rPr>
              <a:t>Validation</a:t>
            </a:r>
            <a:endParaRPr lang="en-GB" sz="3600" b="1" dirty="0">
              <a:solidFill>
                <a:srgbClr val="143264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68576" y="13436560"/>
            <a:ext cx="135000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4900" b="1" dirty="0">
                <a:solidFill>
                  <a:srgbClr val="143264"/>
                </a:solidFill>
              </a:rPr>
              <a:t>Key Related Works</a:t>
            </a:r>
            <a:endParaRPr lang="en-GB" sz="3600" b="1" dirty="0">
              <a:solidFill>
                <a:srgbClr val="14326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4900" b="1" dirty="0">
              <a:solidFill>
                <a:srgbClr val="143264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33325" y="4340557"/>
            <a:ext cx="29349900" cy="8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1"/>
                </a:solidFill>
              </a:rPr>
              <a:t>Marc Schenk, Romino Steiner, Moritz Widmer</a:t>
            </a:r>
            <a:endParaRPr lang="en-GB" sz="4500" baseline="300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33325" y="5235157"/>
            <a:ext cx="293499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chemeClr val="dk1"/>
                </a:solidFill>
              </a:rPr>
              <a:t>Group 7, EPFL</a:t>
            </a:r>
          </a:p>
        </p:txBody>
      </p:sp>
      <p:sp>
        <p:nvSpPr>
          <p:cNvPr id="61" name="Google Shape;61;p13"/>
          <p:cNvSpPr txBox="1"/>
          <p:nvPr/>
        </p:nvSpPr>
        <p:spPr>
          <a:xfrm>
            <a:off x="15208275" y="39136081"/>
            <a:ext cx="14674950" cy="2955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b" anchorCtr="0">
            <a:noAutofit/>
          </a:bodyPr>
          <a:lstStyle/>
          <a:p>
            <a:pPr marL="508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143264"/>
                </a:solidFill>
              </a:rPr>
              <a:t>References</a:t>
            </a:r>
            <a:endParaRPr lang="en-GB" sz="2400" dirty="0">
              <a:solidFill>
                <a:srgbClr val="143264"/>
              </a:solidFill>
            </a:endParaRPr>
          </a:p>
          <a:p>
            <a:pPr marL="508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143264"/>
                </a:solidFill>
              </a:rPr>
              <a:t>[1] S. S. </a:t>
            </a:r>
            <a:r>
              <a:rPr lang="en-GB" sz="2000" dirty="0" err="1">
                <a:solidFill>
                  <a:srgbClr val="143264"/>
                </a:solidFill>
              </a:rPr>
              <a:t>Aluru</a:t>
            </a:r>
            <a:r>
              <a:rPr lang="en-GB" sz="2000" dirty="0">
                <a:solidFill>
                  <a:srgbClr val="143264"/>
                </a:solidFill>
              </a:rPr>
              <a:t>, B. Mathew, P. </a:t>
            </a:r>
            <a:r>
              <a:rPr lang="en-GB" sz="2000" dirty="0" err="1">
                <a:solidFill>
                  <a:srgbClr val="143264"/>
                </a:solidFill>
              </a:rPr>
              <a:t>Saha</a:t>
            </a:r>
            <a:r>
              <a:rPr lang="en-GB" sz="2000" dirty="0">
                <a:solidFill>
                  <a:srgbClr val="143264"/>
                </a:solidFill>
              </a:rPr>
              <a:t>, and A. Mukherjee, "A Deep Dive into Multilingual Hate Speech Classification," in *Machine Learning and Knowledge Discovery in Databases: Applied Data Science and Demo Track, ECML PKDD 2020, Pt V*, Y. Dong, G. </a:t>
            </a:r>
            <a:r>
              <a:rPr lang="en-GB" sz="2000" dirty="0" err="1">
                <a:solidFill>
                  <a:srgbClr val="143264"/>
                </a:solidFill>
              </a:rPr>
              <a:t>Ifrim</a:t>
            </a:r>
            <a:r>
              <a:rPr lang="en-GB" sz="2000" dirty="0">
                <a:solidFill>
                  <a:srgbClr val="143264"/>
                </a:solidFill>
              </a:rPr>
              <a:t>, D. </a:t>
            </a:r>
            <a:r>
              <a:rPr lang="en-GB" sz="2000" dirty="0" err="1">
                <a:solidFill>
                  <a:srgbClr val="143264"/>
                </a:solidFill>
              </a:rPr>
              <a:t>Mladenic</a:t>
            </a:r>
            <a:r>
              <a:rPr lang="en-GB" sz="2000" dirty="0">
                <a:solidFill>
                  <a:srgbClr val="143264"/>
                </a:solidFill>
              </a:rPr>
              <a:t>, C. Saunders, and S. </a:t>
            </a:r>
            <a:r>
              <a:rPr lang="en-GB" sz="2000" dirty="0" err="1">
                <a:solidFill>
                  <a:srgbClr val="143264"/>
                </a:solidFill>
              </a:rPr>
              <a:t>VanHoecke</a:t>
            </a:r>
            <a:r>
              <a:rPr lang="en-GB" sz="2000" dirty="0">
                <a:solidFill>
                  <a:srgbClr val="143264"/>
                </a:solidFill>
              </a:rPr>
              <a:t>, Eds., Cham: Springer, 2021, pp. 423-439. </a:t>
            </a:r>
            <a:r>
              <a:rPr lang="en-GB" sz="2000" dirty="0" err="1">
                <a:solidFill>
                  <a:srgbClr val="143264"/>
                </a:solidFill>
              </a:rPr>
              <a:t>doi</a:t>
            </a:r>
            <a:r>
              <a:rPr lang="en-GB" sz="2000" dirty="0">
                <a:solidFill>
                  <a:srgbClr val="143264"/>
                </a:solidFill>
              </a:rPr>
              <a:t>: 10.1007/978-3-030-67670-4_26.</a:t>
            </a:r>
          </a:p>
          <a:p>
            <a:pPr marL="508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143264"/>
                </a:solidFill>
              </a:rPr>
              <a:t>[2] I. </a:t>
            </a:r>
            <a:r>
              <a:rPr lang="en-GB" sz="2000" dirty="0" err="1">
                <a:solidFill>
                  <a:srgbClr val="143264"/>
                </a:solidFill>
              </a:rPr>
              <a:t>Bigoulaeva</a:t>
            </a:r>
            <a:r>
              <a:rPr lang="en-GB" sz="2000" dirty="0">
                <a:solidFill>
                  <a:srgbClr val="143264"/>
                </a:solidFill>
              </a:rPr>
              <a:t>, V. </a:t>
            </a:r>
            <a:r>
              <a:rPr lang="en-GB" sz="2000" dirty="0" err="1">
                <a:solidFill>
                  <a:srgbClr val="143264"/>
                </a:solidFill>
              </a:rPr>
              <a:t>Hangya</a:t>
            </a:r>
            <a:r>
              <a:rPr lang="en-GB" sz="2000" dirty="0">
                <a:solidFill>
                  <a:srgbClr val="143264"/>
                </a:solidFill>
              </a:rPr>
              <a:t>, I. </a:t>
            </a:r>
            <a:r>
              <a:rPr lang="en-GB" sz="2000" dirty="0" err="1">
                <a:solidFill>
                  <a:srgbClr val="143264"/>
                </a:solidFill>
              </a:rPr>
              <a:t>Gurevych</a:t>
            </a:r>
            <a:r>
              <a:rPr lang="en-GB" sz="2000" dirty="0">
                <a:solidFill>
                  <a:srgbClr val="143264"/>
                </a:solidFill>
              </a:rPr>
              <a:t>, and A. Fraser, "Addressing the Challenges of Cross-Lingual Hate Speech Detection," *</a:t>
            </a:r>
            <a:r>
              <a:rPr lang="en-GB" sz="2000" dirty="0" err="1">
                <a:solidFill>
                  <a:srgbClr val="143264"/>
                </a:solidFill>
              </a:rPr>
              <a:t>arXiv</a:t>
            </a:r>
            <a:r>
              <a:rPr lang="en-GB" sz="2000" dirty="0">
                <a:solidFill>
                  <a:srgbClr val="143264"/>
                </a:solidFill>
              </a:rPr>
              <a:t>*, Jan. 2022. </a:t>
            </a:r>
            <a:r>
              <a:rPr lang="en-GB" sz="2000" dirty="0" err="1">
                <a:solidFill>
                  <a:srgbClr val="143264"/>
                </a:solidFill>
              </a:rPr>
              <a:t>doi</a:t>
            </a:r>
            <a:r>
              <a:rPr lang="en-GB" sz="2000" dirty="0">
                <a:solidFill>
                  <a:srgbClr val="143264"/>
                </a:solidFill>
              </a:rPr>
              <a:t>: 10.48550/arXiv.2201.05922.</a:t>
            </a:r>
          </a:p>
          <a:p>
            <a:pPr marL="508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143264"/>
                </a:solidFill>
              </a:rPr>
              <a:t>[3] H. Mubarak, S. Hassan, and S. A. Chowdhury, "Emojis as Anchors to Detect Arabic Offensive Language and Hate Speech," *</a:t>
            </a:r>
            <a:r>
              <a:rPr lang="en-GB" sz="2000" dirty="0" err="1">
                <a:solidFill>
                  <a:srgbClr val="143264"/>
                </a:solidFill>
              </a:rPr>
              <a:t>arXiv</a:t>
            </a:r>
            <a:r>
              <a:rPr lang="en-GB" sz="2000" dirty="0">
                <a:solidFill>
                  <a:srgbClr val="143264"/>
                </a:solidFill>
              </a:rPr>
              <a:t>*, accessed May 25, 2024. [Online]. Available: https://</a:t>
            </a:r>
            <a:r>
              <a:rPr lang="en-GB" sz="2000" dirty="0" err="1">
                <a:solidFill>
                  <a:srgbClr val="143264"/>
                </a:solidFill>
              </a:rPr>
              <a:t>arxiv.org</a:t>
            </a:r>
            <a:r>
              <a:rPr lang="en-GB" sz="2000" dirty="0">
                <a:solidFill>
                  <a:srgbClr val="143264"/>
                </a:solidFill>
              </a:rPr>
              <a:t>/abs/2201.06723v2</a:t>
            </a:r>
          </a:p>
        </p:txBody>
      </p:sp>
      <p:sp>
        <p:nvSpPr>
          <p:cNvPr id="62" name="Google Shape;62;p13"/>
          <p:cNvSpPr/>
          <p:nvPr/>
        </p:nvSpPr>
        <p:spPr>
          <a:xfrm>
            <a:off x="15717124" y="32133898"/>
            <a:ext cx="13716567" cy="6535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925" tIns="101925" rIns="101925" bIns="101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/>
          </a:p>
        </p:txBody>
      </p:sp>
      <p:sp>
        <p:nvSpPr>
          <p:cNvPr id="63" name="Google Shape;63;p13"/>
          <p:cNvSpPr txBox="1"/>
          <p:nvPr/>
        </p:nvSpPr>
        <p:spPr>
          <a:xfrm>
            <a:off x="15829025" y="32164951"/>
            <a:ext cx="13499996" cy="11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>
                <a:solidFill>
                  <a:srgbClr val="143264"/>
                </a:solidFill>
              </a:rPr>
              <a:t>Conclusion</a:t>
            </a:r>
            <a:endParaRPr lang="en-GB" sz="3600" b="1" dirty="0">
              <a:solidFill>
                <a:srgbClr val="143264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78575" y="6372274"/>
            <a:ext cx="13716600" cy="6722175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1925" tIns="101925" rIns="101925" bIns="1019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/>
          </a:p>
        </p:txBody>
      </p:sp>
      <p:sp>
        <p:nvSpPr>
          <p:cNvPr id="65" name="Google Shape;65;p13"/>
          <p:cNvSpPr txBox="1"/>
          <p:nvPr/>
        </p:nvSpPr>
        <p:spPr>
          <a:xfrm>
            <a:off x="986875" y="6455282"/>
            <a:ext cx="135000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>
                <a:solidFill>
                  <a:srgbClr val="143264"/>
                </a:solidFill>
              </a:rPr>
              <a:t>Problem definition</a:t>
            </a:r>
            <a:endParaRPr lang="en-GB" sz="3600" b="1" dirty="0">
              <a:solidFill>
                <a:srgbClr val="143264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041950" y="41109225"/>
            <a:ext cx="9148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>
                <a:solidFill>
                  <a:srgbClr val="143264"/>
                </a:solidFill>
              </a:rPr>
              <a:t>EE-559: Deep Learning, 2024</a:t>
            </a:r>
          </a:p>
        </p:txBody>
      </p:sp>
      <p:sp>
        <p:nvSpPr>
          <p:cNvPr id="67" name="Google Shape;67;p13"/>
          <p:cNvSpPr txBox="1"/>
          <p:nvPr/>
        </p:nvSpPr>
        <p:spPr>
          <a:xfrm>
            <a:off x="1060250" y="24355510"/>
            <a:ext cx="13500000" cy="84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>
                <a:solidFill>
                  <a:srgbClr val="143264"/>
                </a:solidFill>
              </a:rPr>
              <a:t>Method</a:t>
            </a:r>
            <a:endParaRPr lang="en-GB" sz="3600" b="1" dirty="0">
              <a:solidFill>
                <a:srgbClr val="143264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023650" y="20779701"/>
            <a:ext cx="13500000" cy="10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>
                <a:solidFill>
                  <a:srgbClr val="143264"/>
                </a:solidFill>
              </a:rPr>
              <a:t>Dataset(s)</a:t>
            </a:r>
            <a:endParaRPr lang="en-GB" sz="3600" b="1" dirty="0">
              <a:solidFill>
                <a:srgbClr val="143264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5714203" y="18712593"/>
            <a:ext cx="13500000" cy="1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1925" tIns="101925" rIns="101925" bIns="1019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 b="1" dirty="0">
                <a:solidFill>
                  <a:srgbClr val="143264"/>
                </a:solidFill>
              </a:rPr>
              <a:t>Limitations</a:t>
            </a:r>
            <a:endParaRPr lang="en-GB" sz="3600" b="1" dirty="0">
              <a:solidFill>
                <a:srgbClr val="143264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8251" y="1120221"/>
            <a:ext cx="3161754" cy="846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04925" y="947266"/>
            <a:ext cx="4832046" cy="11920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986876" y="7329783"/>
            <a:ext cx="13463400" cy="572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</a:pPr>
            <a:r>
              <a:rPr lang="en-GB" sz="4000" dirty="0">
                <a:solidFill>
                  <a:schemeClr val="dk2"/>
                </a:solidFill>
              </a:rPr>
              <a:t>Hate speech detection in low-resource languages is limited by the scarcity of annotated data, which hinders the effectiveness of classifiers. This project aims to enhance hate speech detection in Arabic, a low-resource language, by leveraging translation-based transfer learning. The goal is to improve classification performance by fine-tuning pre-trained BERT-based models on a large English dataset and then finetuning them with English translations of an Arabic dataset. </a:t>
            </a:r>
          </a:p>
        </p:txBody>
      </p:sp>
      <p:sp>
        <p:nvSpPr>
          <p:cNvPr id="73" name="Google Shape;73;p13"/>
          <p:cNvSpPr txBox="1"/>
          <p:nvPr/>
        </p:nvSpPr>
        <p:spPr>
          <a:xfrm>
            <a:off x="950277" y="14280187"/>
            <a:ext cx="13463400" cy="6403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b="1" dirty="0" err="1">
                <a:solidFill>
                  <a:schemeClr val="dk2"/>
                </a:solidFill>
              </a:rPr>
              <a:t>Bigoulaeva</a:t>
            </a:r>
            <a:r>
              <a:rPr lang="en-GB" sz="4000" b="1" dirty="0">
                <a:solidFill>
                  <a:schemeClr val="dk2"/>
                </a:solidFill>
              </a:rPr>
              <a:t> et Al. (2022)</a:t>
            </a:r>
            <a:r>
              <a:rPr lang="en-GB" sz="4000" dirty="0">
                <a:solidFill>
                  <a:schemeClr val="dk2"/>
                </a:solidFill>
              </a:rPr>
              <a:t> [1]</a:t>
            </a:r>
            <a:r>
              <a:rPr lang="en-GB" sz="4000" b="1" dirty="0">
                <a:solidFill>
                  <a:schemeClr val="dk2"/>
                </a:solidFill>
              </a:rPr>
              <a:t> –</a:t>
            </a:r>
            <a:r>
              <a:rPr lang="en-GB" sz="4000" dirty="0">
                <a:solidFill>
                  <a:schemeClr val="dk2"/>
                </a:solidFill>
              </a:rPr>
              <a:t> Demonstrated the effectiveness of cross-lingual transfer learning by training classifiers with bilingual word embeddings.</a:t>
            </a: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b="1" dirty="0">
                <a:solidFill>
                  <a:schemeClr val="dk2"/>
                </a:solidFill>
              </a:rPr>
              <a:t>Lee et Al. (2023) </a:t>
            </a:r>
            <a:r>
              <a:rPr lang="en-GB" sz="4000" dirty="0">
                <a:solidFill>
                  <a:schemeClr val="dk2"/>
                </a:solidFill>
              </a:rPr>
              <a:t>[2] – Showed that hate speech classifiers often fail to account for cultural nuances and linguistic variations across languages.</a:t>
            </a: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b="1" dirty="0" err="1">
                <a:solidFill>
                  <a:schemeClr val="dk2"/>
                </a:solidFill>
              </a:rPr>
              <a:t>Aluru</a:t>
            </a:r>
            <a:r>
              <a:rPr lang="en-GB" sz="4000" b="1" dirty="0">
                <a:solidFill>
                  <a:schemeClr val="dk2"/>
                </a:solidFill>
              </a:rPr>
              <a:t> et Al. (2021)</a:t>
            </a:r>
            <a:r>
              <a:rPr lang="en-GB" sz="4000" dirty="0">
                <a:solidFill>
                  <a:schemeClr val="dk2"/>
                </a:solidFill>
              </a:rPr>
              <a:t> [3] – Analysed hate speech detection across multiple languages, showing BERT-based models perform worse on low-resource languages due to lack of training data.</a:t>
            </a:r>
            <a:endParaRPr lang="en-GB" sz="4000" b="1" dirty="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5714203" y="7347554"/>
            <a:ext cx="13463400" cy="1093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</a:pPr>
            <a:r>
              <a:rPr lang="en-GB" sz="4000" dirty="0">
                <a:solidFill>
                  <a:schemeClr val="dk2"/>
                </a:solidFill>
              </a:rPr>
              <a:t>The performance of the models was evaluated using a separate validation set. Validation accuracy and loss (cross-entropy loss) were computed, showing that fine-tuning on translated data improved classification performance. </a:t>
            </a:r>
          </a:p>
        </p:txBody>
      </p:sp>
      <p:sp>
        <p:nvSpPr>
          <p:cNvPr id="75" name="Google Shape;75;p13"/>
          <p:cNvSpPr txBox="1"/>
          <p:nvPr/>
        </p:nvSpPr>
        <p:spPr>
          <a:xfrm>
            <a:off x="15732504" y="19563394"/>
            <a:ext cx="13463400" cy="382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dirty="0">
                <a:solidFill>
                  <a:schemeClr val="dk2"/>
                </a:solidFill>
              </a:rPr>
              <a:t>Performance is influenced by the quality of translations.</a:t>
            </a: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dirty="0">
                <a:solidFill>
                  <a:schemeClr val="dk2"/>
                </a:solidFill>
              </a:rPr>
              <a:t>The removal of Emojis in </a:t>
            </a:r>
            <a:r>
              <a:rPr lang="en-GB" sz="4000" dirty="0" err="1">
                <a:solidFill>
                  <a:schemeClr val="dk2"/>
                </a:solidFill>
              </a:rPr>
              <a:t>preprocessing</a:t>
            </a:r>
            <a:r>
              <a:rPr lang="en-GB" sz="4000" dirty="0">
                <a:solidFill>
                  <a:schemeClr val="dk2"/>
                </a:solidFill>
              </a:rPr>
              <a:t> might deteriorate performance, suggesting the need for retaining such contextual elements.</a:t>
            </a: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</a:pPr>
            <a:r>
              <a:rPr lang="en-GB" sz="4000" dirty="0">
                <a:solidFill>
                  <a:schemeClr val="dk2"/>
                </a:solidFill>
              </a:rPr>
              <a:t>If enough data is available, directly training in the low-resource language achieves better results.</a:t>
            </a:r>
          </a:p>
        </p:txBody>
      </p:sp>
      <p:sp>
        <p:nvSpPr>
          <p:cNvPr id="76" name="Google Shape;76;p13"/>
          <p:cNvSpPr txBox="1"/>
          <p:nvPr/>
        </p:nvSpPr>
        <p:spPr>
          <a:xfrm>
            <a:off x="15923513" y="33039598"/>
            <a:ext cx="13463400" cy="55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</a:pPr>
            <a:r>
              <a:rPr lang="en-GB" sz="4000" dirty="0">
                <a:solidFill>
                  <a:schemeClr val="dk2"/>
                </a:solidFill>
              </a:rPr>
              <a:t>Our translation-based transfer learning approach effectively enhances hate speech detection in low-resource languages like Arabic by leveraging abundant English data and refining it with translated data. While </a:t>
            </a:r>
            <a:r>
              <a:rPr lang="en-GB" sz="4000" dirty="0" err="1">
                <a:solidFill>
                  <a:schemeClr val="dk2"/>
                </a:solidFill>
              </a:rPr>
              <a:t>AraBERT</a:t>
            </a:r>
            <a:r>
              <a:rPr lang="en-GB" sz="4000" dirty="0">
                <a:solidFill>
                  <a:schemeClr val="dk2"/>
                </a:solidFill>
              </a:rPr>
              <a:t> outperforms our models using purely Arabic data, our method offers a resource-efficient alternative suitable for languages with even less annotated data than Arabic, contributing to more inclusive and culturally sensitive NLP models.</a:t>
            </a:r>
          </a:p>
        </p:txBody>
      </p:sp>
      <p:graphicFrame>
        <p:nvGraphicFramePr>
          <p:cNvPr id="77" name="Google Shape;77;p13"/>
          <p:cNvGraphicFramePr/>
          <p:nvPr>
            <p:extLst>
              <p:ext uri="{D42A27DB-BD31-4B8C-83A1-F6EECF244321}">
                <p14:modId xmlns:p14="http://schemas.microsoft.com/office/powerpoint/2010/main" val="3585965938"/>
              </p:ext>
            </p:extLst>
          </p:nvPr>
        </p:nvGraphicFramePr>
        <p:xfrm>
          <a:off x="15792939" y="10687071"/>
          <a:ext cx="13305925" cy="3108586"/>
        </p:xfrm>
        <a:graphic>
          <a:graphicData uri="http://schemas.openxmlformats.org/drawingml/2006/table">
            <a:tbl>
              <a:tblPr>
                <a:noFill/>
                <a:tableStyleId>{214C95B1-63BA-424E-BC4B-64B80D0D01D7}</a:tableStyleId>
              </a:tblPr>
              <a:tblGrid>
                <a:gridCol w="3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Model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Dataset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Accuracy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Loss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RoBERTa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English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0.6769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0.0194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BERTweet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English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0.6357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6000"/>
                        </a:lnSpc>
                        <a:spcBef>
                          <a:spcPts val="4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0.0201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RoBERTa</a:t>
                      </a:r>
                      <a:r>
                        <a:rPr lang="de-CH" sz="3700" dirty="0"/>
                        <a:t> CC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700" dirty="0"/>
                        <a:t>English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0.6828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0.0183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Google Shape;77;p13">
            <a:extLst>
              <a:ext uri="{FF2B5EF4-FFF2-40B4-BE49-F238E27FC236}">
                <a16:creationId xmlns:a16="http://schemas.microsoft.com/office/drawing/2014/main" id="{5570DEB5-2492-BB3A-EA89-10FD5F3A9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2672163"/>
              </p:ext>
            </p:extLst>
          </p:nvPr>
        </p:nvGraphicFramePr>
        <p:xfrm>
          <a:off x="15808762" y="14222554"/>
          <a:ext cx="13305925" cy="3855316"/>
        </p:xfrm>
        <a:graphic>
          <a:graphicData uri="http://schemas.openxmlformats.org/drawingml/2006/table">
            <a:tbl>
              <a:tblPr>
                <a:noFill/>
                <a:tableStyleId>{214C95B1-63BA-424E-BC4B-64B80D0D01D7}</a:tableStyleId>
              </a:tblPr>
              <a:tblGrid>
                <a:gridCol w="328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2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Model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4000" noProof="0" dirty="0"/>
                        <a:t>Dataset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Accuracy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4000" dirty="0"/>
                        <a:t>Loss</a:t>
                      </a:r>
                      <a:endParaRPr sz="40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AraBERT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700" noProof="0" dirty="0"/>
                        <a:t>Arabic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0.8024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0.0138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RoBERTa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700" noProof="0"/>
                        <a:t>Arabic 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0.7135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26000"/>
                        </a:lnSpc>
                        <a:spcBef>
                          <a:spcPts val="4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0.0183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BERTweet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700" noProof="0" dirty="0"/>
                        <a:t>Arabic T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0.6989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0.0183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CH" sz="3700" dirty="0"/>
                        <a:t> </a:t>
                      </a:r>
                      <a:r>
                        <a:rPr lang="de-CH" sz="3700" dirty="0" err="1"/>
                        <a:t>RoBERTa</a:t>
                      </a:r>
                      <a:r>
                        <a:rPr lang="de-CH" sz="3700" dirty="0"/>
                        <a:t> CC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700" noProof="0" dirty="0"/>
                        <a:t>Arabic T</a:t>
                      </a:r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0.7135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CH" sz="3700" dirty="0"/>
                        <a:t>0.0181</a:t>
                      </a:r>
                      <a:endParaRPr sz="3700" dirty="0"/>
                    </a:p>
                  </a:txBody>
                  <a:tcPr marL="91425" marR="91425" marT="91425" marB="91425">
                    <a:lnL w="2857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571540"/>
                  </a:ext>
                </a:extLst>
              </a:tr>
            </a:tbl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432E7254-FAE2-3F38-CE86-8C7B935360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551" y="25193284"/>
            <a:ext cx="28138539" cy="68472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D38ACBC-9530-46D3-88A8-3E43AA706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575" y="32040495"/>
            <a:ext cx="13830700" cy="8413145"/>
          </a:xfrm>
          <a:prstGeom prst="rect">
            <a:avLst/>
          </a:prstGeom>
        </p:spPr>
      </p:pic>
      <p:sp>
        <p:nvSpPr>
          <p:cNvPr id="9" name="Google Shape;54;p13">
            <a:extLst>
              <a:ext uri="{FF2B5EF4-FFF2-40B4-BE49-F238E27FC236}">
                <a16:creationId xmlns:a16="http://schemas.microsoft.com/office/drawing/2014/main" id="{43FED08A-FAD3-C20B-5A1E-388F286B904D}"/>
              </a:ext>
            </a:extLst>
          </p:cNvPr>
          <p:cNvSpPr txBox="1"/>
          <p:nvPr/>
        </p:nvSpPr>
        <p:spPr>
          <a:xfrm>
            <a:off x="1918251" y="38332152"/>
            <a:ext cx="4772065" cy="1607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</a:pPr>
            <a:r>
              <a:rPr lang="en-GB" sz="4000" dirty="0">
                <a:solidFill>
                  <a:schemeClr val="dk2"/>
                </a:solidFill>
              </a:rPr>
              <a:t>Default and Custom Classifier used.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625</Words>
  <Application>Microsoft Office PowerPoint</Application>
  <PresentationFormat>Benutzerdefiniert</PresentationFormat>
  <Paragraphs>64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Marc Schenk</cp:lastModifiedBy>
  <cp:revision>6</cp:revision>
  <dcterms:modified xsi:type="dcterms:W3CDTF">2024-05-26T15:31:33Z</dcterms:modified>
</cp:coreProperties>
</file>