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42804000" cx="30276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14C95B1-63BA-424E-BC4B-64B80D0D01D7}">
  <a:tblStyle styleId="{214C95B1-63BA-424E-BC4B-64B80D0D01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6627" y="685800"/>
            <a:ext cx="2425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4f9f79a94_0_725:notes"/>
          <p:cNvSpPr/>
          <p:nvPr>
            <p:ph idx="2" type="sldImg"/>
          </p:nvPr>
        </p:nvSpPr>
        <p:spPr>
          <a:xfrm>
            <a:off x="2216630" y="685800"/>
            <a:ext cx="2425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4f9f79a94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32074" y="6196323"/>
            <a:ext cx="28212000" cy="17081700"/>
          </a:xfrm>
          <a:prstGeom prst="rect">
            <a:avLst/>
          </a:prstGeom>
        </p:spPr>
        <p:txBody>
          <a:bodyPr anchorCtr="0" anchor="b" bIns="455425" lIns="455425" spcFirstLastPara="1" rIns="455425" wrap="square" tIns="455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032046" y="23585474"/>
            <a:ext cx="28212000" cy="6596100"/>
          </a:xfrm>
          <a:prstGeom prst="rect">
            <a:avLst/>
          </a:prstGeom>
        </p:spPr>
        <p:txBody>
          <a:bodyPr anchorCtr="0" anchor="t" bIns="455425" lIns="455425" spcFirstLastPara="1" rIns="455425" wrap="square" tIns="455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032046" y="9205128"/>
            <a:ext cx="28212000" cy="16340100"/>
          </a:xfrm>
          <a:prstGeom prst="rect">
            <a:avLst/>
          </a:prstGeom>
        </p:spPr>
        <p:txBody>
          <a:bodyPr anchorCtr="0" anchor="b" bIns="455425" lIns="455425" spcFirstLastPara="1" rIns="455425" wrap="square" tIns="455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032046" y="26232690"/>
            <a:ext cx="28212000" cy="10825200"/>
          </a:xfrm>
          <a:prstGeom prst="rect">
            <a:avLst/>
          </a:prstGeom>
        </p:spPr>
        <p:txBody>
          <a:bodyPr anchorCtr="0" anchor="t" bIns="455425" lIns="455425" spcFirstLastPara="1" rIns="455425" wrap="square" tIns="455425">
            <a:normAutofit/>
          </a:bodyPr>
          <a:lstStyle>
            <a:lvl1pPr indent="-800100" lvl="0" marL="457200" algn="ctr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indent="-673100" lvl="1" marL="914400" algn="ctr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2pPr>
            <a:lvl3pPr indent="-673100" lvl="2" marL="1371600" algn="ctr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3pPr>
            <a:lvl4pPr indent="-673100" lvl="3" marL="1828800" algn="ctr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4pPr>
            <a:lvl5pPr indent="-673100" lvl="4" marL="2286000" algn="ctr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5pPr>
            <a:lvl6pPr indent="-673100" lvl="5" marL="2743200" algn="ctr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6pPr>
            <a:lvl7pPr indent="-673100" lvl="6" marL="3200400" algn="ctr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7pPr>
            <a:lvl8pPr indent="-673100" lvl="7" marL="3657600" algn="ctr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8pPr>
            <a:lvl9pPr indent="-673100" lvl="8" marL="4114800" algn="ctr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032046" y="17899287"/>
            <a:ext cx="28212000" cy="70053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032046" y="3703480"/>
            <a:ext cx="28212000" cy="4766100"/>
          </a:xfrm>
          <a:prstGeom prst="rect">
            <a:avLst/>
          </a:prstGeom>
        </p:spPr>
        <p:txBody>
          <a:bodyPr anchorCtr="0" anchor="t" bIns="455425" lIns="455425" spcFirstLastPara="1" rIns="455425" wrap="square" tIns="455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032046" y="9590851"/>
            <a:ext cx="28212000" cy="28431000"/>
          </a:xfrm>
          <a:prstGeom prst="rect">
            <a:avLst/>
          </a:prstGeom>
        </p:spPr>
        <p:txBody>
          <a:bodyPr anchorCtr="0" anchor="t" bIns="455425" lIns="455425" spcFirstLastPara="1" rIns="455425" wrap="square" tIns="455425">
            <a:normAutofit/>
          </a:bodyPr>
          <a:lstStyle>
            <a:lvl1pPr indent="-800100" lvl="0" marL="457200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indent="-673100" lvl="1" marL="9144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2pPr>
            <a:lvl3pPr indent="-673100" lvl="2" marL="13716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3pPr>
            <a:lvl4pPr indent="-673100" lvl="3" marL="18288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4pPr>
            <a:lvl5pPr indent="-673100" lvl="4" marL="22860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5pPr>
            <a:lvl6pPr indent="-673100" lvl="5" marL="27432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6pPr>
            <a:lvl7pPr indent="-673100" lvl="6" marL="32004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7pPr>
            <a:lvl8pPr indent="-673100" lvl="7" marL="36576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8pPr>
            <a:lvl9pPr indent="-673100" lvl="8" marL="41148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032046" y="3703480"/>
            <a:ext cx="28212000" cy="4766100"/>
          </a:xfrm>
          <a:prstGeom prst="rect">
            <a:avLst/>
          </a:prstGeom>
        </p:spPr>
        <p:txBody>
          <a:bodyPr anchorCtr="0" anchor="t" bIns="455425" lIns="455425" spcFirstLastPara="1" rIns="455425" wrap="square" tIns="455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032046" y="9590851"/>
            <a:ext cx="13243800" cy="28431000"/>
          </a:xfrm>
          <a:prstGeom prst="rect">
            <a:avLst/>
          </a:prstGeom>
        </p:spPr>
        <p:txBody>
          <a:bodyPr anchorCtr="0" anchor="t" bIns="455425" lIns="455425" spcFirstLastPara="1" rIns="455425" wrap="square" tIns="455425">
            <a:normAutofit/>
          </a:bodyPr>
          <a:lstStyle>
            <a:lvl1pPr indent="-673100" lvl="0" marL="457200">
              <a:spcBef>
                <a:spcPts val="0"/>
              </a:spcBef>
              <a:spcAft>
                <a:spcPts val="0"/>
              </a:spcAft>
              <a:buSzPts val="7000"/>
              <a:buChar char="●"/>
              <a:defRPr sz="7000"/>
            </a:lvl1pPr>
            <a:lvl2pPr indent="-609600" lvl="1" marL="9144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indent="-609600" lvl="2" marL="1371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indent="-609600" lvl="3" marL="18288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indent="-609600" lvl="4" marL="22860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indent="-609600" lvl="5" marL="27432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indent="-609600" lvl="6" marL="32004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indent="-609600" lvl="7" marL="3657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indent="-609600" lvl="8" marL="41148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6000191" y="9590851"/>
            <a:ext cx="13243800" cy="28431000"/>
          </a:xfrm>
          <a:prstGeom prst="rect">
            <a:avLst/>
          </a:prstGeom>
        </p:spPr>
        <p:txBody>
          <a:bodyPr anchorCtr="0" anchor="t" bIns="455425" lIns="455425" spcFirstLastPara="1" rIns="455425" wrap="square" tIns="455425">
            <a:normAutofit/>
          </a:bodyPr>
          <a:lstStyle>
            <a:lvl1pPr indent="-673100" lvl="0" marL="457200">
              <a:spcBef>
                <a:spcPts val="0"/>
              </a:spcBef>
              <a:spcAft>
                <a:spcPts val="0"/>
              </a:spcAft>
              <a:buSzPts val="7000"/>
              <a:buChar char="●"/>
              <a:defRPr sz="7000"/>
            </a:lvl1pPr>
            <a:lvl2pPr indent="-609600" lvl="1" marL="9144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indent="-609600" lvl="2" marL="1371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indent="-609600" lvl="3" marL="18288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indent="-609600" lvl="4" marL="22860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indent="-609600" lvl="5" marL="27432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indent="-609600" lvl="6" marL="32004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indent="-609600" lvl="7" marL="3657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indent="-609600" lvl="8" marL="41148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032046" y="3703480"/>
            <a:ext cx="28212000" cy="4766100"/>
          </a:xfrm>
          <a:prstGeom prst="rect">
            <a:avLst/>
          </a:prstGeom>
        </p:spPr>
        <p:txBody>
          <a:bodyPr anchorCtr="0" anchor="t" bIns="455425" lIns="455425" spcFirstLastPara="1" rIns="455425" wrap="square" tIns="455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032046" y="4623681"/>
            <a:ext cx="9297300" cy="6288900"/>
          </a:xfrm>
          <a:prstGeom prst="rect">
            <a:avLst/>
          </a:prstGeom>
        </p:spPr>
        <p:txBody>
          <a:bodyPr anchorCtr="0" anchor="b" bIns="455425" lIns="455425" spcFirstLastPara="1" rIns="455425" wrap="square" tIns="455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032046" y="11564195"/>
            <a:ext cx="9297300" cy="26458800"/>
          </a:xfrm>
          <a:prstGeom prst="rect">
            <a:avLst/>
          </a:prstGeom>
        </p:spPr>
        <p:txBody>
          <a:bodyPr anchorCtr="0" anchor="t" bIns="455425" lIns="455425" spcFirstLastPara="1" rIns="455425" wrap="square" tIns="455425">
            <a:normAutofit/>
          </a:bodyPr>
          <a:lstStyle>
            <a:lvl1pPr indent="-609600" lvl="0" marL="4572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1pPr>
            <a:lvl2pPr indent="-609600" lvl="1" marL="9144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indent="-609600" lvl="2" marL="1371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indent="-609600" lvl="3" marL="18288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indent="-609600" lvl="4" marL="22860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indent="-609600" lvl="5" marL="27432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indent="-609600" lvl="6" marL="32004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indent="-609600" lvl="7" marL="3657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indent="-609600" lvl="8" marL="41148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623229" y="3746130"/>
            <a:ext cx="21084000" cy="340434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1pPr>
            <a:lvl2pPr lvl="1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2pPr>
            <a:lvl3pPr lvl="2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3pPr>
            <a:lvl4pPr lvl="3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4pPr>
            <a:lvl5pPr lvl="4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5pPr>
            <a:lvl6pPr lvl="5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6pPr>
            <a:lvl7pPr lvl="6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7pPr>
            <a:lvl8pPr lvl="7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8pPr>
            <a:lvl9pPr lvl="8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5138000" y="-1040"/>
            <a:ext cx="15138000" cy="4280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5425" lIns="455425" spcFirstLastPara="1" rIns="455425" wrap="square" tIns="45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879077" y="10262433"/>
            <a:ext cx="13393800" cy="12335700"/>
          </a:xfrm>
          <a:prstGeom prst="rect">
            <a:avLst/>
          </a:prstGeom>
        </p:spPr>
        <p:txBody>
          <a:bodyPr anchorCtr="0" anchor="b" bIns="455425" lIns="455425" spcFirstLastPara="1" rIns="455425" wrap="square" tIns="455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879077" y="23327077"/>
            <a:ext cx="13393800" cy="10278600"/>
          </a:xfrm>
          <a:prstGeom prst="rect">
            <a:avLst/>
          </a:prstGeom>
        </p:spPr>
        <p:txBody>
          <a:bodyPr anchorCtr="0" anchor="t" bIns="455425" lIns="455425" spcFirstLastPara="1" rIns="455425" wrap="square" tIns="455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6354801" y="6025723"/>
            <a:ext cx="12704400" cy="307506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rmAutofit/>
          </a:bodyPr>
          <a:lstStyle>
            <a:lvl1pPr indent="-800100" lvl="0" marL="457200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indent="-673100" lvl="1" marL="9144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2pPr>
            <a:lvl3pPr indent="-673100" lvl="2" marL="13716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3pPr>
            <a:lvl4pPr indent="-673100" lvl="3" marL="18288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4pPr>
            <a:lvl5pPr indent="-673100" lvl="4" marL="22860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5pPr>
            <a:lvl6pPr indent="-673100" lvl="5" marL="27432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6pPr>
            <a:lvl7pPr indent="-673100" lvl="6" marL="32004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7pPr>
            <a:lvl8pPr indent="-673100" lvl="7" marL="36576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8pPr>
            <a:lvl9pPr indent="-673100" lvl="8" marL="41148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032046" y="35206675"/>
            <a:ext cx="19862100" cy="50355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2046" y="3703480"/>
            <a:ext cx="28212000" cy="47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425" lIns="455425" spcFirstLastPara="1" rIns="455425" wrap="square" tIns="455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2046" y="9590851"/>
            <a:ext cx="28212000" cy="284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425" lIns="455425" spcFirstLastPara="1" rIns="455425" wrap="square" tIns="455425">
            <a:normAutofit/>
          </a:bodyPr>
          <a:lstStyle>
            <a:lvl1pPr indent="-800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Char char="●"/>
              <a:defRPr sz="9000">
                <a:solidFill>
                  <a:schemeClr val="dk2"/>
                </a:solidFill>
              </a:defRPr>
            </a:lvl1pPr>
            <a:lvl2pPr indent="-673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2pPr>
            <a:lvl3pPr indent="-673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3pPr>
            <a:lvl4pPr indent="-673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●"/>
              <a:defRPr sz="7000">
                <a:solidFill>
                  <a:schemeClr val="dk2"/>
                </a:solidFill>
              </a:defRPr>
            </a:lvl4pPr>
            <a:lvl5pPr indent="-673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5pPr>
            <a:lvl6pPr indent="-673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6pPr>
            <a:lvl7pPr indent="-673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●"/>
              <a:defRPr sz="7000">
                <a:solidFill>
                  <a:schemeClr val="dk2"/>
                </a:solidFill>
              </a:defRPr>
            </a:lvl7pPr>
            <a:lvl8pPr indent="-673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8pPr>
            <a:lvl9pPr indent="-673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425" lIns="455425" spcFirstLastPara="1" rIns="455425" wrap="square" tIns="455425">
            <a:normAutofit/>
          </a:bodyPr>
          <a:lstStyle>
            <a:lvl1pPr lvl="0" algn="r">
              <a:buNone/>
              <a:defRPr sz="5000">
                <a:solidFill>
                  <a:schemeClr val="dk2"/>
                </a:solidFill>
              </a:defRPr>
            </a:lvl1pPr>
            <a:lvl2pPr lvl="1" algn="r">
              <a:buNone/>
              <a:defRPr sz="5000">
                <a:solidFill>
                  <a:schemeClr val="dk2"/>
                </a:solidFill>
              </a:defRPr>
            </a:lvl2pPr>
            <a:lvl3pPr lvl="2" algn="r">
              <a:buNone/>
              <a:defRPr sz="5000">
                <a:solidFill>
                  <a:schemeClr val="dk2"/>
                </a:solidFill>
              </a:defRPr>
            </a:lvl3pPr>
            <a:lvl4pPr lvl="3" algn="r">
              <a:buNone/>
              <a:defRPr sz="5000">
                <a:solidFill>
                  <a:schemeClr val="dk2"/>
                </a:solidFill>
              </a:defRPr>
            </a:lvl4pPr>
            <a:lvl5pPr lvl="4" algn="r">
              <a:buNone/>
              <a:defRPr sz="5000">
                <a:solidFill>
                  <a:schemeClr val="dk2"/>
                </a:solidFill>
              </a:defRPr>
            </a:lvl5pPr>
            <a:lvl6pPr lvl="5" algn="r">
              <a:buNone/>
              <a:defRPr sz="5000">
                <a:solidFill>
                  <a:schemeClr val="dk2"/>
                </a:solidFill>
              </a:defRPr>
            </a:lvl6pPr>
            <a:lvl7pPr lvl="6" algn="r">
              <a:buNone/>
              <a:defRPr sz="5000">
                <a:solidFill>
                  <a:schemeClr val="dk2"/>
                </a:solidFill>
              </a:defRPr>
            </a:lvl7pPr>
            <a:lvl8pPr lvl="7" algn="r">
              <a:buNone/>
              <a:defRPr sz="5000">
                <a:solidFill>
                  <a:schemeClr val="dk2"/>
                </a:solidFill>
              </a:defRPr>
            </a:lvl8pPr>
            <a:lvl9pPr lvl="8" algn="r">
              <a:buNone/>
              <a:defRPr sz="5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60250" y="34632925"/>
            <a:ext cx="13463400" cy="6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</a:pPr>
            <a:r>
              <a:rPr lang="en" sz="4000">
                <a:solidFill>
                  <a:schemeClr val="dk2"/>
                </a:solidFill>
              </a:rPr>
              <a:t>Add</a:t>
            </a:r>
            <a:r>
              <a:rPr lang="en" sz="4000">
                <a:solidFill>
                  <a:schemeClr val="dk2"/>
                </a:solidFill>
              </a:rPr>
              <a:t> Datasets that you use here. </a:t>
            </a:r>
            <a:endParaRPr sz="40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060250" y="22371025"/>
            <a:ext cx="13463400" cy="109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</a:pPr>
            <a:r>
              <a:rPr lang="en" sz="4000">
                <a:solidFill>
                  <a:schemeClr val="dk2"/>
                </a:solidFill>
              </a:rPr>
              <a:t>Add your Method here. </a:t>
            </a:r>
            <a:endParaRPr sz="4000">
              <a:solidFill>
                <a:schemeClr val="dk2"/>
              </a:solidFill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</a:pPr>
            <a:r>
              <a:rPr lang="en" sz="4000">
                <a:solidFill>
                  <a:schemeClr val="dk2"/>
                </a:solidFill>
              </a:rPr>
              <a:t>You can add diagrams and/or formulas to explain your method. </a:t>
            </a:r>
            <a:endParaRPr sz="40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33400" y="1064100"/>
            <a:ext cx="29349900" cy="12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1925" lIns="101925" spcFirstLastPara="1" rIns="101925" wrap="square" tIns="1019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143264"/>
                </a:solidFill>
              </a:rPr>
              <a:t>Group Mini-Project Title</a:t>
            </a:r>
            <a:endParaRPr sz="8000">
              <a:solidFill>
                <a:srgbClr val="143264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741274" y="4726071"/>
            <a:ext cx="135000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1925" lIns="101925" spcFirstLastPara="1" rIns="101925" wrap="square" tIns="101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rgbClr val="143264"/>
                </a:solidFill>
              </a:rPr>
              <a:t>Validation</a:t>
            </a:r>
            <a:endParaRPr b="1" sz="3600">
              <a:solidFill>
                <a:srgbClr val="143264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005174" y="12202716"/>
            <a:ext cx="135000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1925" lIns="101925" spcFirstLastPara="1" rIns="101925" wrap="square" tIns="101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900">
                <a:solidFill>
                  <a:srgbClr val="143264"/>
                </a:solidFill>
              </a:rPr>
              <a:t>Key Related Works</a:t>
            </a:r>
            <a:endParaRPr b="1" sz="3600">
              <a:solidFill>
                <a:srgbClr val="14326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900">
              <a:solidFill>
                <a:srgbClr val="143264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33325" y="2347321"/>
            <a:ext cx="293499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1925" lIns="101925" spcFirstLastPara="1" rIns="101925" wrap="square" tIns="1019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1"/>
                </a:solidFill>
              </a:rPr>
              <a:t>Name Surname 1</a:t>
            </a:r>
            <a:r>
              <a:rPr lang="en" sz="4500">
                <a:solidFill>
                  <a:schemeClr val="dk1"/>
                </a:solidFill>
              </a:rPr>
              <a:t>, </a:t>
            </a:r>
            <a:r>
              <a:rPr lang="en" sz="4500">
                <a:solidFill>
                  <a:schemeClr val="dk1"/>
                </a:solidFill>
              </a:rPr>
              <a:t>Name Surname 2</a:t>
            </a:r>
            <a:r>
              <a:rPr lang="en" sz="4500">
                <a:solidFill>
                  <a:schemeClr val="dk1"/>
                </a:solidFill>
              </a:rPr>
              <a:t>, </a:t>
            </a:r>
            <a:r>
              <a:rPr lang="en" sz="4500">
                <a:solidFill>
                  <a:schemeClr val="dk1"/>
                </a:solidFill>
              </a:rPr>
              <a:t>Name Surname 3</a:t>
            </a:r>
            <a:endParaRPr baseline="30000" sz="4500"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33325" y="3098013"/>
            <a:ext cx="293499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1925" lIns="101925" spcFirstLastPara="1" rIns="101925" wrap="square" tIns="1019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Group GroupNumber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5194650" y="38258750"/>
            <a:ext cx="14263200" cy="3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101925" lIns="101925" spcFirstLastPara="1" rIns="101925" wrap="square" tIns="101925">
            <a:noAutofit/>
          </a:bodyPr>
          <a:lstStyle/>
          <a:p>
            <a:pPr indent="0" lvl="0" marL="508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143264"/>
                </a:solidFill>
              </a:rPr>
              <a:t>References</a:t>
            </a:r>
            <a:endParaRPr b="1" sz="3400">
              <a:solidFill>
                <a:srgbClr val="143264"/>
              </a:solidFill>
            </a:endParaRPr>
          </a:p>
          <a:p>
            <a:pPr indent="0" lvl="0" marL="508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43264"/>
                </a:solidFill>
              </a:rPr>
              <a:t>Add your three key references here. Use IEEE referencing style. E.g., </a:t>
            </a:r>
            <a:endParaRPr sz="2400">
              <a:solidFill>
                <a:srgbClr val="143264"/>
              </a:solidFill>
            </a:endParaRPr>
          </a:p>
          <a:p>
            <a:pPr indent="0" lvl="0" marL="508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43264"/>
                </a:solidFill>
              </a:rPr>
              <a:t>[1] </a:t>
            </a:r>
            <a:r>
              <a:rPr lang="en" sz="2400">
                <a:solidFill>
                  <a:srgbClr val="143264"/>
                </a:solidFill>
              </a:rPr>
              <a:t>A. Vaswani, N. Shazeer, N. Parmar, J. Uszkoreit, L. Jones, A. N. Gomez, Ł. Kaiser, and I. Polosukhin, “Attention is all you need,” Advances in neural information processing systems, vol. 30, 2017.</a:t>
            </a:r>
            <a:endParaRPr sz="2400">
              <a:solidFill>
                <a:srgbClr val="143264"/>
              </a:solidFill>
            </a:endParaRPr>
          </a:p>
          <a:p>
            <a:pPr indent="0" lvl="0" marL="508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43264"/>
                </a:solidFill>
              </a:rPr>
              <a:t>[2]</a:t>
            </a:r>
            <a:endParaRPr sz="2400">
              <a:solidFill>
                <a:srgbClr val="143264"/>
              </a:solidFill>
            </a:endParaRPr>
          </a:p>
          <a:p>
            <a:pPr indent="0" lvl="0" marL="508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43264"/>
              </a:solidFill>
            </a:endParaRPr>
          </a:p>
          <a:p>
            <a:pPr indent="0" lvl="0" marL="508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43264"/>
                </a:solidFill>
              </a:rPr>
              <a:t>[3]</a:t>
            </a:r>
            <a:endParaRPr sz="2400">
              <a:solidFill>
                <a:srgbClr val="143264"/>
              </a:solidFill>
            </a:endParaRPr>
          </a:p>
          <a:p>
            <a:pPr indent="0" lvl="0" marL="508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43264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15632986" y="31290250"/>
            <a:ext cx="13716567" cy="65358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1925" lIns="101925" spcFirstLastPara="1" rIns="101925" wrap="square" tIns="101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3" name="Google Shape;63;p13"/>
          <p:cNvSpPr txBox="1"/>
          <p:nvPr/>
        </p:nvSpPr>
        <p:spPr>
          <a:xfrm>
            <a:off x="15744887" y="31321303"/>
            <a:ext cx="13499996" cy="11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1925" lIns="101925" spcFirstLastPara="1" rIns="101925" wrap="square" tIns="101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rgbClr val="143264"/>
                </a:solidFill>
              </a:rPr>
              <a:t>Conclusion</a:t>
            </a:r>
            <a:endParaRPr b="1" sz="3600">
              <a:solidFill>
                <a:srgbClr val="143264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930050" y="4604975"/>
            <a:ext cx="13716600" cy="71298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1925" lIns="101925" spcFirstLastPara="1" rIns="101925" wrap="square" tIns="101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5" name="Google Shape;65;p13"/>
          <p:cNvSpPr txBox="1"/>
          <p:nvPr/>
        </p:nvSpPr>
        <p:spPr>
          <a:xfrm>
            <a:off x="1041949" y="4636024"/>
            <a:ext cx="135000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1925" lIns="101925" spcFirstLastPara="1" rIns="101925" wrap="square" tIns="101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rgbClr val="143264"/>
                </a:solidFill>
              </a:rPr>
              <a:t>Problem definition</a:t>
            </a:r>
            <a:endParaRPr b="1" sz="3600">
              <a:solidFill>
                <a:srgbClr val="143264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041950" y="41109225"/>
            <a:ext cx="914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143264"/>
                </a:solidFill>
              </a:rPr>
              <a:t>EE-559: Deep Learning, 2024</a:t>
            </a:r>
            <a:endParaRPr sz="4000">
              <a:solidFill>
                <a:srgbClr val="143264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1005174" y="21499116"/>
            <a:ext cx="135000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1925" lIns="101925" spcFirstLastPara="1" rIns="101925" wrap="square" tIns="101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rgbClr val="143264"/>
                </a:solidFill>
              </a:rPr>
              <a:t>Method</a:t>
            </a:r>
            <a:endParaRPr b="1" sz="3600">
              <a:solidFill>
                <a:srgbClr val="143264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041949" y="33758416"/>
            <a:ext cx="135000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1925" lIns="101925" spcFirstLastPara="1" rIns="101925" wrap="square" tIns="101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rgbClr val="143264"/>
                </a:solidFill>
              </a:rPr>
              <a:t>Dataset(s)</a:t>
            </a:r>
            <a:endParaRPr b="1" sz="3600">
              <a:solidFill>
                <a:srgbClr val="143264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5741274" y="24882121"/>
            <a:ext cx="135000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1925" lIns="101925" spcFirstLastPara="1" rIns="101925" wrap="square" tIns="101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rgbClr val="143264"/>
                </a:solidFill>
              </a:rPr>
              <a:t>Limitations</a:t>
            </a:r>
            <a:endParaRPr b="1" sz="3600">
              <a:solidFill>
                <a:srgbClr val="143264"/>
              </a:solidFill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251" y="1120221"/>
            <a:ext cx="3161754" cy="846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4925" y="947266"/>
            <a:ext cx="4832046" cy="119203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1041950" y="5510525"/>
            <a:ext cx="13463400" cy="6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</a:pPr>
            <a:r>
              <a:rPr lang="en" sz="4000">
                <a:solidFill>
                  <a:schemeClr val="dk2"/>
                </a:solidFill>
              </a:rPr>
              <a:t>Add your P</a:t>
            </a:r>
            <a:r>
              <a:rPr lang="en" sz="4000">
                <a:solidFill>
                  <a:schemeClr val="dk2"/>
                </a:solidFill>
              </a:rPr>
              <a:t>roblem</a:t>
            </a:r>
            <a:r>
              <a:rPr lang="en" sz="4000">
                <a:solidFill>
                  <a:schemeClr val="dk2"/>
                </a:solidFill>
              </a:rPr>
              <a:t> Definition here. </a:t>
            </a:r>
            <a:endParaRPr sz="4000">
              <a:solidFill>
                <a:schemeClr val="dk2"/>
              </a:solidFill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</a:pPr>
            <a:r>
              <a:rPr lang="en" sz="4000">
                <a:solidFill>
                  <a:schemeClr val="dk2"/>
                </a:solidFill>
              </a:rPr>
              <a:t>Note: do </a:t>
            </a:r>
            <a:r>
              <a:rPr b="1" lang="en" sz="4000">
                <a:solidFill>
                  <a:schemeClr val="dk2"/>
                </a:solidFill>
              </a:rPr>
              <a:t>not</a:t>
            </a:r>
            <a:r>
              <a:rPr lang="en" sz="4000">
                <a:solidFill>
                  <a:schemeClr val="dk2"/>
                </a:solidFill>
              </a:rPr>
              <a:t> copy-paste text from your report. </a:t>
            </a:r>
            <a:endParaRPr sz="4000">
              <a:solidFill>
                <a:schemeClr val="dk2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023475" y="13121525"/>
            <a:ext cx="13463400" cy="82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</a:pPr>
            <a:r>
              <a:rPr lang="en" sz="4000">
                <a:solidFill>
                  <a:schemeClr val="dk2"/>
                </a:solidFill>
              </a:rPr>
              <a:t>Add your Related Works here. </a:t>
            </a:r>
            <a:endParaRPr sz="4000">
              <a:solidFill>
                <a:schemeClr val="dk2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15759575" y="5662925"/>
            <a:ext cx="13463400" cy="18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</a:pPr>
            <a:r>
              <a:rPr lang="en" sz="4000">
                <a:solidFill>
                  <a:schemeClr val="dk2"/>
                </a:solidFill>
              </a:rPr>
              <a:t>Add your Evaluation, Testing and Analysis here. </a:t>
            </a:r>
            <a:endParaRPr sz="4000">
              <a:solidFill>
                <a:schemeClr val="dk2"/>
              </a:solidFill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</a:pPr>
            <a:r>
              <a:rPr lang="en" sz="4000">
                <a:solidFill>
                  <a:schemeClr val="dk2"/>
                </a:solidFill>
              </a:rPr>
              <a:t>You can add plots, tables with resutls to showcase your method.</a:t>
            </a:r>
            <a:endParaRPr sz="4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</a:rPr>
              <a:t> </a:t>
            </a:r>
            <a:endParaRPr sz="4000">
              <a:solidFill>
                <a:schemeClr val="dk2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15759575" y="25766525"/>
            <a:ext cx="13463400" cy="49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</a:pPr>
            <a:r>
              <a:rPr lang="en" sz="4000">
                <a:solidFill>
                  <a:schemeClr val="dk2"/>
                </a:solidFill>
              </a:rPr>
              <a:t>Add your Limitations here. </a:t>
            </a:r>
            <a:endParaRPr sz="4000">
              <a:solidFill>
                <a:schemeClr val="dk2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15839375" y="32195950"/>
            <a:ext cx="13463400" cy="55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</a:pPr>
            <a:r>
              <a:rPr lang="en" sz="4000">
                <a:solidFill>
                  <a:schemeClr val="dk2"/>
                </a:solidFill>
              </a:rPr>
              <a:t>Add Conclusions here.</a:t>
            </a:r>
            <a:endParaRPr sz="4000">
              <a:solidFill>
                <a:schemeClr val="dk2"/>
              </a:solidFill>
            </a:endParaRPr>
          </a:p>
        </p:txBody>
      </p:sp>
      <p:graphicFrame>
        <p:nvGraphicFramePr>
          <p:cNvPr id="77" name="Google Shape;77;p13"/>
          <p:cNvGraphicFramePr/>
          <p:nvPr/>
        </p:nvGraphicFramePr>
        <p:xfrm>
          <a:off x="15935363" y="83191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{214C95B1-63BA-424E-BC4B-64B80D0D01D7}</a:tableStyleId>
              </a:tblPr>
              <a:tblGrid>
                <a:gridCol w="3283625"/>
                <a:gridCol w="3369350"/>
                <a:gridCol w="3326475"/>
                <a:gridCol w="3326475"/>
              </a:tblGrid>
              <a:tr h="60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/>
                        <a:t>Dataset</a:t>
                      </a:r>
                      <a:endParaRPr sz="4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/>
                        <a:t>Naive</a:t>
                      </a:r>
                      <a:endParaRPr sz="4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/>
                        <a:t>Flexible</a:t>
                      </a:r>
                      <a:endParaRPr sz="4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/>
                        <a:t>Better?</a:t>
                      </a:r>
                      <a:endParaRPr sz="4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/>
                        <a:t>CLEVELAND</a:t>
                      </a:r>
                      <a:endParaRPr sz="37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/>
                        <a:t>83.3 ± 0.6</a:t>
                      </a:r>
                      <a:endParaRPr sz="37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/>
                        <a:t>80.0 ± 0.6</a:t>
                      </a:r>
                      <a:endParaRPr sz="37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/>
                        <a:t>×</a:t>
                      </a:r>
                      <a:endParaRPr sz="37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/>
                        <a:t>GLASS2</a:t>
                      </a:r>
                      <a:endParaRPr sz="37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/>
                        <a:t> 61.9 ± 1.4</a:t>
                      </a:r>
                      <a:endParaRPr sz="37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/>
                        <a:t>83.8 ± 0.7 </a:t>
                      </a:r>
                      <a:endParaRPr sz="37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6000"/>
                        </a:lnSpc>
                        <a:spcBef>
                          <a:spcPts val="4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✓</a:t>
                      </a:r>
                      <a:endParaRPr sz="37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/>
                        <a:t>CREDIT</a:t>
                      </a:r>
                      <a:endParaRPr sz="37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/>
                        <a:t>74.8 ± 0.5</a:t>
                      </a:r>
                      <a:endParaRPr sz="37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/>
                        <a:t>78.3 ± 0.6</a:t>
                      </a:r>
                      <a:endParaRPr sz="37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7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78" name="Google Shape;78;p13"/>
          <p:cNvGrpSpPr/>
          <p:nvPr/>
        </p:nvGrpSpPr>
        <p:grpSpPr>
          <a:xfrm>
            <a:off x="1123951" y="24840753"/>
            <a:ext cx="13463308" cy="8228026"/>
            <a:chOff x="1123950" y="24841200"/>
            <a:chExt cx="13326050" cy="8281025"/>
          </a:xfrm>
        </p:grpSpPr>
        <p:sp>
          <p:nvSpPr>
            <p:cNvPr id="79" name="Google Shape;79;p13"/>
            <p:cNvSpPr/>
            <p:nvPr/>
          </p:nvSpPr>
          <p:spPr>
            <a:xfrm>
              <a:off x="1139000" y="24874325"/>
              <a:ext cx="13305900" cy="8227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0">
                  <a:solidFill>
                    <a:schemeClr val="dk1"/>
                  </a:solidFill>
                </a:rPr>
                <a:t>A</a:t>
              </a:r>
              <a:endParaRPr sz="40000">
                <a:solidFill>
                  <a:schemeClr val="dk1"/>
                </a:solidFill>
              </a:endParaRPr>
            </a:p>
          </p:txBody>
        </p:sp>
        <p:cxnSp>
          <p:nvCxnSpPr>
            <p:cNvPr id="80" name="Google Shape;80;p13"/>
            <p:cNvCxnSpPr/>
            <p:nvPr/>
          </p:nvCxnSpPr>
          <p:spPr>
            <a:xfrm>
              <a:off x="1123950" y="24841200"/>
              <a:ext cx="13316100" cy="82680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13"/>
            <p:cNvCxnSpPr/>
            <p:nvPr/>
          </p:nvCxnSpPr>
          <p:spPr>
            <a:xfrm flipH="1" rot="10800000">
              <a:off x="1133900" y="24854225"/>
              <a:ext cx="13316100" cy="82680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13"/>
            <p:cNvCxnSpPr>
              <a:stCxn id="79" idx="0"/>
              <a:endCxn id="79" idx="2"/>
            </p:cNvCxnSpPr>
            <p:nvPr/>
          </p:nvCxnSpPr>
          <p:spPr>
            <a:xfrm>
              <a:off x="7791950" y="24874325"/>
              <a:ext cx="0" cy="82278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