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72" r:id="rId3"/>
    <p:sldId id="266" r:id="rId4"/>
    <p:sldId id="273" r:id="rId5"/>
    <p:sldId id="274" r:id="rId6"/>
    <p:sldId id="258" r:id="rId7"/>
    <p:sldId id="275" r:id="rId8"/>
    <p:sldId id="259" r:id="rId9"/>
    <p:sldId id="267" r:id="rId10"/>
    <p:sldId id="268" r:id="rId11"/>
    <p:sldId id="269" r:id="rId12"/>
    <p:sldId id="277" r:id="rId13"/>
    <p:sldId id="261" r:id="rId14"/>
    <p:sldId id="262" r:id="rId15"/>
    <p:sldId id="263"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98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464"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A495E3B-17EB-4D40-83B9-3A4F9FA289BA}" type="datetimeFigureOut">
              <a:rPr lang="zh-CN" altLang="en-US" smtClean="0"/>
              <a:t>15/8/7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87560-3578-40F8-9944-A6E2694D12F8}" type="slidenum">
              <a:rPr lang="zh-CN" altLang="en-US" smtClean="0"/>
              <a:t>‹#›</a:t>
            </a:fld>
            <a:endParaRPr lang="zh-CN" altLang="en-US"/>
          </a:p>
        </p:txBody>
      </p:sp>
    </p:spTree>
    <p:extLst>
      <p:ext uri="{BB962C8B-B14F-4D97-AF65-F5344CB8AC3E}">
        <p14:creationId xmlns:p14="http://schemas.microsoft.com/office/powerpoint/2010/main" val="1282208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495E3B-17EB-4D40-83B9-3A4F9FA289BA}" type="datetimeFigureOut">
              <a:rPr lang="zh-CN" altLang="en-US" smtClean="0"/>
              <a:t>15/8/7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87560-3578-40F8-9944-A6E2694D12F8}" type="slidenum">
              <a:rPr lang="zh-CN" altLang="en-US" smtClean="0"/>
              <a:t>‹#›</a:t>
            </a:fld>
            <a:endParaRPr lang="zh-CN" altLang="en-US"/>
          </a:p>
        </p:txBody>
      </p:sp>
    </p:spTree>
    <p:extLst>
      <p:ext uri="{BB962C8B-B14F-4D97-AF65-F5344CB8AC3E}">
        <p14:creationId xmlns:p14="http://schemas.microsoft.com/office/powerpoint/2010/main" val="48384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495E3B-17EB-4D40-83B9-3A4F9FA289BA}" type="datetimeFigureOut">
              <a:rPr lang="zh-CN" altLang="en-US" smtClean="0"/>
              <a:t>15/8/7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87560-3578-40F8-9944-A6E2694D12F8}" type="slidenum">
              <a:rPr lang="zh-CN" altLang="en-US" smtClean="0"/>
              <a:t>‹#›</a:t>
            </a:fld>
            <a:endParaRPr lang="zh-CN" altLang="en-US"/>
          </a:p>
        </p:txBody>
      </p:sp>
    </p:spTree>
    <p:extLst>
      <p:ext uri="{BB962C8B-B14F-4D97-AF65-F5344CB8AC3E}">
        <p14:creationId xmlns:p14="http://schemas.microsoft.com/office/powerpoint/2010/main" val="239325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495E3B-17EB-4D40-83B9-3A4F9FA289BA}" type="datetimeFigureOut">
              <a:rPr lang="zh-CN" altLang="en-US" smtClean="0"/>
              <a:t>15/8/7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87560-3578-40F8-9944-A6E2694D12F8}" type="slidenum">
              <a:rPr lang="zh-CN" altLang="en-US" smtClean="0"/>
              <a:t>‹#›</a:t>
            </a:fld>
            <a:endParaRPr lang="zh-CN" altLang="en-US"/>
          </a:p>
        </p:txBody>
      </p:sp>
    </p:spTree>
    <p:extLst>
      <p:ext uri="{BB962C8B-B14F-4D97-AF65-F5344CB8AC3E}">
        <p14:creationId xmlns:p14="http://schemas.microsoft.com/office/powerpoint/2010/main" val="123808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A495E3B-17EB-4D40-83B9-3A4F9FA289BA}" type="datetimeFigureOut">
              <a:rPr lang="zh-CN" altLang="en-US" smtClean="0"/>
              <a:t>15/8/7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87560-3578-40F8-9944-A6E2694D12F8}" type="slidenum">
              <a:rPr lang="zh-CN" altLang="en-US" smtClean="0"/>
              <a:t>‹#›</a:t>
            </a:fld>
            <a:endParaRPr lang="zh-CN" altLang="en-US"/>
          </a:p>
        </p:txBody>
      </p:sp>
    </p:spTree>
    <p:extLst>
      <p:ext uri="{BB962C8B-B14F-4D97-AF65-F5344CB8AC3E}">
        <p14:creationId xmlns:p14="http://schemas.microsoft.com/office/powerpoint/2010/main" val="150428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A495E3B-17EB-4D40-83B9-3A4F9FA289BA}" type="datetimeFigureOut">
              <a:rPr lang="zh-CN" altLang="en-US" smtClean="0"/>
              <a:t>15/8/7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887560-3578-40F8-9944-A6E2694D12F8}" type="slidenum">
              <a:rPr lang="zh-CN" altLang="en-US" smtClean="0"/>
              <a:t>‹#›</a:t>
            </a:fld>
            <a:endParaRPr lang="zh-CN" altLang="en-US"/>
          </a:p>
        </p:txBody>
      </p:sp>
    </p:spTree>
    <p:extLst>
      <p:ext uri="{BB962C8B-B14F-4D97-AF65-F5344CB8AC3E}">
        <p14:creationId xmlns:p14="http://schemas.microsoft.com/office/powerpoint/2010/main" val="295327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A495E3B-17EB-4D40-83B9-3A4F9FA289BA}" type="datetimeFigureOut">
              <a:rPr lang="zh-CN" altLang="en-US" smtClean="0"/>
              <a:t>15/8/7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887560-3578-40F8-9944-A6E2694D12F8}" type="slidenum">
              <a:rPr lang="zh-CN" altLang="en-US" smtClean="0"/>
              <a:t>‹#›</a:t>
            </a:fld>
            <a:endParaRPr lang="zh-CN" altLang="en-US"/>
          </a:p>
        </p:txBody>
      </p:sp>
    </p:spTree>
    <p:extLst>
      <p:ext uri="{BB962C8B-B14F-4D97-AF65-F5344CB8AC3E}">
        <p14:creationId xmlns:p14="http://schemas.microsoft.com/office/powerpoint/2010/main" val="3881916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A495E3B-17EB-4D40-83B9-3A4F9FA289BA}" type="datetimeFigureOut">
              <a:rPr lang="zh-CN" altLang="en-US" smtClean="0"/>
              <a:t>15/8/7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887560-3578-40F8-9944-A6E2694D12F8}" type="slidenum">
              <a:rPr lang="zh-CN" altLang="en-US" smtClean="0"/>
              <a:t>‹#›</a:t>
            </a:fld>
            <a:endParaRPr lang="zh-CN" altLang="en-US"/>
          </a:p>
        </p:txBody>
      </p:sp>
    </p:spTree>
    <p:extLst>
      <p:ext uri="{BB962C8B-B14F-4D97-AF65-F5344CB8AC3E}">
        <p14:creationId xmlns:p14="http://schemas.microsoft.com/office/powerpoint/2010/main" val="203174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495E3B-17EB-4D40-83B9-3A4F9FA289BA}" type="datetimeFigureOut">
              <a:rPr lang="zh-CN" altLang="en-US" smtClean="0"/>
              <a:t>15/8/7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887560-3578-40F8-9944-A6E2694D12F8}" type="slidenum">
              <a:rPr lang="zh-CN" altLang="en-US" smtClean="0"/>
              <a:t>‹#›</a:t>
            </a:fld>
            <a:endParaRPr lang="zh-CN" altLang="en-US"/>
          </a:p>
        </p:txBody>
      </p:sp>
    </p:spTree>
    <p:extLst>
      <p:ext uri="{BB962C8B-B14F-4D97-AF65-F5344CB8AC3E}">
        <p14:creationId xmlns:p14="http://schemas.microsoft.com/office/powerpoint/2010/main" val="2266173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495E3B-17EB-4D40-83B9-3A4F9FA289BA}" type="datetimeFigureOut">
              <a:rPr lang="zh-CN" altLang="en-US" smtClean="0"/>
              <a:t>15/8/7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887560-3578-40F8-9944-A6E2694D12F8}" type="slidenum">
              <a:rPr lang="zh-CN" altLang="en-US" smtClean="0"/>
              <a:t>‹#›</a:t>
            </a:fld>
            <a:endParaRPr lang="zh-CN" altLang="en-US"/>
          </a:p>
        </p:txBody>
      </p:sp>
    </p:spTree>
    <p:extLst>
      <p:ext uri="{BB962C8B-B14F-4D97-AF65-F5344CB8AC3E}">
        <p14:creationId xmlns:p14="http://schemas.microsoft.com/office/powerpoint/2010/main" val="112473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495E3B-17EB-4D40-83B9-3A4F9FA289BA}" type="datetimeFigureOut">
              <a:rPr lang="zh-CN" altLang="en-US" smtClean="0"/>
              <a:t>15/8/7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887560-3578-40F8-9944-A6E2694D12F8}" type="slidenum">
              <a:rPr lang="zh-CN" altLang="en-US" smtClean="0"/>
              <a:t>‹#›</a:t>
            </a:fld>
            <a:endParaRPr lang="zh-CN" altLang="en-US"/>
          </a:p>
        </p:txBody>
      </p:sp>
    </p:spTree>
    <p:extLst>
      <p:ext uri="{BB962C8B-B14F-4D97-AF65-F5344CB8AC3E}">
        <p14:creationId xmlns:p14="http://schemas.microsoft.com/office/powerpoint/2010/main" val="4402951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95E3B-17EB-4D40-83B9-3A4F9FA289BA}" type="datetimeFigureOut">
              <a:rPr lang="zh-CN" altLang="en-US" smtClean="0"/>
              <a:t>15/8/7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87560-3578-40F8-9944-A6E2694D12F8}" type="slidenum">
              <a:rPr lang="zh-CN" altLang="en-US" smtClean="0"/>
              <a:t>‹#›</a:t>
            </a:fld>
            <a:endParaRPr lang="zh-CN" altLang="en-US"/>
          </a:p>
        </p:txBody>
      </p:sp>
    </p:spTree>
    <p:extLst>
      <p:ext uri="{BB962C8B-B14F-4D97-AF65-F5344CB8AC3E}">
        <p14:creationId xmlns:p14="http://schemas.microsoft.com/office/powerpoint/2010/main" val="873038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2006" y="2124636"/>
            <a:ext cx="3842498" cy="646331"/>
          </a:xfrm>
          <a:prstGeom prst="rect">
            <a:avLst/>
          </a:prstGeom>
          <a:noFill/>
        </p:spPr>
        <p:txBody>
          <a:bodyPr wrap="square" rtlCol="0">
            <a:spAutoFit/>
          </a:bodyPr>
          <a:lstStyle/>
          <a:p>
            <a:endParaRPr lang="zh-CN" altLang="en-US" dirty="0" smtClean="0"/>
          </a:p>
          <a:p>
            <a:endParaRPr lang="zh-CN" altLang="en-US" dirty="0"/>
          </a:p>
        </p:txBody>
      </p:sp>
      <p:sp>
        <p:nvSpPr>
          <p:cNvPr id="3" name="文本框 2"/>
          <p:cNvSpPr txBox="1"/>
          <p:nvPr/>
        </p:nvSpPr>
        <p:spPr>
          <a:xfrm>
            <a:off x="0" y="1394669"/>
            <a:ext cx="9144000" cy="3529171"/>
          </a:xfrm>
          <a:prstGeom prst="rect">
            <a:avLst/>
          </a:prstGeom>
          <a:noFill/>
        </p:spPr>
        <p:txBody>
          <a:bodyPr wrap="square" rtlCol="0">
            <a:spAutoFit/>
          </a:bodyPr>
          <a:lstStyle/>
          <a:p>
            <a:pPr algn="ctr"/>
            <a:r>
              <a:rPr lang="zh-CN" altLang="en-US" sz="5400" b="1" dirty="0" smtClean="0">
                <a:solidFill>
                  <a:srgbClr val="1E989B"/>
                </a:solidFill>
              </a:rPr>
              <a:t>背单词常见的误区</a:t>
            </a:r>
            <a:endParaRPr lang="en-US" altLang="zh-CN" sz="5400" b="1" dirty="0" smtClean="0">
              <a:solidFill>
                <a:srgbClr val="1E989B"/>
              </a:solidFill>
            </a:endParaRPr>
          </a:p>
          <a:p>
            <a:pPr algn="ctr"/>
            <a:endParaRPr lang="en-US" altLang="zh-CN" sz="2800" b="1" dirty="0" smtClean="0"/>
          </a:p>
          <a:p>
            <a:pPr algn="ctr">
              <a:lnSpc>
                <a:spcPct val="150000"/>
              </a:lnSpc>
            </a:pPr>
            <a:r>
              <a:rPr lang="zh-CN" altLang="en-US" sz="3200" dirty="0" smtClean="0">
                <a:solidFill>
                  <a:srgbClr val="7F7F7F"/>
                </a:solidFill>
              </a:rPr>
              <a:t>完美主义，得不偿失</a:t>
            </a:r>
            <a:endParaRPr lang="en-US" altLang="zh-CN" sz="3200" dirty="0" smtClean="0">
              <a:solidFill>
                <a:srgbClr val="7F7F7F"/>
              </a:solidFill>
            </a:endParaRPr>
          </a:p>
          <a:p>
            <a:pPr algn="ctr">
              <a:lnSpc>
                <a:spcPct val="150000"/>
              </a:lnSpc>
            </a:pPr>
            <a:r>
              <a:rPr lang="zh-CN" altLang="en-US" sz="3200" dirty="0">
                <a:solidFill>
                  <a:srgbClr val="7F7F7F"/>
                </a:solidFill>
              </a:rPr>
              <a:t>半途而废</a:t>
            </a:r>
            <a:r>
              <a:rPr lang="zh-CN" altLang="en-US" sz="3200" dirty="0" smtClean="0">
                <a:solidFill>
                  <a:srgbClr val="7F7F7F"/>
                </a:solidFill>
              </a:rPr>
              <a:t>，前功尽弃</a:t>
            </a:r>
            <a:endParaRPr lang="en-US" altLang="zh-CN" sz="3200" dirty="0" smtClean="0">
              <a:solidFill>
                <a:srgbClr val="7F7F7F"/>
              </a:solidFill>
            </a:endParaRPr>
          </a:p>
          <a:p>
            <a:pPr algn="ctr">
              <a:lnSpc>
                <a:spcPct val="150000"/>
              </a:lnSpc>
            </a:pPr>
            <a:r>
              <a:rPr lang="zh-CN" altLang="en-US" sz="3200" dirty="0" smtClean="0">
                <a:solidFill>
                  <a:srgbClr val="7F7F7F"/>
                </a:solidFill>
              </a:rPr>
              <a:t>模棱两可，有害无益</a:t>
            </a:r>
            <a:endParaRPr lang="zh-CN" altLang="en-US" sz="3200" dirty="0">
              <a:solidFill>
                <a:srgbClr val="7F7F7F"/>
              </a:solidFill>
            </a:endParaRPr>
          </a:p>
        </p:txBody>
      </p:sp>
      <p:pic>
        <p:nvPicPr>
          <p:cNvPr id="4" name="图片 3" descr="horizont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807" y="5474559"/>
            <a:ext cx="2776240" cy="1211830"/>
          </a:xfrm>
          <a:prstGeom prst="rect">
            <a:avLst/>
          </a:prstGeom>
        </p:spPr>
      </p:pic>
    </p:spTree>
    <p:extLst>
      <p:ext uri="{BB962C8B-B14F-4D97-AF65-F5344CB8AC3E}">
        <p14:creationId xmlns:p14="http://schemas.microsoft.com/office/powerpoint/2010/main" val="1919701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700880390"/>
              </p:ext>
            </p:extLst>
          </p:nvPr>
        </p:nvGraphicFramePr>
        <p:xfrm>
          <a:off x="354414" y="710517"/>
          <a:ext cx="8484645" cy="6096000"/>
        </p:xfrm>
        <a:graphic>
          <a:graphicData uri="http://schemas.openxmlformats.org/drawingml/2006/table">
            <a:tbl>
              <a:tblPr firstRow="1" firstCol="1" bandRow="1"/>
              <a:tblGrid>
                <a:gridCol w="1696929"/>
                <a:gridCol w="1696929"/>
                <a:gridCol w="1696929"/>
                <a:gridCol w="1696929"/>
                <a:gridCol w="1696929"/>
              </a:tblGrid>
              <a:tr h="1366756">
                <a:tc>
                  <a:txBody>
                    <a:bodyPr/>
                    <a:lstStyle/>
                    <a:p>
                      <a:pPr algn="ctr">
                        <a:spcAft>
                          <a:spcPts val="0"/>
                        </a:spcAft>
                      </a:pPr>
                      <a:r>
                        <a:rPr lang="en-US" sz="2000" b="1"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 1-3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2000" b="1" kern="100" dirty="0">
                          <a:effectLst/>
                          <a:latin typeface="Calibri" panose="020F0502020204030204" pitchFamily="34" charset="0"/>
                          <a:ea typeface="宋体" panose="02010600030101010101" pitchFamily="2" charset="-122"/>
                          <a:cs typeface="Times New Roman" panose="02020603050405020304" pitchFamily="18" charset="0"/>
                        </a:rPr>
                        <a:t>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L4-6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*L4-6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2000" b="1"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L7-9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*L4-6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*L7-9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2000" b="1" kern="100" dirty="0">
                          <a:effectLst/>
                          <a:latin typeface="Calibri" panose="020F0502020204030204" pitchFamily="34" charset="0"/>
                          <a:ea typeface="宋体" panose="02010600030101010101" pitchFamily="2" charset="-122"/>
                          <a:cs typeface="Times New Roman" panose="02020603050405020304" pitchFamily="18" charset="0"/>
                        </a:rPr>
                        <a:t>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L10-12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*L7-9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*L10-12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2000" b="1"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L13-15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*L4-6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*L10-12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*L13-15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r>
              <a:tr h="1640107">
                <a:tc>
                  <a:txBody>
                    <a:bodyPr/>
                    <a:lstStyle/>
                    <a:p>
                      <a:pPr algn="ctr">
                        <a:spcAft>
                          <a:spcPts val="0"/>
                        </a:spcAft>
                      </a:pPr>
                      <a:r>
                        <a:rPr lang="en-US" sz="2000" b="1" kern="100">
                          <a:effectLst/>
                          <a:latin typeface="Calibri" panose="020F0502020204030204" pitchFamily="34" charset="0"/>
                          <a:ea typeface="宋体" panose="02010600030101010101" pitchFamily="2" charset="-122"/>
                          <a:cs typeface="Times New Roman" panose="02020603050405020304" pitchFamily="18" charset="0"/>
                        </a:rPr>
                        <a:t>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L16-18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*L7-9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*L13-15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*L16-18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2000" b="1"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L19-21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*L10-12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*L16-18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*L19-21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2000" b="1"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L22-24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*L13-15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*L19-21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*L22-24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2000" b="1" kern="100" dirty="0">
                          <a:effectLst/>
                          <a:latin typeface="Calibri" panose="020F0502020204030204" pitchFamily="34" charset="0"/>
                          <a:ea typeface="宋体" panose="02010600030101010101" pitchFamily="2" charset="-122"/>
                          <a:cs typeface="Times New Roman" panose="02020603050405020304" pitchFamily="18" charset="0"/>
                        </a:rPr>
                        <a:t>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L25-27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*L4-6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*L16-18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*L22-24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*L25-27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2000" b="1"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L28-30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*L7-9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*L19-21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*L25-27</a:t>
                      </a:r>
                      <a:br>
                        <a:rPr lang="en-US" sz="2000" kern="100" dirty="0">
                          <a:effectLst/>
                          <a:latin typeface="Calibri" panose="020F0502020204030204" pitchFamily="34" charset="0"/>
                          <a:ea typeface="宋体" panose="02010600030101010101" pitchFamily="2" charset="-122"/>
                          <a:cs typeface="Times New Roman" panose="02020603050405020304" pitchFamily="18" charset="0"/>
                        </a:rPr>
                      </a:b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*L28-30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r>
              <a:tr h="1093405">
                <a:tc>
                  <a:txBody>
                    <a:bodyPr/>
                    <a:lstStyle/>
                    <a:p>
                      <a:pPr algn="ctr">
                        <a:spcAft>
                          <a:spcPts val="0"/>
                        </a:spcAft>
                      </a:pPr>
                      <a:r>
                        <a:rPr lang="en-US" sz="2000" b="1" kern="100">
                          <a:effectLst/>
                          <a:latin typeface="Calibri" panose="020F0502020204030204" pitchFamily="34" charset="0"/>
                          <a:ea typeface="宋体" panose="02010600030101010101" pitchFamily="2" charset="-122"/>
                          <a:cs typeface="Times New Roman" panose="02020603050405020304" pitchFamily="18" charset="0"/>
                        </a:rPr>
                        <a:t>11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*L10-12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*L22-24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*L28-30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Calibri" panose="020F0502020204030204" pitchFamily="34" charset="0"/>
                          <a:ea typeface="宋体" panose="02010600030101010101" pitchFamily="2" charset="-122"/>
                          <a:cs typeface="Times New Roman" panose="02020603050405020304" pitchFamily="18" charset="0"/>
                        </a:rPr>
                        <a:t>12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*L13-15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*L25-27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*L16-18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*L28-30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Calibri" panose="020F0502020204030204" pitchFamily="34" charset="0"/>
                          <a:ea typeface="宋体" panose="02010600030101010101" pitchFamily="2" charset="-122"/>
                          <a:cs typeface="Times New Roman" panose="02020603050405020304" pitchFamily="18" charset="0"/>
                        </a:rPr>
                        <a:t>14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*L19-21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Calibri" panose="020F0502020204030204" pitchFamily="34" charset="0"/>
                          <a:ea typeface="宋体" panose="02010600030101010101" pitchFamily="2" charset="-122"/>
                          <a:cs typeface="Times New Roman" panose="02020603050405020304" pitchFamily="18" charset="0"/>
                        </a:rPr>
                        <a:t>15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*L22-24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0053">
                <a:tc>
                  <a:txBody>
                    <a:bodyPr/>
                    <a:lstStyle/>
                    <a:p>
                      <a:pPr algn="ctr">
                        <a:spcAft>
                          <a:spcPts val="0"/>
                        </a:spcAft>
                      </a:pPr>
                      <a:r>
                        <a:rPr lang="en-US" sz="2000" b="1" kern="100">
                          <a:effectLst/>
                          <a:latin typeface="Calibri" panose="020F0502020204030204" pitchFamily="34" charset="0"/>
                          <a:ea typeface="宋体" panose="02010600030101010101" pitchFamily="2" charset="-122"/>
                          <a:cs typeface="Times New Roman" panose="02020603050405020304" pitchFamily="18" charset="0"/>
                        </a:rPr>
                        <a: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*L4-6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*L25-27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Calibri" panose="020F0502020204030204" pitchFamily="34" charset="0"/>
                          <a:ea typeface="宋体" panose="02010600030101010101" pitchFamily="2" charset="-122"/>
                          <a:cs typeface="Times New Roman" panose="02020603050405020304" pitchFamily="18" charset="0"/>
                        </a:rPr>
                        <a:t>17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*L7-9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*L28-30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Calibri" panose="020F0502020204030204" pitchFamily="34" charset="0"/>
                          <a:ea typeface="宋体" panose="02010600030101010101" pitchFamily="2" charset="-122"/>
                          <a:cs typeface="Times New Roman" panose="02020603050405020304" pitchFamily="18" charset="0"/>
                        </a:rPr>
                        <a:t>18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*L10-12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Calibri" panose="020F0502020204030204" pitchFamily="34" charset="0"/>
                          <a:ea typeface="宋体" panose="02010600030101010101" pitchFamily="2" charset="-122"/>
                          <a:cs typeface="Times New Roman" panose="02020603050405020304" pitchFamily="18" charset="0"/>
                        </a:rPr>
                        <a:t>19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*L13-15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*L16-18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702">
                <a:tc>
                  <a:txBody>
                    <a:bodyPr/>
                    <a:lstStyle/>
                    <a:p>
                      <a:pPr algn="ctr">
                        <a:spcAft>
                          <a:spcPts val="0"/>
                        </a:spcAft>
                      </a:pPr>
                      <a:r>
                        <a:rPr lang="en-US" sz="2000" b="1" kern="100">
                          <a:effectLst/>
                          <a:latin typeface="Calibri" panose="020F0502020204030204" pitchFamily="34" charset="0"/>
                          <a:ea typeface="宋体" panose="02010600030101010101" pitchFamily="2" charset="-122"/>
                          <a:cs typeface="Times New Roman" panose="02020603050405020304" pitchFamily="18" charset="0"/>
                        </a:rPr>
                        <a:t>21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*L19-21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Calibri" panose="020F0502020204030204" pitchFamily="34" charset="0"/>
                          <a:ea typeface="宋体" panose="02010600030101010101" pitchFamily="2" charset="-122"/>
                          <a:cs typeface="Times New Roman" panose="02020603050405020304" pitchFamily="18" charset="0"/>
                        </a:rPr>
                        <a:t>22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*L22-24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effectLst/>
                          <a:latin typeface="Calibri" panose="020F0502020204030204" pitchFamily="34" charset="0"/>
                          <a:ea typeface="宋体" panose="02010600030101010101" pitchFamily="2" charset="-122"/>
                          <a:cs typeface="Times New Roman" panose="02020603050405020304" pitchFamily="18" charset="0"/>
                        </a:rPr>
                        <a:t>23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*L25-27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effectLst/>
                          <a:latin typeface="Calibri" panose="020F0502020204030204" pitchFamily="34" charset="0"/>
                          <a:ea typeface="宋体" panose="02010600030101010101" pitchFamily="2" charset="-122"/>
                          <a:cs typeface="Times New Roman" panose="02020603050405020304" pitchFamily="18" charset="0"/>
                        </a:rPr>
                        <a:t>24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*L28-30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8354" marR="783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文本框 2"/>
          <p:cNvSpPr txBox="1"/>
          <p:nvPr/>
        </p:nvSpPr>
        <p:spPr>
          <a:xfrm>
            <a:off x="2541494" y="163671"/>
            <a:ext cx="5285186" cy="523220"/>
          </a:xfrm>
          <a:prstGeom prst="rect">
            <a:avLst/>
          </a:prstGeom>
          <a:noFill/>
        </p:spPr>
        <p:txBody>
          <a:bodyPr wrap="square" rtlCol="0">
            <a:spAutoFit/>
          </a:bodyPr>
          <a:lstStyle/>
          <a:p>
            <a:r>
              <a:rPr lang="en-US" altLang="zh-CN" sz="2800" b="1" dirty="0">
                <a:solidFill>
                  <a:srgbClr val="1E989B"/>
                </a:solidFill>
              </a:rPr>
              <a:t>10</a:t>
            </a:r>
            <a:r>
              <a:rPr lang="zh-CN" altLang="zh-CN" sz="2800" b="1" dirty="0">
                <a:solidFill>
                  <a:srgbClr val="1E989B"/>
                </a:solidFill>
              </a:rPr>
              <a:t>（</a:t>
            </a:r>
            <a:r>
              <a:rPr lang="en-US" altLang="zh-CN" sz="2800" b="1" dirty="0">
                <a:solidFill>
                  <a:srgbClr val="1E989B"/>
                </a:solidFill>
              </a:rPr>
              <a:t>24</a:t>
            </a:r>
            <a:r>
              <a:rPr lang="zh-CN" altLang="zh-CN" sz="2800" b="1" dirty="0">
                <a:solidFill>
                  <a:srgbClr val="1E989B"/>
                </a:solidFill>
              </a:rPr>
              <a:t>）天计划，每天</a:t>
            </a:r>
            <a:r>
              <a:rPr lang="en-US" altLang="zh-CN" sz="2800" b="1" dirty="0">
                <a:solidFill>
                  <a:srgbClr val="1E989B"/>
                </a:solidFill>
              </a:rPr>
              <a:t>3 </a:t>
            </a:r>
            <a:r>
              <a:rPr lang="en-US" altLang="zh-CN" sz="2800" b="1" dirty="0" smtClean="0">
                <a:solidFill>
                  <a:srgbClr val="1E989B"/>
                </a:solidFill>
              </a:rPr>
              <a:t>lists</a:t>
            </a:r>
            <a:endParaRPr lang="zh-CN" altLang="zh-CN" sz="2800" dirty="0">
              <a:solidFill>
                <a:srgbClr val="1E989B"/>
              </a:solidFill>
            </a:endParaRPr>
          </a:p>
        </p:txBody>
      </p:sp>
    </p:spTree>
    <p:extLst>
      <p:ext uri="{BB962C8B-B14F-4D97-AF65-F5344CB8AC3E}">
        <p14:creationId xmlns:p14="http://schemas.microsoft.com/office/powerpoint/2010/main" val="4078146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745780564"/>
              </p:ext>
            </p:extLst>
          </p:nvPr>
        </p:nvGraphicFramePr>
        <p:xfrm>
          <a:off x="3742704" y="30480"/>
          <a:ext cx="5401297" cy="6827520"/>
        </p:xfrm>
        <a:graphic>
          <a:graphicData uri="http://schemas.openxmlformats.org/drawingml/2006/table">
            <a:tbl>
              <a:tblPr firstRow="1" firstCol="1" bandRow="1"/>
              <a:tblGrid>
                <a:gridCol w="1080129"/>
                <a:gridCol w="1080129"/>
                <a:gridCol w="1080129"/>
                <a:gridCol w="1080129"/>
                <a:gridCol w="1080781"/>
              </a:tblGrid>
              <a:tr h="975763">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L5-6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*L5-6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L7-8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*L5-6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*L7-8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L9-10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*L7-8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*L9-10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r>
              <a:tr h="1170914">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L11-12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*L5-6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*L9-10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*L11-12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L13-14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*L7-8</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*L11-12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*L13-14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L15-16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*L9-10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*L13-14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*L15-16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L17-18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*L11-12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*L15-16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*L17-18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L19-20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*L5-6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*L13-14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*L17-18</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*L19-20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r>
              <a:tr h="1366067">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L21-22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*L7-8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*L15-16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*L19-20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*L21-22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L23-24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*L9-10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*L17-18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*L21-22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*L23-24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13</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L25-26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*L11-12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*L19-20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*L23-24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*L25-26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14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L27-28</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*L13-14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*L21-22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*L25-26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*L27-28</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15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L29-30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*L15-16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*L23-24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*L27-28</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*L29-30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E989B"/>
                    </a:solidFill>
                  </a:tcPr>
                </a:tc>
              </a:tr>
              <a:tr h="975763">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*L17-18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*L25-26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*L29-30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17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*L5-6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*L19-20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*L27-28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18</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*L7-8</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*L21-22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*L29-30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19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*L9-10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*L23-24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20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*L11-12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*L25-26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5458">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21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*L13-14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*L27-28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22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*L15-16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*L29-30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23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*L17-18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24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*L19-20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*L21-22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305">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26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*L23-24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*L25-26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*L27-28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29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*L29-30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952" marR="499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文本框 3"/>
          <p:cNvSpPr txBox="1"/>
          <p:nvPr/>
        </p:nvSpPr>
        <p:spPr>
          <a:xfrm>
            <a:off x="137310" y="2393577"/>
            <a:ext cx="3432755" cy="1569660"/>
          </a:xfrm>
          <a:prstGeom prst="rect">
            <a:avLst/>
          </a:prstGeom>
          <a:noFill/>
        </p:spPr>
        <p:txBody>
          <a:bodyPr wrap="square" rtlCol="0">
            <a:spAutoFit/>
          </a:bodyPr>
          <a:lstStyle/>
          <a:p>
            <a:r>
              <a:rPr lang="en-US" altLang="zh-CN" sz="3200" b="1" dirty="0">
                <a:solidFill>
                  <a:srgbClr val="1E989B"/>
                </a:solidFill>
              </a:rPr>
              <a:t>15</a:t>
            </a:r>
            <a:r>
              <a:rPr lang="zh-CN" altLang="zh-CN" sz="3200" b="1" dirty="0">
                <a:solidFill>
                  <a:srgbClr val="1E989B"/>
                </a:solidFill>
              </a:rPr>
              <a:t>（</a:t>
            </a:r>
            <a:r>
              <a:rPr lang="en-US" altLang="zh-CN" sz="3200" b="1" dirty="0">
                <a:solidFill>
                  <a:srgbClr val="1E989B"/>
                </a:solidFill>
              </a:rPr>
              <a:t>29</a:t>
            </a:r>
            <a:r>
              <a:rPr lang="zh-CN" altLang="zh-CN" sz="3200" b="1" dirty="0">
                <a:solidFill>
                  <a:srgbClr val="1E989B"/>
                </a:solidFill>
              </a:rPr>
              <a:t>）天</a:t>
            </a:r>
            <a:r>
              <a:rPr lang="zh-CN" altLang="zh-CN" sz="3200" b="1" dirty="0" smtClean="0">
                <a:solidFill>
                  <a:srgbClr val="1E989B"/>
                </a:solidFill>
              </a:rPr>
              <a:t>计划</a:t>
            </a:r>
            <a:endParaRPr lang="en-US" altLang="zh-CN" sz="3200" b="1" dirty="0">
              <a:solidFill>
                <a:srgbClr val="1E989B"/>
              </a:solidFill>
            </a:endParaRPr>
          </a:p>
          <a:p>
            <a:endParaRPr lang="en-US" altLang="zh-CN" sz="3200" b="1" dirty="0" smtClean="0">
              <a:solidFill>
                <a:srgbClr val="1E989B"/>
              </a:solidFill>
            </a:endParaRPr>
          </a:p>
          <a:p>
            <a:r>
              <a:rPr lang="zh-CN" altLang="zh-CN" sz="3200" b="1" dirty="0" smtClean="0">
                <a:solidFill>
                  <a:srgbClr val="1E989B"/>
                </a:solidFill>
              </a:rPr>
              <a:t>每天</a:t>
            </a:r>
            <a:r>
              <a:rPr lang="en-US" altLang="zh-CN" sz="3200" b="1" dirty="0">
                <a:solidFill>
                  <a:srgbClr val="1E989B"/>
                </a:solidFill>
              </a:rPr>
              <a:t>2 </a:t>
            </a:r>
            <a:r>
              <a:rPr lang="en-US" altLang="zh-CN" sz="3200" b="1" dirty="0" smtClean="0">
                <a:solidFill>
                  <a:srgbClr val="1E989B"/>
                </a:solidFill>
              </a:rPr>
              <a:t>lists</a:t>
            </a:r>
            <a:endParaRPr lang="zh-CN" altLang="zh-CN" sz="3200" dirty="0">
              <a:solidFill>
                <a:srgbClr val="1E989B"/>
              </a:solidFill>
            </a:endParaRPr>
          </a:p>
        </p:txBody>
      </p:sp>
    </p:spTree>
    <p:extLst>
      <p:ext uri="{BB962C8B-B14F-4D97-AF65-F5344CB8AC3E}">
        <p14:creationId xmlns:p14="http://schemas.microsoft.com/office/powerpoint/2010/main" val="195106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0"/>
            <a:ext cx="9143999" cy="5770812"/>
          </a:xfrm>
          <a:prstGeom prst="rect">
            <a:avLst/>
          </a:prstGeom>
          <a:noFill/>
        </p:spPr>
        <p:txBody>
          <a:bodyPr wrap="square" rtlCol="0">
            <a:spAutoFit/>
          </a:bodyPr>
          <a:lstStyle/>
          <a:p>
            <a:endParaRPr lang="en-US" altLang="zh-CN" b="1" dirty="0" smtClean="0"/>
          </a:p>
          <a:p>
            <a:pPr algn="ctr">
              <a:lnSpc>
                <a:spcPct val="150000"/>
              </a:lnSpc>
            </a:pPr>
            <a:r>
              <a:rPr lang="en-US" altLang="zh-CN" sz="5400" b="1" dirty="0">
                <a:solidFill>
                  <a:srgbClr val="1E989B"/>
                </a:solidFill>
              </a:rPr>
              <a:t>Step </a:t>
            </a:r>
            <a:r>
              <a:rPr lang="en-US" altLang="zh-CN" sz="5400" b="1" dirty="0" smtClean="0">
                <a:solidFill>
                  <a:srgbClr val="1E989B"/>
                </a:solidFill>
              </a:rPr>
              <a:t>2</a:t>
            </a:r>
            <a:r>
              <a:rPr lang="zh-CN" altLang="en-US" sz="5400" b="1" dirty="0" smtClean="0">
                <a:solidFill>
                  <a:srgbClr val="1E989B"/>
                </a:solidFill>
              </a:rPr>
              <a:t>：加深理解</a:t>
            </a:r>
            <a:endParaRPr lang="zh-CN" altLang="en-US" sz="5400" dirty="0">
              <a:solidFill>
                <a:srgbClr val="1E989B"/>
              </a:solidFill>
            </a:endParaRPr>
          </a:p>
          <a:p>
            <a:endParaRPr lang="en-US" altLang="zh-CN" b="1" dirty="0" smtClean="0"/>
          </a:p>
          <a:p>
            <a:pPr algn="ctr"/>
            <a:r>
              <a:rPr lang="en-US" altLang="zh-CN" b="1" dirty="0"/>
              <a:t>GRE</a:t>
            </a:r>
            <a:r>
              <a:rPr lang="zh-CN" altLang="en-US" b="1" dirty="0"/>
              <a:t>核心词汇（</a:t>
            </a:r>
            <a:r>
              <a:rPr lang="en-US" altLang="zh-CN" b="1" dirty="0"/>
              <a:t>3000</a:t>
            </a:r>
            <a:r>
              <a:rPr lang="zh-CN" altLang="en-US" b="1" dirty="0"/>
              <a:t>） </a:t>
            </a:r>
          </a:p>
          <a:p>
            <a:endParaRPr lang="en-US" altLang="zh-CN" dirty="0" smtClean="0"/>
          </a:p>
          <a:p>
            <a:r>
              <a:rPr lang="zh-CN" altLang="en-US" dirty="0">
                <a:solidFill>
                  <a:srgbClr val="1E989B"/>
                </a:solidFill>
              </a:rPr>
              <a:t>看英文意思和例句加深对每个义项</a:t>
            </a:r>
            <a:r>
              <a:rPr lang="zh-CN" altLang="en-US" dirty="0" smtClean="0">
                <a:solidFill>
                  <a:srgbClr val="1E989B"/>
                </a:solidFill>
              </a:rPr>
              <a:t>的理解记忆</a:t>
            </a:r>
            <a:endParaRPr lang="en-US" altLang="zh-CN" dirty="0" smtClean="0">
              <a:solidFill>
                <a:srgbClr val="1E989B"/>
              </a:solidFill>
            </a:endParaRPr>
          </a:p>
          <a:p>
            <a:endParaRPr lang="en-US" altLang="zh-CN" dirty="0">
              <a:solidFill>
                <a:srgbClr val="1E989B"/>
              </a:solidFill>
            </a:endParaRPr>
          </a:p>
          <a:p>
            <a:r>
              <a:rPr lang="en-US" altLang="zh-CN" i="1" dirty="0"/>
              <a:t>e.g. vilify, calumniate, defame, libel, malign, smear, traduce, vituperate, lambaste, castigate, belabor, chastise, denunciate, deprecate, depreciate, belittle,  denigrate, dismiss, disparage, </a:t>
            </a:r>
            <a:r>
              <a:rPr lang="en-US" altLang="zh-CN" i="1" dirty="0" smtClean="0"/>
              <a:t>diminish</a:t>
            </a:r>
            <a:endParaRPr lang="en-US" altLang="zh-CN" i="1" dirty="0"/>
          </a:p>
          <a:p>
            <a:r>
              <a:rPr lang="en-US" altLang="zh-CN" i="1" dirty="0"/>
              <a:t>e.g. chagrin, solicitude, distress, distraught, inconsolable, disconsolate</a:t>
            </a:r>
          </a:p>
          <a:p>
            <a:r>
              <a:rPr lang="en-US" altLang="zh-CN" i="1" dirty="0"/>
              <a:t>e.g. dyspeptic, choleric, huffy, snappish, cantankerous, irritable, irascible, fretful, peevish, surly, sullen, etc.</a:t>
            </a:r>
          </a:p>
          <a:p>
            <a:r>
              <a:rPr lang="zh-CN" altLang="en-US" dirty="0"/>
              <a:t> </a:t>
            </a:r>
          </a:p>
          <a:p>
            <a:r>
              <a:rPr lang="zh-CN" altLang="en-US" dirty="0">
                <a:solidFill>
                  <a:srgbClr val="1E989B"/>
                </a:solidFill>
              </a:rPr>
              <a:t>注意比较特殊的意思（如熟词僻意） </a:t>
            </a:r>
            <a:endParaRPr lang="en-US" altLang="zh-CN" dirty="0">
              <a:solidFill>
                <a:srgbClr val="1E989B"/>
              </a:solidFill>
            </a:endParaRPr>
          </a:p>
          <a:p>
            <a:r>
              <a:rPr lang="en-US" altLang="zh-CN" i="1" dirty="0"/>
              <a:t>e.g. countenance, fault, hack, amplify, desultory, desiccate/dehydrate</a:t>
            </a:r>
          </a:p>
          <a:p>
            <a:endParaRPr lang="zh-CN" altLang="en-US" dirty="0"/>
          </a:p>
        </p:txBody>
      </p:sp>
      <p:pic>
        <p:nvPicPr>
          <p:cNvPr id="3" name="图片 2" descr="horizont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807" y="5474559"/>
            <a:ext cx="2776240" cy="1211830"/>
          </a:xfrm>
          <a:prstGeom prst="rect">
            <a:avLst/>
          </a:prstGeom>
        </p:spPr>
      </p:pic>
    </p:spTree>
    <p:extLst>
      <p:ext uri="{BB962C8B-B14F-4D97-AF65-F5344CB8AC3E}">
        <p14:creationId xmlns:p14="http://schemas.microsoft.com/office/powerpoint/2010/main" val="3516298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362419"/>
            <a:ext cx="9143999" cy="2585323"/>
          </a:xfrm>
          <a:prstGeom prst="rect">
            <a:avLst/>
          </a:prstGeom>
          <a:noFill/>
        </p:spPr>
        <p:txBody>
          <a:bodyPr wrap="square" rtlCol="0">
            <a:spAutoFit/>
          </a:bodyPr>
          <a:lstStyle/>
          <a:p>
            <a:endParaRPr lang="zh-CN" altLang="en-US" dirty="0"/>
          </a:p>
          <a:p>
            <a:pPr algn="ctr"/>
            <a:r>
              <a:rPr lang="en-US" altLang="zh-CN" b="1" dirty="0" smtClean="0"/>
              <a:t>GRE</a:t>
            </a:r>
            <a:r>
              <a:rPr lang="zh-CN" altLang="en-US" b="1" dirty="0"/>
              <a:t>核心词汇（</a:t>
            </a:r>
            <a:r>
              <a:rPr lang="en-US" altLang="zh-CN" b="1" dirty="0"/>
              <a:t>3000</a:t>
            </a:r>
            <a:r>
              <a:rPr lang="zh-CN" altLang="en-US" b="1" dirty="0" smtClean="0"/>
              <a:t>）</a:t>
            </a:r>
            <a:endParaRPr lang="en-US" altLang="zh-CN" b="1" dirty="0" smtClean="0"/>
          </a:p>
          <a:p>
            <a:r>
              <a:rPr lang="zh-CN" altLang="en-US" dirty="0" smtClean="0"/>
              <a:t> </a:t>
            </a:r>
            <a:endParaRPr lang="zh-CN" altLang="en-US" dirty="0"/>
          </a:p>
          <a:p>
            <a:r>
              <a:rPr lang="zh-CN" altLang="en-US" dirty="0">
                <a:solidFill>
                  <a:srgbClr val="1E989B"/>
                </a:solidFill>
              </a:rPr>
              <a:t>熟记同反义词、形成单词网络 </a:t>
            </a:r>
            <a:endParaRPr lang="en-US" altLang="zh-CN" dirty="0" smtClean="0">
              <a:solidFill>
                <a:srgbClr val="1E989B"/>
              </a:solidFill>
            </a:endParaRPr>
          </a:p>
          <a:p>
            <a:endParaRPr lang="en-US" altLang="zh-CN" dirty="0" smtClean="0">
              <a:solidFill>
                <a:srgbClr val="1E989B"/>
              </a:solidFill>
            </a:endParaRPr>
          </a:p>
          <a:p>
            <a:r>
              <a:rPr lang="en-US" altLang="zh-CN" i="1" dirty="0" smtClean="0"/>
              <a:t>e.g. eccentric – concentric</a:t>
            </a:r>
          </a:p>
          <a:p>
            <a:r>
              <a:rPr lang="en-US" altLang="zh-CN" i="1" dirty="0" smtClean="0"/>
              <a:t>bizarre, erratic, idiosyncratic, offbeat, quaint, outlandish, whacky, weird</a:t>
            </a:r>
          </a:p>
          <a:p>
            <a:r>
              <a:rPr lang="en-US" altLang="zh-CN" i="1" dirty="0" smtClean="0"/>
              <a:t>e.g. montage, agglomerate, motley, medley, hodgepodge, miscellany, hash, mishmash, potpourri</a:t>
            </a:r>
            <a:endParaRPr lang="zh-CN" altLang="en-US" i="1" dirty="0"/>
          </a:p>
        </p:txBody>
      </p:sp>
      <p:sp>
        <p:nvSpPr>
          <p:cNvPr id="3" name="矩形 2"/>
          <p:cNvSpPr/>
          <p:nvPr/>
        </p:nvSpPr>
        <p:spPr>
          <a:xfrm>
            <a:off x="1610562" y="629624"/>
            <a:ext cx="5442302" cy="1269578"/>
          </a:xfrm>
          <a:prstGeom prst="rect">
            <a:avLst/>
          </a:prstGeom>
        </p:spPr>
        <p:txBody>
          <a:bodyPr wrap="none">
            <a:spAutoFit/>
          </a:bodyPr>
          <a:lstStyle/>
          <a:p>
            <a:pPr algn="ctr">
              <a:lnSpc>
                <a:spcPct val="150000"/>
              </a:lnSpc>
            </a:pPr>
            <a:r>
              <a:rPr lang="en-US" altLang="zh-CN" sz="5400" b="1" dirty="0">
                <a:solidFill>
                  <a:srgbClr val="1E989B"/>
                </a:solidFill>
              </a:rPr>
              <a:t>Step </a:t>
            </a:r>
            <a:r>
              <a:rPr lang="en-US" altLang="zh-CN" sz="5400" b="1" dirty="0" smtClean="0">
                <a:solidFill>
                  <a:srgbClr val="1E989B"/>
                </a:solidFill>
              </a:rPr>
              <a:t>3</a:t>
            </a:r>
            <a:r>
              <a:rPr lang="zh-CN" altLang="en-US" sz="5400" b="1" dirty="0" smtClean="0">
                <a:solidFill>
                  <a:srgbClr val="1E989B"/>
                </a:solidFill>
              </a:rPr>
              <a:t>：融会贯通</a:t>
            </a:r>
            <a:endParaRPr lang="zh-CN" altLang="en-US" sz="5400" dirty="0">
              <a:solidFill>
                <a:srgbClr val="1E989B"/>
              </a:solidFill>
            </a:endParaRPr>
          </a:p>
        </p:txBody>
      </p:sp>
      <p:pic>
        <p:nvPicPr>
          <p:cNvPr id="4" name="图片 3" descr="horizont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807" y="5474559"/>
            <a:ext cx="2776240" cy="1211830"/>
          </a:xfrm>
          <a:prstGeom prst="rect">
            <a:avLst/>
          </a:prstGeom>
        </p:spPr>
      </p:pic>
    </p:spTree>
    <p:extLst>
      <p:ext uri="{BB962C8B-B14F-4D97-AF65-F5344CB8AC3E}">
        <p14:creationId xmlns:p14="http://schemas.microsoft.com/office/powerpoint/2010/main" val="4145876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434010"/>
            <a:ext cx="9144000" cy="2031325"/>
          </a:xfrm>
          <a:prstGeom prst="rect">
            <a:avLst/>
          </a:prstGeom>
          <a:noFill/>
        </p:spPr>
        <p:txBody>
          <a:bodyPr wrap="square" rtlCol="0">
            <a:spAutoFit/>
          </a:bodyPr>
          <a:lstStyle/>
          <a:p>
            <a:r>
              <a:rPr lang="zh-CN" altLang="en-US" dirty="0" smtClean="0"/>
              <a:t>如</a:t>
            </a:r>
            <a:r>
              <a:rPr lang="en-US" altLang="zh-CN" dirty="0" smtClean="0"/>
              <a:t>Verbal Advantage</a:t>
            </a:r>
            <a:r>
              <a:rPr lang="zh-CN" altLang="en-US" dirty="0" smtClean="0"/>
              <a:t>、</a:t>
            </a:r>
            <a:r>
              <a:rPr lang="en-US" altLang="zh-CN" dirty="0" smtClean="0"/>
              <a:t>Barron 1100 Words You Need to Know, etc. </a:t>
            </a:r>
          </a:p>
          <a:p>
            <a:endParaRPr lang="en-US" altLang="zh-CN" dirty="0" smtClean="0"/>
          </a:p>
          <a:p>
            <a:r>
              <a:rPr lang="zh-CN" altLang="en-US" dirty="0" smtClean="0"/>
              <a:t>以</a:t>
            </a:r>
            <a:r>
              <a:rPr lang="en-US" altLang="zh-CN" dirty="0" smtClean="0"/>
              <a:t>Verbal Advantage</a:t>
            </a:r>
            <a:r>
              <a:rPr lang="zh-CN" altLang="en-US" dirty="0" smtClean="0"/>
              <a:t>为例： </a:t>
            </a:r>
          </a:p>
          <a:p>
            <a:endParaRPr lang="en-US" altLang="zh-CN" dirty="0" smtClean="0"/>
          </a:p>
          <a:p>
            <a:r>
              <a:rPr lang="zh-CN" altLang="en-US" dirty="0" smtClean="0"/>
              <a:t>对每个单词的词根词缀词源、衍生词、同反义词等有趣味性的串讲，每</a:t>
            </a:r>
            <a:r>
              <a:rPr lang="en-US" altLang="zh-CN" dirty="0" smtClean="0"/>
              <a:t>10</a:t>
            </a:r>
            <a:r>
              <a:rPr lang="zh-CN" altLang="en-US" dirty="0" smtClean="0"/>
              <a:t>个单词后有</a:t>
            </a:r>
            <a:r>
              <a:rPr lang="en-US" altLang="zh-CN" dirty="0" smtClean="0"/>
              <a:t>quiz</a:t>
            </a:r>
            <a:r>
              <a:rPr lang="zh-CN" altLang="en-US" dirty="0" smtClean="0"/>
              <a:t>，对相对机械地背过的中文单词书是很好的补充 </a:t>
            </a:r>
          </a:p>
          <a:p>
            <a:endParaRPr lang="zh-CN" altLang="en-US" dirty="0"/>
          </a:p>
        </p:txBody>
      </p:sp>
      <p:sp>
        <p:nvSpPr>
          <p:cNvPr id="3" name="矩形 2"/>
          <p:cNvSpPr/>
          <p:nvPr/>
        </p:nvSpPr>
        <p:spPr>
          <a:xfrm>
            <a:off x="1123145" y="629624"/>
            <a:ext cx="6417141" cy="1269578"/>
          </a:xfrm>
          <a:prstGeom prst="rect">
            <a:avLst/>
          </a:prstGeom>
        </p:spPr>
        <p:txBody>
          <a:bodyPr wrap="none">
            <a:spAutoFit/>
          </a:bodyPr>
          <a:lstStyle/>
          <a:p>
            <a:pPr algn="ctr">
              <a:lnSpc>
                <a:spcPct val="150000"/>
              </a:lnSpc>
            </a:pPr>
            <a:r>
              <a:rPr lang="zh-CN" altLang="en-US" sz="5400" b="1" dirty="0" smtClean="0">
                <a:solidFill>
                  <a:srgbClr val="1E989B"/>
                </a:solidFill>
              </a:rPr>
              <a:t>一些全英文的单词书</a:t>
            </a:r>
            <a:endParaRPr lang="zh-CN" altLang="en-US" sz="5400" b="1" dirty="0">
              <a:solidFill>
                <a:srgbClr val="1E989B"/>
              </a:solidFill>
            </a:endParaRPr>
          </a:p>
        </p:txBody>
      </p:sp>
      <p:pic>
        <p:nvPicPr>
          <p:cNvPr id="4" name="图片 3" descr="horizont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807" y="5474559"/>
            <a:ext cx="2776240" cy="1211830"/>
          </a:xfrm>
          <a:prstGeom prst="rect">
            <a:avLst/>
          </a:prstGeom>
        </p:spPr>
      </p:pic>
    </p:spTree>
    <p:extLst>
      <p:ext uri="{BB962C8B-B14F-4D97-AF65-F5344CB8AC3E}">
        <p14:creationId xmlns:p14="http://schemas.microsoft.com/office/powerpoint/2010/main" val="2879522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009938"/>
            <a:ext cx="9143999" cy="4247317"/>
          </a:xfrm>
          <a:prstGeom prst="rect">
            <a:avLst/>
          </a:prstGeom>
          <a:noFill/>
        </p:spPr>
        <p:txBody>
          <a:bodyPr wrap="square" rtlCol="0">
            <a:spAutoFit/>
          </a:bodyPr>
          <a:lstStyle/>
          <a:p>
            <a:r>
              <a:rPr lang="zh-CN" altLang="en-US" b="1" dirty="0" smtClean="0">
                <a:solidFill>
                  <a:srgbClr val="1E989B"/>
                </a:solidFill>
              </a:rPr>
              <a:t>通过初步的填空练习复习单词 </a:t>
            </a:r>
            <a:endParaRPr lang="en-US" altLang="zh-CN" b="1" dirty="0" smtClean="0">
              <a:solidFill>
                <a:srgbClr val="1E989B"/>
              </a:solidFill>
            </a:endParaRPr>
          </a:p>
          <a:p>
            <a:endParaRPr lang="zh-CN" altLang="en-US" dirty="0" smtClean="0">
              <a:solidFill>
                <a:srgbClr val="1E989B"/>
              </a:solidFill>
            </a:endParaRPr>
          </a:p>
          <a:p>
            <a:r>
              <a:rPr lang="zh-CN" altLang="en-US" dirty="0" smtClean="0"/>
              <a:t>单词书背过几遍以后可以试着练习陈圣元填空等考察自己单词记忆情况并复习单词、加深理解</a:t>
            </a:r>
            <a:endParaRPr lang="en-US" altLang="zh-CN" dirty="0" smtClean="0"/>
          </a:p>
          <a:p>
            <a:endParaRPr lang="en-US" altLang="zh-CN" dirty="0"/>
          </a:p>
          <a:p>
            <a:r>
              <a:rPr lang="zh-CN" altLang="en-US" b="1" dirty="0" smtClean="0">
                <a:solidFill>
                  <a:srgbClr val="1E989B"/>
                </a:solidFill>
              </a:rPr>
              <a:t>通过阅读复习单词 </a:t>
            </a:r>
            <a:endParaRPr lang="en-US" altLang="zh-CN" b="1" dirty="0" smtClean="0">
              <a:solidFill>
                <a:srgbClr val="1E989B"/>
              </a:solidFill>
            </a:endParaRPr>
          </a:p>
          <a:p>
            <a:endParaRPr lang="zh-CN" altLang="en-US" dirty="0" smtClean="0">
              <a:solidFill>
                <a:srgbClr val="1E989B"/>
              </a:solidFill>
            </a:endParaRPr>
          </a:p>
          <a:p>
            <a:r>
              <a:rPr lang="zh-CN" altLang="en-US" dirty="0" smtClean="0"/>
              <a:t>选择合适的阅读材料，如</a:t>
            </a:r>
            <a:r>
              <a:rPr lang="en-US" altLang="zh-CN" dirty="0" smtClean="0"/>
              <a:t>Economist, </a:t>
            </a:r>
            <a:r>
              <a:rPr lang="en-US" altLang="zh-CN" dirty="0" err="1" smtClean="0"/>
              <a:t>Aldaily</a:t>
            </a:r>
            <a:r>
              <a:rPr lang="zh-CN" altLang="en-US" dirty="0" smtClean="0"/>
              <a:t>等</a:t>
            </a:r>
            <a:r>
              <a:rPr lang="en-US" altLang="zh-CN" dirty="0" smtClean="0"/>
              <a:t>GRE</a:t>
            </a:r>
            <a:r>
              <a:rPr lang="zh-CN" altLang="en-US" dirty="0" smtClean="0"/>
              <a:t>词汇出现频率较高的文本，在</a:t>
            </a:r>
            <a:r>
              <a:rPr lang="en-US" altLang="zh-CN" dirty="0" smtClean="0"/>
              <a:t>context</a:t>
            </a:r>
            <a:r>
              <a:rPr lang="zh-CN" altLang="en-US" dirty="0" smtClean="0"/>
              <a:t>中复习单词并加深对单词的理解（同时也提高阅读能力） </a:t>
            </a:r>
            <a:endParaRPr lang="en-US" altLang="zh-CN" dirty="0" smtClean="0"/>
          </a:p>
          <a:p>
            <a:endParaRPr lang="en-US" altLang="zh-CN" dirty="0"/>
          </a:p>
          <a:p>
            <a:r>
              <a:rPr lang="zh-CN" altLang="en-US" b="1" dirty="0" smtClean="0">
                <a:solidFill>
                  <a:srgbClr val="1E989B"/>
                </a:solidFill>
              </a:rPr>
              <a:t>把阅读词汇转换为写作词汇 </a:t>
            </a:r>
            <a:endParaRPr lang="en-US" altLang="zh-CN" b="1" dirty="0" smtClean="0">
              <a:solidFill>
                <a:srgbClr val="1E989B"/>
              </a:solidFill>
            </a:endParaRPr>
          </a:p>
          <a:p>
            <a:endParaRPr lang="zh-CN" altLang="en-US" dirty="0" smtClean="0">
              <a:solidFill>
                <a:srgbClr val="1E989B"/>
              </a:solidFill>
            </a:endParaRPr>
          </a:p>
          <a:p>
            <a:r>
              <a:rPr lang="zh-CN" altLang="en-US" dirty="0" smtClean="0"/>
              <a:t>比较重要的核心词汇及其同近义词可以通过有计划地造句等转换为写作时随手拈来并准确使用的高级词汇 </a:t>
            </a:r>
          </a:p>
          <a:p>
            <a:endParaRPr lang="zh-CN" altLang="en-US" dirty="0"/>
          </a:p>
        </p:txBody>
      </p:sp>
      <p:pic>
        <p:nvPicPr>
          <p:cNvPr id="3" name="图片 2" descr="horizont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807" y="5474559"/>
            <a:ext cx="2776240" cy="1211830"/>
          </a:xfrm>
          <a:prstGeom prst="rect">
            <a:avLst/>
          </a:prstGeom>
        </p:spPr>
      </p:pic>
    </p:spTree>
    <p:extLst>
      <p:ext uri="{BB962C8B-B14F-4D97-AF65-F5344CB8AC3E}">
        <p14:creationId xmlns:p14="http://schemas.microsoft.com/office/powerpoint/2010/main" val="317130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67988" y="3068162"/>
            <a:ext cx="1863851" cy="1534080"/>
          </a:xfrm>
          <a:prstGeom prst="rect">
            <a:avLst/>
          </a:prstGeom>
          <a:solidFill>
            <a:srgbClr val="1E989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担心一次背得太多记不住 ，</a:t>
            </a:r>
            <a:endParaRPr lang="en-US" altLang="zh-CN" dirty="0"/>
          </a:p>
          <a:p>
            <a:pPr algn="ctr"/>
            <a:r>
              <a:rPr lang="zh-CN" altLang="en-US" dirty="0" smtClean="0"/>
              <a:t>质和量负相关</a:t>
            </a:r>
            <a:endParaRPr lang="zh-CN" altLang="en-US" dirty="0"/>
          </a:p>
        </p:txBody>
      </p:sp>
      <p:sp>
        <p:nvSpPr>
          <p:cNvPr id="14" name="矩形 13"/>
          <p:cNvSpPr/>
          <p:nvPr/>
        </p:nvSpPr>
        <p:spPr>
          <a:xfrm>
            <a:off x="6139812" y="3072103"/>
            <a:ext cx="1863851" cy="1534080"/>
          </a:xfrm>
          <a:prstGeom prst="rect">
            <a:avLst/>
          </a:prstGeom>
          <a:solidFill>
            <a:srgbClr val="1E989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单词可以短时间内突破，</a:t>
            </a:r>
            <a:endParaRPr lang="en-US" altLang="zh-CN" dirty="0"/>
          </a:p>
          <a:p>
            <a:pPr algn="ctr"/>
            <a:r>
              <a:rPr lang="zh-CN" altLang="en-US" dirty="0"/>
              <a:t>质和量可以兼得</a:t>
            </a:r>
            <a:endParaRPr lang="en-US" altLang="zh-CN" dirty="0"/>
          </a:p>
        </p:txBody>
      </p:sp>
      <p:sp>
        <p:nvSpPr>
          <p:cNvPr id="19" name="文本框 18"/>
          <p:cNvSpPr txBox="1"/>
          <p:nvPr/>
        </p:nvSpPr>
        <p:spPr>
          <a:xfrm>
            <a:off x="4024598" y="3068161"/>
            <a:ext cx="1616436" cy="1323439"/>
          </a:xfrm>
          <a:prstGeom prst="rect">
            <a:avLst/>
          </a:prstGeom>
          <a:noFill/>
        </p:spPr>
        <p:txBody>
          <a:bodyPr wrap="square" rtlCol="0">
            <a:spAutoFit/>
          </a:bodyPr>
          <a:lstStyle/>
          <a:p>
            <a:r>
              <a:rPr kumimoji="1" lang="en-US" altLang="zh-CN" sz="8000" b="1" dirty="0" smtClean="0">
                <a:solidFill>
                  <a:srgbClr val="1E989B"/>
                </a:solidFill>
              </a:rPr>
              <a:t>V.S</a:t>
            </a:r>
            <a:endParaRPr kumimoji="1" lang="zh-CN" altLang="en-US" sz="8000" b="1" dirty="0">
              <a:solidFill>
                <a:srgbClr val="1E989B"/>
              </a:solidFill>
            </a:endParaRPr>
          </a:p>
        </p:txBody>
      </p:sp>
      <p:sp>
        <p:nvSpPr>
          <p:cNvPr id="13" name="矩形 12"/>
          <p:cNvSpPr/>
          <p:nvPr/>
        </p:nvSpPr>
        <p:spPr>
          <a:xfrm>
            <a:off x="0" y="315302"/>
            <a:ext cx="9144000" cy="707886"/>
          </a:xfrm>
          <a:prstGeom prst="rect">
            <a:avLst/>
          </a:prstGeom>
        </p:spPr>
        <p:txBody>
          <a:bodyPr wrap="square">
            <a:spAutoFit/>
          </a:bodyPr>
          <a:lstStyle/>
          <a:p>
            <a:pPr algn="ctr"/>
            <a:r>
              <a:rPr lang="zh-CN" altLang="en-US" sz="4000" b="1" dirty="0">
                <a:solidFill>
                  <a:srgbClr val="1E989B"/>
                </a:solidFill>
              </a:rPr>
              <a:t>背单词常见的误区</a:t>
            </a:r>
            <a:endParaRPr lang="en-US" altLang="zh-CN" sz="4000" b="1" dirty="0">
              <a:solidFill>
                <a:srgbClr val="1E989B"/>
              </a:solidFill>
            </a:endParaRPr>
          </a:p>
        </p:txBody>
      </p:sp>
      <p:sp>
        <p:nvSpPr>
          <p:cNvPr id="20" name="矩形 19"/>
          <p:cNvSpPr/>
          <p:nvPr/>
        </p:nvSpPr>
        <p:spPr>
          <a:xfrm>
            <a:off x="4067967" y="1215389"/>
            <a:ext cx="1531188" cy="584776"/>
          </a:xfrm>
          <a:prstGeom prst="rect">
            <a:avLst/>
          </a:prstGeom>
        </p:spPr>
        <p:txBody>
          <a:bodyPr wrap="none">
            <a:spAutoFit/>
          </a:bodyPr>
          <a:lstStyle/>
          <a:p>
            <a:r>
              <a:rPr lang="zh-CN" altLang="en-US" sz="3200" dirty="0">
                <a:solidFill>
                  <a:srgbClr val="1E989B"/>
                </a:solidFill>
              </a:rPr>
              <a:t>误区</a:t>
            </a:r>
            <a:r>
              <a:rPr lang="en-US" altLang="zh-CN" sz="3200" dirty="0" smtClean="0">
                <a:solidFill>
                  <a:srgbClr val="1E989B"/>
                </a:solidFill>
              </a:rPr>
              <a:t>01:</a:t>
            </a:r>
            <a:endParaRPr lang="en-US" altLang="zh-CN" sz="3200" dirty="0">
              <a:solidFill>
                <a:srgbClr val="1E989B"/>
              </a:solidFill>
            </a:endParaRPr>
          </a:p>
        </p:txBody>
      </p:sp>
      <p:pic>
        <p:nvPicPr>
          <p:cNvPr id="7" name="图片 6" descr="horizont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807" y="5474559"/>
            <a:ext cx="2776240" cy="1211830"/>
          </a:xfrm>
          <a:prstGeom prst="rect">
            <a:avLst/>
          </a:prstGeom>
        </p:spPr>
      </p:pic>
    </p:spTree>
    <p:extLst>
      <p:ext uri="{BB962C8B-B14F-4D97-AF65-F5344CB8AC3E}">
        <p14:creationId xmlns:p14="http://schemas.microsoft.com/office/powerpoint/2010/main" val="88648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15302"/>
            <a:ext cx="9144000" cy="707886"/>
          </a:xfrm>
          <a:prstGeom prst="rect">
            <a:avLst/>
          </a:prstGeom>
        </p:spPr>
        <p:txBody>
          <a:bodyPr wrap="square">
            <a:spAutoFit/>
          </a:bodyPr>
          <a:lstStyle/>
          <a:p>
            <a:pPr algn="ctr"/>
            <a:r>
              <a:rPr lang="zh-CN" altLang="en-US" sz="4000" b="1" dirty="0">
                <a:solidFill>
                  <a:srgbClr val="1E989B"/>
                </a:solidFill>
              </a:rPr>
              <a:t>背单词常见的误区</a:t>
            </a:r>
            <a:endParaRPr lang="en-US" altLang="zh-CN" sz="4000" b="1" dirty="0">
              <a:solidFill>
                <a:srgbClr val="1E989B"/>
              </a:solidFill>
            </a:endParaRPr>
          </a:p>
        </p:txBody>
      </p:sp>
      <p:sp>
        <p:nvSpPr>
          <p:cNvPr id="15" name="矩形 14"/>
          <p:cNvSpPr/>
          <p:nvPr/>
        </p:nvSpPr>
        <p:spPr>
          <a:xfrm>
            <a:off x="6358190" y="3867826"/>
            <a:ext cx="1863851" cy="1534080"/>
          </a:xfrm>
          <a:prstGeom prst="rect">
            <a:avLst/>
          </a:prstGeom>
          <a:solidFill>
            <a:srgbClr val="1E989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第一遍只记基本意思</a:t>
            </a:r>
            <a:endParaRPr lang="en-US" altLang="zh-CN" dirty="0"/>
          </a:p>
        </p:txBody>
      </p:sp>
      <p:sp>
        <p:nvSpPr>
          <p:cNvPr id="16" name="矩形 15"/>
          <p:cNvSpPr/>
          <p:nvPr/>
        </p:nvSpPr>
        <p:spPr>
          <a:xfrm>
            <a:off x="1413866" y="3888261"/>
            <a:ext cx="1863851" cy="1534080"/>
          </a:xfrm>
          <a:prstGeom prst="rect">
            <a:avLst/>
          </a:prstGeom>
          <a:solidFill>
            <a:srgbClr val="1E989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第一遍背单词的时候</a:t>
            </a:r>
            <a:r>
              <a:rPr lang="zh-CN" altLang="en-US" dirty="0" smtClean="0"/>
              <a:t>，</a:t>
            </a:r>
            <a:endParaRPr lang="en-US" altLang="zh-CN" dirty="0" smtClean="0"/>
          </a:p>
          <a:p>
            <a:pPr algn="ctr"/>
            <a:r>
              <a:rPr lang="zh-CN" altLang="en-US" dirty="0" smtClean="0"/>
              <a:t>记忆标准</a:t>
            </a:r>
            <a:r>
              <a:rPr lang="zh-CN" altLang="en-US" dirty="0"/>
              <a:t>高</a:t>
            </a:r>
            <a:endParaRPr lang="en-US" altLang="zh-CN" dirty="0"/>
          </a:p>
        </p:txBody>
      </p:sp>
      <p:sp>
        <p:nvSpPr>
          <p:cNvPr id="17" name="矩形 16"/>
          <p:cNvSpPr/>
          <p:nvPr/>
        </p:nvSpPr>
        <p:spPr>
          <a:xfrm>
            <a:off x="1434312" y="2110690"/>
            <a:ext cx="1863851" cy="1534080"/>
          </a:xfrm>
          <a:prstGeom prst="rect">
            <a:avLst/>
          </a:prstGeom>
          <a:solidFill>
            <a:srgbClr val="1E989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把时间花</a:t>
            </a:r>
            <a:r>
              <a:rPr lang="zh-CN" altLang="en-US" dirty="0" smtClean="0"/>
              <a:t>在重复上记忆一个单词</a:t>
            </a:r>
            <a:endParaRPr kumimoji="1" lang="zh-CN" altLang="en-US" dirty="0"/>
          </a:p>
        </p:txBody>
      </p:sp>
      <p:sp>
        <p:nvSpPr>
          <p:cNvPr id="18" name="矩形 17"/>
          <p:cNvSpPr/>
          <p:nvPr/>
        </p:nvSpPr>
        <p:spPr>
          <a:xfrm>
            <a:off x="6337057" y="2098136"/>
            <a:ext cx="1863851" cy="1534080"/>
          </a:xfrm>
          <a:prstGeom prst="rect">
            <a:avLst/>
          </a:prstGeom>
          <a:solidFill>
            <a:srgbClr val="1E989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一次性花大量时间记忆一个单词 </a:t>
            </a:r>
            <a:endParaRPr kumimoji="1" lang="zh-CN" altLang="en-US" dirty="0"/>
          </a:p>
        </p:txBody>
      </p:sp>
      <p:sp>
        <p:nvSpPr>
          <p:cNvPr id="19" name="文本框 18"/>
          <p:cNvSpPr txBox="1"/>
          <p:nvPr/>
        </p:nvSpPr>
        <p:spPr>
          <a:xfrm>
            <a:off x="4024598" y="3068161"/>
            <a:ext cx="1616436" cy="1323439"/>
          </a:xfrm>
          <a:prstGeom prst="rect">
            <a:avLst/>
          </a:prstGeom>
          <a:noFill/>
        </p:spPr>
        <p:txBody>
          <a:bodyPr wrap="square" rtlCol="0">
            <a:spAutoFit/>
          </a:bodyPr>
          <a:lstStyle/>
          <a:p>
            <a:r>
              <a:rPr kumimoji="1" lang="en-US" altLang="zh-CN" sz="8000" b="1" dirty="0" smtClean="0">
                <a:solidFill>
                  <a:srgbClr val="1E989B"/>
                </a:solidFill>
              </a:rPr>
              <a:t>V.S</a:t>
            </a:r>
            <a:endParaRPr kumimoji="1" lang="zh-CN" altLang="en-US" sz="8000" b="1" dirty="0">
              <a:solidFill>
                <a:srgbClr val="1E989B"/>
              </a:solidFill>
            </a:endParaRPr>
          </a:p>
        </p:txBody>
      </p:sp>
      <p:sp>
        <p:nvSpPr>
          <p:cNvPr id="20" name="矩形 19"/>
          <p:cNvSpPr/>
          <p:nvPr/>
        </p:nvSpPr>
        <p:spPr>
          <a:xfrm>
            <a:off x="4067967" y="1215389"/>
            <a:ext cx="1528383" cy="584776"/>
          </a:xfrm>
          <a:prstGeom prst="rect">
            <a:avLst/>
          </a:prstGeom>
        </p:spPr>
        <p:txBody>
          <a:bodyPr wrap="none">
            <a:spAutoFit/>
          </a:bodyPr>
          <a:lstStyle/>
          <a:p>
            <a:r>
              <a:rPr lang="zh-CN" altLang="en-US" sz="3200" dirty="0">
                <a:solidFill>
                  <a:srgbClr val="1E989B"/>
                </a:solidFill>
              </a:rPr>
              <a:t>误区</a:t>
            </a:r>
            <a:r>
              <a:rPr lang="en-US" altLang="zh-CN" sz="3200" dirty="0" smtClean="0">
                <a:solidFill>
                  <a:srgbClr val="1E989B"/>
                </a:solidFill>
              </a:rPr>
              <a:t>0</a:t>
            </a:r>
            <a:r>
              <a:rPr lang="zh-CN" altLang="zh-CN" sz="3200" dirty="0">
                <a:solidFill>
                  <a:srgbClr val="1E989B"/>
                </a:solidFill>
              </a:rPr>
              <a:t>2</a:t>
            </a:r>
            <a:r>
              <a:rPr lang="en-US" altLang="zh-CN" sz="3200" dirty="0" smtClean="0">
                <a:solidFill>
                  <a:srgbClr val="1E989B"/>
                </a:solidFill>
              </a:rPr>
              <a:t>:</a:t>
            </a:r>
            <a:endParaRPr lang="en-US" altLang="zh-CN" sz="3200" dirty="0">
              <a:solidFill>
                <a:srgbClr val="1E989B"/>
              </a:solidFill>
            </a:endParaRPr>
          </a:p>
        </p:txBody>
      </p:sp>
      <p:pic>
        <p:nvPicPr>
          <p:cNvPr id="9" name="图片 8" descr="horizont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807" y="5474559"/>
            <a:ext cx="2776240" cy="1211830"/>
          </a:xfrm>
          <a:prstGeom prst="rect">
            <a:avLst/>
          </a:prstGeom>
        </p:spPr>
      </p:pic>
    </p:spTree>
    <p:extLst>
      <p:ext uri="{BB962C8B-B14F-4D97-AF65-F5344CB8AC3E}">
        <p14:creationId xmlns:p14="http://schemas.microsoft.com/office/powerpoint/2010/main" val="401940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67988" y="3068162"/>
            <a:ext cx="1863851" cy="1534080"/>
          </a:xfrm>
          <a:prstGeom prst="rect">
            <a:avLst/>
          </a:prstGeom>
          <a:solidFill>
            <a:srgbClr val="1E989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为了</a:t>
            </a:r>
            <a:r>
              <a:rPr lang="zh-CN" altLang="en-US" dirty="0" smtClean="0"/>
              <a:t>背新词中断复习</a:t>
            </a:r>
            <a:endParaRPr lang="zh-CN" altLang="en-US" dirty="0"/>
          </a:p>
        </p:txBody>
      </p:sp>
      <p:sp>
        <p:nvSpPr>
          <p:cNvPr id="14" name="矩形 13"/>
          <p:cNvSpPr/>
          <p:nvPr/>
        </p:nvSpPr>
        <p:spPr>
          <a:xfrm>
            <a:off x="6139812" y="3072103"/>
            <a:ext cx="1863851" cy="1534080"/>
          </a:xfrm>
          <a:prstGeom prst="rect">
            <a:avLst/>
          </a:prstGeom>
          <a:solidFill>
            <a:srgbClr val="1E989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复习比背新词重要</a:t>
            </a:r>
            <a:endParaRPr lang="en-US" altLang="zh-CN" dirty="0"/>
          </a:p>
        </p:txBody>
      </p:sp>
      <p:sp>
        <p:nvSpPr>
          <p:cNvPr id="19" name="文本框 18"/>
          <p:cNvSpPr txBox="1"/>
          <p:nvPr/>
        </p:nvSpPr>
        <p:spPr>
          <a:xfrm>
            <a:off x="4024598" y="3068161"/>
            <a:ext cx="1616436" cy="1323439"/>
          </a:xfrm>
          <a:prstGeom prst="rect">
            <a:avLst/>
          </a:prstGeom>
          <a:noFill/>
        </p:spPr>
        <p:txBody>
          <a:bodyPr wrap="square" rtlCol="0">
            <a:spAutoFit/>
          </a:bodyPr>
          <a:lstStyle/>
          <a:p>
            <a:r>
              <a:rPr kumimoji="1" lang="en-US" altLang="zh-CN" sz="8000" b="1" dirty="0" smtClean="0">
                <a:solidFill>
                  <a:srgbClr val="1E989B"/>
                </a:solidFill>
              </a:rPr>
              <a:t>V.S</a:t>
            </a:r>
            <a:endParaRPr kumimoji="1" lang="zh-CN" altLang="en-US" sz="8000" b="1" dirty="0">
              <a:solidFill>
                <a:srgbClr val="1E989B"/>
              </a:solidFill>
            </a:endParaRPr>
          </a:p>
        </p:txBody>
      </p:sp>
      <p:sp>
        <p:nvSpPr>
          <p:cNvPr id="8" name="矩形 7"/>
          <p:cNvSpPr/>
          <p:nvPr/>
        </p:nvSpPr>
        <p:spPr>
          <a:xfrm>
            <a:off x="0" y="315302"/>
            <a:ext cx="9144000" cy="707886"/>
          </a:xfrm>
          <a:prstGeom prst="rect">
            <a:avLst/>
          </a:prstGeom>
        </p:spPr>
        <p:txBody>
          <a:bodyPr wrap="square">
            <a:spAutoFit/>
          </a:bodyPr>
          <a:lstStyle/>
          <a:p>
            <a:pPr algn="ctr"/>
            <a:r>
              <a:rPr lang="zh-CN" altLang="en-US" sz="4000" b="1" dirty="0">
                <a:solidFill>
                  <a:srgbClr val="1E989B"/>
                </a:solidFill>
              </a:rPr>
              <a:t>背单词常见的误区</a:t>
            </a:r>
            <a:endParaRPr lang="en-US" altLang="zh-CN" sz="4000" b="1" dirty="0">
              <a:solidFill>
                <a:srgbClr val="1E989B"/>
              </a:solidFill>
            </a:endParaRPr>
          </a:p>
        </p:txBody>
      </p:sp>
      <p:sp>
        <p:nvSpPr>
          <p:cNvPr id="9" name="矩形 8"/>
          <p:cNvSpPr/>
          <p:nvPr/>
        </p:nvSpPr>
        <p:spPr>
          <a:xfrm>
            <a:off x="4067967" y="1215389"/>
            <a:ext cx="1528383" cy="584776"/>
          </a:xfrm>
          <a:prstGeom prst="rect">
            <a:avLst/>
          </a:prstGeom>
        </p:spPr>
        <p:txBody>
          <a:bodyPr wrap="none">
            <a:spAutoFit/>
          </a:bodyPr>
          <a:lstStyle/>
          <a:p>
            <a:r>
              <a:rPr lang="zh-CN" altLang="en-US" sz="3200" dirty="0">
                <a:solidFill>
                  <a:srgbClr val="1E989B"/>
                </a:solidFill>
              </a:rPr>
              <a:t>误区</a:t>
            </a:r>
            <a:r>
              <a:rPr lang="en-US" altLang="zh-CN" sz="3200" dirty="0" smtClean="0">
                <a:solidFill>
                  <a:srgbClr val="1E989B"/>
                </a:solidFill>
              </a:rPr>
              <a:t>0</a:t>
            </a:r>
            <a:r>
              <a:rPr lang="zh-CN" altLang="zh-CN" sz="3200" dirty="0">
                <a:solidFill>
                  <a:srgbClr val="1E989B"/>
                </a:solidFill>
              </a:rPr>
              <a:t>3</a:t>
            </a:r>
            <a:r>
              <a:rPr lang="en-US" altLang="zh-CN" sz="3200" dirty="0" smtClean="0">
                <a:solidFill>
                  <a:srgbClr val="1E989B"/>
                </a:solidFill>
              </a:rPr>
              <a:t>:</a:t>
            </a:r>
            <a:endParaRPr lang="en-US" altLang="zh-CN" sz="3200" dirty="0">
              <a:solidFill>
                <a:srgbClr val="1E989B"/>
              </a:solidFill>
            </a:endParaRPr>
          </a:p>
        </p:txBody>
      </p:sp>
      <p:pic>
        <p:nvPicPr>
          <p:cNvPr id="7" name="图片 6" descr="horizont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807" y="5474559"/>
            <a:ext cx="2776240" cy="1211830"/>
          </a:xfrm>
          <a:prstGeom prst="rect">
            <a:avLst/>
          </a:prstGeom>
        </p:spPr>
      </p:pic>
    </p:spTree>
    <p:extLst>
      <p:ext uri="{BB962C8B-B14F-4D97-AF65-F5344CB8AC3E}">
        <p14:creationId xmlns:p14="http://schemas.microsoft.com/office/powerpoint/2010/main" val="53554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67988" y="3068162"/>
            <a:ext cx="1863851" cy="1534080"/>
          </a:xfrm>
          <a:prstGeom prst="rect">
            <a:avLst/>
          </a:prstGeom>
          <a:solidFill>
            <a:srgbClr val="1E989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机械盲目地记忆 </a:t>
            </a:r>
          </a:p>
        </p:txBody>
      </p:sp>
      <p:sp>
        <p:nvSpPr>
          <p:cNvPr id="14" name="矩形 13"/>
          <p:cNvSpPr/>
          <p:nvPr/>
        </p:nvSpPr>
        <p:spPr>
          <a:xfrm>
            <a:off x="6139812" y="3072103"/>
            <a:ext cx="1863851" cy="1534080"/>
          </a:xfrm>
          <a:prstGeom prst="rect">
            <a:avLst/>
          </a:prstGeom>
          <a:solidFill>
            <a:srgbClr val="1E989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主动比较、联想、回忆</a:t>
            </a:r>
            <a:endParaRPr lang="en-US" altLang="zh-CN" dirty="0"/>
          </a:p>
        </p:txBody>
      </p:sp>
      <p:sp>
        <p:nvSpPr>
          <p:cNvPr id="19" name="文本框 18"/>
          <p:cNvSpPr txBox="1"/>
          <p:nvPr/>
        </p:nvSpPr>
        <p:spPr>
          <a:xfrm>
            <a:off x="4024598" y="3068161"/>
            <a:ext cx="1616436" cy="1323439"/>
          </a:xfrm>
          <a:prstGeom prst="rect">
            <a:avLst/>
          </a:prstGeom>
          <a:noFill/>
        </p:spPr>
        <p:txBody>
          <a:bodyPr wrap="square" rtlCol="0">
            <a:spAutoFit/>
          </a:bodyPr>
          <a:lstStyle/>
          <a:p>
            <a:r>
              <a:rPr kumimoji="1" lang="en-US" altLang="zh-CN" sz="8000" b="1" dirty="0" smtClean="0">
                <a:solidFill>
                  <a:srgbClr val="1E989B"/>
                </a:solidFill>
              </a:rPr>
              <a:t>V.S</a:t>
            </a:r>
            <a:endParaRPr kumimoji="1" lang="zh-CN" altLang="en-US" sz="8000" b="1" dirty="0">
              <a:solidFill>
                <a:srgbClr val="1E989B"/>
              </a:solidFill>
            </a:endParaRPr>
          </a:p>
        </p:txBody>
      </p:sp>
      <p:sp>
        <p:nvSpPr>
          <p:cNvPr id="7" name="矩形 6"/>
          <p:cNvSpPr/>
          <p:nvPr/>
        </p:nvSpPr>
        <p:spPr>
          <a:xfrm>
            <a:off x="0" y="315302"/>
            <a:ext cx="9144000" cy="707886"/>
          </a:xfrm>
          <a:prstGeom prst="rect">
            <a:avLst/>
          </a:prstGeom>
        </p:spPr>
        <p:txBody>
          <a:bodyPr wrap="square">
            <a:spAutoFit/>
          </a:bodyPr>
          <a:lstStyle/>
          <a:p>
            <a:pPr algn="ctr"/>
            <a:r>
              <a:rPr lang="zh-CN" altLang="en-US" sz="4000" b="1" dirty="0">
                <a:solidFill>
                  <a:srgbClr val="1E989B"/>
                </a:solidFill>
              </a:rPr>
              <a:t>背单词常见的误区</a:t>
            </a:r>
            <a:endParaRPr lang="en-US" altLang="zh-CN" sz="4000" b="1" dirty="0">
              <a:solidFill>
                <a:srgbClr val="1E989B"/>
              </a:solidFill>
            </a:endParaRPr>
          </a:p>
        </p:txBody>
      </p:sp>
      <p:sp>
        <p:nvSpPr>
          <p:cNvPr id="8" name="矩形 7"/>
          <p:cNvSpPr/>
          <p:nvPr/>
        </p:nvSpPr>
        <p:spPr>
          <a:xfrm>
            <a:off x="4067967" y="1215389"/>
            <a:ext cx="1528383" cy="584776"/>
          </a:xfrm>
          <a:prstGeom prst="rect">
            <a:avLst/>
          </a:prstGeom>
        </p:spPr>
        <p:txBody>
          <a:bodyPr wrap="none">
            <a:spAutoFit/>
          </a:bodyPr>
          <a:lstStyle/>
          <a:p>
            <a:r>
              <a:rPr lang="zh-CN" altLang="en-US" sz="3200" dirty="0">
                <a:solidFill>
                  <a:srgbClr val="1E989B"/>
                </a:solidFill>
              </a:rPr>
              <a:t>误区</a:t>
            </a:r>
            <a:r>
              <a:rPr lang="en-US" altLang="zh-CN" sz="3200" dirty="0" smtClean="0">
                <a:solidFill>
                  <a:srgbClr val="1E989B"/>
                </a:solidFill>
              </a:rPr>
              <a:t>0</a:t>
            </a:r>
            <a:r>
              <a:rPr lang="zh-CN" altLang="zh-CN" sz="3200" dirty="0">
                <a:solidFill>
                  <a:srgbClr val="1E989B"/>
                </a:solidFill>
              </a:rPr>
              <a:t>4</a:t>
            </a:r>
            <a:r>
              <a:rPr lang="en-US" altLang="zh-CN" sz="3200" dirty="0" smtClean="0">
                <a:solidFill>
                  <a:srgbClr val="1E989B"/>
                </a:solidFill>
              </a:rPr>
              <a:t>:</a:t>
            </a:r>
            <a:endParaRPr lang="en-US" altLang="zh-CN" sz="3200" dirty="0">
              <a:solidFill>
                <a:srgbClr val="1E989B"/>
              </a:solidFill>
            </a:endParaRPr>
          </a:p>
        </p:txBody>
      </p:sp>
      <p:sp>
        <p:nvSpPr>
          <p:cNvPr id="2" name="矩形 1"/>
          <p:cNvSpPr/>
          <p:nvPr/>
        </p:nvSpPr>
        <p:spPr>
          <a:xfrm>
            <a:off x="1450550" y="5080086"/>
            <a:ext cx="4572000" cy="1477328"/>
          </a:xfrm>
          <a:prstGeom prst="rect">
            <a:avLst/>
          </a:prstGeom>
        </p:spPr>
        <p:txBody>
          <a:bodyPr>
            <a:spAutoFit/>
          </a:bodyPr>
          <a:lstStyle/>
          <a:p>
            <a:r>
              <a:rPr lang="zh-CN" altLang="en-US" dirty="0"/>
              <a:t>**注意复习的方法</a:t>
            </a:r>
            <a:endParaRPr lang="en-US" altLang="zh-CN" dirty="0"/>
          </a:p>
          <a:p>
            <a:endParaRPr lang="en-US" altLang="zh-CN" dirty="0"/>
          </a:p>
          <a:p>
            <a:r>
              <a:rPr lang="zh-CN" altLang="en-US" dirty="0"/>
              <a:t>单词意思记忆模糊                                                                           不必一字不差记住单词的意思，但要尽量准确</a:t>
            </a:r>
            <a:endParaRPr lang="en-US" altLang="zh-CN" dirty="0"/>
          </a:p>
        </p:txBody>
      </p:sp>
    </p:spTree>
    <p:extLst>
      <p:ext uri="{BB962C8B-B14F-4D97-AF65-F5344CB8AC3E}">
        <p14:creationId xmlns:p14="http://schemas.microsoft.com/office/powerpoint/2010/main" val="274848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1627094"/>
            <a:ext cx="9144000" cy="2154436"/>
          </a:xfrm>
          <a:prstGeom prst="rect">
            <a:avLst/>
          </a:prstGeom>
          <a:noFill/>
        </p:spPr>
        <p:txBody>
          <a:bodyPr wrap="square" rtlCol="0">
            <a:spAutoFit/>
          </a:bodyPr>
          <a:lstStyle/>
          <a:p>
            <a:pPr algn="ctr"/>
            <a:r>
              <a:rPr lang="zh-CN" altLang="en-US" sz="5400" b="1" dirty="0">
                <a:solidFill>
                  <a:srgbClr val="1E989B"/>
                </a:solidFill>
              </a:rPr>
              <a:t>背</a:t>
            </a:r>
            <a:r>
              <a:rPr lang="zh-CN" altLang="en-US" sz="5400" b="1" dirty="0" smtClean="0">
                <a:solidFill>
                  <a:srgbClr val="1E989B"/>
                </a:solidFill>
              </a:rPr>
              <a:t>单词的三个阶段</a:t>
            </a:r>
            <a:endParaRPr lang="en-US" altLang="zh-CN" sz="5400" b="1" dirty="0" smtClean="0">
              <a:solidFill>
                <a:srgbClr val="1E989B"/>
              </a:solidFill>
            </a:endParaRPr>
          </a:p>
          <a:p>
            <a:endParaRPr lang="en-US" altLang="zh-CN" sz="4000" dirty="0" smtClean="0"/>
          </a:p>
          <a:p>
            <a:pPr algn="ctr"/>
            <a:r>
              <a:rPr lang="zh-CN" altLang="en-US" sz="4000" dirty="0" smtClean="0">
                <a:solidFill>
                  <a:schemeClr val="bg1">
                    <a:lumMod val="50000"/>
                  </a:schemeClr>
                </a:solidFill>
              </a:rPr>
              <a:t>循序渐进</a:t>
            </a:r>
            <a:endParaRPr lang="zh-CN" altLang="en-US" sz="4000" dirty="0">
              <a:solidFill>
                <a:schemeClr val="bg1">
                  <a:lumMod val="50000"/>
                </a:schemeClr>
              </a:solidFill>
            </a:endParaRPr>
          </a:p>
        </p:txBody>
      </p:sp>
      <p:pic>
        <p:nvPicPr>
          <p:cNvPr id="4" name="图片 3" descr="horizont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807" y="5474559"/>
            <a:ext cx="2776240" cy="1211830"/>
          </a:xfrm>
          <a:prstGeom prst="rect">
            <a:avLst/>
          </a:prstGeom>
        </p:spPr>
      </p:pic>
    </p:spTree>
    <p:extLst>
      <p:ext uri="{BB962C8B-B14F-4D97-AF65-F5344CB8AC3E}">
        <p14:creationId xmlns:p14="http://schemas.microsoft.com/office/powerpoint/2010/main" val="89774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761508"/>
            <a:ext cx="9144000" cy="4999232"/>
          </a:xfrm>
          <a:prstGeom prst="rect">
            <a:avLst/>
          </a:prstGeom>
          <a:noFill/>
        </p:spPr>
        <p:txBody>
          <a:bodyPr wrap="square" rtlCol="0">
            <a:spAutoFit/>
          </a:bodyPr>
          <a:lstStyle/>
          <a:p>
            <a:pPr algn="ctr">
              <a:lnSpc>
                <a:spcPct val="150000"/>
              </a:lnSpc>
            </a:pPr>
            <a:r>
              <a:rPr lang="en-US" altLang="zh-CN" sz="5400" b="1" dirty="0" smtClean="0">
                <a:solidFill>
                  <a:srgbClr val="1E989B"/>
                </a:solidFill>
              </a:rPr>
              <a:t>Step 1</a:t>
            </a:r>
            <a:r>
              <a:rPr lang="zh-CN" altLang="en-US" sz="5400" b="1" dirty="0" smtClean="0">
                <a:solidFill>
                  <a:srgbClr val="1E989B"/>
                </a:solidFill>
              </a:rPr>
              <a:t>：初步识记</a:t>
            </a:r>
            <a:endParaRPr lang="zh-CN" altLang="en-US" sz="5400" dirty="0">
              <a:solidFill>
                <a:srgbClr val="1E989B"/>
              </a:solidFill>
            </a:endParaRPr>
          </a:p>
          <a:p>
            <a:pPr algn="ctr">
              <a:lnSpc>
                <a:spcPct val="150000"/>
              </a:lnSpc>
            </a:pPr>
            <a:r>
              <a:rPr lang="zh-CN" altLang="en-US" sz="2000" dirty="0" smtClean="0"/>
              <a:t> </a:t>
            </a:r>
            <a:r>
              <a:rPr lang="en-US" altLang="zh-CN" sz="2000" u="sng" dirty="0"/>
              <a:t>GRE</a:t>
            </a:r>
            <a:r>
              <a:rPr lang="zh-CN" altLang="en-US" sz="2000" u="sng" dirty="0"/>
              <a:t>词汇精选</a:t>
            </a:r>
            <a:r>
              <a:rPr lang="en-US" altLang="zh-CN" sz="2000" u="sng" dirty="0"/>
              <a:t>/GRE</a:t>
            </a:r>
            <a:r>
              <a:rPr lang="zh-CN" altLang="en-US" sz="2000" u="sng" dirty="0"/>
              <a:t>核心</a:t>
            </a:r>
            <a:r>
              <a:rPr lang="zh-CN" altLang="en-US" sz="2000" u="sng" dirty="0" smtClean="0"/>
              <a:t>词汇考点精析（</a:t>
            </a:r>
            <a:r>
              <a:rPr lang="en-US" altLang="zh-CN" sz="2000" u="sng" dirty="0"/>
              <a:t>3000</a:t>
            </a:r>
            <a:r>
              <a:rPr lang="zh-CN" altLang="en-US" sz="2000" u="sng" dirty="0" smtClean="0"/>
              <a:t>） </a:t>
            </a:r>
            <a:endParaRPr lang="zh-CN" altLang="en-US" sz="2000" u="sng" dirty="0"/>
          </a:p>
          <a:p>
            <a:pPr algn="ctr">
              <a:lnSpc>
                <a:spcPts val="2500"/>
              </a:lnSpc>
            </a:pPr>
            <a:r>
              <a:rPr lang="zh-CN" altLang="en-US" b="1" dirty="0" smtClean="0"/>
              <a:t>杨</a:t>
            </a:r>
            <a:r>
              <a:rPr lang="zh-CN" altLang="en-US" b="1" dirty="0"/>
              <a:t>鹏</a:t>
            </a:r>
            <a:r>
              <a:rPr lang="en-US" altLang="zh-CN" b="1" dirty="0"/>
              <a:t>17</a:t>
            </a:r>
            <a:r>
              <a:rPr lang="zh-CN" altLang="en-US" b="1" dirty="0"/>
              <a:t>天（</a:t>
            </a:r>
            <a:r>
              <a:rPr lang="en-US" altLang="zh-CN" b="1" dirty="0"/>
              <a:t>14</a:t>
            </a:r>
            <a:r>
              <a:rPr lang="zh-CN" altLang="en-US" b="1" dirty="0"/>
              <a:t>天）复习原则 </a:t>
            </a:r>
          </a:p>
          <a:p>
            <a:pPr>
              <a:lnSpc>
                <a:spcPts val="2500"/>
              </a:lnSpc>
            </a:pPr>
            <a:endParaRPr lang="en-US" altLang="zh-CN" dirty="0"/>
          </a:p>
          <a:p>
            <a:pPr algn="ctr">
              <a:lnSpc>
                <a:spcPts val="2500"/>
              </a:lnSpc>
            </a:pPr>
            <a:r>
              <a:rPr lang="zh-CN" altLang="en-US" dirty="0" smtClean="0"/>
              <a:t>只</a:t>
            </a:r>
            <a:r>
              <a:rPr lang="zh-CN" altLang="en-US" dirty="0"/>
              <a:t>看中文，弄清词性和义项 </a:t>
            </a:r>
            <a:endParaRPr lang="zh-CN" altLang="en-US" dirty="0" smtClean="0"/>
          </a:p>
          <a:p>
            <a:pPr>
              <a:lnSpc>
                <a:spcPts val="2500"/>
              </a:lnSpc>
            </a:pPr>
            <a:r>
              <a:rPr lang="zh-CN" altLang="en-US" dirty="0" smtClean="0">
                <a:solidFill>
                  <a:srgbClr val="1E989B"/>
                </a:solidFill>
              </a:rPr>
              <a:t>注意用词根词缀、形象记忆、联想记忆等方法巧记单词</a:t>
            </a:r>
            <a:r>
              <a:rPr lang="zh-CN" altLang="en-US" dirty="0" smtClean="0"/>
              <a:t>：</a:t>
            </a:r>
            <a:endParaRPr lang="en-US" altLang="zh-CN" dirty="0" smtClean="0"/>
          </a:p>
          <a:p>
            <a:pPr>
              <a:lnSpc>
                <a:spcPts val="2500"/>
              </a:lnSpc>
            </a:pPr>
            <a:r>
              <a:rPr lang="en-US" altLang="zh-CN" i="1" dirty="0" smtClean="0"/>
              <a:t>circumscribe, circumspect, circumlocution, circumference; genial, congenial; acclaim, declaim, disclaim, proclaim, reclaim, clamant; recalcitrant, calcify, ossify, osseous; teetotal, bowdlerize, serendipity, stentorian, boycott, quail, crow, cow, asinine, etc</a:t>
            </a:r>
            <a:r>
              <a:rPr lang="en-US" altLang="zh-CN" i="1" dirty="0"/>
              <a:t>.</a:t>
            </a:r>
            <a:endParaRPr lang="zh-CN" altLang="en-US" i="1" dirty="0" smtClean="0"/>
          </a:p>
          <a:p>
            <a:pPr>
              <a:lnSpc>
                <a:spcPts val="2500"/>
              </a:lnSpc>
            </a:pPr>
            <a:endParaRPr lang="en-US" altLang="zh-CN" dirty="0" smtClean="0">
              <a:solidFill>
                <a:srgbClr val="1E989B"/>
              </a:solidFill>
            </a:endParaRPr>
          </a:p>
          <a:p>
            <a:pPr>
              <a:lnSpc>
                <a:spcPts val="2500"/>
              </a:lnSpc>
            </a:pPr>
            <a:r>
              <a:rPr lang="zh-CN" altLang="en-US" dirty="0" smtClean="0">
                <a:solidFill>
                  <a:srgbClr val="1E989B"/>
                </a:solidFill>
              </a:rPr>
              <a:t>词以类记，注意衍生词、同近义词 </a:t>
            </a:r>
            <a:r>
              <a:rPr lang="en-US" altLang="zh-CN" i="1" dirty="0" smtClean="0"/>
              <a:t>e.g.</a:t>
            </a:r>
            <a:r>
              <a:rPr lang="zh-CN" altLang="en-US" i="1" dirty="0" smtClean="0"/>
              <a:t> </a:t>
            </a:r>
            <a:r>
              <a:rPr lang="en-US" altLang="zh-CN" i="1" dirty="0" smtClean="0"/>
              <a:t>pretend, pretension, pretentious, pretentiousness, pretense</a:t>
            </a:r>
            <a:endParaRPr lang="zh-CN" altLang="en-US" i="1" dirty="0" smtClean="0"/>
          </a:p>
        </p:txBody>
      </p:sp>
      <p:pic>
        <p:nvPicPr>
          <p:cNvPr id="3" name="图片 2" descr="horizont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807" y="5474559"/>
            <a:ext cx="2776240" cy="1211830"/>
          </a:xfrm>
          <a:prstGeom prst="rect">
            <a:avLst/>
          </a:prstGeom>
        </p:spPr>
      </p:pic>
    </p:spTree>
    <p:extLst>
      <p:ext uri="{BB962C8B-B14F-4D97-AF65-F5344CB8AC3E}">
        <p14:creationId xmlns:p14="http://schemas.microsoft.com/office/powerpoint/2010/main" val="249673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93585"/>
            <a:ext cx="9144000" cy="5640433"/>
          </a:xfrm>
          <a:prstGeom prst="rect">
            <a:avLst/>
          </a:prstGeom>
          <a:noFill/>
        </p:spPr>
        <p:txBody>
          <a:bodyPr wrap="square" rtlCol="0">
            <a:spAutoFit/>
          </a:bodyPr>
          <a:lstStyle/>
          <a:p>
            <a:pPr algn="ctr">
              <a:lnSpc>
                <a:spcPct val="150000"/>
              </a:lnSpc>
            </a:pPr>
            <a:r>
              <a:rPr lang="en-US" altLang="zh-CN" sz="5400" b="1" dirty="0" smtClean="0">
                <a:solidFill>
                  <a:srgbClr val="1E989B"/>
                </a:solidFill>
              </a:rPr>
              <a:t>Step 1</a:t>
            </a:r>
            <a:r>
              <a:rPr lang="zh-CN" altLang="en-US" sz="5400" b="1" dirty="0" smtClean="0">
                <a:solidFill>
                  <a:srgbClr val="1E989B"/>
                </a:solidFill>
              </a:rPr>
              <a:t>：初步识记</a:t>
            </a:r>
            <a:endParaRPr lang="zh-CN" altLang="en-US" sz="5400" dirty="0">
              <a:solidFill>
                <a:srgbClr val="1E989B"/>
              </a:solidFill>
            </a:endParaRPr>
          </a:p>
          <a:p>
            <a:pPr algn="ctr">
              <a:lnSpc>
                <a:spcPct val="150000"/>
              </a:lnSpc>
            </a:pPr>
            <a:r>
              <a:rPr lang="zh-CN" altLang="en-US" sz="2000" dirty="0"/>
              <a:t> </a:t>
            </a:r>
            <a:r>
              <a:rPr lang="en-US" altLang="zh-CN" sz="2000" u="sng" dirty="0"/>
              <a:t>GRE</a:t>
            </a:r>
            <a:r>
              <a:rPr lang="zh-CN" altLang="en-US" sz="2000" u="sng" dirty="0"/>
              <a:t>词汇精选</a:t>
            </a:r>
            <a:r>
              <a:rPr lang="en-US" altLang="zh-CN" sz="2000" u="sng" dirty="0"/>
              <a:t>/GRE</a:t>
            </a:r>
            <a:r>
              <a:rPr lang="zh-CN" altLang="en-US" sz="2000" u="sng" dirty="0"/>
              <a:t>核心</a:t>
            </a:r>
            <a:r>
              <a:rPr lang="zh-CN" altLang="en-US" sz="2000" u="sng" dirty="0" smtClean="0"/>
              <a:t>词汇考点精析（</a:t>
            </a:r>
            <a:r>
              <a:rPr lang="en-US" altLang="zh-CN" sz="2000" u="sng" dirty="0"/>
              <a:t>3000</a:t>
            </a:r>
            <a:r>
              <a:rPr lang="zh-CN" altLang="en-US" sz="2000" u="sng" dirty="0" smtClean="0"/>
              <a:t>） </a:t>
            </a:r>
            <a:endParaRPr lang="zh-CN" altLang="en-US" sz="2000" u="sng" dirty="0"/>
          </a:p>
          <a:p>
            <a:pPr algn="ctr">
              <a:lnSpc>
                <a:spcPts val="2500"/>
              </a:lnSpc>
            </a:pPr>
            <a:r>
              <a:rPr lang="zh-CN" altLang="en-US" b="1" dirty="0" smtClean="0"/>
              <a:t>杨</a:t>
            </a:r>
            <a:r>
              <a:rPr lang="zh-CN" altLang="en-US" b="1" dirty="0"/>
              <a:t>鹏</a:t>
            </a:r>
            <a:r>
              <a:rPr lang="en-US" altLang="zh-CN" b="1" dirty="0"/>
              <a:t>17</a:t>
            </a:r>
            <a:r>
              <a:rPr lang="zh-CN" altLang="en-US" b="1" dirty="0"/>
              <a:t>天（</a:t>
            </a:r>
            <a:r>
              <a:rPr lang="en-US" altLang="zh-CN" b="1" dirty="0"/>
              <a:t>14</a:t>
            </a:r>
            <a:r>
              <a:rPr lang="zh-CN" altLang="en-US" b="1" dirty="0"/>
              <a:t>天）复习原则 </a:t>
            </a:r>
          </a:p>
          <a:p>
            <a:pPr algn="ctr">
              <a:lnSpc>
                <a:spcPts val="2500"/>
              </a:lnSpc>
            </a:pPr>
            <a:r>
              <a:rPr lang="zh-CN" altLang="en-US" dirty="0" smtClean="0"/>
              <a:t>只</a:t>
            </a:r>
            <a:r>
              <a:rPr lang="zh-CN" altLang="en-US" dirty="0"/>
              <a:t>看中文，弄清词性和义项 </a:t>
            </a:r>
            <a:endParaRPr lang="en-US" altLang="zh-CN" dirty="0" smtClean="0"/>
          </a:p>
          <a:p>
            <a:pPr algn="ctr">
              <a:lnSpc>
                <a:spcPts val="2500"/>
              </a:lnSpc>
            </a:pPr>
            <a:endParaRPr lang="zh-CN" altLang="en-US" dirty="0" smtClean="0"/>
          </a:p>
          <a:p>
            <a:pPr>
              <a:lnSpc>
                <a:spcPts val="2500"/>
              </a:lnSpc>
            </a:pPr>
            <a:r>
              <a:rPr lang="zh-CN" altLang="en-US" dirty="0" smtClean="0">
                <a:solidFill>
                  <a:srgbClr val="1E989B"/>
                </a:solidFill>
              </a:rPr>
              <a:t>有意识地区分形近音近词</a:t>
            </a:r>
            <a:r>
              <a:rPr lang="zh-CN" altLang="en-US" dirty="0" smtClean="0"/>
              <a:t> </a:t>
            </a:r>
            <a:endParaRPr lang="en-US" altLang="zh-CN" dirty="0" smtClean="0"/>
          </a:p>
          <a:p>
            <a:pPr>
              <a:lnSpc>
                <a:spcPts val="2500"/>
              </a:lnSpc>
            </a:pPr>
            <a:r>
              <a:rPr lang="en-US" altLang="zh-CN" i="1" dirty="0" smtClean="0"/>
              <a:t>e.g. impermeable, impenetrable, impervious; mettle, meddle, nettle; imprudent, impudent; redolent, indolent, insolent; ingenuous, ingenious; reckless, ruthless, feckless, etc.</a:t>
            </a:r>
          </a:p>
          <a:p>
            <a:pPr>
              <a:lnSpc>
                <a:spcPts val="2500"/>
              </a:lnSpc>
            </a:pPr>
            <a:endParaRPr lang="zh-CN" altLang="en-US" i="1" dirty="0"/>
          </a:p>
          <a:p>
            <a:pPr>
              <a:lnSpc>
                <a:spcPts val="2500"/>
              </a:lnSpc>
            </a:pPr>
            <a:r>
              <a:rPr lang="zh-CN" altLang="en-US" dirty="0" smtClean="0">
                <a:solidFill>
                  <a:srgbClr val="1E989B"/>
                </a:solidFill>
              </a:rPr>
              <a:t>注意特殊发音、特殊拼写的词 </a:t>
            </a:r>
            <a:endParaRPr lang="en-US" altLang="zh-CN" dirty="0" smtClean="0">
              <a:solidFill>
                <a:srgbClr val="1E989B"/>
              </a:solidFill>
            </a:endParaRPr>
          </a:p>
          <a:p>
            <a:pPr>
              <a:lnSpc>
                <a:spcPts val="2500"/>
              </a:lnSpc>
            </a:pPr>
            <a:r>
              <a:rPr lang="en-US" altLang="zh-CN" i="1" dirty="0" smtClean="0"/>
              <a:t>e.g. poignant, indict, rapprochement, recherché, éclat</a:t>
            </a:r>
            <a:r>
              <a:rPr lang="zh-CN" altLang="en-US" i="1" dirty="0" smtClean="0"/>
              <a:t>；</a:t>
            </a:r>
            <a:r>
              <a:rPr lang="en-US" altLang="zh-CN" i="1" dirty="0" smtClean="0"/>
              <a:t>ravel, unravel, etc.</a:t>
            </a:r>
          </a:p>
          <a:p>
            <a:pPr>
              <a:lnSpc>
                <a:spcPts val="2500"/>
              </a:lnSpc>
            </a:pPr>
            <a:endParaRPr lang="en-US" altLang="zh-CN" i="1" dirty="0" smtClean="0"/>
          </a:p>
          <a:p>
            <a:pPr>
              <a:lnSpc>
                <a:spcPts val="2500"/>
              </a:lnSpc>
            </a:pPr>
            <a:r>
              <a:rPr lang="zh-CN" altLang="en-US" dirty="0" smtClean="0">
                <a:solidFill>
                  <a:srgbClr val="1E989B"/>
                </a:solidFill>
              </a:rPr>
              <a:t>几</a:t>
            </a:r>
            <a:r>
              <a:rPr lang="zh-CN" altLang="en-US" dirty="0">
                <a:solidFill>
                  <a:srgbClr val="1E989B"/>
                </a:solidFill>
              </a:rPr>
              <a:t>遍下来都没有记住的单词要单独记录或标出多记几遍 </a:t>
            </a:r>
            <a:endParaRPr lang="en-US" altLang="zh-CN" dirty="0" smtClean="0">
              <a:solidFill>
                <a:srgbClr val="1E989B"/>
              </a:solidFill>
            </a:endParaRPr>
          </a:p>
          <a:p>
            <a:pPr>
              <a:lnSpc>
                <a:spcPts val="2500"/>
              </a:lnSpc>
            </a:pPr>
            <a:r>
              <a:rPr lang="en-US" altLang="zh-CN" dirty="0" smtClean="0"/>
              <a:t>e.g. </a:t>
            </a:r>
            <a:r>
              <a:rPr lang="en-US" altLang="zh-CN" i="1" dirty="0" smtClean="0"/>
              <a:t>rapscallion, recidivate, martinet, etc.</a:t>
            </a:r>
            <a:endParaRPr lang="zh-CN" altLang="en-US" i="1" dirty="0"/>
          </a:p>
        </p:txBody>
      </p:sp>
      <p:pic>
        <p:nvPicPr>
          <p:cNvPr id="3" name="图片 2" descr="horizont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807" y="5920747"/>
            <a:ext cx="2776240" cy="1211830"/>
          </a:xfrm>
          <a:prstGeom prst="rect">
            <a:avLst/>
          </a:prstGeom>
        </p:spPr>
      </p:pic>
    </p:spTree>
    <p:extLst>
      <p:ext uri="{BB962C8B-B14F-4D97-AF65-F5344CB8AC3E}">
        <p14:creationId xmlns:p14="http://schemas.microsoft.com/office/powerpoint/2010/main" val="85485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17212077"/>
              </p:ext>
            </p:extLst>
          </p:nvPr>
        </p:nvGraphicFramePr>
        <p:xfrm>
          <a:off x="803128" y="4080664"/>
          <a:ext cx="7483291" cy="1674800"/>
        </p:xfrm>
        <a:graphic>
          <a:graphicData uri="http://schemas.openxmlformats.org/drawingml/2006/table">
            <a:tbl>
              <a:tblPr firstRow="1" firstCol="1" bandRow="1"/>
              <a:tblGrid>
                <a:gridCol w="673718"/>
                <a:gridCol w="676106"/>
                <a:gridCol w="673718"/>
                <a:gridCol w="676106"/>
                <a:gridCol w="673718"/>
                <a:gridCol w="676901"/>
                <a:gridCol w="675310"/>
                <a:gridCol w="677696"/>
                <a:gridCol w="675310"/>
                <a:gridCol w="679287"/>
                <a:gridCol w="725421"/>
              </a:tblGrid>
              <a:tr h="580934">
                <a:tc gridSpan="2">
                  <a:txBody>
                    <a:bodyPr/>
                    <a:lstStyle/>
                    <a:p>
                      <a:pPr algn="ctr">
                        <a:spcAft>
                          <a:spcPts val="0"/>
                        </a:spcAft>
                      </a:pPr>
                      <a:r>
                        <a:rPr lang="en-US" sz="1800" b="1" kern="100" dirty="0">
                          <a:effectLst/>
                          <a:latin typeface="Calibri" panose="020F0502020204030204" pitchFamily="34" charset="0"/>
                          <a:ea typeface="宋体" panose="02010600030101010101" pitchFamily="2" charset="-122"/>
                          <a:cs typeface="Times New Roman" panose="02020603050405020304" pitchFamily="18" charset="0"/>
                        </a:rPr>
                        <a:t>Unit1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1800" b="1" kern="100" dirty="0">
                          <a:effectLst/>
                          <a:latin typeface="Calibri" panose="020F0502020204030204" pitchFamily="34" charset="0"/>
                          <a:ea typeface="宋体" panose="02010600030101010101" pitchFamily="2" charset="-122"/>
                          <a:cs typeface="Times New Roman" panose="02020603050405020304" pitchFamily="18" charset="0"/>
                        </a:rPr>
                        <a:t>Unit2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1800" b="1" kern="100" dirty="0">
                          <a:effectLst/>
                          <a:latin typeface="Calibri" panose="020F0502020204030204" pitchFamily="34" charset="0"/>
                          <a:ea typeface="宋体" panose="02010600030101010101" pitchFamily="2" charset="-122"/>
                          <a:cs typeface="Times New Roman" panose="02020603050405020304" pitchFamily="18" charset="0"/>
                        </a:rPr>
                        <a:t>Unit3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1800" b="1" kern="100">
                          <a:effectLst/>
                          <a:latin typeface="Calibri" panose="020F0502020204030204" pitchFamily="34" charset="0"/>
                          <a:ea typeface="宋体" panose="02010600030101010101" pitchFamily="2" charset="-122"/>
                          <a:cs typeface="Times New Roman" panose="02020603050405020304" pitchFamily="18" charset="0"/>
                        </a:rPr>
                        <a:t>Unit4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1800" b="1" kern="100">
                          <a:effectLst/>
                          <a:latin typeface="Calibri" panose="020F0502020204030204" pitchFamily="34" charset="0"/>
                          <a:ea typeface="宋体" panose="02010600030101010101" pitchFamily="2" charset="-122"/>
                          <a:cs typeface="Times New Roman" panose="02020603050405020304" pitchFamily="18" charset="0"/>
                        </a:rPr>
                        <a:t>Unit5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b="1" kern="100">
                          <a:effectLst/>
                          <a:latin typeface="Calibri" panose="020F0502020204030204" pitchFamily="34" charset="0"/>
                          <a:ea typeface="宋体" panose="02010600030101010101" pitchFamily="2" charset="-122"/>
                          <a:cs typeface="Times New Roman" panose="02020603050405020304" pitchFamily="18" charset="0"/>
                        </a:rPr>
                        <a:t>Unit1-5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5226">
                <a:tc>
                  <a:txBody>
                    <a:bodyPr/>
                    <a:lstStyle/>
                    <a:p>
                      <a:pPr algn="ctr">
                        <a:spcAft>
                          <a:spcPts val="0"/>
                        </a:spcAft>
                      </a:pPr>
                      <a:r>
                        <a:rPr lang="zh-CN" sz="1800" b="1" kern="100">
                          <a:effectLst/>
                          <a:latin typeface="Calibri" panose="020F0502020204030204" pitchFamily="34" charset="0"/>
                          <a:ea typeface="宋体" panose="02010600030101010101" pitchFamily="2" charset="-122"/>
                          <a:cs typeface="Times New Roman" panose="02020603050405020304" pitchFamily="18" charset="0"/>
                        </a:rPr>
                        <a:t>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effectLst/>
                          <a:latin typeface="Calibri" panose="020F0502020204030204" pitchFamily="34" charset="0"/>
                          <a:ea typeface="宋体" panose="02010600030101010101" pitchFamily="2" charset="-122"/>
                          <a:cs typeface="Times New Roman" panose="02020603050405020304" pitchFamily="18" charset="0"/>
                        </a:rPr>
                        <a:t>复习</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CN" sz="1800" b="1" kern="100" dirty="0">
                          <a:effectLst/>
                          <a:latin typeface="Calibri" panose="020F0502020204030204" pitchFamily="34" charset="0"/>
                          <a:ea typeface="宋体" panose="02010600030101010101" pitchFamily="2" charset="-122"/>
                          <a:cs typeface="Times New Roman" panose="02020603050405020304" pitchFamily="18" charset="0"/>
                        </a:rPr>
                        <a:t>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effectLst/>
                          <a:latin typeface="Calibri" panose="020F0502020204030204" pitchFamily="34" charset="0"/>
                          <a:ea typeface="宋体" panose="02010600030101010101" pitchFamily="2" charset="-122"/>
                          <a:cs typeface="Times New Roman" panose="02020603050405020304" pitchFamily="18" charset="0"/>
                        </a:rPr>
                        <a:t>复习</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CN" sz="1800" b="1" kern="100" dirty="0">
                          <a:effectLst/>
                          <a:latin typeface="Calibri" panose="020F0502020204030204" pitchFamily="34" charset="0"/>
                          <a:ea typeface="宋体" panose="02010600030101010101" pitchFamily="2" charset="-122"/>
                          <a:cs typeface="Times New Roman" panose="02020603050405020304" pitchFamily="18" charset="0"/>
                        </a:rPr>
                        <a:t>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effectLst/>
                          <a:latin typeface="Calibri" panose="020F0502020204030204" pitchFamily="34" charset="0"/>
                          <a:ea typeface="宋体" panose="02010600030101010101" pitchFamily="2" charset="-122"/>
                          <a:cs typeface="Times New Roman" panose="02020603050405020304" pitchFamily="18" charset="0"/>
                        </a:rPr>
                        <a:t>复习</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CN" sz="1800" b="1" kern="100" dirty="0">
                          <a:effectLst/>
                          <a:latin typeface="Calibri" panose="020F0502020204030204" pitchFamily="34" charset="0"/>
                          <a:ea typeface="宋体" panose="02010600030101010101" pitchFamily="2" charset="-122"/>
                          <a:cs typeface="Times New Roman" panose="02020603050405020304" pitchFamily="18" charset="0"/>
                        </a:rPr>
                        <a:t>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effectLst/>
                          <a:latin typeface="Calibri" panose="020F0502020204030204" pitchFamily="34" charset="0"/>
                          <a:ea typeface="宋体" panose="02010600030101010101" pitchFamily="2" charset="-122"/>
                          <a:cs typeface="Times New Roman" panose="02020603050405020304" pitchFamily="18" charset="0"/>
                        </a:rPr>
                        <a:t>复习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CN" sz="1800" b="1" kern="100">
                          <a:effectLst/>
                          <a:latin typeface="Calibri" panose="020F0502020204030204" pitchFamily="34" charset="0"/>
                          <a:ea typeface="宋体" panose="02010600030101010101" pitchFamily="2" charset="-122"/>
                          <a:cs typeface="Times New Roman" panose="02020603050405020304" pitchFamily="18" charset="0"/>
                        </a:rPr>
                        <a:t>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effectLst/>
                          <a:latin typeface="Calibri" panose="020F0502020204030204" pitchFamily="34" charset="0"/>
                          <a:ea typeface="宋体" panose="02010600030101010101" pitchFamily="2" charset="-122"/>
                          <a:cs typeface="Times New Roman" panose="02020603050405020304" pitchFamily="18" charset="0"/>
                        </a:rPr>
                        <a:t>复习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CN" sz="1800" b="1" kern="100">
                          <a:effectLst/>
                          <a:latin typeface="Calibri" panose="020F0502020204030204" pitchFamily="34" charset="0"/>
                          <a:ea typeface="宋体" panose="02010600030101010101" pitchFamily="2" charset="-122"/>
                          <a:cs typeface="Times New Roman" panose="02020603050405020304" pitchFamily="18" charset="0"/>
                        </a:rPr>
                        <a:t>复习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545226">
                <a:tc>
                  <a:txBody>
                    <a:bodyPr/>
                    <a:lstStyle/>
                    <a:p>
                      <a:pPr algn="ctr">
                        <a:spcAft>
                          <a:spcPts val="0"/>
                        </a:spcAft>
                      </a:pPr>
                      <a:r>
                        <a:rPr lang="en-US" sz="1800" b="1" kern="100">
                          <a:effectLst/>
                          <a:latin typeface="Calibri" panose="020F0502020204030204" pitchFamily="34" charset="0"/>
                          <a:ea typeface="宋体" panose="02010600030101010101" pitchFamily="2" charset="-122"/>
                          <a:cs typeface="Times New Roman" panose="02020603050405020304" pitchFamily="18" charset="0"/>
                        </a:rPr>
                        <a:t>5min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effectLst/>
                          <a:latin typeface="Calibri" panose="020F0502020204030204" pitchFamily="34" charset="0"/>
                          <a:ea typeface="宋体" panose="02010600030101010101" pitchFamily="2" charset="-122"/>
                          <a:cs typeface="Times New Roman" panose="02020603050405020304" pitchFamily="18" charset="0"/>
                        </a:rPr>
                        <a:t>0.5min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800" b="1" kern="100">
                          <a:effectLst/>
                          <a:latin typeface="Calibri" panose="020F0502020204030204" pitchFamily="34" charset="0"/>
                          <a:ea typeface="宋体" panose="02010600030101010101" pitchFamily="2" charset="-122"/>
                          <a:cs typeface="Times New Roman" panose="02020603050405020304" pitchFamily="18" charset="0"/>
                        </a:rPr>
                        <a:t>5min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effectLst/>
                          <a:latin typeface="Calibri" panose="020F0502020204030204" pitchFamily="34" charset="0"/>
                          <a:ea typeface="宋体" panose="02010600030101010101" pitchFamily="2" charset="-122"/>
                          <a:cs typeface="Times New Roman" panose="02020603050405020304" pitchFamily="18" charset="0"/>
                        </a:rPr>
                        <a:t>0.5min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800" b="1" kern="100">
                          <a:effectLst/>
                          <a:latin typeface="Calibri" panose="020F0502020204030204" pitchFamily="34" charset="0"/>
                          <a:ea typeface="宋体" panose="02010600030101010101" pitchFamily="2" charset="-122"/>
                          <a:cs typeface="Times New Roman" panose="02020603050405020304" pitchFamily="18" charset="0"/>
                        </a:rPr>
                        <a:t>5min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effectLst/>
                          <a:latin typeface="Calibri" panose="020F0502020204030204" pitchFamily="34" charset="0"/>
                          <a:ea typeface="宋体" panose="02010600030101010101" pitchFamily="2" charset="-122"/>
                          <a:cs typeface="Times New Roman" panose="02020603050405020304" pitchFamily="18" charset="0"/>
                        </a:rPr>
                        <a:t>0.5min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800" b="1" kern="100" dirty="0">
                          <a:effectLst/>
                          <a:latin typeface="Calibri" panose="020F0502020204030204" pitchFamily="34" charset="0"/>
                          <a:ea typeface="宋体" panose="02010600030101010101" pitchFamily="2" charset="-122"/>
                          <a:cs typeface="Times New Roman" panose="02020603050405020304" pitchFamily="18" charset="0"/>
                        </a:rPr>
                        <a:t>5min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effectLst/>
                          <a:latin typeface="Calibri" panose="020F0502020204030204" pitchFamily="34" charset="0"/>
                          <a:ea typeface="宋体" panose="02010600030101010101" pitchFamily="2" charset="-122"/>
                          <a:cs typeface="Times New Roman" panose="02020603050405020304" pitchFamily="18" charset="0"/>
                        </a:rPr>
                        <a:t>0.5min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800" b="1" kern="100" dirty="0">
                          <a:effectLst/>
                          <a:latin typeface="Calibri" panose="020F0502020204030204" pitchFamily="34" charset="0"/>
                          <a:ea typeface="宋体" panose="02010600030101010101" pitchFamily="2" charset="-122"/>
                          <a:cs typeface="Times New Roman" panose="02020603050405020304" pitchFamily="18" charset="0"/>
                        </a:rPr>
                        <a:t>5min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effectLst/>
                          <a:latin typeface="Calibri" panose="020F0502020204030204" pitchFamily="34" charset="0"/>
                          <a:ea typeface="宋体" panose="02010600030101010101" pitchFamily="2" charset="-122"/>
                          <a:cs typeface="Times New Roman" panose="02020603050405020304" pitchFamily="18" charset="0"/>
                        </a:rPr>
                        <a:t>0.5min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800" b="1" kern="100" dirty="0">
                          <a:effectLst/>
                          <a:latin typeface="Calibri" panose="020F0502020204030204" pitchFamily="34" charset="0"/>
                          <a:ea typeface="宋体" panose="02010600030101010101" pitchFamily="2" charset="-122"/>
                          <a:cs typeface="Times New Roman" panose="02020603050405020304" pitchFamily="18" charset="0"/>
                        </a:rPr>
                        <a:t>2-3min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bl>
          </a:graphicData>
        </a:graphic>
      </p:graphicFrame>
      <p:sp>
        <p:nvSpPr>
          <p:cNvPr id="5" name="文本框 4"/>
          <p:cNvSpPr txBox="1"/>
          <p:nvPr/>
        </p:nvSpPr>
        <p:spPr>
          <a:xfrm>
            <a:off x="0" y="0"/>
            <a:ext cx="9143999" cy="4108818"/>
          </a:xfrm>
          <a:prstGeom prst="rect">
            <a:avLst/>
          </a:prstGeom>
          <a:noFill/>
        </p:spPr>
        <p:txBody>
          <a:bodyPr wrap="square" rtlCol="0">
            <a:spAutoFit/>
          </a:bodyPr>
          <a:lstStyle/>
          <a:p>
            <a:endParaRPr lang="en-US" altLang="zh-CN" b="1" dirty="0" smtClean="0"/>
          </a:p>
          <a:p>
            <a:pPr algn="ctr">
              <a:lnSpc>
                <a:spcPct val="150000"/>
              </a:lnSpc>
            </a:pPr>
            <a:r>
              <a:rPr lang="en-US" altLang="zh-CN" sz="5400" b="1" dirty="0">
                <a:solidFill>
                  <a:srgbClr val="1E989B"/>
                </a:solidFill>
              </a:rPr>
              <a:t>Step 1</a:t>
            </a:r>
            <a:r>
              <a:rPr lang="zh-CN" altLang="en-US" sz="5400" b="1" dirty="0">
                <a:solidFill>
                  <a:srgbClr val="1E989B"/>
                </a:solidFill>
              </a:rPr>
              <a:t>：初步识记</a:t>
            </a:r>
            <a:endParaRPr lang="zh-CN" altLang="en-US" sz="5400" dirty="0">
              <a:solidFill>
                <a:srgbClr val="1E989B"/>
              </a:solidFill>
            </a:endParaRPr>
          </a:p>
          <a:p>
            <a:endParaRPr lang="en-US" altLang="zh-CN" b="1" dirty="0" smtClean="0"/>
          </a:p>
          <a:p>
            <a:pPr algn="ctr"/>
            <a:r>
              <a:rPr lang="en-US" altLang="zh-CN" b="1" dirty="0" smtClean="0"/>
              <a:t>Example: 《</a:t>
            </a:r>
            <a:r>
              <a:rPr lang="zh-CN" altLang="en-US" b="1" dirty="0" smtClean="0"/>
              <a:t>新</a:t>
            </a:r>
            <a:r>
              <a:rPr lang="en-US" altLang="zh-CN" b="1" dirty="0" smtClean="0"/>
              <a:t>GRE </a:t>
            </a:r>
            <a:r>
              <a:rPr lang="zh-CN" altLang="en-US" b="1" dirty="0" smtClean="0"/>
              <a:t>核心词汇考点精析</a:t>
            </a:r>
            <a:r>
              <a:rPr lang="en-US" altLang="zh-CN" b="1" dirty="0" smtClean="0"/>
              <a:t>》 </a:t>
            </a:r>
          </a:p>
          <a:p>
            <a:pPr algn="ctr"/>
            <a:r>
              <a:rPr lang="en-US" altLang="zh-CN" b="1" dirty="0" smtClean="0"/>
              <a:t>30 Lists * 10 Units * 10 Words</a:t>
            </a:r>
            <a:endParaRPr lang="zh-CN" altLang="zh-CN" b="1" dirty="0"/>
          </a:p>
          <a:p>
            <a:endParaRPr lang="en-US" altLang="zh-CN" dirty="0" smtClean="0"/>
          </a:p>
          <a:p>
            <a:endParaRPr lang="en-US" altLang="zh-CN" dirty="0"/>
          </a:p>
          <a:p>
            <a:r>
              <a:rPr lang="zh-CN" altLang="zh-CN" dirty="0" smtClean="0"/>
              <a:t>每个</a:t>
            </a:r>
            <a:r>
              <a:rPr lang="en-US" altLang="zh-CN" dirty="0"/>
              <a:t>list</a:t>
            </a:r>
            <a:r>
              <a:rPr lang="zh-CN" altLang="zh-CN" dirty="0"/>
              <a:t>大约一个小时</a:t>
            </a:r>
            <a:r>
              <a:rPr lang="en-US" altLang="zh-CN" dirty="0"/>
              <a:t>, </a:t>
            </a:r>
            <a:r>
              <a:rPr lang="zh-CN" altLang="zh-CN" dirty="0"/>
              <a:t>以半个</a:t>
            </a:r>
            <a:r>
              <a:rPr lang="en-US" altLang="zh-CN" dirty="0"/>
              <a:t>list</a:t>
            </a:r>
            <a:r>
              <a:rPr lang="zh-CN" altLang="zh-CN" dirty="0"/>
              <a:t>，即</a:t>
            </a:r>
            <a:r>
              <a:rPr lang="en-US" altLang="zh-CN" dirty="0"/>
              <a:t>5 units</a:t>
            </a:r>
            <a:r>
              <a:rPr lang="zh-CN" altLang="zh-CN" dirty="0"/>
              <a:t>为单位，</a:t>
            </a:r>
            <a:r>
              <a:rPr lang="zh-CN" altLang="zh-CN" dirty="0" smtClean="0"/>
              <a:t>按如下方式记忆新单词和复习</a:t>
            </a:r>
            <a:endParaRPr lang="en-US" altLang="zh-CN" dirty="0" smtClean="0"/>
          </a:p>
          <a:p>
            <a:endParaRPr lang="zh-CN" altLang="zh-CN" dirty="0"/>
          </a:p>
          <a:p>
            <a:r>
              <a:rPr lang="en-US" altLang="zh-CN" dirty="0"/>
              <a:t>*</a:t>
            </a:r>
            <a:r>
              <a:rPr lang="zh-CN" altLang="zh-CN" dirty="0"/>
              <a:t>复习：看着单词的英文意思自己回忆中文意思</a:t>
            </a:r>
          </a:p>
          <a:p>
            <a:endParaRPr lang="zh-CN" altLang="en-US" dirty="0"/>
          </a:p>
        </p:txBody>
      </p:sp>
      <p:sp>
        <p:nvSpPr>
          <p:cNvPr id="6" name="文本框 5"/>
          <p:cNvSpPr txBox="1"/>
          <p:nvPr/>
        </p:nvSpPr>
        <p:spPr>
          <a:xfrm>
            <a:off x="0" y="6057220"/>
            <a:ext cx="8993817" cy="646331"/>
          </a:xfrm>
          <a:prstGeom prst="rect">
            <a:avLst/>
          </a:prstGeom>
          <a:noFill/>
        </p:spPr>
        <p:txBody>
          <a:bodyPr wrap="square" rtlCol="0">
            <a:spAutoFit/>
          </a:bodyPr>
          <a:lstStyle/>
          <a:p>
            <a:r>
              <a:rPr lang="zh-CN" altLang="en-US" dirty="0" smtClean="0"/>
              <a:t>记忆周期</a:t>
            </a:r>
            <a:endParaRPr lang="en-US" altLang="zh-CN" dirty="0" smtClean="0"/>
          </a:p>
          <a:p>
            <a:r>
              <a:rPr lang="en-US" altLang="zh-CN" dirty="0" smtClean="0"/>
              <a:t>5</a:t>
            </a:r>
            <a:r>
              <a:rPr lang="zh-CN" altLang="en-US" dirty="0" smtClean="0"/>
              <a:t>分钟、</a:t>
            </a:r>
            <a:r>
              <a:rPr lang="en-US" altLang="zh-CN" dirty="0" smtClean="0"/>
              <a:t>30</a:t>
            </a:r>
            <a:r>
              <a:rPr lang="zh-CN" altLang="en-US" dirty="0" smtClean="0"/>
              <a:t>分钟、</a:t>
            </a:r>
            <a:r>
              <a:rPr lang="en-US" altLang="zh-CN" dirty="0" smtClean="0"/>
              <a:t>12</a:t>
            </a:r>
            <a:r>
              <a:rPr lang="zh-CN" altLang="en-US" dirty="0" smtClean="0"/>
              <a:t>小时、</a:t>
            </a:r>
            <a:r>
              <a:rPr lang="en-US" altLang="zh-CN" dirty="0" smtClean="0"/>
              <a:t>1</a:t>
            </a:r>
            <a:r>
              <a:rPr lang="zh-CN" altLang="en-US" dirty="0" smtClean="0"/>
              <a:t>天、</a:t>
            </a:r>
            <a:r>
              <a:rPr lang="en-US" altLang="zh-CN" dirty="0" smtClean="0"/>
              <a:t>2</a:t>
            </a:r>
            <a:r>
              <a:rPr lang="zh-CN" altLang="en-US" dirty="0" smtClean="0"/>
              <a:t>天、</a:t>
            </a:r>
            <a:r>
              <a:rPr lang="en-US" altLang="zh-CN" dirty="0" smtClean="0"/>
              <a:t>4</a:t>
            </a:r>
            <a:r>
              <a:rPr lang="zh-CN" altLang="en-US" dirty="0" smtClean="0"/>
              <a:t>天、</a:t>
            </a:r>
            <a:r>
              <a:rPr lang="en-US" altLang="zh-CN" dirty="0" smtClean="0"/>
              <a:t>7</a:t>
            </a:r>
            <a:r>
              <a:rPr lang="zh-CN" altLang="en-US" dirty="0" smtClean="0"/>
              <a:t>天、</a:t>
            </a:r>
            <a:r>
              <a:rPr lang="en-US" altLang="zh-CN" dirty="0" smtClean="0"/>
              <a:t>15</a:t>
            </a:r>
            <a:r>
              <a:rPr lang="zh-CN" altLang="en-US" dirty="0" smtClean="0"/>
              <a:t>天</a:t>
            </a:r>
            <a:endParaRPr lang="zh-CN" altLang="en-US" dirty="0"/>
          </a:p>
        </p:txBody>
      </p:sp>
    </p:spTree>
    <p:extLst>
      <p:ext uri="{BB962C8B-B14F-4D97-AF65-F5344CB8AC3E}">
        <p14:creationId xmlns:p14="http://schemas.microsoft.com/office/powerpoint/2010/main" val="26758198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TotalTime>
  <Words>1285</Words>
  <Application>Microsoft Macintosh PowerPoint</Application>
  <PresentationFormat>全屏显示(4:3)</PresentationFormat>
  <Paragraphs>348</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Vine</dc:creator>
  <cp:lastModifiedBy>xianfu Qin</cp:lastModifiedBy>
  <cp:revision>35</cp:revision>
  <dcterms:created xsi:type="dcterms:W3CDTF">2015-08-05T10:01:20Z</dcterms:created>
  <dcterms:modified xsi:type="dcterms:W3CDTF">2015-08-07T04:24:47Z</dcterms:modified>
</cp:coreProperties>
</file>