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4" r:id="rId4"/>
    <p:sldId id="313" r:id="rId5"/>
    <p:sldId id="285" r:id="rId6"/>
    <p:sldId id="286" r:id="rId7"/>
    <p:sldId id="279" r:id="rId8"/>
    <p:sldId id="281" r:id="rId9"/>
    <p:sldId id="283" r:id="rId10"/>
    <p:sldId id="282" r:id="rId11"/>
    <p:sldId id="294" r:id="rId12"/>
    <p:sldId id="273" r:id="rId13"/>
    <p:sldId id="288" r:id="rId14"/>
    <p:sldId id="276" r:id="rId15"/>
    <p:sldId id="289" r:id="rId16"/>
    <p:sldId id="290" r:id="rId17"/>
    <p:sldId id="291" r:id="rId18"/>
    <p:sldId id="292" r:id="rId19"/>
    <p:sldId id="293" r:id="rId20"/>
    <p:sldId id="274" r:id="rId21"/>
    <p:sldId id="271" r:id="rId22"/>
    <p:sldId id="295" r:id="rId23"/>
    <p:sldId id="297" r:id="rId24"/>
    <p:sldId id="296" r:id="rId25"/>
    <p:sldId id="298" r:id="rId26"/>
    <p:sldId id="299" r:id="rId27"/>
    <p:sldId id="304" r:id="rId28"/>
    <p:sldId id="303" r:id="rId29"/>
    <p:sldId id="300" r:id="rId30"/>
    <p:sldId id="275" r:id="rId31"/>
    <p:sldId id="301" r:id="rId32"/>
    <p:sldId id="302" r:id="rId33"/>
    <p:sldId id="305" r:id="rId34"/>
    <p:sldId id="307" r:id="rId35"/>
    <p:sldId id="308" r:id="rId36"/>
    <p:sldId id="309" r:id="rId37"/>
    <p:sldId id="314" r:id="rId38"/>
    <p:sldId id="315" r:id="rId39"/>
    <p:sldId id="316" r:id="rId40"/>
    <p:sldId id="317" r:id="rId41"/>
    <p:sldId id="31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填空题解析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46"/>
          </a:xfrm>
        </p:spPr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Yunyang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4" name="图片 3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5" name="图片 4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填空题的感性认识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334990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Melodramas, which present the stark oppositions between innocence and criminality, virtue and corruption, good and evil, were popular precisely because they offered the audience a world _____.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600111"/>
            <a:ext cx="771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Bereft of theatricality </a:t>
            </a:r>
            <a:r>
              <a:rPr lang="en-US" altLang="zh-CN" sz="1400" dirty="0" smtClean="0"/>
              <a:t>(bereave: to deprive of </a:t>
            </a:r>
            <a:r>
              <a:rPr lang="zh-CN" altLang="en-US" sz="1400" dirty="0" smtClean="0"/>
              <a:t>缺乏戏剧冲突</a:t>
            </a:r>
            <a:r>
              <a:rPr lang="en-US" altLang="zh-CN" sz="1400" dirty="0" smtClean="0"/>
              <a:t>) 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Composed of adversity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Full of </a:t>
            </a:r>
            <a:r>
              <a:rPr lang="en-US" altLang="zh-CN" sz="2000" dirty="0" err="1" smtClean="0"/>
              <a:t>circumstantiality</a:t>
            </a:r>
            <a:r>
              <a:rPr lang="en-US" altLang="zh-CN" sz="2000" dirty="0" smtClean="0"/>
              <a:t> </a:t>
            </a:r>
            <a:r>
              <a:rPr lang="en-US" altLang="zh-CN" sz="1400" dirty="0" smtClean="0"/>
              <a:t>(marked by careful attention to details)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Deprived of polarity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Devoid of neutrality</a:t>
            </a:r>
            <a:endParaRPr lang="zh-CN" altLang="en-US" sz="2000" dirty="0"/>
          </a:p>
        </p:txBody>
      </p:sp>
      <p:sp>
        <p:nvSpPr>
          <p:cNvPr id="7" name="圆角矩形标注 6"/>
          <p:cNvSpPr/>
          <p:nvPr/>
        </p:nvSpPr>
        <p:spPr>
          <a:xfrm>
            <a:off x="4929190" y="4143380"/>
            <a:ext cx="3786182" cy="1643074"/>
          </a:xfrm>
          <a:prstGeom prst="wedgeRoundRectCallout">
            <a:avLst>
              <a:gd name="adj1" fmla="val -42839"/>
              <a:gd name="adj2" fmla="val 9976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Melodrama: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情节跌宕起伏，人物特征明显，矛盾冲突明显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考试：共出现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次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填空题的感性认识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________</a:t>
            </a:r>
            <a:r>
              <a:rPr lang="zh-CN" altLang="en-US" dirty="0" smtClean="0"/>
              <a:t>的人， 因为他经常帮助别人。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zh-CN" altLang="en-US" dirty="0" smtClean="0"/>
              <a:t>善良的    </a:t>
            </a:r>
            <a:r>
              <a:rPr lang="en-US" altLang="zh-CN" dirty="0" smtClean="0"/>
              <a:t>(b)</a:t>
            </a:r>
            <a:r>
              <a:rPr lang="zh-CN" altLang="en-US" dirty="0" smtClean="0"/>
              <a:t>邪恶的     </a:t>
            </a:r>
            <a:r>
              <a:rPr lang="en-US" altLang="zh-CN" dirty="0" smtClean="0"/>
              <a:t>(c)</a:t>
            </a:r>
            <a:r>
              <a:rPr lang="zh-CN" altLang="en-US" dirty="0" smtClean="0"/>
              <a:t>乐于助人的</a:t>
            </a:r>
            <a:endParaRPr lang="en-US" altLang="zh-CN" dirty="0" smtClean="0"/>
          </a:p>
          <a:p>
            <a:r>
              <a:rPr lang="en-US" altLang="zh-CN" dirty="0" smtClean="0"/>
              <a:t>(d)</a:t>
            </a:r>
            <a:r>
              <a:rPr lang="zh-CN" altLang="en-US" dirty="0" smtClean="0"/>
              <a:t>麻木的    </a:t>
            </a:r>
            <a:r>
              <a:rPr lang="en-US" altLang="zh-CN" dirty="0" smtClean="0"/>
              <a:t>(e)</a:t>
            </a:r>
            <a:r>
              <a:rPr lang="zh-CN" altLang="en-US" dirty="0" smtClean="0"/>
              <a:t>俗气的</a:t>
            </a:r>
            <a:endParaRPr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78"/>
          </a:xfrm>
        </p:spPr>
        <p:txBody>
          <a:bodyPr>
            <a:normAutofit/>
          </a:bodyPr>
          <a:lstStyle/>
          <a:p>
            <a:r>
              <a:rPr lang="zh-CN" altLang="en-US" sz="2400" u="sng" dirty="0" smtClean="0"/>
              <a:t>（</a:t>
            </a:r>
            <a:r>
              <a:rPr lang="en-US" altLang="zh-CN" sz="2400" u="sng" dirty="0" smtClean="0"/>
              <a:t>a</a:t>
            </a:r>
            <a:r>
              <a:rPr lang="zh-CN" altLang="en-US" sz="2400" u="sng" dirty="0" smtClean="0"/>
              <a:t>）杜绝重单词轻词组</a:t>
            </a:r>
            <a:r>
              <a:rPr lang="en-US" altLang="zh-CN" sz="2400" u="sng" dirty="0" smtClean="0"/>
              <a:t>/</a:t>
            </a:r>
            <a:r>
              <a:rPr lang="zh-CN" altLang="en-US" sz="2400" u="sng" dirty="0" smtClean="0"/>
              <a:t>固定搭配</a:t>
            </a:r>
            <a:endParaRPr lang="en-US" altLang="zh-CN" sz="2400" u="sng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78674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While the delegate clearly sought to ____ the optimism that has emerged recently, she </a:t>
            </a:r>
            <a:r>
              <a:rPr lang="en-US" altLang="zh-CN" sz="2000" u="sng" dirty="0" smtClean="0"/>
              <a:t>stopped short of </a:t>
            </a:r>
            <a:r>
              <a:rPr lang="en-US" altLang="zh-CN" sz="2000" dirty="0" smtClean="0"/>
              <a:t>suggesting that the conference was near collapse and might produce nothing of significance.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786190"/>
            <a:ext cx="214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substantiate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dampen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encourage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786190"/>
            <a:ext cx="1351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(e) Elucidate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(d) rekindle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6156176" y="476672"/>
            <a:ext cx="2286016" cy="1071570"/>
          </a:xfrm>
          <a:prstGeom prst="wedgeRoundRectCallout">
            <a:avLst>
              <a:gd name="adj1" fmla="val -42839"/>
              <a:gd name="adj2" fmla="val 9976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Stop short of: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未实现，未能做到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8662" y="5286388"/>
            <a:ext cx="7358114" cy="135732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Seek to: </a:t>
            </a:r>
            <a:r>
              <a:rPr lang="zh-CN" altLang="en-US" dirty="0" smtClean="0">
                <a:solidFill>
                  <a:schemeClr val="tx1"/>
                </a:solidFill>
              </a:rPr>
              <a:t>试图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Substantiate: 1.to support with proof or evidence/verify  2. embody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Elucidate : to make lucid by explanation/analysis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Dampen: to check or diminish activity/vigor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u="sng" dirty="0" smtClean="0"/>
              <a:t>填空重点词汇（</a:t>
            </a:r>
            <a:r>
              <a:rPr lang="zh-CN" altLang="en-US" sz="2400" u="sng" dirty="0" smtClean="0"/>
              <a:t>语义或逻辑关系</a:t>
            </a:r>
            <a:r>
              <a:rPr lang="zh-CN" altLang="en-US" sz="2800" u="sng" dirty="0" smtClean="0"/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400" dirty="0" smtClean="0"/>
              <a:t>a. </a:t>
            </a:r>
            <a:r>
              <a:rPr lang="zh-CN" altLang="en-US" sz="2400" dirty="0" smtClean="0"/>
              <a:t>动词</a:t>
            </a:r>
            <a:endParaRPr lang="en-US" altLang="zh-CN" sz="2400" dirty="0" smtClean="0"/>
          </a:p>
          <a:p>
            <a:r>
              <a:rPr lang="en-US" altLang="zh-CN" sz="2400" dirty="0" smtClean="0"/>
              <a:t>b. </a:t>
            </a:r>
            <a:r>
              <a:rPr lang="zh-CN" altLang="en-US" sz="2400" dirty="0" smtClean="0"/>
              <a:t>修饰抽象名词的形容词</a:t>
            </a:r>
            <a:endParaRPr lang="en-US" altLang="zh-CN" sz="2400" dirty="0" smtClean="0"/>
          </a:p>
          <a:p>
            <a:r>
              <a:rPr lang="en-US" altLang="zh-CN" sz="2400" dirty="0" smtClean="0"/>
              <a:t>c. </a:t>
            </a:r>
            <a:r>
              <a:rPr lang="zh-CN" altLang="en-US" sz="2400" dirty="0" smtClean="0"/>
              <a:t>抽象名词</a:t>
            </a:r>
            <a:r>
              <a:rPr lang="en-US" altLang="zh-CN" sz="2400" dirty="0" smtClean="0"/>
              <a:t>(denial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coincidence)</a:t>
            </a:r>
          </a:p>
          <a:p>
            <a:r>
              <a:rPr lang="en-US" altLang="zh-CN" sz="2400" dirty="0" smtClean="0"/>
              <a:t>d.</a:t>
            </a:r>
            <a:r>
              <a:rPr lang="zh-CN" altLang="en-US" sz="2400" dirty="0" smtClean="0"/>
              <a:t>与逻辑语义相关的副词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zh-CN" altLang="en-US" sz="2800" u="sng" dirty="0" smtClean="0"/>
              <a:t>填空不重要的词汇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程度副词</a:t>
            </a:r>
            <a:r>
              <a:rPr lang="en-US" altLang="zh-CN" sz="2400" dirty="0" smtClean="0"/>
              <a:t>(merely)</a:t>
            </a:r>
          </a:p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实体名词</a:t>
            </a:r>
            <a:endParaRPr lang="zh-CN" altLang="en-US" sz="2400" dirty="0"/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Paradoxically, Robinson’s excessive denial of the worth of early science fiction suggest that she has become quite ____ them.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385797"/>
            <a:ext cx="771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Reflective about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沉思的</a:t>
            </a:r>
            <a:r>
              <a:rPr lang="en-US" altLang="zh-CN" sz="1400" dirty="0" smtClean="0"/>
              <a:t>)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Enamored of </a:t>
            </a:r>
            <a:r>
              <a:rPr lang="en-US" altLang="zh-CN" sz="1600" dirty="0" smtClean="0"/>
              <a:t>(inflamed with love)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Skeptical of 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Encourages by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Offended by</a:t>
            </a:r>
            <a:endParaRPr lang="zh-CN" altLang="en-US" sz="2000" dirty="0"/>
          </a:p>
        </p:txBody>
      </p:sp>
      <p:grpSp>
        <p:nvGrpSpPr>
          <p:cNvPr id="8" name="组 7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9" name="图片 8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0" name="图片 9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78"/>
          </a:xfrm>
        </p:spPr>
        <p:txBody>
          <a:bodyPr>
            <a:normAutofit/>
          </a:bodyPr>
          <a:lstStyle/>
          <a:p>
            <a:r>
              <a:rPr lang="zh-CN" altLang="en-US" sz="2400" u="sng" dirty="0" smtClean="0"/>
              <a:t>（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）分解非简单句核心：关联元素</a:t>
            </a:r>
            <a:endParaRPr lang="en-US" altLang="zh-CN" sz="2400" u="sng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The Chinese, who began systematic astronomical and weather observation shortly after the ancient Egyptians, were assiduous record-keepers, and because of this, can claim humanity’s longest continuous  documentation of natural events.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78"/>
          </a:xfrm>
        </p:spPr>
        <p:txBody>
          <a:bodyPr>
            <a:normAutofit/>
          </a:bodyPr>
          <a:lstStyle/>
          <a:p>
            <a:r>
              <a:rPr lang="zh-CN" altLang="en-US" sz="2400" u="sng" dirty="0" smtClean="0"/>
              <a:t>（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）分解非简单句核心：关联元素</a:t>
            </a:r>
            <a:endParaRPr lang="en-US" altLang="zh-CN" sz="2400" u="sng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The Chinese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who began systematic astronomical and weather observation shortly after the ancient Egyptians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, were assiduous record-keepers, and because of this, can claim humanity’s longest continuous  documentation of natural events.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214282" y="1285860"/>
            <a:ext cx="928694" cy="612648"/>
          </a:xfrm>
          <a:prstGeom prst="wedgeRoundRectCallout">
            <a:avLst>
              <a:gd name="adj1" fmla="val 6033"/>
              <a:gd name="adj2" fmla="val 93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句子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286512" y="1214422"/>
            <a:ext cx="914400" cy="612648"/>
          </a:xfrm>
          <a:prstGeom prst="wedgeRoundRectCallout">
            <a:avLst>
              <a:gd name="adj1" fmla="val -501430"/>
              <a:gd name="adj2" fmla="val 1070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句子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71670" y="2071678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14678" y="3000372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11" name="图片 10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2" name="图片 11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78"/>
          </a:xfrm>
        </p:spPr>
        <p:txBody>
          <a:bodyPr>
            <a:normAutofit/>
          </a:bodyPr>
          <a:lstStyle/>
          <a:p>
            <a:r>
              <a:rPr lang="zh-CN" altLang="en-US" sz="2400" u="sng" dirty="0" smtClean="0"/>
              <a:t>（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）分解非简单句核心：关联元素</a:t>
            </a:r>
            <a:endParaRPr lang="en-US" altLang="zh-CN" sz="2400" u="sng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The Chinese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who began systematic astronomical and weather observation shortly after the ancient Egyptians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, were assiduous record-keepers, and because of this, can claim humanity’s longest continuous  documentation of natural events.</a:t>
            </a:r>
          </a:p>
        </p:txBody>
      </p:sp>
      <p:sp>
        <p:nvSpPr>
          <p:cNvPr id="17" name="椭圆 16"/>
          <p:cNvSpPr/>
          <p:nvPr/>
        </p:nvSpPr>
        <p:spPr>
          <a:xfrm>
            <a:off x="2071670" y="2071678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14678" y="3000372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4429132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Yellow fever, the disease that killed 4,000 Philadelphians in 1793, and so decimated Memphis, Tennessee, that the city lost its charter, has reappeared after nearly 2 decades in abeyance in the Western Hemisphere.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78"/>
          </a:xfrm>
        </p:spPr>
        <p:txBody>
          <a:bodyPr>
            <a:normAutofit/>
          </a:bodyPr>
          <a:lstStyle/>
          <a:p>
            <a:r>
              <a:rPr lang="zh-CN" altLang="en-US" sz="2400" u="sng" dirty="0" smtClean="0"/>
              <a:t>（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）分解非简单句核心：关联元素</a:t>
            </a:r>
            <a:endParaRPr lang="en-US" altLang="zh-CN" sz="2400" u="sng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The Chinese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who began systematic astronomical and weather observation shortly after the ancient Egyptians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, were assiduous record-keepers, and because of this, can claim humanity’s longest continuous  documentation of natural events.</a:t>
            </a:r>
          </a:p>
        </p:txBody>
      </p:sp>
      <p:sp>
        <p:nvSpPr>
          <p:cNvPr id="17" name="椭圆 16"/>
          <p:cNvSpPr/>
          <p:nvPr/>
        </p:nvSpPr>
        <p:spPr>
          <a:xfrm>
            <a:off x="2071670" y="2071678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14678" y="3000372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4429132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Yellow fever, the disease 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that killed 4,000 Philadelphians in 1793, and so decimated Memphis, Tennessee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b="1" dirty="0" smtClean="0">
                <a:solidFill>
                  <a:srgbClr val="92D050"/>
                </a:solidFill>
              </a:rPr>
              <a:t>that the city lost its charter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has reappeared after nearly 2 decades in abeyance in the Western Hemisphere.</a:t>
            </a:r>
          </a:p>
        </p:txBody>
      </p:sp>
      <p:sp>
        <p:nvSpPr>
          <p:cNvPr id="8" name="椭圆 7"/>
          <p:cNvSpPr/>
          <p:nvPr/>
        </p:nvSpPr>
        <p:spPr>
          <a:xfrm>
            <a:off x="3286116" y="4500570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43372" y="5000636"/>
            <a:ext cx="642942" cy="42862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GRE</a:t>
            </a:r>
            <a:r>
              <a:rPr lang="zh-CN" altLang="en-US" dirty="0" smtClean="0"/>
              <a:t>填空词汇要求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填空的做法要求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GRE</a:t>
            </a:r>
            <a:r>
              <a:rPr lang="zh-CN" altLang="en-US" dirty="0" smtClean="0"/>
              <a:t>填空词汇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GRE</a:t>
            </a:r>
            <a:r>
              <a:rPr lang="zh-CN" altLang="en-US" dirty="0"/>
              <a:t>填空的做法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5" name="图片 4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6" name="图片 5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逻辑定正反，语义填内容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逻辑判断：</a:t>
            </a:r>
            <a:endParaRPr lang="en-US" altLang="zh-CN" dirty="0" smtClean="0"/>
          </a:p>
          <a:p>
            <a:r>
              <a:rPr lang="zh-CN" altLang="en-US" sz="2400" dirty="0" smtClean="0"/>
              <a:t>是否有句间反义逻辑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是否有否定词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否定词个数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十大标志：连词、关系代词、分号（并列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前后找对应）、动词、副词（表因果转折的重要</a:t>
            </a:r>
            <a:r>
              <a:rPr lang="en-US" altLang="zh-CN" sz="2800" dirty="0" smtClean="0"/>
              <a:t>paradoxically</a:t>
            </a:r>
            <a:r>
              <a:rPr lang="zh-CN" altLang="en-US" sz="2800" dirty="0" smtClean="0"/>
              <a:t>，表程度的不重要）、介词短语、冒号（并列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解释）、分词和分词短语、不定式、各种固定词组</a:t>
            </a:r>
            <a:endParaRPr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1697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Although</a:t>
            </a:r>
            <a:r>
              <a:rPr lang="en-US" altLang="zh-CN" sz="2400" dirty="0" smtClean="0"/>
              <a:t> the minuet appeared simple, its _____ steps had to be studied very carefully before they could be gracefully ____ in public.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378619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/>
              <a:t>唯一的逻辑关系：</a:t>
            </a:r>
            <a:r>
              <a:rPr lang="en-US" altLang="zh-CN" sz="2400" u="sng" dirty="0" smtClean="0"/>
              <a:t>although.   Although simple, complicated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4786322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It appeared simple. Simple or complicated? ----- unknown.</a:t>
            </a:r>
            <a:endParaRPr lang="en-US" altLang="zh-CN" sz="24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10" name="图片 9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1" name="图片 10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  <p:grpSp>
        <p:nvGrpSpPr>
          <p:cNvPr id="12" name="组 11"/>
          <p:cNvGrpSpPr/>
          <p:nvPr/>
        </p:nvGrpSpPr>
        <p:grpSpPr>
          <a:xfrm>
            <a:off x="2348136" y="5813648"/>
            <a:ext cx="4788024" cy="889000"/>
            <a:chOff x="1763688" y="5733256"/>
            <a:chExt cx="4788024" cy="889000"/>
          </a:xfrm>
        </p:grpSpPr>
        <p:pic>
          <p:nvPicPr>
            <p:cNvPr id="13" name="图片 12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4" name="图片 13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The _____ questions that consistently structure the study of history must be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distinguished from </a:t>
            </a:r>
            <a:r>
              <a:rPr lang="en-US" altLang="zh-CN" sz="2400" dirty="0" smtClean="0"/>
              <a:t>merely ____ questions,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which</a:t>
            </a:r>
            <a:r>
              <a:rPr lang="en-US" altLang="zh-CN" sz="2400" dirty="0" smtClean="0"/>
              <a:t> have their day and then pass into oblivion.(</a:t>
            </a:r>
            <a:r>
              <a:rPr lang="zh-CN" altLang="en-US" sz="2400" dirty="0" smtClean="0"/>
              <a:t>关系代词</a:t>
            </a:r>
            <a:r>
              <a:rPr lang="en-US" altLang="zh-CN" sz="2400" dirty="0" smtClean="0"/>
              <a:t>)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1697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The _____ questions that consistently structure the study of history must be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distinguished from </a:t>
            </a:r>
            <a:r>
              <a:rPr lang="en-US" altLang="zh-CN" sz="2400" dirty="0" smtClean="0"/>
              <a:t>merely ____ questions,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which</a:t>
            </a:r>
            <a:r>
              <a:rPr lang="en-US" altLang="zh-CN" sz="2400" dirty="0" smtClean="0"/>
              <a:t> have their day and then pass into oblivion.(</a:t>
            </a:r>
            <a:r>
              <a:rPr lang="zh-CN" altLang="en-US" sz="2400" dirty="0" smtClean="0"/>
              <a:t>关系代词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3857628"/>
            <a:ext cx="7786742" cy="1691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By divesting himself of all regalities</a:t>
            </a:r>
            <a:r>
              <a:rPr lang="en-US" altLang="zh-CN" sz="2400" dirty="0" smtClean="0"/>
              <a:t>, the former king_____ the consideration that customarily protects monarchs.(</a:t>
            </a:r>
            <a:r>
              <a:rPr lang="zh-CN" altLang="en-US" sz="2400" dirty="0" smtClean="0"/>
              <a:t>介词短语</a:t>
            </a:r>
            <a:r>
              <a:rPr lang="en-US" altLang="zh-CN" sz="2400" dirty="0" smtClean="0"/>
              <a:t>)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9" name="图片 8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0" name="图片 9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Longdale</a:t>
            </a:r>
            <a:r>
              <a:rPr lang="en-US" altLang="zh-CN" sz="2400" dirty="0" smtClean="0"/>
              <a:t> and Stern discovered that </a:t>
            </a:r>
            <a:r>
              <a:rPr lang="en-US" altLang="zh-CN" sz="2400" dirty="0" err="1" smtClean="0"/>
              <a:t>mitochonadria</a:t>
            </a:r>
            <a:r>
              <a:rPr lang="en-US" altLang="zh-CN" sz="2400" dirty="0" smtClean="0"/>
              <a:t> and chloroplasts  _____ a long, identifiable sequence of DNA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altLang="zh-CN" sz="2400" dirty="0" smtClean="0"/>
              <a:t> such a coincidence could be ____ only by the transfer of DNA between the two systems(</a:t>
            </a:r>
            <a:r>
              <a:rPr lang="zh-CN" altLang="en-US" sz="2400" dirty="0" smtClean="0"/>
              <a:t>分号</a:t>
            </a:r>
            <a:r>
              <a:rPr lang="en-US" altLang="zh-CN" sz="2400" dirty="0" smtClean="0"/>
              <a:t>)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Longdale</a:t>
            </a:r>
            <a:r>
              <a:rPr lang="en-US" altLang="zh-CN" sz="2400" dirty="0" smtClean="0"/>
              <a:t> and Stern discovered that </a:t>
            </a:r>
            <a:r>
              <a:rPr lang="en-US" altLang="zh-CN" sz="2400" dirty="0" err="1" smtClean="0"/>
              <a:t>mitochonadria</a:t>
            </a:r>
            <a:r>
              <a:rPr lang="en-US" altLang="zh-CN" sz="2400" dirty="0" smtClean="0"/>
              <a:t> and chloroplasts  _____ a long, identifiable sequence of DNA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altLang="zh-CN" sz="2400" dirty="0" smtClean="0"/>
              <a:t> such a coincidence could be ____ only by the transfer of DNA between the two systems(</a:t>
            </a:r>
            <a:r>
              <a:rPr lang="zh-CN" altLang="en-US" sz="2400" dirty="0" smtClean="0"/>
              <a:t>分号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4071942"/>
            <a:ext cx="77867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To test </a:t>
            </a:r>
            <a:r>
              <a:rPr lang="en-US" altLang="zh-CN" sz="2400" dirty="0" smtClean="0"/>
              <a:t>the _____ of borrowing from one field of study to enrich another, simply investigate the extent to which terms from the one may, without forcing, be____ the other(</a:t>
            </a:r>
            <a:r>
              <a:rPr lang="zh-CN" altLang="en-US" sz="2400" dirty="0" smtClean="0"/>
              <a:t>不定式</a:t>
            </a:r>
            <a:r>
              <a:rPr lang="en-US" altLang="zh-CN" sz="2400" dirty="0" smtClean="0"/>
              <a:t>)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2195736" y="5935858"/>
            <a:ext cx="4788024" cy="889000"/>
            <a:chOff x="1763688" y="5733256"/>
            <a:chExt cx="4788024" cy="889000"/>
          </a:xfrm>
        </p:grpSpPr>
        <p:pic>
          <p:nvPicPr>
            <p:cNvPr id="8" name="图片 7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9" name="图片 8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Paradoxically</a:t>
            </a:r>
            <a:r>
              <a:rPr lang="en-US" altLang="zh-CN" sz="2400" dirty="0" smtClean="0"/>
              <a:t>, England’s colonization of North America was _____ by its success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zh-CN" sz="2400" dirty="0" smtClean="0"/>
              <a:t> the increasing prosperity of the colonies diminished their dependence upon, and hence their loyalty to, their home country(</a:t>
            </a:r>
            <a:r>
              <a:rPr lang="zh-CN" altLang="en-US" sz="2400" dirty="0" smtClean="0"/>
              <a:t>副词、冒号</a:t>
            </a:r>
            <a:r>
              <a:rPr lang="en-US" altLang="zh-CN" sz="2400" dirty="0" smtClean="0"/>
              <a:t>)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Paradoxically</a:t>
            </a:r>
            <a:r>
              <a:rPr lang="en-US" altLang="zh-CN" sz="2400" dirty="0" smtClean="0"/>
              <a:t>, England’s colonization of North America was _____ by its success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zh-CN" sz="2400" dirty="0" smtClean="0"/>
              <a:t> the increasing prosperity of the colonies diminished their dependence upon, and hence their loyalty to, their home country(</a:t>
            </a:r>
            <a:r>
              <a:rPr lang="zh-CN" altLang="en-US" sz="2400" dirty="0" smtClean="0"/>
              <a:t>副词、冒号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4071942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Just as such apparently basic things as rocks, clouds, and clams are, in fact, intricately structured entities, so the self, too, is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altLang="zh-CN" sz="2400" dirty="0" smtClean="0">
                <a:solidFill>
                  <a:schemeClr val="tx1"/>
                </a:solidFill>
              </a:rPr>
              <a:t> an “elementary particle”,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but</a:t>
            </a:r>
            <a:r>
              <a:rPr lang="en-US" altLang="zh-CN" sz="2400" dirty="0" smtClean="0">
                <a:solidFill>
                  <a:schemeClr val="tx1"/>
                </a:solidFill>
              </a:rPr>
              <a:t> is </a:t>
            </a:r>
            <a:r>
              <a:rPr lang="en-US" altLang="zh-CN" sz="2400" dirty="0" smtClean="0"/>
              <a:t>____ construction (</a:t>
            </a:r>
            <a:r>
              <a:rPr lang="zh-CN" altLang="en-US" sz="2400" dirty="0" smtClean="0"/>
              <a:t>固定词组</a:t>
            </a:r>
            <a:r>
              <a:rPr lang="en-US" altLang="zh-CN" sz="2400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逻辑关系：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同义：因果、递进、复指、修饰解释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反义：让步转折、对比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(a)</a:t>
            </a:r>
            <a:r>
              <a:rPr lang="zh-CN" altLang="en-US" sz="2400" dirty="0" smtClean="0"/>
              <a:t>句与句：反义关联元素则句子为反义，其余为同义。</a:t>
            </a:r>
            <a:endParaRPr lang="en-US" altLang="zh-CN" sz="2400" dirty="0" smtClean="0"/>
          </a:p>
          <a:p>
            <a:r>
              <a:rPr lang="en-US" altLang="zh-CN" sz="2400" dirty="0" smtClean="0"/>
              <a:t>(b)</a:t>
            </a:r>
            <a:r>
              <a:rPr lang="zh-CN" altLang="en-US" sz="2400" dirty="0" smtClean="0"/>
              <a:t>句与词：根据语义判断</a:t>
            </a:r>
            <a:endParaRPr lang="en-US" altLang="zh-CN" sz="2400" dirty="0" smtClean="0"/>
          </a:p>
          <a:p>
            <a:r>
              <a:rPr lang="en-US" altLang="zh-CN" sz="2400" dirty="0" smtClean="0"/>
              <a:t>(c)</a:t>
            </a:r>
            <a:r>
              <a:rPr lang="zh-CN" altLang="en-US" sz="2400" dirty="0" smtClean="0"/>
              <a:t>词与词：一般情况，与句子之间的逻辑关系一致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   </a:t>
            </a:r>
            <a:r>
              <a:rPr lang="zh-CN" altLang="en-US" sz="2400" dirty="0" smtClean="0"/>
              <a:t>否定词改词语间的逻辑关系。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填空词汇</a:t>
            </a:r>
            <a:endParaRPr lang="zh-CN" altLang="en-US" dirty="0"/>
          </a:p>
        </p:txBody>
      </p:sp>
      <p:grpSp>
        <p:nvGrpSpPr>
          <p:cNvPr id="3" name="组合 6"/>
          <p:cNvGrpSpPr/>
          <p:nvPr/>
        </p:nvGrpSpPr>
        <p:grpSpPr>
          <a:xfrm>
            <a:off x="714348" y="1571612"/>
            <a:ext cx="5572164" cy="4359424"/>
            <a:chOff x="1571604" y="1285860"/>
            <a:chExt cx="6000792" cy="4645176"/>
          </a:xfrm>
        </p:grpSpPr>
        <p:sp>
          <p:nvSpPr>
            <p:cNvPr id="4" name="梯形 3"/>
            <p:cNvSpPr/>
            <p:nvPr/>
          </p:nvSpPr>
          <p:spPr>
            <a:xfrm>
              <a:off x="1571604" y="4714884"/>
              <a:ext cx="6000792" cy="1216152"/>
            </a:xfrm>
            <a:prstGeom prst="trapezoid">
              <a:avLst>
                <a:gd name="adj" fmla="val 581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2000 ~ 3000</a:t>
              </a:r>
              <a:r>
                <a:rPr lang="zh-CN" altLang="en-US" sz="3200" b="1" dirty="0" smtClean="0"/>
                <a:t>精确用词</a:t>
              </a:r>
              <a:endParaRPr lang="zh-CN" altLang="en-US" sz="3200" b="1" dirty="0"/>
            </a:p>
          </p:txBody>
        </p:sp>
        <p:sp>
          <p:nvSpPr>
            <p:cNvPr id="5" name="梯形 4"/>
            <p:cNvSpPr/>
            <p:nvPr/>
          </p:nvSpPr>
          <p:spPr>
            <a:xfrm>
              <a:off x="2357422" y="3286124"/>
              <a:ext cx="4357718" cy="1216152"/>
            </a:xfrm>
            <a:prstGeom prst="trapezoid">
              <a:avLst>
                <a:gd name="adj" fmla="val 6796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3000 </a:t>
              </a:r>
              <a:r>
                <a:rPr lang="zh-CN" altLang="en-US" sz="3200" b="1" dirty="0" smtClean="0"/>
                <a:t>大学</a:t>
              </a:r>
              <a:endParaRPr lang="zh-CN" altLang="en-US" sz="3200" b="1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286116" y="1285860"/>
              <a:ext cx="2500330" cy="178595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3000 </a:t>
              </a:r>
              <a:r>
                <a:rPr lang="zh-CN" altLang="en-US" sz="3200" b="1" dirty="0" smtClean="0"/>
                <a:t>精确</a:t>
              </a:r>
              <a:endParaRPr lang="zh-CN" altLang="en-US" sz="3200" b="1" dirty="0"/>
            </a:p>
          </p:txBody>
        </p:sp>
      </p:grpSp>
      <p:grpSp>
        <p:nvGrpSpPr>
          <p:cNvPr id="7" name="组合 27"/>
          <p:cNvGrpSpPr/>
          <p:nvPr/>
        </p:nvGrpSpPr>
        <p:grpSpPr>
          <a:xfrm>
            <a:off x="6786578" y="3429000"/>
            <a:ext cx="785818" cy="2501918"/>
            <a:chOff x="7000892" y="3286124"/>
            <a:chExt cx="785818" cy="2644794"/>
          </a:xfrm>
        </p:grpSpPr>
        <p:grpSp>
          <p:nvGrpSpPr>
            <p:cNvPr id="8" name="组合 20"/>
            <p:cNvGrpSpPr/>
            <p:nvPr/>
          </p:nvGrpSpPr>
          <p:grpSpPr>
            <a:xfrm>
              <a:off x="7000892" y="3286124"/>
              <a:ext cx="642942" cy="2644794"/>
              <a:chOff x="7000892" y="3286124"/>
              <a:chExt cx="642942" cy="2644794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7000892" y="3286124"/>
                <a:ext cx="571504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7000892" y="5929330"/>
                <a:ext cx="642942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rot="5400000">
                <a:off x="5965041" y="4607727"/>
                <a:ext cx="2643206" cy="158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171157" y="4071942"/>
              <a:ext cx="615553" cy="9846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TOEFL</a:t>
              </a:r>
              <a:endPara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29"/>
          <p:cNvGrpSpPr/>
          <p:nvPr/>
        </p:nvGrpSpPr>
        <p:grpSpPr>
          <a:xfrm>
            <a:off x="7929586" y="1714488"/>
            <a:ext cx="758429" cy="4216430"/>
            <a:chOff x="8001024" y="1285860"/>
            <a:chExt cx="758429" cy="4645058"/>
          </a:xfrm>
        </p:grpSpPr>
        <p:grpSp>
          <p:nvGrpSpPr>
            <p:cNvPr id="12" name="组合 21"/>
            <p:cNvGrpSpPr/>
            <p:nvPr/>
          </p:nvGrpSpPr>
          <p:grpSpPr>
            <a:xfrm>
              <a:off x="8001024" y="1285860"/>
              <a:ext cx="642942" cy="4645058"/>
              <a:chOff x="7000892" y="3286124"/>
              <a:chExt cx="642942" cy="2644794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7000892" y="3286124"/>
                <a:ext cx="571504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7000892" y="5929330"/>
                <a:ext cx="642942" cy="15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rot="5400000">
                <a:off x="5965041" y="4607727"/>
                <a:ext cx="2643206" cy="158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8143900" y="3097540"/>
              <a:ext cx="615553" cy="6886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GRE</a:t>
              </a:r>
              <a:endPara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2267744" y="5969000"/>
            <a:ext cx="4788024" cy="889000"/>
            <a:chOff x="1763688" y="5733256"/>
            <a:chExt cx="4788024" cy="889000"/>
          </a:xfrm>
        </p:grpSpPr>
        <p:pic>
          <p:nvPicPr>
            <p:cNvPr id="21" name="图片 20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22" name="图片 21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语义分析</a:t>
            </a:r>
            <a:endParaRPr lang="en-US" altLang="zh-CN" sz="2400" dirty="0" smtClean="0"/>
          </a:p>
          <a:p>
            <a:r>
              <a:rPr lang="zh-CN" altLang="en-US" sz="2400" dirty="0" smtClean="0"/>
              <a:t>遇到代词明确指代对象</a:t>
            </a:r>
            <a:endParaRPr lang="en-US" altLang="zh-CN" sz="2400" dirty="0" smtClean="0"/>
          </a:p>
          <a:p>
            <a:r>
              <a:rPr lang="zh-CN" altLang="en-US" sz="2400" dirty="0" smtClean="0"/>
              <a:t>正负评价</a:t>
            </a:r>
            <a:endParaRPr lang="en-US" altLang="zh-CN" sz="2400" dirty="0" smtClean="0"/>
          </a:p>
          <a:p>
            <a:r>
              <a:rPr lang="zh-CN" altLang="en-US" sz="2400" dirty="0" smtClean="0"/>
              <a:t>正负动作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Because no comprehensive _____ exist regarding personal reading practices, we do not know, for example, the greatest number of books read in an individual lifetime.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2000" dirty="0" smtClean="0"/>
              <a:t>Records      (b) instincts    (c) remedies (d)  Proposals  (e) commercials</a:t>
            </a:r>
            <a:endParaRPr lang="zh-CN" altLang="en-US" sz="2000" dirty="0"/>
          </a:p>
        </p:txBody>
      </p:sp>
      <p:grpSp>
        <p:nvGrpSpPr>
          <p:cNvPr id="7" name="组 6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8" name="图片 7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9" name="图片 8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填空的做法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428736"/>
            <a:ext cx="7786742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(6</a:t>
            </a:r>
            <a:r>
              <a:rPr lang="zh-CN" altLang="en-US" sz="2400" dirty="0" smtClean="0"/>
              <a:t>选</a:t>
            </a:r>
            <a:r>
              <a:rPr lang="en-US" altLang="zh-CN" sz="2400" dirty="0" smtClean="0"/>
              <a:t>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Modern agricultural practices have been extremely successful in increasing the productivity of major food crops, yet despite heavy use of pesticides, _______ losses to disease and insect pests are sustained each year.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7290" y="4572008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2000" dirty="0" smtClean="0"/>
              <a:t>incongruous      (b) reasonable    (c) significant </a:t>
            </a:r>
          </a:p>
          <a:p>
            <a:pPr marL="342900" indent="-342900"/>
            <a:r>
              <a:rPr lang="en-US" altLang="zh-CN" sz="2000" dirty="0" smtClean="0"/>
              <a:t>(d)Considerable      (e)  equitable      (f) fortuitous</a:t>
            </a:r>
            <a:endParaRPr lang="zh-CN" altLang="en-US" sz="2000" dirty="0"/>
          </a:p>
        </p:txBody>
      </p:sp>
      <p:grpSp>
        <p:nvGrpSpPr>
          <p:cNvPr id="8" name="组 7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9" name="图片 8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0" name="图片 9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填空解题模式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u="sng" dirty="0" smtClean="0"/>
              <a:t> “A and B”</a:t>
            </a:r>
            <a:r>
              <a:rPr lang="zh-CN" altLang="en-US" sz="2400" u="sng" dirty="0" smtClean="0"/>
              <a:t>模式</a:t>
            </a:r>
            <a:endParaRPr lang="en-US" altLang="zh-CN" sz="2400" u="sng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形式：</a:t>
            </a:r>
            <a:r>
              <a:rPr lang="en-US" altLang="zh-CN" sz="2400" dirty="0" smtClean="0"/>
              <a:t>A and ______| ___</a:t>
            </a:r>
            <a:r>
              <a:rPr lang="en-US" altLang="zh-CN" sz="2400" u="sng" dirty="0" smtClean="0"/>
              <a:t>X</a:t>
            </a:r>
            <a:r>
              <a:rPr lang="en-US" altLang="zh-CN" sz="2400" dirty="0" smtClean="0"/>
              <a:t>___(</a:t>
            </a:r>
            <a:r>
              <a:rPr lang="zh-CN" altLang="en-US" sz="2400" dirty="0" smtClean="0"/>
              <a:t>分割点；</a:t>
            </a:r>
            <a:r>
              <a:rPr lang="en-US" altLang="zh-CN" sz="2400" dirty="0" smtClean="0"/>
              <a:t>,)</a:t>
            </a:r>
          </a:p>
          <a:p>
            <a:r>
              <a:rPr lang="zh-CN" altLang="en-US" sz="2400" dirty="0" smtClean="0"/>
              <a:t>两侧一定有逻辑关系。</a:t>
            </a:r>
            <a:endParaRPr lang="en-US" altLang="zh-CN" sz="2400" dirty="0" smtClean="0"/>
          </a:p>
          <a:p>
            <a:r>
              <a:rPr lang="en-US" altLang="zh-CN" sz="2400" dirty="0" smtClean="0"/>
              <a:t>X=A+B, </a:t>
            </a:r>
            <a:r>
              <a:rPr lang="zh-CN" altLang="en-US" sz="2400" dirty="0" smtClean="0"/>
              <a:t>则空格为</a:t>
            </a:r>
            <a:r>
              <a:rPr lang="en-US" altLang="zh-CN" sz="2400" dirty="0" smtClean="0"/>
              <a:t>B; X=A,</a:t>
            </a:r>
            <a:r>
              <a:rPr lang="zh-CN" altLang="en-US" sz="2400" dirty="0" smtClean="0"/>
              <a:t>则空格为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and </a:t>
            </a:r>
            <a:r>
              <a:rPr lang="zh-CN" altLang="en-US" sz="2400" dirty="0" smtClean="0"/>
              <a:t>可以为任意并列连词：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4786322"/>
            <a:ext cx="7786742" cy="589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Not only but also, as well as, either or, --or---,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填空解题模式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/>
          </a:bodyPr>
          <a:lstStyle/>
          <a:p>
            <a:r>
              <a:rPr lang="en-US" altLang="zh-CN" sz="2400" u="sng" dirty="0" smtClean="0"/>
              <a:t> </a:t>
            </a:r>
            <a:r>
              <a:rPr lang="zh-CN" altLang="en-US" sz="2400" u="sng" dirty="0" smtClean="0"/>
              <a:t>单空格模式</a:t>
            </a:r>
            <a:endParaRPr lang="en-US" altLang="zh-CN" sz="2400" u="sng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形式：</a:t>
            </a:r>
            <a:r>
              <a:rPr lang="en-US" altLang="zh-CN" sz="2400" dirty="0" smtClean="0"/>
              <a:t>A ______B</a:t>
            </a:r>
          </a:p>
          <a:p>
            <a:r>
              <a:rPr lang="zh-CN" altLang="en-US" sz="2400" dirty="0" smtClean="0"/>
              <a:t>空格与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相关，无明显语义对应</a:t>
            </a:r>
            <a:endParaRPr lang="en-US" altLang="zh-CN" sz="2400" dirty="0" smtClean="0"/>
          </a:p>
          <a:p>
            <a:r>
              <a:rPr lang="en-US" altLang="zh-CN" sz="2400" dirty="0" smtClean="0"/>
              <a:t>A=B </a:t>
            </a:r>
            <a:r>
              <a:rPr lang="zh-CN" altLang="en-US" sz="2400" dirty="0" smtClean="0"/>
              <a:t>空格为正评价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正动作</a:t>
            </a:r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相反，空格为负评价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负动作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4572008"/>
            <a:ext cx="77867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经常和时间对比联合使用，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分属不同时间点，表示相反含义</a:t>
            </a:r>
            <a:r>
              <a:rPr lang="en-US" altLang="zh-CN" sz="2400" dirty="0" smtClean="0"/>
              <a:t>recently, before.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195736" y="5956424"/>
            <a:ext cx="4788024" cy="889000"/>
            <a:chOff x="1763688" y="5733256"/>
            <a:chExt cx="4788024" cy="889000"/>
          </a:xfrm>
        </p:grpSpPr>
        <p:pic>
          <p:nvPicPr>
            <p:cNvPr id="7" name="图片 6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8" name="图片 7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填空解题模式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/>
          </a:bodyPr>
          <a:lstStyle/>
          <a:p>
            <a:r>
              <a:rPr lang="en-US" altLang="zh-CN" sz="2400" u="sng" dirty="0" smtClean="0"/>
              <a:t> continue /remain</a:t>
            </a:r>
            <a:r>
              <a:rPr lang="zh-CN" altLang="en-US" sz="2400" u="sng" dirty="0" smtClean="0"/>
              <a:t>模式</a:t>
            </a:r>
            <a:endParaRPr lang="en-US" altLang="zh-CN" sz="2400" u="sng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形式：</a:t>
            </a:r>
            <a:r>
              <a:rPr lang="en-US" altLang="zh-CN" sz="2400" dirty="0" smtClean="0"/>
              <a:t> ____ continue/remain_____</a:t>
            </a:r>
          </a:p>
          <a:p>
            <a:r>
              <a:rPr lang="zh-CN" altLang="en-US" sz="2400" dirty="0" smtClean="0"/>
              <a:t>空格前后意思一致</a:t>
            </a:r>
            <a:endParaRPr lang="en-US" altLang="zh-CN" sz="2400" dirty="0" smtClean="0"/>
          </a:p>
          <a:p>
            <a:r>
              <a:rPr lang="zh-CN" altLang="en-US" sz="2400" dirty="0" smtClean="0"/>
              <a:t>找主语的动作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状态，将其特性填入空格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GRE</a:t>
            </a:r>
            <a:r>
              <a:rPr lang="zh-CN" altLang="en-US" dirty="0" smtClean="0"/>
              <a:t>填空解题模式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/>
          </a:bodyPr>
          <a:lstStyle/>
          <a:p>
            <a:r>
              <a:rPr lang="en-US" altLang="zh-CN" sz="2400" u="sng" dirty="0" smtClean="0"/>
              <a:t> </a:t>
            </a:r>
            <a:r>
              <a:rPr lang="zh-CN" altLang="en-US" sz="2400" u="sng" dirty="0" smtClean="0"/>
              <a:t>递进模式</a:t>
            </a:r>
            <a:endParaRPr lang="en-US" altLang="zh-CN" sz="2400" u="sng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形式：前后程度变化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3197118"/>
            <a:ext cx="7786742" cy="589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程度前浅后深：</a:t>
            </a:r>
            <a:r>
              <a:rPr lang="en-US" altLang="zh-CN" sz="2400" dirty="0" smtClean="0"/>
              <a:t>even, indeed, almost, not only --but also--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286256"/>
            <a:ext cx="7786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程度前深后浅：</a:t>
            </a:r>
            <a:r>
              <a:rPr lang="en-US" altLang="zh-CN" sz="2400" dirty="0" smtClean="0"/>
              <a:t>not completely---however---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9" name="图片 8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0" name="图片 9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作业布置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作业检查要点：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对各句进行如下总结并上交：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zh-CN" sz="2800" dirty="0" smtClean="0"/>
              <a:t>（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）总结句中生词的中英文释义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（2</a:t>
            </a:r>
            <a:r>
              <a:rPr kumimoji="1" lang="zh-CN" altLang="en-US" sz="2800" dirty="0" smtClean="0"/>
              <a:t>）总结句中固定词组及其中英文释义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（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）指出各句中表达逻辑的标志词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（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）找出关联因素，划分简单句（</a:t>
            </a:r>
            <a:r>
              <a:rPr kumimoji="1" lang="en-US" altLang="zh-CN" sz="2800" dirty="0" smtClean="0"/>
              <a:t>or</a:t>
            </a:r>
            <a:r>
              <a:rPr kumimoji="1" lang="zh-CN" altLang="en-US" sz="2800" dirty="0" smtClean="0"/>
              <a:t>划分意群）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（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）对简单句中各成分进行对应</a:t>
            </a:r>
            <a:endParaRPr kumimoji="1"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96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9248"/>
              </p:ext>
            </p:extLst>
          </p:nvPr>
        </p:nvGraphicFramePr>
        <p:xfrm>
          <a:off x="457200" y="233530"/>
          <a:ext cx="8229600" cy="615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55"/>
                <a:gridCol w="6170145"/>
              </a:tblGrid>
              <a:tr h="579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/>
                </a:tc>
              </a:tr>
              <a:tr h="115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en-US" altLang="zh-CN" dirty="0" smtClean="0"/>
                        <a:t>19,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exercise1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en-US" altLang="zh-CN" dirty="0" smtClean="0"/>
                        <a:t>2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en-US" altLang="zh-CN" dirty="0" smtClean="0"/>
                        <a:t>1-15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句自选句：来自每日阅读文章，你认为有价值的句子，按照课程方法进行要点分析并为全组同学讲解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039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exercise3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4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en-US" altLang="zh-CN" dirty="0" smtClean="0"/>
                        <a:t>16-30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day1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279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3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21</a:t>
                      </a:r>
                      <a:r>
                        <a:rPr lang="en-US" altLang="en-US" dirty="0" smtClean="0"/>
                        <a:t>/37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3</a:t>
                      </a:r>
                      <a:r>
                        <a:rPr lang="en-US" altLang="zh-CN" dirty="0" smtClean="0"/>
                        <a:t>1-45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day2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day1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50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4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2,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6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en-US" altLang="zh-CN" dirty="0" smtClean="0"/>
                        <a:t>7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en-US" altLang="zh-CN" dirty="0" smtClean="0"/>
                        <a:t>46-60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day3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day2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0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85129"/>
              </p:ext>
            </p:extLst>
          </p:nvPr>
        </p:nvGraphicFramePr>
        <p:xfrm>
          <a:off x="457200" y="130564"/>
          <a:ext cx="8229600" cy="6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55"/>
                <a:gridCol w="6170145"/>
              </a:tblGrid>
              <a:tr h="579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/>
                </a:tc>
              </a:tr>
              <a:tr h="115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23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exercise8/9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en-US" altLang="zh-CN" dirty="0" smtClean="0"/>
                        <a:t>61-75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day4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day3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039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6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24</a:t>
                      </a:r>
                      <a:r>
                        <a:rPr lang="en-US" altLang="zh-CN" dirty="0" smtClean="0"/>
                        <a:t>/38,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7</a:t>
                      </a:r>
                      <a:r>
                        <a:rPr lang="en-US" altLang="zh-CN" dirty="0" smtClean="0"/>
                        <a:t>6-90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day5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day4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279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7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25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1/12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1-105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6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day5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50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8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26</a:t>
                      </a:r>
                      <a:r>
                        <a:rPr lang="en-US" altLang="zh-CN" dirty="0" smtClean="0"/>
                        <a:t>/39,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3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en-US" altLang="zh-CN" dirty="0" smtClean="0"/>
                        <a:t>106-130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day7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day6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1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填空的做法要求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04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36608"/>
              </p:ext>
            </p:extLst>
          </p:nvPr>
        </p:nvGraphicFramePr>
        <p:xfrm>
          <a:off x="457200" y="130564"/>
          <a:ext cx="8229600" cy="6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55"/>
                <a:gridCol w="6170145"/>
              </a:tblGrid>
              <a:tr h="579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/>
                </a:tc>
              </a:tr>
              <a:tr h="115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9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27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4/15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en-US" altLang="zh-CN" dirty="0" smtClean="0"/>
                        <a:t>131-145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day4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day3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039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0/28/40,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6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-15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9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8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279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1/29,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17</a:t>
                      </a:r>
                      <a:r>
                        <a:rPr lang="en-US" altLang="zh-CN" dirty="0" smtClean="0"/>
                        <a:t>/18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6-30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day9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50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2/30/41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9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3</a:t>
                      </a:r>
                      <a:r>
                        <a:rPr lang="en-US" altLang="zh-CN" dirty="0" smtClean="0"/>
                        <a:t>1-45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39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179487"/>
              </p:ext>
            </p:extLst>
          </p:nvPr>
        </p:nvGraphicFramePr>
        <p:xfrm>
          <a:off x="457200" y="130564"/>
          <a:ext cx="8229600" cy="6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55"/>
                <a:gridCol w="6170145"/>
              </a:tblGrid>
              <a:tr h="579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/>
                </a:tc>
              </a:tr>
              <a:tr h="115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zh-CN" altLang="zh-CN" dirty="0" smtClean="0"/>
                        <a:t>3</a:t>
                      </a:r>
                      <a:r>
                        <a:rPr lang="en-US" altLang="zh-CN" dirty="0" smtClean="0"/>
                        <a:t>1/36,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0/21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6-60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039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14</a:t>
                      </a:r>
                      <a:r>
                        <a:rPr lang="en-US" altLang="zh-CN" dirty="0" smtClean="0"/>
                        <a:t>/32/37/42,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exercise22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6</a:t>
                      </a:r>
                      <a:r>
                        <a:rPr lang="en-US" altLang="zh-CN" dirty="0" smtClean="0"/>
                        <a:t>1-75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279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5/33/34,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3/24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7</a:t>
                      </a:r>
                      <a:r>
                        <a:rPr lang="en-US" altLang="zh-CN" dirty="0" smtClean="0"/>
                        <a:t>6-90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day13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50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）绿皮书：完成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6/17/18/35</a:t>
                      </a:r>
                      <a:r>
                        <a:rPr lang="zh-CN" altLang="en-US" dirty="0" smtClean="0"/>
                        <a:t> 补充</a:t>
                      </a:r>
                      <a:r>
                        <a:rPr lang="en-US" altLang="zh-CN" dirty="0" smtClean="0"/>
                        <a:t>exercise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9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）杨鹏长难句：句</a:t>
                      </a:r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1-105</a:t>
                      </a:r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句自选句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zh-CN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day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的全部句子，重新分析并阅读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遍</a:t>
                      </a:r>
                      <a:endParaRPr lang="en-US" altLang="zh-CN" dirty="0" smtClean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6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填空的做法要求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）严禁选项带入！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Do not merely try to consider each possible combination of answers; doing so will take too long and is open to error.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800" dirty="0" smtClean="0"/>
              <a:t>解题技巧</a:t>
            </a:r>
            <a:endParaRPr lang="en-US" altLang="zh-CN" sz="2800" dirty="0" smtClean="0"/>
          </a:p>
          <a:p>
            <a:r>
              <a:rPr lang="en-US" altLang="zh-CN" sz="2400" dirty="0" smtClean="0"/>
              <a:t>a. </a:t>
            </a:r>
            <a:r>
              <a:rPr lang="zh-CN" altLang="en-US" sz="2400" dirty="0" smtClean="0"/>
              <a:t>句意整体理解：</a:t>
            </a:r>
            <a:endParaRPr lang="en-US" altLang="zh-CN" sz="2400" dirty="0" smtClean="0"/>
          </a:p>
          <a:p>
            <a:r>
              <a:rPr lang="en-US" altLang="zh-CN" sz="1800" dirty="0" smtClean="0"/>
              <a:t>read through the passage to get an overall sense of it.</a:t>
            </a:r>
            <a:endParaRPr lang="en-US" altLang="zh-CN" sz="2400" dirty="0" smtClean="0"/>
          </a:p>
          <a:p>
            <a:r>
              <a:rPr lang="en-US" altLang="zh-CN" sz="2400" dirty="0" smtClean="0"/>
              <a:t>b. </a:t>
            </a:r>
            <a:r>
              <a:rPr lang="zh-CN" altLang="en-US" sz="2400" dirty="0" smtClean="0"/>
              <a:t>确定特殊单词或短语：</a:t>
            </a:r>
            <a:endParaRPr lang="en-US" altLang="zh-CN" sz="2400" dirty="0" smtClean="0"/>
          </a:p>
          <a:p>
            <a:r>
              <a:rPr lang="en-US" altLang="zh-CN" sz="1800" dirty="0" smtClean="0"/>
              <a:t>identify words that seem particularly significant , either because they emphasize the structure of the passage or because they are central to understanding what the passage is about.</a:t>
            </a:r>
            <a:endParaRPr lang="en-US" altLang="zh-CN" sz="2000" dirty="0" smtClean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填空的做法要求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c.</a:t>
            </a:r>
            <a:r>
              <a:rPr lang="zh-CN" altLang="en-US" sz="2400" dirty="0" smtClean="0"/>
              <a:t>填词看选项</a:t>
            </a:r>
            <a:endParaRPr lang="en-US" altLang="zh-CN" sz="2400" dirty="0" smtClean="0"/>
          </a:p>
          <a:p>
            <a:r>
              <a:rPr lang="en-US" altLang="zh-CN" sz="1800" dirty="0" smtClean="0"/>
              <a:t>Try  to fill in the blanks with words or phrases that seem to complete the sentence. Then see if similar words are offered among the answer choices.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d. </a:t>
            </a:r>
            <a:r>
              <a:rPr lang="zh-CN" altLang="en-US" sz="2400" dirty="0" smtClean="0"/>
              <a:t>无需遵守空格顺序</a:t>
            </a:r>
            <a:endParaRPr lang="en-US" altLang="zh-CN" sz="2400" dirty="0" smtClean="0"/>
          </a:p>
          <a:p>
            <a:r>
              <a:rPr lang="en-US" altLang="zh-CN" sz="1800" dirty="0" smtClean="0"/>
              <a:t>Do not assume that the first blank is the one that should be filled first.</a:t>
            </a:r>
          </a:p>
          <a:p>
            <a:endParaRPr lang="en-US" altLang="zh-CN" sz="1800" dirty="0" smtClean="0"/>
          </a:p>
          <a:p>
            <a:r>
              <a:rPr lang="en-US" altLang="zh-CN" sz="2400" dirty="0" smtClean="0"/>
              <a:t>e. </a:t>
            </a:r>
            <a:r>
              <a:rPr lang="zh-CN" altLang="en-US" sz="2400" dirty="0" smtClean="0"/>
              <a:t>完成后检查整体逻辑及语法</a:t>
            </a:r>
            <a:endParaRPr lang="en-US" altLang="zh-CN" sz="2400" dirty="0" smtClean="0"/>
          </a:p>
          <a:p>
            <a:r>
              <a:rPr lang="en-US" altLang="zh-CN" sz="1800" dirty="0" smtClean="0"/>
              <a:t>When you have made your selection for each blank, check to make sure the passage is logically, grammatically and stylistically coherent.</a:t>
            </a:r>
            <a:endParaRPr lang="en-US" altLang="zh-CN" sz="2000" dirty="0" smtClean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填空题的感性认识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）不考背景和知识记忆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）不直接考语法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u="sng" dirty="0" smtClean="0"/>
              <a:t>所有内容来自于句子内部（收敛逻辑）</a:t>
            </a:r>
            <a:endParaRPr lang="zh-CN" altLang="en-US" sz="2800" u="sng" dirty="0"/>
          </a:p>
        </p:txBody>
      </p:sp>
      <p:grpSp>
        <p:nvGrpSpPr>
          <p:cNvPr id="5" name="组 4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6" name="图片 5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7" name="图片 6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填空题的感性认识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669309"/>
            <a:ext cx="7786742" cy="114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Melodramas were popular precisely because they offered the audience a world _____.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071810"/>
            <a:ext cx="771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Bereft of theatricality </a:t>
            </a:r>
            <a:r>
              <a:rPr lang="en-US" altLang="zh-CN" sz="1400" dirty="0" smtClean="0"/>
              <a:t>(bereave: to deprive of </a:t>
            </a:r>
            <a:r>
              <a:rPr lang="zh-CN" altLang="en-US" sz="1400" dirty="0" smtClean="0"/>
              <a:t>缺乏戏剧冲突</a:t>
            </a:r>
            <a:r>
              <a:rPr lang="en-US" altLang="zh-CN" sz="1400" dirty="0" smtClean="0"/>
              <a:t>) 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Composed of adversity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Full of </a:t>
            </a:r>
            <a:r>
              <a:rPr lang="en-US" altLang="zh-CN" sz="2000" dirty="0" err="1" smtClean="0"/>
              <a:t>circumstantiality</a:t>
            </a:r>
            <a:r>
              <a:rPr lang="en-US" altLang="zh-CN" sz="2000" dirty="0" smtClean="0"/>
              <a:t> </a:t>
            </a:r>
            <a:r>
              <a:rPr lang="en-US" altLang="zh-CN" sz="1400" dirty="0" smtClean="0"/>
              <a:t>(marked by careful attention to details)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Deprived of polarity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Devoid of neutrality</a:t>
            </a:r>
            <a:endParaRPr lang="zh-CN" altLang="en-US" sz="2000" dirty="0"/>
          </a:p>
        </p:txBody>
      </p:sp>
      <p:grpSp>
        <p:nvGrpSpPr>
          <p:cNvPr id="8" name="组 7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9" name="图片 8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0" name="图片 9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填空题的感性认识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Melodramas, which did not present neutral situations, were popular precisely because they offered the audience a world _____.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385797"/>
            <a:ext cx="771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Bereft of theatricality </a:t>
            </a:r>
            <a:r>
              <a:rPr lang="en-US" altLang="zh-CN" sz="1400" dirty="0" smtClean="0"/>
              <a:t>(bereave: to deprive of </a:t>
            </a:r>
            <a:r>
              <a:rPr lang="zh-CN" altLang="en-US" sz="1400" dirty="0" smtClean="0"/>
              <a:t>缺乏戏剧冲突</a:t>
            </a:r>
            <a:r>
              <a:rPr lang="en-US" altLang="zh-CN" sz="1400" dirty="0" smtClean="0"/>
              <a:t>) 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Composed of adversity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Full of </a:t>
            </a:r>
            <a:r>
              <a:rPr lang="en-US" altLang="zh-CN" sz="2000" dirty="0" err="1" smtClean="0"/>
              <a:t>circumstantiality</a:t>
            </a:r>
            <a:r>
              <a:rPr lang="en-US" altLang="zh-CN" sz="2000" dirty="0" smtClean="0"/>
              <a:t> </a:t>
            </a:r>
            <a:r>
              <a:rPr lang="en-US" altLang="zh-CN" sz="1400" dirty="0" smtClean="0"/>
              <a:t>(marked by careful attention to details)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Deprived of polarity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sz="2000" dirty="0" smtClean="0"/>
              <a:t>Devoid of neutrality</a:t>
            </a:r>
            <a:endParaRPr lang="zh-CN" altLang="en-US" sz="2000" dirty="0"/>
          </a:p>
        </p:txBody>
      </p:sp>
      <p:grpSp>
        <p:nvGrpSpPr>
          <p:cNvPr id="8" name="组 7"/>
          <p:cNvGrpSpPr/>
          <p:nvPr/>
        </p:nvGrpSpPr>
        <p:grpSpPr>
          <a:xfrm>
            <a:off x="2195736" y="5661248"/>
            <a:ext cx="4788024" cy="889000"/>
            <a:chOff x="1763688" y="5733256"/>
            <a:chExt cx="4788024" cy="889000"/>
          </a:xfrm>
        </p:grpSpPr>
        <p:pic>
          <p:nvPicPr>
            <p:cNvPr id="9" name="图片 8" descr="horizont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733256"/>
              <a:ext cx="1979712" cy="864145"/>
            </a:xfrm>
            <a:prstGeom prst="rect">
              <a:avLst/>
            </a:prstGeom>
          </p:spPr>
        </p:pic>
        <p:pic>
          <p:nvPicPr>
            <p:cNvPr id="10" name="图片 9" descr="朗伯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733256"/>
              <a:ext cx="2527300" cy="889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2547</Words>
  <Application>Microsoft Macintosh PowerPoint</Application>
  <PresentationFormat>全屏显示(4:3)</PresentationFormat>
  <Paragraphs>298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GRE填空题解析 第1讲</vt:lpstr>
      <vt:lpstr> GRE填空词汇要求 OG对GRE填空的做法要求 GRE填空词汇 GRE填空的做法</vt:lpstr>
      <vt:lpstr>GRE填空词汇</vt:lpstr>
      <vt:lpstr>OG对GRE填空的做法要求</vt:lpstr>
      <vt:lpstr>OG对GRE填空的做法要求</vt:lpstr>
      <vt:lpstr>OG对GRE填空的做法要求</vt:lpstr>
      <vt:lpstr>填空题的感性认识</vt:lpstr>
      <vt:lpstr>填空题的感性认识</vt:lpstr>
      <vt:lpstr>填空题的感性认识</vt:lpstr>
      <vt:lpstr>填空题的感性认识</vt:lpstr>
      <vt:lpstr>填空题的感性认识</vt:lpstr>
      <vt:lpstr>GRE填空词汇</vt:lpstr>
      <vt:lpstr>GRE填空词汇</vt:lpstr>
      <vt:lpstr>GRE填空词汇</vt:lpstr>
      <vt:lpstr>GRE填空词汇</vt:lpstr>
      <vt:lpstr>GRE填空词汇</vt:lpstr>
      <vt:lpstr>GRE填空词汇</vt:lpstr>
      <vt:lpstr>GRE填空词汇</vt:lpstr>
      <vt:lpstr>GRE填空词汇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GRE填空的做法</vt:lpstr>
      <vt:lpstr>GRE填空解题模式</vt:lpstr>
      <vt:lpstr>GRE填空解题模式</vt:lpstr>
      <vt:lpstr>GRE填空解题模式</vt:lpstr>
      <vt:lpstr>GRE填空解题模式</vt:lpstr>
      <vt:lpstr>作业布置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gao78de88yuan</dc:creator>
  <cp:lastModifiedBy>xianfu Qin</cp:lastModifiedBy>
  <cp:revision>111</cp:revision>
  <dcterms:created xsi:type="dcterms:W3CDTF">2015-08-05T00:19:58Z</dcterms:created>
  <dcterms:modified xsi:type="dcterms:W3CDTF">2015-08-09T12:46:45Z</dcterms:modified>
</cp:coreProperties>
</file>