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59" r:id="rId3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74" autoAdjust="0"/>
  </p:normalViewPr>
  <p:slideViewPr>
    <p:cSldViewPr snapToGrid="0" snapToObjects="1">
      <p:cViewPr varScale="1">
        <p:scale>
          <a:sx n="82" d="100"/>
          <a:sy n="82" d="100"/>
        </p:scale>
        <p:origin x="-5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222151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116691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66485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408541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50564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45406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425482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414177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1642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425977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3FD3A47-C0D3-A54A-B19D-43621B0CEB77}" type="datetimeFigureOut">
              <a:rPr kumimoji="1" lang="zh-CN" altLang="en-US" smtClean="0"/>
              <a:t>15/8/11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36926874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D3A47-C0D3-A54A-B19D-43621B0CEB77}" type="datetimeFigureOut">
              <a:rPr kumimoji="1" lang="zh-CN" altLang="en-US" smtClean="0"/>
              <a:t>15/8/11</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E3AAE-0C78-D044-AF36-44AE3A6BCD1E}" type="slidenum">
              <a:rPr kumimoji="1" lang="zh-CN" altLang="en-US" smtClean="0"/>
              <a:t>‹#›</a:t>
            </a:fld>
            <a:endParaRPr kumimoji="1" lang="zh-CN" altLang="en-US"/>
          </a:p>
        </p:txBody>
      </p:sp>
    </p:spTree>
    <p:extLst>
      <p:ext uri="{BB962C8B-B14F-4D97-AF65-F5344CB8AC3E}">
        <p14:creationId xmlns:p14="http://schemas.microsoft.com/office/powerpoint/2010/main" val="3192371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latin typeface="+mj-ea"/>
              </a:rPr>
              <a:t>GRE</a:t>
            </a:r>
            <a:r>
              <a:rPr kumimoji="1" lang="en-US" altLang="en-US" dirty="0" err="1" smtClean="0">
                <a:latin typeface="+mn-ea"/>
                <a:ea typeface="+mn-ea"/>
              </a:rPr>
              <a:t>填空</a:t>
            </a:r>
            <a:r>
              <a:rPr kumimoji="1" lang="zh-CN" altLang="en-US" dirty="0" smtClean="0">
                <a:latin typeface="+mj-ea"/>
              </a:rPr>
              <a:t>（</a:t>
            </a:r>
            <a:r>
              <a:rPr kumimoji="1" lang="zh-CN" altLang="zh-CN" dirty="0">
                <a:latin typeface="+mj-ea"/>
              </a:rPr>
              <a:t>2</a:t>
            </a:r>
            <a:r>
              <a:rPr kumimoji="1" lang="zh-CN" altLang="en-US" dirty="0" smtClean="0">
                <a:latin typeface="+mj-ea"/>
              </a:rPr>
              <a:t>）</a:t>
            </a:r>
            <a:r>
              <a:rPr kumimoji="1" lang="en-US" altLang="zh-CN" dirty="0" smtClean="0">
                <a:latin typeface="+mj-ea"/>
              </a:rPr>
              <a:t>—</a:t>
            </a:r>
            <a:r>
              <a:rPr kumimoji="1" lang="en-US" altLang="en-US" dirty="0" smtClean="0">
                <a:latin typeface="+mj-ea"/>
              </a:rPr>
              <a:t>分类解析</a:t>
            </a:r>
            <a:endParaRPr kumimoji="1" lang="zh-CN" altLang="en-US" dirty="0">
              <a:latin typeface="+mj-ea"/>
            </a:endParaRPr>
          </a:p>
        </p:txBody>
      </p:sp>
      <p:sp>
        <p:nvSpPr>
          <p:cNvPr id="3" name="副标题 2"/>
          <p:cNvSpPr>
            <a:spLocks noGrp="1"/>
          </p:cNvSpPr>
          <p:nvPr>
            <p:ph type="subTitle" idx="1"/>
          </p:nvPr>
        </p:nvSpPr>
        <p:spPr/>
        <p:txBody>
          <a:bodyPr/>
          <a:lstStyle/>
          <a:p>
            <a:r>
              <a:rPr kumimoji="1" lang="en-US" altLang="zh-CN" dirty="0" smtClean="0"/>
              <a:t>By Yunyang</a:t>
            </a:r>
            <a:endParaRPr kumimoji="1" lang="zh-CN" altLang="en-US" dirty="0"/>
          </a:p>
        </p:txBody>
      </p:sp>
      <p:grpSp>
        <p:nvGrpSpPr>
          <p:cNvPr id="6" name="组 5"/>
          <p:cNvGrpSpPr/>
          <p:nvPr/>
        </p:nvGrpSpPr>
        <p:grpSpPr>
          <a:xfrm>
            <a:off x="2555479" y="5787102"/>
            <a:ext cx="4485567" cy="889000"/>
            <a:chOff x="1756600" y="5487999"/>
            <a:chExt cx="5198469" cy="889000"/>
          </a:xfrm>
        </p:grpSpPr>
        <p:pic>
          <p:nvPicPr>
            <p:cNvPr id="4" name="图片 3"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5" name="图片 4"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421299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sp>
        <p:nvSpPr>
          <p:cNvPr id="4" name="TextBox 5"/>
          <p:cNvSpPr txBox="1"/>
          <p:nvPr/>
        </p:nvSpPr>
        <p:spPr>
          <a:xfrm>
            <a:off x="642910" y="1428736"/>
            <a:ext cx="7786742" cy="357020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It was her view that the country’s problems had </a:t>
            </a:r>
            <a:r>
              <a:rPr lang="en-US" altLang="zh-CN" sz="2400" dirty="0" smtClean="0"/>
              <a:t>been</a:t>
            </a:r>
            <a:r>
              <a:rPr lang="zh-CN" altLang="en-US" sz="2400" dirty="0" smtClean="0"/>
              <a:t> </a:t>
            </a:r>
            <a:r>
              <a:rPr lang="en-US" altLang="zh-CN" sz="2400" dirty="0" smtClean="0"/>
              <a:t>_____</a:t>
            </a:r>
            <a:r>
              <a:rPr lang="zh-CN" altLang="en-US" sz="2400" dirty="0" smtClean="0"/>
              <a:t> </a:t>
            </a:r>
            <a:r>
              <a:rPr lang="en-US" altLang="zh-CN" sz="2400" dirty="0" smtClean="0"/>
              <a:t>by </a:t>
            </a:r>
            <a:r>
              <a:rPr lang="en-US" altLang="zh-CN" sz="2400" dirty="0"/>
              <a:t>foreign technocrats, so that to invite them to come back would be counterproductive</a:t>
            </a:r>
            <a:r>
              <a:rPr lang="en-US" altLang="zh-CN" sz="2400" dirty="0" smtClean="0"/>
              <a:t>.</a:t>
            </a:r>
          </a:p>
          <a:p>
            <a:endParaRPr lang="en-US" altLang="zh-CN" sz="2400" dirty="0" smtClean="0"/>
          </a:p>
          <a:p>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5" name="TextBox 6"/>
          <p:cNvSpPr txBox="1"/>
          <p:nvPr/>
        </p:nvSpPr>
        <p:spPr>
          <a:xfrm>
            <a:off x="642910" y="2884322"/>
            <a:ext cx="7715304" cy="1938992"/>
          </a:xfrm>
          <a:prstGeom prst="rect">
            <a:avLst/>
          </a:prstGeom>
          <a:noFill/>
        </p:spPr>
        <p:txBody>
          <a:bodyPr wrap="square" rtlCol="0">
            <a:spAutoFit/>
          </a:bodyPr>
          <a:lstStyle/>
          <a:p>
            <a:pPr marL="457200" indent="-457200">
              <a:buAutoNum type="alphaUcParenBoth"/>
            </a:pPr>
            <a:r>
              <a:rPr lang="en-US" altLang="zh-CN" sz="2000" dirty="0" smtClean="0"/>
              <a:t>Ameliorated</a:t>
            </a:r>
          </a:p>
          <a:p>
            <a:pPr marL="457200" indent="-457200">
              <a:buAutoNum type="alphaUcParenBoth"/>
            </a:pPr>
            <a:r>
              <a:rPr lang="en-US" altLang="zh-CN" sz="2000" dirty="0" smtClean="0"/>
              <a:t>Ascertained</a:t>
            </a:r>
          </a:p>
          <a:p>
            <a:r>
              <a:rPr lang="en-US" altLang="zh-CN" sz="2000" dirty="0" smtClean="0"/>
              <a:t>(C) </a:t>
            </a:r>
            <a:r>
              <a:rPr lang="zh-CN" altLang="en-US" sz="2000" dirty="0" smtClean="0"/>
              <a:t> </a:t>
            </a:r>
            <a:r>
              <a:rPr lang="en-US" altLang="zh-CN" sz="2000" dirty="0" smtClean="0"/>
              <a:t>Diagnosed</a:t>
            </a:r>
          </a:p>
          <a:p>
            <a:r>
              <a:rPr lang="en-US" altLang="zh-CN" sz="2000" dirty="0" smtClean="0"/>
              <a:t>(D)</a:t>
            </a:r>
            <a:r>
              <a:rPr lang="zh-CN" altLang="en-US" sz="2000" dirty="0" smtClean="0"/>
              <a:t> </a:t>
            </a:r>
            <a:r>
              <a:rPr lang="en-US" altLang="zh-CN" sz="2000" dirty="0" smtClean="0"/>
              <a:t>Exacerbated</a:t>
            </a:r>
          </a:p>
          <a:p>
            <a:pPr marL="457200" indent="-457200">
              <a:buAutoNum type="alphaUcParenBoth" startAt="5"/>
            </a:pPr>
            <a:r>
              <a:rPr lang="en-US" altLang="zh-CN" sz="2000" dirty="0" smtClean="0"/>
              <a:t>Overlooked</a:t>
            </a:r>
          </a:p>
          <a:p>
            <a:pPr marL="457200" indent="-457200">
              <a:buAutoNum type="alphaUcParenBoth" startAt="5"/>
            </a:pPr>
            <a:r>
              <a:rPr kumimoji="1" lang="en-US" altLang="zh-CN" sz="2000" dirty="0"/>
              <a:t>W</a:t>
            </a:r>
            <a:r>
              <a:rPr kumimoji="1" lang="en-US" altLang="zh-CN" sz="2000" dirty="0" smtClean="0"/>
              <a:t>orsened</a:t>
            </a:r>
            <a:endParaRPr kumimoji="1" lang="zh-CN" altLang="en-US" sz="2000" dirty="0" smtClean="0"/>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7604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递进关系</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让步转折和递进转折</a:t>
            </a:r>
            <a:endParaRPr kumimoji="1" lang="en-US" altLang="zh-CN" sz="2400" dirty="0" smtClean="0"/>
          </a:p>
          <a:p>
            <a:r>
              <a:rPr kumimoji="1" lang="zh-CN" altLang="en-US" sz="2400" u="sng" dirty="0" smtClean="0"/>
              <a:t>语义对应元素：递进前项和递进后项</a:t>
            </a:r>
            <a:endParaRPr kumimoji="1" lang="en-US" altLang="zh-CN" sz="2400" u="sng" dirty="0" smtClean="0"/>
          </a:p>
          <a:p>
            <a:r>
              <a:rPr kumimoji="1" lang="zh-CN" altLang="en-US" sz="2400" dirty="0" smtClean="0"/>
              <a:t>标志词</a:t>
            </a:r>
            <a:endParaRPr kumimoji="1" lang="en-US" altLang="zh-CN" sz="2400" dirty="0" smtClean="0"/>
          </a:p>
          <a:p>
            <a:pPr>
              <a:buFont typeface="Wingdings" charset="2"/>
              <a:buChar char=""/>
            </a:pPr>
            <a:r>
              <a:rPr kumimoji="1" lang="en-US" altLang="zh-CN" sz="2400" dirty="0" smtClean="0"/>
              <a:t>Even,</a:t>
            </a:r>
            <a:r>
              <a:rPr kumimoji="1" lang="zh-CN" altLang="en-US" sz="2400" dirty="0" smtClean="0"/>
              <a:t> </a:t>
            </a:r>
            <a:r>
              <a:rPr kumimoji="1" lang="en-US" altLang="zh-CN" sz="2400" dirty="0" smtClean="0"/>
              <a:t>indeed,</a:t>
            </a:r>
            <a:r>
              <a:rPr kumimoji="1" lang="zh-CN" altLang="en-US" sz="2400" dirty="0" smtClean="0"/>
              <a:t> </a:t>
            </a:r>
            <a:r>
              <a:rPr kumimoji="1" lang="en-US" altLang="zh-CN" sz="2400" dirty="0" smtClean="0"/>
              <a:t>not</a:t>
            </a:r>
            <a:r>
              <a:rPr kumimoji="1" lang="zh-CN" altLang="en-US" sz="2400" dirty="0" smtClean="0"/>
              <a:t> </a:t>
            </a:r>
            <a:r>
              <a:rPr kumimoji="1" lang="en-US" altLang="zh-CN" sz="2400" dirty="0" smtClean="0"/>
              <a:t>only…..but</a:t>
            </a:r>
            <a:r>
              <a:rPr kumimoji="1" lang="zh-CN" altLang="en-US" sz="2400" dirty="0" smtClean="0"/>
              <a:t> </a:t>
            </a:r>
            <a:r>
              <a:rPr kumimoji="1" lang="en-US" altLang="zh-CN" sz="2400" dirty="0" smtClean="0"/>
              <a:t>also,</a:t>
            </a:r>
            <a:r>
              <a:rPr kumimoji="1" lang="zh-CN" altLang="en-US" sz="2400" dirty="0" smtClean="0"/>
              <a:t> </a:t>
            </a:r>
            <a:r>
              <a:rPr kumimoji="1" lang="en-US" altLang="zh-CN" sz="2400" dirty="0" smtClean="0"/>
              <a:t>almost,</a:t>
            </a:r>
            <a:r>
              <a:rPr kumimoji="1" lang="zh-CN" altLang="en-US" sz="2400" dirty="0" smtClean="0"/>
              <a:t> </a:t>
            </a:r>
            <a:endParaRPr kumimoji="1" lang="en-US" altLang="zh-CN" sz="2400" dirty="0" smtClean="0"/>
          </a:p>
          <a:p>
            <a:pPr marL="0" indent="0">
              <a:buNone/>
            </a:pPr>
            <a:r>
              <a:rPr kumimoji="1" lang="zh-CN" altLang="en-US" sz="2400" dirty="0" smtClean="0"/>
              <a:t>   </a:t>
            </a:r>
            <a:r>
              <a:rPr kumimoji="1" lang="en-US" altLang="zh-CN" sz="2400" dirty="0" smtClean="0"/>
              <a:t>not</a:t>
            </a:r>
            <a:r>
              <a:rPr kumimoji="1" lang="zh-CN" altLang="en-US" sz="2400" dirty="0" smtClean="0"/>
              <a:t> </a:t>
            </a:r>
            <a:r>
              <a:rPr kumimoji="1" lang="en-US" altLang="zh-CN" sz="2400" dirty="0" smtClean="0"/>
              <a:t>completely….however……</a:t>
            </a:r>
          </a:p>
          <a:p>
            <a:pPr marL="0" indent="0">
              <a:buNone/>
            </a:pPr>
            <a:endParaRPr kumimoji="1" lang="en-US" altLang="zh-CN" sz="2400" dirty="0" smtClean="0"/>
          </a:p>
        </p:txBody>
      </p:sp>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166661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递进关系</a:t>
            </a:r>
            <a:endParaRPr kumimoji="1" lang="zh-CN" altLang="en-US" dirty="0"/>
          </a:p>
        </p:txBody>
      </p:sp>
      <p:sp>
        <p:nvSpPr>
          <p:cNvPr id="4" name="TextBox 5"/>
          <p:cNvSpPr txBox="1"/>
          <p:nvPr/>
        </p:nvSpPr>
        <p:spPr>
          <a:xfrm>
            <a:off x="642910" y="1428736"/>
            <a:ext cx="7786742" cy="32008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In the seventeenth century, direct flouting of a generally accepted system of values was regarded as _____, even as a sign of madness</a:t>
            </a:r>
            <a:r>
              <a:rPr lang="en-US" altLang="zh-CN" sz="2400" dirty="0" smtClean="0"/>
              <a:t>.</a:t>
            </a:r>
          </a:p>
          <a:p>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5" name="TextBox 6"/>
          <p:cNvSpPr txBox="1"/>
          <p:nvPr/>
        </p:nvSpPr>
        <p:spPr>
          <a:xfrm>
            <a:off x="642910" y="2848546"/>
            <a:ext cx="7715304" cy="1631216"/>
          </a:xfrm>
          <a:prstGeom prst="rect">
            <a:avLst/>
          </a:prstGeom>
          <a:noFill/>
        </p:spPr>
        <p:txBody>
          <a:bodyPr wrap="square" rtlCol="0">
            <a:spAutoFit/>
          </a:bodyPr>
          <a:lstStyle/>
          <a:p>
            <a:pPr marL="457200" indent="-457200">
              <a:buAutoNum type="alphaUcParenBoth"/>
            </a:pPr>
            <a:r>
              <a:rPr lang="en-US" altLang="zh-CN" sz="2000" dirty="0" smtClean="0"/>
              <a:t>Adventurous</a:t>
            </a:r>
          </a:p>
          <a:p>
            <a:pPr marL="457200" indent="-457200">
              <a:buAutoNum type="alphaUcParenBoth"/>
            </a:pPr>
            <a:r>
              <a:rPr lang="en-US" altLang="zh-CN" sz="2000" dirty="0" smtClean="0"/>
              <a:t>frivolous</a:t>
            </a:r>
          </a:p>
          <a:p>
            <a:r>
              <a:rPr lang="en-US" altLang="zh-CN" sz="2000" dirty="0" smtClean="0"/>
              <a:t>(C) </a:t>
            </a:r>
            <a:r>
              <a:rPr lang="zh-CN" altLang="en-US" sz="2000" dirty="0" smtClean="0"/>
              <a:t> </a:t>
            </a:r>
            <a:r>
              <a:rPr lang="en-US" altLang="zh-CN" sz="2000" dirty="0" smtClean="0"/>
              <a:t>willful</a:t>
            </a:r>
          </a:p>
          <a:p>
            <a:r>
              <a:rPr lang="en-US" altLang="zh-CN" sz="2000" dirty="0" smtClean="0"/>
              <a:t>(D)</a:t>
            </a:r>
            <a:r>
              <a:rPr lang="zh-CN" altLang="en-US" sz="2000" dirty="0" smtClean="0"/>
              <a:t>  </a:t>
            </a:r>
            <a:r>
              <a:rPr lang="en-US" altLang="zh-CN" sz="2000" dirty="0" smtClean="0"/>
              <a:t>impermissible</a:t>
            </a:r>
          </a:p>
          <a:p>
            <a:r>
              <a:rPr lang="en-US" altLang="zh-CN" sz="2000" dirty="0" smtClean="0"/>
              <a:t>(E) </a:t>
            </a:r>
            <a:r>
              <a:rPr lang="zh-CN" altLang="en-US" sz="2000" dirty="0" smtClean="0"/>
              <a:t> </a:t>
            </a:r>
            <a:r>
              <a:rPr lang="en-US" altLang="zh-CN" sz="2000" dirty="0" smtClean="0"/>
              <a:t>irrational</a:t>
            </a:r>
            <a:endParaRPr kumimoji="1" lang="zh-CN" altLang="en-US" sz="2000" dirty="0" smtClean="0"/>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417018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递进关系</a:t>
            </a:r>
            <a:endParaRPr kumimoji="1" lang="zh-CN" altLang="en-US" dirty="0"/>
          </a:p>
        </p:txBody>
      </p:sp>
      <p:sp>
        <p:nvSpPr>
          <p:cNvPr id="4" name="TextBox 5"/>
          <p:cNvSpPr txBox="1"/>
          <p:nvPr/>
        </p:nvSpPr>
        <p:spPr>
          <a:xfrm>
            <a:off x="642910" y="1428736"/>
            <a:ext cx="7786742" cy="338554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Few of us take the pains to study our cherished convictions; indeed, we almost have a natural___ doing so</a:t>
            </a:r>
            <a:r>
              <a:rPr lang="en-US" altLang="zh-CN" sz="2400" dirty="0" smtClean="0"/>
              <a:t>.</a:t>
            </a:r>
            <a:endParaRPr lang="en-US" altLang="zh-CN" sz="2400" dirty="0"/>
          </a:p>
          <a:p>
            <a:endParaRPr lang="en-US" altLang="zh-CN" sz="2400" dirty="0" smtClean="0"/>
          </a:p>
          <a:p>
            <a:endParaRPr lang="en-US" altLang="zh-CN" sz="2400" dirty="0" smtClean="0"/>
          </a:p>
          <a:p>
            <a:endParaRPr lang="en-US" altLang="zh-CN" sz="2400" dirty="0"/>
          </a:p>
          <a:p>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5" name="TextBox 6"/>
          <p:cNvSpPr txBox="1"/>
          <p:nvPr/>
        </p:nvSpPr>
        <p:spPr>
          <a:xfrm>
            <a:off x="642910" y="2848546"/>
            <a:ext cx="7715304" cy="1631216"/>
          </a:xfrm>
          <a:prstGeom prst="rect">
            <a:avLst/>
          </a:prstGeom>
          <a:noFill/>
        </p:spPr>
        <p:txBody>
          <a:bodyPr wrap="square" rtlCol="0">
            <a:spAutoFit/>
          </a:bodyPr>
          <a:lstStyle/>
          <a:p>
            <a:pPr marL="457200" indent="-457200">
              <a:buAutoNum type="alphaUcParenBoth"/>
            </a:pPr>
            <a:r>
              <a:rPr lang="en-US" altLang="zh-CN" sz="2000" dirty="0" smtClean="0"/>
              <a:t>Aptitude</a:t>
            </a:r>
            <a:r>
              <a:rPr lang="zh-CN" altLang="en-US" sz="2000" dirty="0" smtClean="0"/>
              <a:t> </a:t>
            </a:r>
            <a:r>
              <a:rPr lang="en-US" altLang="zh-CN" sz="2000" dirty="0" smtClean="0"/>
              <a:t>for</a:t>
            </a:r>
          </a:p>
          <a:p>
            <a:pPr marL="457200" indent="-457200">
              <a:buAutoNum type="alphaUcParenBoth"/>
            </a:pPr>
            <a:r>
              <a:rPr lang="en-US" altLang="zh-CN" sz="2000" dirty="0" smtClean="0"/>
              <a:t>Repugnance</a:t>
            </a:r>
            <a:r>
              <a:rPr lang="zh-CN" altLang="en-US" sz="2000" dirty="0" smtClean="0"/>
              <a:t> </a:t>
            </a:r>
            <a:r>
              <a:rPr lang="en-US" altLang="zh-CN" sz="2000" dirty="0" smtClean="0"/>
              <a:t>to</a:t>
            </a:r>
          </a:p>
          <a:p>
            <a:r>
              <a:rPr lang="en-US" altLang="zh-CN" sz="2000" dirty="0" smtClean="0"/>
              <a:t>(C) </a:t>
            </a:r>
            <a:r>
              <a:rPr lang="zh-CN" altLang="en-US" sz="2000" dirty="0" smtClean="0"/>
              <a:t> </a:t>
            </a:r>
            <a:r>
              <a:rPr lang="en-US" altLang="zh-CN" sz="2000" dirty="0" smtClean="0"/>
              <a:t>Interest</a:t>
            </a:r>
            <a:r>
              <a:rPr lang="zh-CN" altLang="en-US" sz="2000" dirty="0" smtClean="0"/>
              <a:t> </a:t>
            </a:r>
            <a:r>
              <a:rPr lang="en-US" altLang="zh-CN" sz="2000" dirty="0" smtClean="0"/>
              <a:t>in</a:t>
            </a:r>
          </a:p>
          <a:p>
            <a:r>
              <a:rPr lang="en-US" altLang="zh-CN" sz="2000" dirty="0" smtClean="0"/>
              <a:t>(D)</a:t>
            </a:r>
            <a:r>
              <a:rPr lang="zh-CN" altLang="en-US" sz="2000" dirty="0" smtClean="0"/>
              <a:t>  </a:t>
            </a:r>
            <a:r>
              <a:rPr lang="en-US" altLang="zh-CN" sz="2000" dirty="0" smtClean="0"/>
              <a:t>Ignorance</a:t>
            </a:r>
            <a:r>
              <a:rPr lang="zh-CN" altLang="en-US" sz="2000" dirty="0" smtClean="0"/>
              <a:t> </a:t>
            </a:r>
            <a:r>
              <a:rPr lang="en-US" altLang="zh-CN" sz="2000" dirty="0" smtClean="0"/>
              <a:t>of</a:t>
            </a:r>
          </a:p>
          <a:p>
            <a:r>
              <a:rPr lang="en-US" altLang="zh-CN" sz="2000" dirty="0" smtClean="0"/>
              <a:t>(E) </a:t>
            </a:r>
            <a:r>
              <a:rPr lang="zh-CN" altLang="en-US" sz="2000" dirty="0" smtClean="0"/>
              <a:t> </a:t>
            </a:r>
            <a:r>
              <a:rPr lang="en-US" altLang="zh-CN" sz="2000" dirty="0" smtClean="0"/>
              <a:t>Reaction</a:t>
            </a:r>
            <a:r>
              <a:rPr lang="zh-CN" altLang="en-US" sz="2000" dirty="0" smtClean="0"/>
              <a:t> </a:t>
            </a:r>
            <a:r>
              <a:rPr lang="en-US" altLang="zh-CN" sz="2000" dirty="0" smtClean="0"/>
              <a:t>after</a:t>
            </a:r>
            <a:endParaRPr kumimoji="1" lang="zh-CN" altLang="en-US" sz="2000" dirty="0" smtClean="0"/>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393871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递进关系</a:t>
            </a:r>
            <a:endParaRPr kumimoji="1" lang="zh-CN" altLang="en-US" dirty="0"/>
          </a:p>
        </p:txBody>
      </p:sp>
      <p:sp>
        <p:nvSpPr>
          <p:cNvPr id="4" name="TextBox 5"/>
          <p:cNvSpPr txBox="1"/>
          <p:nvPr/>
        </p:nvSpPr>
        <p:spPr>
          <a:xfrm>
            <a:off x="642910" y="1428736"/>
            <a:ext cx="7786742"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The macromolecule RNA is common to all living beings, and DNA, which is found in all organisms except some bacteria, is almost as ______</a:t>
            </a:r>
            <a:r>
              <a:rPr lang="en-US" altLang="zh-CN" sz="2400" dirty="0" smtClean="0"/>
              <a:t>.</a:t>
            </a:r>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p:txBody>
      </p:sp>
      <p:sp>
        <p:nvSpPr>
          <p:cNvPr id="5" name="TextBox 6"/>
          <p:cNvSpPr txBox="1"/>
          <p:nvPr/>
        </p:nvSpPr>
        <p:spPr>
          <a:xfrm>
            <a:off x="642910" y="2848546"/>
            <a:ext cx="7715304" cy="1938992"/>
          </a:xfrm>
          <a:prstGeom prst="rect">
            <a:avLst/>
          </a:prstGeom>
          <a:noFill/>
        </p:spPr>
        <p:txBody>
          <a:bodyPr wrap="square" rtlCol="0">
            <a:spAutoFit/>
          </a:bodyPr>
          <a:lstStyle/>
          <a:p>
            <a:pPr marL="457200" indent="-457200">
              <a:buAutoNum type="alphaUcParenBoth"/>
            </a:pPr>
            <a:r>
              <a:rPr lang="en-US" altLang="zh-CN" sz="2000" dirty="0" smtClean="0"/>
              <a:t>Comprehensive</a:t>
            </a:r>
          </a:p>
          <a:p>
            <a:pPr marL="457200" indent="-457200">
              <a:buAutoNum type="alphaUcParenBoth"/>
            </a:pPr>
            <a:r>
              <a:rPr lang="en-US" altLang="zh-CN" sz="2000" dirty="0" smtClean="0"/>
              <a:t>fundamental</a:t>
            </a:r>
          </a:p>
          <a:p>
            <a:r>
              <a:rPr lang="en-US" altLang="zh-CN" sz="2000" dirty="0" smtClean="0"/>
              <a:t>(C) </a:t>
            </a:r>
            <a:r>
              <a:rPr lang="zh-CN" altLang="en-US" sz="2000" dirty="0" smtClean="0"/>
              <a:t> </a:t>
            </a:r>
            <a:r>
              <a:rPr lang="en-US" altLang="zh-CN" sz="2000" dirty="0" smtClean="0"/>
              <a:t>inclusive</a:t>
            </a:r>
          </a:p>
          <a:p>
            <a:r>
              <a:rPr lang="en-US" altLang="zh-CN" sz="2000" dirty="0" smtClean="0"/>
              <a:t>(D)</a:t>
            </a:r>
            <a:r>
              <a:rPr lang="zh-CN" altLang="en-US" sz="2000" dirty="0" smtClean="0"/>
              <a:t>  </a:t>
            </a:r>
            <a:r>
              <a:rPr lang="en-US" altLang="zh-CN" sz="2000" dirty="0" smtClean="0"/>
              <a:t>universal</a:t>
            </a:r>
          </a:p>
          <a:p>
            <a:pPr marL="457200" indent="-457200">
              <a:buAutoNum type="alphaUcParenBoth" startAt="5"/>
            </a:pPr>
            <a:r>
              <a:rPr lang="en-US" altLang="zh-CN" sz="2000" dirty="0" smtClean="0"/>
              <a:t>Significant</a:t>
            </a:r>
          </a:p>
          <a:p>
            <a:pPr marL="457200" indent="-457200">
              <a:buAutoNum type="alphaUcParenBoth" startAt="5"/>
            </a:pPr>
            <a:r>
              <a:rPr kumimoji="1" lang="en-US" altLang="zh-CN" sz="2000" dirty="0" smtClean="0"/>
              <a:t>ubiquitous</a:t>
            </a:r>
            <a:endParaRPr kumimoji="1" lang="zh-CN" altLang="en-US" sz="2000" dirty="0" smtClean="0"/>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3591128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递进关系</a:t>
            </a:r>
            <a:endParaRPr kumimoji="1" lang="zh-CN" altLang="en-US" dirty="0"/>
          </a:p>
        </p:txBody>
      </p:sp>
      <p:sp>
        <p:nvSpPr>
          <p:cNvPr id="4" name="TextBox 5"/>
          <p:cNvSpPr txBox="1"/>
          <p:nvPr/>
        </p:nvSpPr>
        <p:spPr>
          <a:xfrm>
            <a:off x="642910" y="1428736"/>
            <a:ext cx="7786742"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While not completely nonplussed by the unusually caustic responses from members of the audience, the speaker was</a:t>
            </a:r>
          </a:p>
          <a:p>
            <a:r>
              <a:rPr lang="en-US" altLang="zh-CN" sz="2400" dirty="0" smtClean="0"/>
              <a:t>nonetheless </a:t>
            </a:r>
            <a:r>
              <a:rPr lang="en-US" altLang="zh-CN" sz="2400" dirty="0"/>
              <a:t>visibly ______by their lively criticism.</a:t>
            </a: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p:txBody>
      </p:sp>
      <p:sp>
        <p:nvSpPr>
          <p:cNvPr id="5" name="TextBox 6"/>
          <p:cNvSpPr txBox="1"/>
          <p:nvPr/>
        </p:nvSpPr>
        <p:spPr>
          <a:xfrm>
            <a:off x="642910" y="2973762"/>
            <a:ext cx="7715304" cy="1631216"/>
          </a:xfrm>
          <a:prstGeom prst="rect">
            <a:avLst/>
          </a:prstGeom>
          <a:noFill/>
        </p:spPr>
        <p:txBody>
          <a:bodyPr wrap="square" rtlCol="0">
            <a:spAutoFit/>
          </a:bodyPr>
          <a:lstStyle/>
          <a:p>
            <a:pPr marL="457200" indent="-457200">
              <a:buAutoNum type="alphaUcParenBoth"/>
            </a:pPr>
            <a:r>
              <a:rPr lang="en-US" altLang="zh-CN" sz="2000" dirty="0" smtClean="0"/>
              <a:t>Humiliated</a:t>
            </a:r>
          </a:p>
          <a:p>
            <a:pPr marL="457200" indent="-457200">
              <a:buAutoNum type="alphaUcParenBoth"/>
            </a:pPr>
            <a:r>
              <a:rPr lang="en-US" altLang="zh-CN" sz="2000" dirty="0" smtClean="0"/>
              <a:t>discomfited</a:t>
            </a:r>
          </a:p>
          <a:p>
            <a:r>
              <a:rPr lang="en-US" altLang="zh-CN" sz="2000" dirty="0" smtClean="0"/>
              <a:t>(C) </a:t>
            </a:r>
            <a:r>
              <a:rPr lang="zh-CN" altLang="en-US" sz="2000" dirty="0" smtClean="0"/>
              <a:t> </a:t>
            </a:r>
            <a:r>
              <a:rPr lang="en-US" altLang="zh-CN" sz="2000" dirty="0" smtClean="0"/>
              <a:t>deluded</a:t>
            </a:r>
          </a:p>
          <a:p>
            <a:pPr marL="457200" indent="-457200">
              <a:buAutoNum type="alphaUcParenBoth" startAt="4"/>
            </a:pPr>
            <a:r>
              <a:rPr lang="en-US" altLang="zh-CN" sz="2000" dirty="0" smtClean="0"/>
              <a:t>Disgraced</a:t>
            </a:r>
          </a:p>
          <a:p>
            <a:pPr marL="457200" indent="-457200">
              <a:buAutoNum type="alphaUcParenBoth" startAt="4"/>
            </a:pPr>
            <a:r>
              <a:rPr lang="en-US" altLang="zh-CN" sz="2000" dirty="0" smtClean="0"/>
              <a:t>Tantalized</a:t>
            </a:r>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316279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复指关系</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语义对应：复指前项和复指后项</a:t>
            </a:r>
            <a:endParaRPr kumimoji="1" lang="en-US" altLang="zh-CN" sz="2400" dirty="0" smtClean="0"/>
          </a:p>
          <a:p>
            <a:endParaRPr kumimoji="1" lang="en-US" altLang="zh-CN" sz="2400" dirty="0" smtClean="0"/>
          </a:p>
          <a:p>
            <a:r>
              <a:rPr kumimoji="1" lang="zh-CN" altLang="en-US" sz="2400" u="sng" dirty="0" smtClean="0">
                <a:solidFill>
                  <a:srgbClr val="FF0000"/>
                </a:solidFill>
              </a:rPr>
              <a:t>关键元素：</a:t>
            </a:r>
            <a:r>
              <a:rPr kumimoji="1" lang="en-US" altLang="zh-CN" sz="2400" u="sng" dirty="0" smtClean="0">
                <a:solidFill>
                  <a:srgbClr val="FF0000"/>
                </a:solidFill>
              </a:rPr>
              <a:t>continue,</a:t>
            </a:r>
            <a:r>
              <a:rPr kumimoji="1" lang="zh-CN" altLang="en-US" sz="2400" u="sng" dirty="0" smtClean="0">
                <a:solidFill>
                  <a:srgbClr val="FF0000"/>
                </a:solidFill>
              </a:rPr>
              <a:t> </a:t>
            </a:r>
            <a:r>
              <a:rPr kumimoji="1" lang="en-US" altLang="zh-CN" sz="2400" u="sng" dirty="0" smtClean="0">
                <a:solidFill>
                  <a:srgbClr val="FF0000"/>
                </a:solidFill>
              </a:rPr>
              <a:t>remain,</a:t>
            </a:r>
            <a:r>
              <a:rPr kumimoji="1" lang="zh-CN" altLang="en-US" sz="2400" u="sng" dirty="0" smtClean="0">
                <a:solidFill>
                  <a:srgbClr val="FF0000"/>
                </a:solidFill>
              </a:rPr>
              <a:t> 平行结构，分号，表同义的并列连词（</a:t>
            </a:r>
            <a:r>
              <a:rPr kumimoji="1" lang="en-US" altLang="zh-CN" sz="2400" u="sng" dirty="0" smtClean="0">
                <a:solidFill>
                  <a:srgbClr val="FF0000"/>
                </a:solidFill>
              </a:rPr>
              <a:t>and/or</a:t>
            </a:r>
            <a:r>
              <a:rPr kumimoji="1" lang="zh-CN" altLang="en-US" sz="2400" u="sng" dirty="0" smtClean="0">
                <a:solidFill>
                  <a:srgbClr val="FF0000"/>
                </a:solidFill>
              </a:rPr>
              <a:t>）</a:t>
            </a:r>
            <a:endParaRPr kumimoji="1" lang="en-US" altLang="zh-CN" sz="2400" u="sng" dirty="0" smtClean="0">
              <a:solidFill>
                <a:srgbClr val="FF0000"/>
              </a:solidFill>
            </a:endParaRPr>
          </a:p>
          <a:p>
            <a:endParaRPr kumimoji="1" lang="en-US" altLang="zh-CN" sz="2400" dirty="0"/>
          </a:p>
          <a:p>
            <a:r>
              <a:rPr kumimoji="1" lang="zh-CN" altLang="en-US" sz="2400" u="sng" dirty="0" smtClean="0">
                <a:solidFill>
                  <a:srgbClr val="000000"/>
                </a:solidFill>
              </a:rPr>
              <a:t>注意否定和双重否定对语义的影响</a:t>
            </a:r>
            <a:endParaRPr kumimoji="1" lang="en-US" altLang="zh-CN" sz="2400" u="sng" dirty="0" smtClean="0">
              <a:solidFill>
                <a:srgbClr val="000000"/>
              </a:solidFill>
            </a:endParaRPr>
          </a:p>
        </p:txBody>
      </p:sp>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648452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复指关系</a:t>
            </a:r>
            <a:endParaRPr kumimoji="1" lang="zh-CN" altLang="en-US" dirty="0"/>
          </a:p>
        </p:txBody>
      </p:sp>
      <p:sp>
        <p:nvSpPr>
          <p:cNvPr id="4" name="TextBox 5"/>
          <p:cNvSpPr txBox="1"/>
          <p:nvPr/>
        </p:nvSpPr>
        <p:spPr>
          <a:xfrm>
            <a:off x="642910" y="1428736"/>
            <a:ext cx="7786742" cy="32008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The First World War began in a context of jargon and verbal delicacy and </a:t>
            </a:r>
            <a:r>
              <a:rPr lang="en-US" altLang="zh-CN" sz="2400" dirty="0">
                <a:solidFill>
                  <a:schemeClr val="accent2">
                    <a:lumMod val="75000"/>
                  </a:schemeClr>
                </a:solidFill>
              </a:rPr>
              <a:t>continued</a:t>
            </a:r>
            <a:r>
              <a:rPr lang="en-US" altLang="zh-CN" sz="2400" dirty="0"/>
              <a:t> in a cloud </a:t>
            </a:r>
            <a:r>
              <a:rPr lang="en-US" altLang="zh-CN" sz="2400" dirty="0" smtClean="0"/>
              <a:t>of</a:t>
            </a:r>
            <a:r>
              <a:rPr lang="zh-CN" altLang="en-US" sz="2400" dirty="0" smtClean="0"/>
              <a:t> </a:t>
            </a:r>
            <a:r>
              <a:rPr lang="en-US" altLang="zh-CN" sz="2400" dirty="0" smtClean="0"/>
              <a:t>______</a:t>
            </a:r>
            <a:r>
              <a:rPr lang="zh-CN" altLang="en-US" sz="2400" dirty="0" smtClean="0"/>
              <a:t> </a:t>
            </a:r>
            <a:r>
              <a:rPr lang="en-US" altLang="zh-CN" sz="2400" dirty="0" smtClean="0"/>
              <a:t>as</a:t>
            </a:r>
            <a:r>
              <a:rPr lang="zh-CN" altLang="en-US" sz="2400" dirty="0" smtClean="0"/>
              <a:t> </a:t>
            </a:r>
            <a:r>
              <a:rPr lang="en-US" altLang="zh-CN" sz="2400" dirty="0" smtClean="0"/>
              <a:t>______as </a:t>
            </a:r>
            <a:r>
              <a:rPr lang="en-US" altLang="zh-CN" sz="2400" dirty="0"/>
              <a:t>language and literature, skillfully used, could make it</a:t>
            </a:r>
            <a:r>
              <a:rPr lang="en-US" altLang="zh-CN" sz="2400" dirty="0" smtClean="0"/>
              <a:t>.</a:t>
            </a:r>
          </a:p>
          <a:p>
            <a:endParaRPr lang="en-US" altLang="zh-CN" sz="2400" dirty="0" smtClean="0"/>
          </a:p>
          <a:p>
            <a:pPr>
              <a:lnSpc>
                <a:spcPct val="150000"/>
              </a:lnSpc>
            </a:pPr>
            <a:endParaRPr lang="en-US" altLang="zh-CN" sz="2400" dirty="0"/>
          </a:p>
          <a:p>
            <a:pPr>
              <a:lnSpc>
                <a:spcPct val="150000"/>
              </a:lnSpc>
            </a:pPr>
            <a:endParaRPr lang="en-US" altLang="zh-CN" sz="2400" dirty="0" smtClean="0"/>
          </a:p>
          <a:p>
            <a:pPr>
              <a:lnSpc>
                <a:spcPct val="150000"/>
              </a:lnSpc>
            </a:pPr>
            <a:endParaRPr lang="en-US" altLang="zh-CN" sz="2400" dirty="0" smtClean="0"/>
          </a:p>
        </p:txBody>
      </p:sp>
      <p:graphicFrame>
        <p:nvGraphicFramePr>
          <p:cNvPr id="3" name="表格 2"/>
          <p:cNvGraphicFramePr>
            <a:graphicFrameLocks noGrp="1"/>
          </p:cNvGraphicFramePr>
          <p:nvPr>
            <p:extLst>
              <p:ext uri="{D42A27DB-BD31-4B8C-83A1-F6EECF244321}">
                <p14:modId xmlns:p14="http://schemas.microsoft.com/office/powerpoint/2010/main" val="3483635264"/>
              </p:ext>
            </p:extLst>
          </p:nvPr>
        </p:nvGraphicFramePr>
        <p:xfrm>
          <a:off x="1094746" y="2917547"/>
          <a:ext cx="6096000" cy="1584960"/>
        </p:xfrm>
        <a:graphic>
          <a:graphicData uri="http://schemas.openxmlformats.org/drawingml/2006/table">
            <a:tbl>
              <a:tblPr firstRow="1" bandRow="1">
                <a:tableStyleId>{2D5ABB26-0587-4C30-8999-92F81FD0307C}</a:tableStyleId>
              </a:tblPr>
              <a:tblGrid>
                <a:gridCol w="3048000"/>
                <a:gridCol w="3048000"/>
              </a:tblGrid>
              <a:tr h="370840">
                <a:tc>
                  <a:txBody>
                    <a:bodyPr/>
                    <a:lstStyle/>
                    <a:p>
                      <a:r>
                        <a:rPr lang="en-US" altLang="zh-CN" sz="2000" dirty="0" smtClean="0"/>
                        <a:t>Blank</a:t>
                      </a:r>
                      <a:r>
                        <a:rPr lang="zh-CN" altLang="en-US" sz="2000" dirty="0" smtClean="0"/>
                        <a:t> </a:t>
                      </a:r>
                      <a:r>
                        <a:rPr lang="zh-CN" altLang="zh-CN" sz="2000" dirty="0" smtClean="0"/>
                        <a:t>(</a:t>
                      </a:r>
                      <a:r>
                        <a:rPr lang="en-US" altLang="zh-CN" sz="2000" dirty="0" err="1" smtClean="0"/>
                        <a:t>i</a:t>
                      </a:r>
                      <a:r>
                        <a:rPr lang="en-US" altLang="zh-CN" sz="2000" dirty="0" smtClean="0"/>
                        <a:t>)</a:t>
                      </a:r>
                      <a:endParaRPr lang="zh-CN" altLang="en-US" sz="2000" dirty="0"/>
                    </a:p>
                  </a:txBody>
                  <a:tcPr/>
                </a:tc>
                <a:tc>
                  <a:txBody>
                    <a:bodyPr/>
                    <a:lstStyle/>
                    <a:p>
                      <a:r>
                        <a:rPr lang="en-US" altLang="zh-CN" sz="2000" dirty="0" smtClean="0"/>
                        <a:t>Blank(ii)</a:t>
                      </a:r>
                      <a:endParaRPr lang="zh-CN" altLang="en-US" sz="2000" dirty="0"/>
                    </a:p>
                  </a:txBody>
                  <a:tcPr/>
                </a:tc>
              </a:tr>
              <a:tr h="370840">
                <a:tc>
                  <a:txBody>
                    <a:bodyPr/>
                    <a:lstStyle/>
                    <a:p>
                      <a:r>
                        <a:rPr lang="en-US" altLang="zh-CN" sz="2000" dirty="0" smtClean="0"/>
                        <a:t>A</a:t>
                      </a:r>
                      <a:r>
                        <a:rPr lang="zh-CN" altLang="en-US" sz="2000" dirty="0" smtClean="0"/>
                        <a:t> </a:t>
                      </a:r>
                      <a:r>
                        <a:rPr lang="de-DE" altLang="zh-CN" sz="1800" kern="1200" dirty="0" err="1" smtClean="0">
                          <a:solidFill>
                            <a:schemeClr val="tx1"/>
                          </a:solidFill>
                          <a:latin typeface="+mn-lt"/>
                          <a:ea typeface="+mn-ea"/>
                          <a:cs typeface="+mn-cs"/>
                        </a:rPr>
                        <a:t>cliché</a:t>
                      </a:r>
                      <a:endParaRPr lang="zh-CN" altLang="en-US" sz="2000" dirty="0"/>
                    </a:p>
                  </a:txBody>
                  <a:tcPr/>
                </a:tc>
                <a:tc>
                  <a:txBody>
                    <a:bodyPr/>
                    <a:lstStyle/>
                    <a:p>
                      <a:r>
                        <a:rPr lang="en-US" altLang="zh-CN" sz="2000" dirty="0" smtClean="0"/>
                        <a:t>D</a:t>
                      </a:r>
                      <a:r>
                        <a:rPr lang="zh-CN" altLang="en-US" sz="2000" dirty="0" smtClean="0"/>
                        <a:t> </a:t>
                      </a:r>
                      <a:r>
                        <a:rPr lang="en-US" altLang="zh-CN" sz="2000" dirty="0" smtClean="0"/>
                        <a:t>literal</a:t>
                      </a:r>
                      <a:endParaRPr lang="zh-CN" altLang="en-US" sz="2000" dirty="0"/>
                    </a:p>
                  </a:txBody>
                  <a:tcPr/>
                </a:tc>
              </a:tr>
              <a:tr h="370840">
                <a:tc>
                  <a:txBody>
                    <a:bodyPr/>
                    <a:lstStyle/>
                    <a:p>
                      <a:r>
                        <a:rPr lang="en-US" altLang="zh-CN" sz="2000" dirty="0" smtClean="0"/>
                        <a:t>B</a:t>
                      </a:r>
                      <a:r>
                        <a:rPr lang="zh-CN" altLang="en-US" sz="2000" dirty="0" smtClean="0"/>
                        <a:t> </a:t>
                      </a:r>
                      <a:r>
                        <a:rPr lang="en-US" altLang="zh-CN" sz="2000" dirty="0" smtClean="0"/>
                        <a:t>euphemism</a:t>
                      </a:r>
                      <a:endParaRPr lang="zh-CN" altLang="en-US" sz="2000" dirty="0"/>
                    </a:p>
                  </a:txBody>
                  <a:tcPr/>
                </a:tc>
                <a:tc>
                  <a:txBody>
                    <a:bodyPr/>
                    <a:lstStyle/>
                    <a:p>
                      <a:r>
                        <a:rPr lang="en-US" altLang="zh-CN" sz="2000" dirty="0" smtClean="0"/>
                        <a:t>E</a:t>
                      </a:r>
                      <a:r>
                        <a:rPr lang="zh-CN" altLang="en-US" sz="2000" dirty="0" smtClean="0"/>
                        <a:t> </a:t>
                      </a:r>
                      <a:r>
                        <a:rPr lang="en-US" altLang="zh-CN" sz="2000" dirty="0" smtClean="0"/>
                        <a:t>impenetrable</a:t>
                      </a:r>
                      <a:endParaRPr lang="zh-CN" altLang="en-US" sz="2000" dirty="0"/>
                    </a:p>
                  </a:txBody>
                  <a:tcPr/>
                </a:tc>
              </a:tr>
              <a:tr h="370840">
                <a:tc>
                  <a:txBody>
                    <a:bodyPr/>
                    <a:lstStyle/>
                    <a:p>
                      <a:r>
                        <a:rPr lang="en-US" altLang="zh-CN" sz="2000" dirty="0" smtClean="0"/>
                        <a:t>C</a:t>
                      </a:r>
                      <a:r>
                        <a:rPr lang="zh-CN" altLang="en-US" sz="2000" dirty="0" smtClean="0"/>
                        <a:t> </a:t>
                      </a:r>
                      <a:r>
                        <a:rPr lang="en-US" altLang="zh-CN" sz="2000" dirty="0" smtClean="0"/>
                        <a:t>subjectivity</a:t>
                      </a:r>
                      <a:endParaRPr lang="zh-CN" altLang="en-US" sz="2000" dirty="0"/>
                    </a:p>
                  </a:txBody>
                  <a:tcPr/>
                </a:tc>
                <a:tc>
                  <a:txBody>
                    <a:bodyPr/>
                    <a:lstStyle/>
                    <a:p>
                      <a:r>
                        <a:rPr lang="en-US" altLang="zh-CN" sz="2000" dirty="0" smtClean="0"/>
                        <a:t>F</a:t>
                      </a:r>
                      <a:r>
                        <a:rPr lang="zh-CN" altLang="en-US" sz="2000" dirty="0" smtClean="0"/>
                        <a:t> </a:t>
                      </a:r>
                      <a:r>
                        <a:rPr lang="en-US" altLang="zh-CN" sz="2000" dirty="0" smtClean="0"/>
                        <a:t>enthralling</a:t>
                      </a:r>
                      <a:endParaRPr lang="zh-CN" altLang="en-US" sz="2000" dirty="0"/>
                    </a:p>
                  </a:txBody>
                  <a:tcPr/>
                </a:tc>
              </a:tr>
            </a:tbl>
          </a:graphicData>
        </a:graphic>
      </p:graphicFrame>
      <p:grpSp>
        <p:nvGrpSpPr>
          <p:cNvPr id="5" name="组 4"/>
          <p:cNvGrpSpPr/>
          <p:nvPr/>
        </p:nvGrpSpPr>
        <p:grpSpPr>
          <a:xfrm>
            <a:off x="2555479" y="5787102"/>
            <a:ext cx="4485567" cy="889000"/>
            <a:chOff x="1756600" y="5487999"/>
            <a:chExt cx="5198469" cy="889000"/>
          </a:xfrm>
        </p:grpSpPr>
        <p:pic>
          <p:nvPicPr>
            <p:cNvPr id="6" name="图片 5"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7" name="图片 6"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25563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复指关系</a:t>
            </a:r>
            <a:endParaRPr kumimoji="1" lang="zh-CN" altLang="en-US" dirty="0"/>
          </a:p>
        </p:txBody>
      </p:sp>
      <p:sp>
        <p:nvSpPr>
          <p:cNvPr id="4" name="TextBox 5"/>
          <p:cNvSpPr txBox="1"/>
          <p:nvPr/>
        </p:nvSpPr>
        <p:spPr>
          <a:xfrm>
            <a:off x="642910" y="1428736"/>
            <a:ext cx="7786742" cy="32008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Although he attempted repeatedly to (</a:t>
            </a:r>
            <a:r>
              <a:rPr lang="en-US" altLang="zh-CN" sz="2400" dirty="0" err="1"/>
              <a:t>i</a:t>
            </a:r>
            <a:r>
              <a:rPr lang="en-US" altLang="zh-CN" sz="2400" dirty="0"/>
              <a:t>) _____ her of her conviction of his insincerity, he was not successful; she remained (ii) _____ in her judgment</a:t>
            </a:r>
            <a:r>
              <a:rPr lang="en-US" altLang="zh-CN" sz="2400" dirty="0" smtClean="0"/>
              <a:t>.</a:t>
            </a:r>
          </a:p>
          <a:p>
            <a:endParaRPr lang="en-US" altLang="zh-CN" sz="2400" dirty="0" smtClean="0"/>
          </a:p>
          <a:p>
            <a:pPr>
              <a:lnSpc>
                <a:spcPct val="150000"/>
              </a:lnSpc>
            </a:pPr>
            <a:endParaRPr lang="en-US" altLang="zh-CN" sz="2400" dirty="0"/>
          </a:p>
          <a:p>
            <a:pPr>
              <a:lnSpc>
                <a:spcPct val="150000"/>
              </a:lnSpc>
            </a:pPr>
            <a:endParaRPr lang="en-US" altLang="zh-CN" sz="2400" dirty="0" smtClean="0"/>
          </a:p>
          <a:p>
            <a:pPr>
              <a:lnSpc>
                <a:spcPct val="150000"/>
              </a:lnSpc>
            </a:pPr>
            <a:endParaRPr lang="en-US" altLang="zh-CN" sz="2400" dirty="0" smtClean="0"/>
          </a:p>
        </p:txBody>
      </p:sp>
      <p:graphicFrame>
        <p:nvGraphicFramePr>
          <p:cNvPr id="3" name="表格 2"/>
          <p:cNvGraphicFramePr>
            <a:graphicFrameLocks noGrp="1"/>
          </p:cNvGraphicFramePr>
          <p:nvPr>
            <p:extLst>
              <p:ext uri="{D42A27DB-BD31-4B8C-83A1-F6EECF244321}">
                <p14:modId xmlns:p14="http://schemas.microsoft.com/office/powerpoint/2010/main" val="382893529"/>
              </p:ext>
            </p:extLst>
          </p:nvPr>
        </p:nvGraphicFramePr>
        <p:xfrm>
          <a:off x="1094746" y="2917547"/>
          <a:ext cx="6096000" cy="1584960"/>
        </p:xfrm>
        <a:graphic>
          <a:graphicData uri="http://schemas.openxmlformats.org/drawingml/2006/table">
            <a:tbl>
              <a:tblPr firstRow="1" bandRow="1">
                <a:tableStyleId>{2D5ABB26-0587-4C30-8999-92F81FD0307C}</a:tableStyleId>
              </a:tblPr>
              <a:tblGrid>
                <a:gridCol w="3048000"/>
                <a:gridCol w="3048000"/>
              </a:tblGrid>
              <a:tr h="370840">
                <a:tc>
                  <a:txBody>
                    <a:bodyPr/>
                    <a:lstStyle/>
                    <a:p>
                      <a:r>
                        <a:rPr lang="en-US" altLang="zh-CN" sz="2000" dirty="0" smtClean="0"/>
                        <a:t>Blank</a:t>
                      </a:r>
                      <a:r>
                        <a:rPr lang="zh-CN" altLang="en-US" sz="2000" dirty="0" smtClean="0"/>
                        <a:t> </a:t>
                      </a:r>
                      <a:r>
                        <a:rPr lang="zh-CN" altLang="zh-CN" sz="2000" dirty="0" smtClean="0"/>
                        <a:t>(</a:t>
                      </a:r>
                      <a:r>
                        <a:rPr lang="en-US" altLang="zh-CN" sz="2000" dirty="0" err="1" smtClean="0"/>
                        <a:t>i</a:t>
                      </a:r>
                      <a:r>
                        <a:rPr lang="en-US" altLang="zh-CN" sz="2000" dirty="0" smtClean="0"/>
                        <a:t>)</a:t>
                      </a:r>
                      <a:endParaRPr lang="zh-CN" altLang="en-US" sz="2000" dirty="0"/>
                    </a:p>
                  </a:txBody>
                  <a:tcPr/>
                </a:tc>
                <a:tc>
                  <a:txBody>
                    <a:bodyPr/>
                    <a:lstStyle/>
                    <a:p>
                      <a:r>
                        <a:rPr lang="en-US" altLang="zh-CN" sz="2000" dirty="0" smtClean="0"/>
                        <a:t>Blank(ii)</a:t>
                      </a:r>
                      <a:endParaRPr lang="zh-CN" altLang="en-US" sz="2000" dirty="0"/>
                    </a:p>
                  </a:txBody>
                  <a:tcPr/>
                </a:tc>
              </a:tr>
              <a:tr h="370840">
                <a:tc>
                  <a:txBody>
                    <a:bodyPr/>
                    <a:lstStyle/>
                    <a:p>
                      <a:r>
                        <a:rPr lang="en-US" altLang="zh-CN" sz="2000" dirty="0" smtClean="0"/>
                        <a:t>A</a:t>
                      </a:r>
                      <a:r>
                        <a:rPr lang="zh-CN" altLang="en-US" sz="2000" dirty="0" smtClean="0"/>
                        <a:t> </a:t>
                      </a:r>
                      <a:r>
                        <a:rPr lang="de-DE" altLang="zh-CN" sz="2000" kern="1200" dirty="0" err="1" smtClean="0">
                          <a:solidFill>
                            <a:schemeClr val="tx1"/>
                          </a:solidFill>
                          <a:latin typeface="+mn-lt"/>
                          <a:ea typeface="+mn-ea"/>
                          <a:cs typeface="+mn-cs"/>
                        </a:rPr>
                        <a:t>convice</a:t>
                      </a:r>
                      <a:endParaRPr lang="zh-CN" altLang="en-US" sz="2000" dirty="0"/>
                    </a:p>
                  </a:txBody>
                  <a:tcPr/>
                </a:tc>
                <a:tc>
                  <a:txBody>
                    <a:bodyPr/>
                    <a:lstStyle/>
                    <a:p>
                      <a:r>
                        <a:rPr lang="en-US" altLang="zh-CN" sz="2000" dirty="0" smtClean="0"/>
                        <a:t>D</a:t>
                      </a:r>
                      <a:r>
                        <a:rPr lang="zh-CN" altLang="en-US" sz="2000" dirty="0" smtClean="0"/>
                        <a:t> </a:t>
                      </a:r>
                      <a:r>
                        <a:rPr lang="en-US" altLang="zh-CN" sz="2000" dirty="0" smtClean="0"/>
                        <a:t>unfeigned</a:t>
                      </a:r>
                      <a:endParaRPr lang="zh-CN" altLang="en-US" sz="2000" dirty="0"/>
                    </a:p>
                  </a:txBody>
                  <a:tcPr/>
                </a:tc>
              </a:tr>
              <a:tr h="370840">
                <a:tc>
                  <a:txBody>
                    <a:bodyPr/>
                    <a:lstStyle/>
                    <a:p>
                      <a:r>
                        <a:rPr lang="en-US" altLang="zh-CN" sz="2000" dirty="0" smtClean="0"/>
                        <a:t>B</a:t>
                      </a:r>
                      <a:r>
                        <a:rPr lang="zh-CN" altLang="en-US" sz="2000" dirty="0" smtClean="0"/>
                        <a:t> </a:t>
                      </a:r>
                      <a:r>
                        <a:rPr lang="en-US" altLang="zh-CN" sz="2000" dirty="0" smtClean="0"/>
                        <a:t>remind</a:t>
                      </a:r>
                      <a:endParaRPr lang="zh-CN" altLang="en-US" sz="2000" dirty="0"/>
                    </a:p>
                  </a:txBody>
                  <a:tcPr/>
                </a:tc>
                <a:tc>
                  <a:txBody>
                    <a:bodyPr/>
                    <a:lstStyle/>
                    <a:p>
                      <a:r>
                        <a:rPr lang="en-US" altLang="zh-CN" sz="2000" dirty="0" smtClean="0"/>
                        <a:t>E</a:t>
                      </a:r>
                      <a:r>
                        <a:rPr lang="zh-CN" altLang="en-US" sz="2000" dirty="0" smtClean="0"/>
                        <a:t> </a:t>
                      </a:r>
                      <a:r>
                        <a:rPr lang="en-US" altLang="zh-CN" sz="2000" dirty="0" smtClean="0"/>
                        <a:t>adamant</a:t>
                      </a:r>
                      <a:endParaRPr lang="zh-CN" altLang="en-US" sz="2000" dirty="0"/>
                    </a:p>
                  </a:txBody>
                  <a:tcPr/>
                </a:tc>
              </a:tr>
              <a:tr h="370840">
                <a:tc>
                  <a:txBody>
                    <a:bodyPr/>
                    <a:lstStyle/>
                    <a:p>
                      <a:r>
                        <a:rPr lang="en-US" altLang="zh-CN" sz="2000" dirty="0" smtClean="0"/>
                        <a:t>C</a:t>
                      </a:r>
                      <a:r>
                        <a:rPr lang="zh-CN" altLang="en-US" sz="2000" dirty="0" smtClean="0"/>
                        <a:t> </a:t>
                      </a:r>
                      <a:r>
                        <a:rPr lang="en-US" altLang="zh-CN" sz="2000" dirty="0" smtClean="0"/>
                        <a:t>disabuse</a:t>
                      </a:r>
                      <a:endParaRPr lang="zh-CN" altLang="en-US" sz="2000" dirty="0"/>
                    </a:p>
                  </a:txBody>
                  <a:tcPr/>
                </a:tc>
                <a:tc>
                  <a:txBody>
                    <a:bodyPr/>
                    <a:lstStyle/>
                    <a:p>
                      <a:r>
                        <a:rPr lang="en-US" altLang="zh-CN" sz="2000" dirty="0" smtClean="0"/>
                        <a:t>F</a:t>
                      </a:r>
                      <a:r>
                        <a:rPr lang="zh-CN" altLang="en-US" sz="2000" dirty="0" smtClean="0"/>
                        <a:t> </a:t>
                      </a:r>
                      <a:r>
                        <a:rPr lang="en-US" altLang="zh-CN" sz="2000" dirty="0" smtClean="0"/>
                        <a:t>indulgent</a:t>
                      </a:r>
                      <a:endParaRPr lang="zh-CN" altLang="en-US" sz="2000" dirty="0"/>
                    </a:p>
                  </a:txBody>
                  <a:tcPr/>
                </a:tc>
              </a:tr>
            </a:tbl>
          </a:graphicData>
        </a:graphic>
      </p:graphicFrame>
      <p:grpSp>
        <p:nvGrpSpPr>
          <p:cNvPr id="5" name="组 4"/>
          <p:cNvGrpSpPr/>
          <p:nvPr/>
        </p:nvGrpSpPr>
        <p:grpSpPr>
          <a:xfrm>
            <a:off x="2555479" y="5787102"/>
            <a:ext cx="4485567" cy="889000"/>
            <a:chOff x="1756600" y="5487999"/>
            <a:chExt cx="5198469" cy="889000"/>
          </a:xfrm>
        </p:grpSpPr>
        <p:pic>
          <p:nvPicPr>
            <p:cNvPr id="6" name="图片 5"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7" name="图片 6"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99135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
        <p:nvSpPr>
          <p:cNvPr id="3" name="内容占位符 2"/>
          <p:cNvSpPr>
            <a:spLocks noGrp="1"/>
          </p:cNvSpPr>
          <p:nvPr>
            <p:ph idx="1"/>
          </p:nvPr>
        </p:nvSpPr>
        <p:spPr>
          <a:xfrm>
            <a:off x="457200" y="1298727"/>
            <a:ext cx="8229600" cy="5079466"/>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zh-CN" altLang="en-US" sz="2400" dirty="0"/>
              <a:t> </a:t>
            </a:r>
            <a:r>
              <a:rPr lang="en-US" sz="2400" dirty="0" smtClean="0"/>
              <a:t> </a:t>
            </a:r>
            <a:r>
              <a:rPr lang="zh-CN" altLang="en-US" sz="2400" dirty="0" smtClean="0"/>
              <a:t> </a:t>
            </a:r>
            <a:r>
              <a:rPr lang="zh-CN" altLang="en-US" sz="2000" dirty="0" smtClean="0"/>
              <a:t> </a:t>
            </a:r>
            <a:r>
              <a:rPr lang="en-US" sz="2000" dirty="0" smtClean="0"/>
              <a:t>It is refreshing to read a book about our planet by an author</a:t>
            </a:r>
            <a:r>
              <a:rPr lang="zh-CN" altLang="en-US" sz="2000" dirty="0" smtClean="0"/>
              <a:t> </a:t>
            </a:r>
            <a:r>
              <a:rPr lang="en-US" sz="2000" dirty="0" smtClean="0"/>
              <a:t>who does not allow facts to be  ____ by politics: well aware of the political disputes about the effects of human activities on climate and biodiversity, this author does not permit them to  _____ his comprehensive description of what we know about our biosphere. He emphasizes the enormous gaps in our knowledge, the sparseness of our observations</a:t>
            </a:r>
            <a:r>
              <a:rPr lang="en-US" sz="2000" dirty="0" smtClean="0">
                <a:solidFill>
                  <a:srgbClr val="953735"/>
                </a:solidFill>
              </a:rPr>
              <a:t>, and </a:t>
            </a:r>
            <a:r>
              <a:rPr lang="en-US" sz="2000" dirty="0" smtClean="0"/>
              <a:t>the  _____, calling attention to the many aspects of planetary evolution that must be better understood before we can accurately diagnose the condition of our planet.</a:t>
            </a:r>
          </a:p>
          <a:p>
            <a:pPr>
              <a:buNone/>
            </a:pPr>
            <a:endParaRPr lang="en-US" sz="2400" dirty="0"/>
          </a:p>
          <a:p>
            <a:pPr>
              <a:buNone/>
            </a:pPr>
            <a:endParaRPr lang="en-US" sz="2400" dirty="0" smtClean="0"/>
          </a:p>
          <a:p>
            <a:pPr>
              <a:buNone/>
            </a:pPr>
            <a:endParaRPr lang="en-US" sz="2400" dirty="0"/>
          </a:p>
          <a:p>
            <a:pPr>
              <a:buNone/>
            </a:pPr>
            <a:endParaRPr lang="en-US" sz="2400" dirty="0" smtClean="0"/>
          </a:p>
          <a:p>
            <a:pPr>
              <a:buNone/>
            </a:pPr>
            <a:endParaRPr lang="en-US" altLang="zh-CN" sz="2400" dirty="0"/>
          </a:p>
          <a:p>
            <a:pPr>
              <a:buNone/>
            </a:pP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217056273"/>
              </p:ext>
            </p:extLst>
          </p:nvPr>
        </p:nvGraphicFramePr>
        <p:xfrm>
          <a:off x="1000100" y="4161562"/>
          <a:ext cx="7429551" cy="2071704"/>
        </p:xfrm>
        <a:graphic>
          <a:graphicData uri="http://schemas.openxmlformats.org/drawingml/2006/table">
            <a:tbl>
              <a:tblPr>
                <a:tableStyleId>{2D5ABB26-0587-4C30-8999-92F81FD0307C}</a:tableStyleId>
              </a:tblPr>
              <a:tblGrid>
                <a:gridCol w="2476517"/>
                <a:gridCol w="2476517"/>
                <a:gridCol w="2476517"/>
              </a:tblGrid>
              <a:tr h="517926">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a:t>
                      </a:r>
                      <a:r>
                        <a:rPr lang="en-US" sz="1600" kern="0" dirty="0" err="1" smtClean="0"/>
                        <a:t>i</a:t>
                      </a:r>
                      <a:r>
                        <a:rPr lang="en-US" sz="1600" kern="0" dirty="0"/>
                        <a:t>)</a:t>
                      </a:r>
                      <a:endParaRPr lang="zh-CN" sz="24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BLANK(ii</a:t>
                      </a:r>
                      <a:r>
                        <a:rPr lang="en-US" sz="1600" kern="0" dirty="0"/>
                        <a:t>)</a:t>
                      </a:r>
                      <a:endParaRPr lang="zh-CN" sz="24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BLANK(iii</a:t>
                      </a:r>
                      <a:r>
                        <a:rPr lang="en-US" sz="1600" kern="0" dirty="0"/>
                        <a:t>)</a:t>
                      </a:r>
                      <a:endParaRPr lang="zh-CN" sz="2400" kern="100" dirty="0">
                        <a:solidFill>
                          <a:schemeClr val="tx1"/>
                        </a:solidFill>
                        <a:latin typeface="Calibri"/>
                        <a:ea typeface="宋体"/>
                        <a:cs typeface="Times New Roman"/>
                      </a:endParaRPr>
                    </a:p>
                  </a:txBody>
                  <a:tcPr marL="68580" marR="68580" marT="0" marB="0"/>
                </a:tc>
              </a:tr>
              <a:tr h="517926">
                <a:tc>
                  <a:txBody>
                    <a:bodyPr/>
                    <a:lstStyle/>
                    <a:p>
                      <a:pPr algn="l">
                        <a:lnSpc>
                          <a:spcPts val="1170"/>
                        </a:lnSpc>
                        <a:spcAft>
                          <a:spcPts val="325"/>
                        </a:spcAft>
                      </a:pPr>
                      <a:r>
                        <a:rPr lang="en-US" sz="1600" kern="0" dirty="0"/>
                        <a:t>A</a:t>
                      </a:r>
                      <a:r>
                        <a:rPr lang="en-US" sz="1600" u="none" kern="0" dirty="0"/>
                        <a:t> overshadowed</a:t>
                      </a:r>
                      <a:endParaRPr lang="zh-CN" sz="2400" u="none"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0" dirty="0"/>
                        <a:t>D enhance</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u="none" kern="0" dirty="0"/>
                        <a:t>G plausibility of our hypotheses</a:t>
                      </a:r>
                      <a:endParaRPr lang="zh-CN" sz="2400" u="none" kern="100" dirty="0">
                        <a:solidFill>
                          <a:schemeClr val="tx1"/>
                        </a:solidFill>
                        <a:latin typeface="Calibri"/>
                        <a:ea typeface="宋体"/>
                        <a:cs typeface="Times New Roman"/>
                      </a:endParaRPr>
                    </a:p>
                  </a:txBody>
                  <a:tcPr marL="68580" marR="68580" marT="0" marB="0" anchor="b"/>
                </a:tc>
              </a:tr>
              <a:tr h="517926">
                <a:tc>
                  <a:txBody>
                    <a:bodyPr/>
                    <a:lstStyle/>
                    <a:p>
                      <a:pPr algn="l">
                        <a:lnSpc>
                          <a:spcPts val="1170"/>
                        </a:lnSpc>
                        <a:spcAft>
                          <a:spcPts val="325"/>
                        </a:spcAft>
                      </a:pPr>
                      <a:r>
                        <a:rPr lang="en-US" sz="1600" kern="0" dirty="0"/>
                        <a:t>B invalidated</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u="sng" kern="0" dirty="0"/>
                        <a:t>E</a:t>
                      </a:r>
                      <a:r>
                        <a:rPr lang="en-US" sz="1600" u="none" kern="0" dirty="0"/>
                        <a:t> obscure</a:t>
                      </a:r>
                      <a:endParaRPr lang="zh-CN" sz="2400" u="none"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u="none" kern="0" dirty="0"/>
                        <a:t>H certainty of our entitlement</a:t>
                      </a:r>
                      <a:endParaRPr lang="zh-CN" sz="2400" u="none" kern="100" dirty="0">
                        <a:solidFill>
                          <a:schemeClr val="tx1"/>
                        </a:solidFill>
                        <a:latin typeface="Calibri"/>
                        <a:ea typeface="宋体"/>
                        <a:cs typeface="Times New Roman"/>
                      </a:endParaRPr>
                    </a:p>
                  </a:txBody>
                  <a:tcPr marL="68580" marR="68580" marT="0" marB="0" anchor="b"/>
                </a:tc>
              </a:tr>
              <a:tr h="517926">
                <a:tc>
                  <a:txBody>
                    <a:bodyPr/>
                    <a:lstStyle/>
                    <a:p>
                      <a:pPr algn="l">
                        <a:lnSpc>
                          <a:spcPts val="1170"/>
                        </a:lnSpc>
                        <a:spcAft>
                          <a:spcPts val="325"/>
                        </a:spcAft>
                      </a:pPr>
                      <a:r>
                        <a:rPr lang="en-US" sz="1600" kern="0" dirty="0"/>
                        <a:t>C illuminated</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0"/>
                        <a:t>F underscore</a:t>
                      </a:r>
                      <a:endParaRPr lang="zh-CN" sz="2400" kern="10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u="none" kern="0" dirty="0"/>
                        <a:t>I superficiality of our theories</a:t>
                      </a:r>
                      <a:endParaRPr lang="zh-CN" sz="2400" u="none" kern="100" dirty="0">
                        <a:solidFill>
                          <a:schemeClr val="tx1"/>
                        </a:solidFill>
                        <a:latin typeface="Calibri"/>
                        <a:ea typeface="宋体"/>
                        <a:cs typeface="Times New Roman"/>
                      </a:endParaRPr>
                    </a:p>
                  </a:txBody>
                  <a:tcPr marL="68580" marR="68580" marT="0" marB="0" anchor="b"/>
                </a:tc>
              </a:tr>
            </a:tbl>
          </a:graphicData>
        </a:graphic>
      </p:graphicFrame>
      <p:sp>
        <p:nvSpPr>
          <p:cNvPr id="5" name="标题 1"/>
          <p:cNvSpPr>
            <a:spLocks noGrp="1"/>
          </p:cNvSpPr>
          <p:nvPr>
            <p:ph type="title"/>
          </p:nvPr>
        </p:nvSpPr>
        <p:spPr>
          <a:xfrm>
            <a:off x="457200" y="173628"/>
            <a:ext cx="8229600" cy="1143000"/>
          </a:xfrm>
        </p:spPr>
        <p:txBody>
          <a:bodyPr/>
          <a:lstStyle/>
          <a:p>
            <a:pPr algn="l"/>
            <a:r>
              <a:rPr lang="zh-CN" altLang="en-US" dirty="0" smtClean="0"/>
              <a:t>复指关系</a:t>
            </a:r>
            <a:endParaRPr kumimoji="1" lang="zh-CN" altLang="en-US" dirty="0"/>
          </a:p>
        </p:txBody>
      </p:sp>
    </p:spTree>
    <p:extLst>
      <p:ext uri="{BB962C8B-B14F-4D97-AF65-F5344CB8AC3E}">
        <p14:creationId xmlns:p14="http://schemas.microsoft.com/office/powerpoint/2010/main" val="39101154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语义对应：原因、结果</a:t>
            </a:r>
            <a:endParaRPr kumimoji="1" lang="en-US" altLang="zh-CN" sz="2400" dirty="0" smtClean="0"/>
          </a:p>
          <a:p>
            <a:endParaRPr kumimoji="1" lang="en-US" altLang="zh-CN" sz="2400" dirty="0" smtClean="0"/>
          </a:p>
          <a:p>
            <a:r>
              <a:rPr kumimoji="1" lang="zh-CN" altLang="en-US" sz="2400" u="sng" dirty="0" smtClean="0">
                <a:solidFill>
                  <a:srgbClr val="FF0000"/>
                </a:solidFill>
              </a:rPr>
              <a:t>原因与结果等价</a:t>
            </a:r>
            <a:endParaRPr kumimoji="1" lang="en-US" altLang="zh-CN" sz="2400" u="sng" dirty="0" smtClean="0">
              <a:solidFill>
                <a:srgbClr val="FF0000"/>
              </a:solidFill>
            </a:endParaRPr>
          </a:p>
          <a:p>
            <a:endParaRPr kumimoji="1" lang="en-US" altLang="zh-CN" sz="2400" u="sng" dirty="0" smtClean="0">
              <a:solidFill>
                <a:srgbClr val="FF0000"/>
              </a:solidFill>
            </a:endParaRPr>
          </a:p>
          <a:p>
            <a:r>
              <a:rPr kumimoji="1" lang="zh-CN" altLang="en-US" sz="2400" dirty="0" smtClean="0"/>
              <a:t>标志词</a:t>
            </a:r>
            <a:endParaRPr kumimoji="1" lang="en-US" altLang="zh-CN" sz="2400" dirty="0" smtClean="0"/>
          </a:p>
          <a:p>
            <a:pPr>
              <a:buFont typeface="Wingdings" charset="2"/>
              <a:buChar char=""/>
            </a:pPr>
            <a:r>
              <a:rPr kumimoji="1" lang="zh-CN" altLang="en-US" sz="2400" dirty="0" smtClean="0"/>
              <a:t>明显因果关系词：</a:t>
            </a:r>
            <a:r>
              <a:rPr kumimoji="1" lang="en-US" altLang="zh-CN" sz="2400" dirty="0" smtClean="0"/>
              <a:t>because</a:t>
            </a:r>
            <a:r>
              <a:rPr kumimoji="1" lang="zh-CN" altLang="en-US" sz="2400" dirty="0" smtClean="0"/>
              <a:t> </a:t>
            </a:r>
            <a:r>
              <a:rPr kumimoji="1" lang="en-US" altLang="zh-CN" sz="2400" dirty="0" smtClean="0"/>
              <a:t>(of),</a:t>
            </a:r>
            <a:r>
              <a:rPr kumimoji="1" lang="zh-CN" altLang="en-US" sz="2400" dirty="0" smtClean="0"/>
              <a:t> </a:t>
            </a:r>
            <a:r>
              <a:rPr kumimoji="1" lang="en-US" altLang="zh-CN" sz="2400" dirty="0" smtClean="0"/>
              <a:t>for,</a:t>
            </a:r>
            <a:r>
              <a:rPr kumimoji="1" lang="zh-CN" altLang="en-US" sz="2400" dirty="0" smtClean="0"/>
              <a:t> </a:t>
            </a:r>
            <a:r>
              <a:rPr kumimoji="1" lang="en-US" altLang="zh-CN" sz="2400" dirty="0" smtClean="0"/>
              <a:t>as</a:t>
            </a:r>
            <a:r>
              <a:rPr kumimoji="1" lang="zh-CN" altLang="en-US" sz="2400" dirty="0"/>
              <a:t>,</a:t>
            </a:r>
            <a:r>
              <a:rPr kumimoji="1" lang="en-US" altLang="zh-CN" sz="2400" dirty="0" smtClean="0"/>
              <a:t>since,</a:t>
            </a:r>
            <a:r>
              <a:rPr kumimoji="1" lang="zh-CN" altLang="zh-CN" sz="2400" dirty="0"/>
              <a:t> </a:t>
            </a:r>
            <a:r>
              <a:rPr kumimoji="1" lang="en-US" altLang="zh-CN" sz="2400" dirty="0" smtClean="0"/>
              <a:t>in</a:t>
            </a:r>
            <a:r>
              <a:rPr kumimoji="1" lang="zh-CN" altLang="en-US" sz="2400" dirty="0" smtClean="0"/>
              <a:t> </a:t>
            </a:r>
            <a:r>
              <a:rPr kumimoji="1" lang="en-US" altLang="zh-CN" sz="2400" dirty="0" smtClean="0"/>
              <a:t>that,</a:t>
            </a:r>
            <a:r>
              <a:rPr kumimoji="1" lang="zh-CN" altLang="en-US" sz="2400" dirty="0" smtClean="0"/>
              <a:t> </a:t>
            </a:r>
            <a:r>
              <a:rPr kumimoji="1" lang="en-US" altLang="zh-CN" sz="2400" dirty="0" smtClean="0"/>
              <a:t>be</a:t>
            </a:r>
            <a:r>
              <a:rPr kumimoji="1" lang="zh-CN" altLang="en-US" sz="2400" dirty="0" smtClean="0"/>
              <a:t> </a:t>
            </a:r>
            <a:r>
              <a:rPr kumimoji="1" lang="en-US" altLang="zh-CN" sz="2400" dirty="0" smtClean="0"/>
              <a:t>due</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owing</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so,</a:t>
            </a:r>
            <a:r>
              <a:rPr kumimoji="1" lang="zh-CN" altLang="en-US" sz="2400" dirty="0" smtClean="0"/>
              <a:t> </a:t>
            </a:r>
            <a:r>
              <a:rPr kumimoji="1" lang="en-US" altLang="zh-CN" sz="2400" dirty="0" smtClean="0"/>
              <a:t>so</a:t>
            </a:r>
            <a:r>
              <a:rPr kumimoji="1" lang="zh-CN" altLang="en-US" sz="2400" dirty="0" smtClean="0"/>
              <a:t> </a:t>
            </a:r>
            <a:r>
              <a:rPr kumimoji="1" lang="en-US" altLang="zh-CN" sz="2400" dirty="0" smtClean="0"/>
              <a:t>that,</a:t>
            </a:r>
            <a:r>
              <a:rPr kumimoji="1" lang="zh-CN" altLang="en-US" sz="2400" dirty="0" smtClean="0"/>
              <a:t> </a:t>
            </a:r>
            <a:r>
              <a:rPr kumimoji="1" lang="en-US" altLang="zh-CN" sz="2400" dirty="0" smtClean="0"/>
              <a:t>hence,</a:t>
            </a:r>
            <a:r>
              <a:rPr kumimoji="1" lang="zh-CN" altLang="en-US" sz="2400" dirty="0" smtClean="0"/>
              <a:t> </a:t>
            </a:r>
            <a:r>
              <a:rPr kumimoji="1" lang="en-US" altLang="zh-CN" sz="2400" dirty="0" smtClean="0"/>
              <a:t>thus,</a:t>
            </a:r>
            <a:r>
              <a:rPr kumimoji="1" lang="zh-CN" altLang="en-US" sz="2400" dirty="0" smtClean="0"/>
              <a:t> </a:t>
            </a:r>
            <a:r>
              <a:rPr kumimoji="1" lang="en-US" altLang="zh-CN" sz="2400" dirty="0" smtClean="0"/>
              <a:t>therefore,</a:t>
            </a:r>
            <a:r>
              <a:rPr kumimoji="1" lang="zh-CN" altLang="en-US" sz="2400" dirty="0" smtClean="0"/>
              <a:t> </a:t>
            </a:r>
            <a:r>
              <a:rPr kumimoji="1" lang="en-US" altLang="zh-CN" sz="2400" dirty="0" smtClean="0"/>
              <a:t>thereby,</a:t>
            </a:r>
            <a:r>
              <a:rPr kumimoji="1" lang="zh-CN" altLang="en-US" sz="2400" dirty="0" smtClean="0"/>
              <a:t> </a:t>
            </a:r>
            <a:r>
              <a:rPr kumimoji="1" lang="en-US" altLang="zh-CN" sz="2400" dirty="0" smtClean="0"/>
              <a:t>as</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result</a:t>
            </a:r>
            <a:r>
              <a:rPr kumimoji="1" lang="zh-CN" altLang="en-US" sz="2400" dirty="0" smtClean="0"/>
              <a:t> </a:t>
            </a:r>
            <a:r>
              <a:rPr kumimoji="1" lang="en-US" altLang="zh-CN" sz="2400" dirty="0" smtClean="0"/>
              <a:t>of,</a:t>
            </a:r>
            <a:r>
              <a:rPr kumimoji="1" lang="zh-CN" altLang="en-US" sz="2400" dirty="0" smtClean="0"/>
              <a:t> </a:t>
            </a:r>
            <a:r>
              <a:rPr kumimoji="1" lang="en-US" altLang="zh-CN" sz="2400" dirty="0" smtClean="0"/>
              <a:t>consequently,</a:t>
            </a:r>
            <a:r>
              <a:rPr kumimoji="1" lang="zh-CN" altLang="en-US" sz="2400" dirty="0" smtClean="0"/>
              <a:t> </a:t>
            </a:r>
            <a:r>
              <a:rPr kumimoji="1" lang="en-US" altLang="zh-CN" sz="2400" dirty="0" smtClean="0"/>
              <a:t>according</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and</a:t>
            </a:r>
            <a:r>
              <a:rPr kumimoji="1" lang="zh-CN" altLang="en-US" sz="2400" dirty="0" smtClean="0"/>
              <a:t>  </a:t>
            </a:r>
            <a:endParaRPr kumimoji="1" lang="en-US" altLang="zh-CN" sz="2400" dirty="0" smtClean="0"/>
          </a:p>
          <a:p>
            <a:pPr marL="0" indent="0">
              <a:buNone/>
            </a:pPr>
            <a:endParaRPr kumimoji="1" lang="en-US" altLang="zh-CN" sz="2400" dirty="0" smtClean="0"/>
          </a:p>
        </p:txBody>
      </p:sp>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3320756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9866"/>
            <a:ext cx="8229600" cy="5249925"/>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en-US" sz="2400" dirty="0"/>
              <a:t> </a:t>
            </a:r>
            <a:r>
              <a:rPr lang="en-US" sz="2400" dirty="0" smtClean="0"/>
              <a:t>   </a:t>
            </a:r>
            <a:r>
              <a:rPr lang="zh-CN" altLang="en-US" sz="2400" dirty="0" smtClean="0"/>
              <a:t> </a:t>
            </a:r>
            <a:r>
              <a:rPr lang="en-US" sz="2000" dirty="0" smtClean="0"/>
              <a:t>No other contemporary poet’s work has such a well-earned reputation for ______, </a:t>
            </a:r>
            <a:r>
              <a:rPr lang="en-US" sz="2000" dirty="0" smtClean="0">
                <a:solidFill>
                  <a:srgbClr val="953735"/>
                </a:solidFill>
              </a:rPr>
              <a:t>and</a:t>
            </a:r>
            <a:r>
              <a:rPr lang="en-US" sz="2000" dirty="0" smtClean="0"/>
              <a:t> there are few whose moral vision is so imperiously unsparing. Of late, however, the almost belligerent demands of his severe and densely forbidding poetry have taken an improbable turn. This new collection is the poet</a:t>
            </a:r>
            <a:r>
              <a:rPr lang="zh-CN" altLang="en-US" sz="2000" dirty="0" smtClean="0"/>
              <a:t>’</a:t>
            </a:r>
            <a:r>
              <a:rPr lang="en-US" sz="2000" dirty="0" smtClean="0"/>
              <a:t>s fourth book in six years</a:t>
            </a:r>
            <a:r>
              <a:rPr lang="en-US" altLang="zh-CN" sz="2000" dirty="0" smtClean="0"/>
              <a:t>—</a:t>
            </a:r>
            <a:r>
              <a:rPr lang="en-US" sz="2000" dirty="0" smtClean="0"/>
              <a:t>an ample output even for poets of sunny disposition, let alone for one of such  ______ over the previous 50 years. Yet for all his newfound  ______, his poetry is as thorny as ever.</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609699879"/>
              </p:ext>
            </p:extLst>
          </p:nvPr>
        </p:nvGraphicFramePr>
        <p:xfrm>
          <a:off x="1000100" y="4181292"/>
          <a:ext cx="7429551" cy="2214580"/>
        </p:xfrm>
        <a:graphic>
          <a:graphicData uri="http://schemas.openxmlformats.org/drawingml/2006/table">
            <a:tbl>
              <a:tblPr>
                <a:tableStyleId>{2D5ABB26-0587-4C30-8999-92F81FD0307C}</a:tableStyleId>
              </a:tblPr>
              <a:tblGrid>
                <a:gridCol w="2476517"/>
                <a:gridCol w="2476517"/>
                <a:gridCol w="2476517"/>
              </a:tblGrid>
              <a:tr h="553645">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a:t>
                      </a:r>
                      <a:r>
                        <a:rPr lang="en-US" sz="1600" kern="0" dirty="0" err="1" smtClean="0"/>
                        <a:t>i</a:t>
                      </a:r>
                      <a:r>
                        <a:rPr lang="en-US" sz="1600" kern="0" dirty="0"/>
                        <a:t>)</a:t>
                      </a:r>
                      <a:endParaRPr lang="zh-CN" sz="24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BLANK(ii</a:t>
                      </a:r>
                      <a:r>
                        <a:rPr lang="en-US" sz="1600" kern="0" dirty="0"/>
                        <a:t>)</a:t>
                      </a:r>
                      <a:endParaRPr lang="zh-CN" sz="24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BLANK(iii</a:t>
                      </a:r>
                      <a:r>
                        <a:rPr lang="en-US" sz="1600" kern="0" dirty="0"/>
                        <a:t>)</a:t>
                      </a:r>
                      <a:endParaRPr lang="zh-CN" sz="2400" kern="100" dirty="0">
                        <a:solidFill>
                          <a:schemeClr val="tx1"/>
                        </a:solidFill>
                        <a:latin typeface="Calibri"/>
                        <a:ea typeface="宋体"/>
                        <a:cs typeface="Times New Roman"/>
                      </a:endParaRPr>
                    </a:p>
                  </a:txBody>
                  <a:tcPr marL="68580" marR="68580" marT="0" marB="0"/>
                </a:tc>
              </a:tr>
              <a:tr h="553645">
                <a:tc>
                  <a:txBody>
                    <a:bodyPr/>
                    <a:lstStyle/>
                    <a:p>
                      <a:pPr algn="l">
                        <a:lnSpc>
                          <a:spcPts val="1170"/>
                        </a:lnSpc>
                        <a:spcAft>
                          <a:spcPts val="325"/>
                        </a:spcAft>
                      </a:pPr>
                      <a:r>
                        <a:rPr lang="en-US" sz="1600" kern="1200" dirty="0" smtClean="0"/>
                        <a:t>(A) patent accessibility</a:t>
                      </a:r>
                      <a:endParaRPr lang="zh-CN" sz="2400" u="none"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(D) penitential austerity</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(G) taciturnity</a:t>
                      </a:r>
                      <a:endParaRPr lang="zh-CN" sz="2400" u="none" kern="100" dirty="0">
                        <a:solidFill>
                          <a:schemeClr val="tx1"/>
                        </a:solidFill>
                        <a:latin typeface="Calibri"/>
                        <a:ea typeface="宋体"/>
                        <a:cs typeface="Times New Roman"/>
                      </a:endParaRPr>
                    </a:p>
                  </a:txBody>
                  <a:tcPr marL="68580" marR="68580" marT="0" marB="0" anchor="b"/>
                </a:tc>
              </a:tr>
              <a:tr h="553645">
                <a:tc>
                  <a:txBody>
                    <a:bodyPr/>
                    <a:lstStyle/>
                    <a:p>
                      <a:pPr algn="l">
                        <a:lnSpc>
                          <a:spcPts val="1170"/>
                        </a:lnSpc>
                        <a:spcAft>
                          <a:spcPts val="325"/>
                        </a:spcAft>
                      </a:pPr>
                      <a:r>
                        <a:rPr lang="en-US" sz="1600" kern="1200" dirty="0" smtClean="0"/>
                        <a:t>(B) intrinsic frivolity</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(E) intractable prolixity</a:t>
                      </a:r>
                      <a:endParaRPr lang="zh-CN" sz="2400" u="none"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(H) volubility</a:t>
                      </a:r>
                      <a:endParaRPr lang="zh-CN" sz="2400" u="none" kern="100" dirty="0">
                        <a:solidFill>
                          <a:schemeClr val="tx1"/>
                        </a:solidFill>
                        <a:latin typeface="Calibri"/>
                        <a:ea typeface="宋体"/>
                        <a:cs typeface="Times New Roman"/>
                      </a:endParaRPr>
                    </a:p>
                  </a:txBody>
                  <a:tcPr marL="68580" marR="68580" marT="0" marB="0" anchor="b"/>
                </a:tc>
              </a:tr>
              <a:tr h="553645">
                <a:tc>
                  <a:txBody>
                    <a:bodyPr/>
                    <a:lstStyle/>
                    <a:p>
                      <a:pPr algn="l">
                        <a:lnSpc>
                          <a:spcPts val="1170"/>
                        </a:lnSpc>
                        <a:spcAft>
                          <a:spcPts val="325"/>
                        </a:spcAft>
                      </a:pPr>
                      <a:r>
                        <a:rPr lang="en-US" sz="1600" kern="1200" dirty="0" smtClean="0"/>
                        <a:t>(C) near impenetrability</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(F) impetuous prodigality </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(I) </a:t>
                      </a:r>
                      <a:r>
                        <a:rPr lang="en-US" sz="1600" kern="1200" dirty="0" err="1" smtClean="0"/>
                        <a:t>pellucidity</a:t>
                      </a:r>
                      <a:endParaRPr lang="zh-CN" sz="2400" u="none" kern="100" dirty="0">
                        <a:solidFill>
                          <a:schemeClr val="tx1"/>
                        </a:solidFill>
                        <a:latin typeface="Calibri"/>
                        <a:ea typeface="宋体"/>
                        <a:cs typeface="Times New Roman"/>
                      </a:endParaRPr>
                    </a:p>
                  </a:txBody>
                  <a:tcPr marL="68580" marR="68580" marT="0" marB="0" anchor="b"/>
                </a:tc>
              </a:tr>
            </a:tbl>
          </a:graphicData>
        </a:graphic>
      </p:graphicFrame>
      <p:sp>
        <p:nvSpPr>
          <p:cNvPr id="6" name="标题 1"/>
          <p:cNvSpPr>
            <a:spLocks noGrp="1"/>
          </p:cNvSpPr>
          <p:nvPr>
            <p:ph type="title"/>
          </p:nvPr>
        </p:nvSpPr>
        <p:spPr>
          <a:xfrm>
            <a:off x="457200" y="274638"/>
            <a:ext cx="8229600" cy="1143000"/>
          </a:xfrm>
        </p:spPr>
        <p:txBody>
          <a:bodyPr/>
          <a:lstStyle/>
          <a:p>
            <a:pPr algn="l"/>
            <a:r>
              <a:rPr lang="zh-CN" altLang="en-US" dirty="0" smtClean="0"/>
              <a:t>复指关系</a:t>
            </a:r>
            <a:endParaRPr kumimoji="1" lang="zh-CN" altLang="en-US" dirty="0"/>
          </a:p>
        </p:txBody>
      </p:sp>
    </p:spTree>
    <p:extLst>
      <p:ext uri="{BB962C8B-B14F-4D97-AF65-F5344CB8AC3E}">
        <p14:creationId xmlns:p14="http://schemas.microsoft.com/office/powerpoint/2010/main" val="2215044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修饰（解释）关系</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语义对应：被修饰（解释）主体及修饰（解释）内容</a:t>
            </a:r>
            <a:endParaRPr kumimoji="1" lang="en-US" altLang="zh-CN" sz="2400" dirty="0" smtClean="0"/>
          </a:p>
          <a:p>
            <a:endParaRPr kumimoji="1" lang="en-US" altLang="zh-CN" sz="2400" u="sng" dirty="0" smtClean="0">
              <a:solidFill>
                <a:srgbClr val="FF0000"/>
              </a:solidFill>
            </a:endParaRPr>
          </a:p>
          <a:p>
            <a:r>
              <a:rPr kumimoji="1" lang="zh-CN" altLang="en-US" sz="2400" dirty="0" smtClean="0"/>
              <a:t>标志词</a:t>
            </a:r>
            <a:r>
              <a:rPr kumimoji="1" lang="zh-CN" altLang="zh-CN" sz="2400" dirty="0" smtClean="0"/>
              <a:t>：</a:t>
            </a:r>
            <a:r>
              <a:rPr kumimoji="1" lang="zh-CN" altLang="en-US" sz="2400" dirty="0" smtClean="0"/>
              <a:t>分词短语、不定式短语、形容词短语、介词短语、定语从句、同位语从句、冒号</a:t>
            </a:r>
            <a:r>
              <a:rPr kumimoji="1" lang="en-US" altLang="zh-CN" sz="2400" dirty="0" smtClean="0"/>
              <a:t>….</a:t>
            </a:r>
          </a:p>
        </p:txBody>
      </p:sp>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621944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9237"/>
            <a:ext cx="8229600" cy="5275397"/>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zh-CN" altLang="en-US" sz="2000" dirty="0"/>
              <a:t> </a:t>
            </a:r>
            <a:r>
              <a:rPr lang="zh-CN" altLang="en-US" sz="2000" dirty="0" smtClean="0"/>
              <a:t>  </a:t>
            </a:r>
            <a:r>
              <a:rPr lang="en-US" sz="2000" dirty="0" smtClean="0"/>
              <a:t>What readers most commonly remember about John Stuart Mill</a:t>
            </a:r>
            <a:r>
              <a:rPr lang="zh-CN" altLang="en-US" sz="2000" dirty="0" smtClean="0"/>
              <a:t>’</a:t>
            </a:r>
            <a:r>
              <a:rPr lang="en-US" sz="2000" dirty="0" smtClean="0"/>
              <a:t>s classic exploration of the liberty of thought and discussion concerns the danger of ______</a:t>
            </a:r>
            <a:r>
              <a:rPr lang="en-US" sz="2000" dirty="0" smtClean="0">
                <a:solidFill>
                  <a:srgbClr val="953735"/>
                </a:solidFill>
              </a:rPr>
              <a:t>:</a:t>
            </a:r>
            <a:r>
              <a:rPr lang="en-US" sz="2000" dirty="0" smtClean="0"/>
              <a:t> in the absence of challenge, one</a:t>
            </a:r>
            <a:r>
              <a:rPr lang="zh-CN" altLang="en-US" sz="2000" dirty="0" smtClean="0"/>
              <a:t>’</a:t>
            </a:r>
            <a:r>
              <a:rPr lang="en-US" sz="2000" dirty="0" smtClean="0"/>
              <a:t>s opinions, even when they are correct, grow weak and flabby. Yet Mill had another reason for encouraging the liberty of thought and discussion: the danger of partiality and incompleteness. Since one</a:t>
            </a:r>
            <a:r>
              <a:rPr lang="zh-CN" altLang="en-US" sz="2000" dirty="0" smtClean="0"/>
              <a:t>’</a:t>
            </a:r>
            <a:r>
              <a:rPr lang="en-US" sz="2000" dirty="0" smtClean="0"/>
              <a:t>s opinions, even under the best circumstances, tend to ______, and because opinions opposed to one</a:t>
            </a:r>
            <a:r>
              <a:rPr lang="zh-CN" altLang="en-US" sz="2000" dirty="0" smtClean="0"/>
              <a:t>’</a:t>
            </a:r>
            <a:r>
              <a:rPr lang="en-US" sz="2000" dirty="0" smtClean="0"/>
              <a:t>s own rarely turn out to be completely</a:t>
            </a:r>
            <a:r>
              <a:rPr lang="zh-CN" altLang="en-US" sz="2000" dirty="0" smtClean="0"/>
              <a:t> </a:t>
            </a:r>
            <a:r>
              <a:rPr lang="en-US" sz="2000" dirty="0" smtClean="0"/>
              <a:t>______, it is crucial to supplement one</a:t>
            </a:r>
            <a:r>
              <a:rPr lang="zh-CN" altLang="en-US" sz="2000" dirty="0" smtClean="0"/>
              <a:t>’</a:t>
            </a:r>
            <a:r>
              <a:rPr lang="en-US" sz="2000" dirty="0" smtClean="0"/>
              <a:t>s opinions with alternative points of view.</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898118160"/>
              </p:ext>
            </p:extLst>
          </p:nvPr>
        </p:nvGraphicFramePr>
        <p:xfrm>
          <a:off x="1000100" y="4262208"/>
          <a:ext cx="7429551" cy="1928828"/>
        </p:xfrm>
        <a:graphic>
          <a:graphicData uri="http://schemas.openxmlformats.org/drawingml/2006/table">
            <a:tbl>
              <a:tblPr>
                <a:tableStyleId>{2D5ABB26-0587-4C30-8999-92F81FD0307C}</a:tableStyleId>
              </a:tblPr>
              <a:tblGrid>
                <a:gridCol w="2476517"/>
                <a:gridCol w="2476517"/>
                <a:gridCol w="2476517"/>
              </a:tblGrid>
              <a:tr h="482207">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a:t>
                      </a:r>
                      <a:r>
                        <a:rPr lang="en-US" sz="1600" kern="0" dirty="0" err="1" smtClean="0"/>
                        <a:t>i</a:t>
                      </a:r>
                      <a:r>
                        <a:rPr lang="en-US" sz="1600" kern="0" dirty="0"/>
                        <a:t>)</a:t>
                      </a:r>
                      <a:endParaRPr lang="zh-CN" sz="24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BLANK(ii</a:t>
                      </a:r>
                      <a:r>
                        <a:rPr lang="en-US" sz="1600" kern="0" dirty="0"/>
                        <a:t>)</a:t>
                      </a:r>
                      <a:endParaRPr lang="zh-CN" sz="24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600" kern="0" dirty="0" smtClean="0"/>
                    </a:p>
                    <a:p>
                      <a:pPr algn="l">
                        <a:lnSpc>
                          <a:spcPts val="1170"/>
                        </a:lnSpc>
                        <a:spcAft>
                          <a:spcPts val="325"/>
                        </a:spcAft>
                      </a:pPr>
                      <a:r>
                        <a:rPr lang="en-US" sz="1600" kern="0" dirty="0" smtClean="0"/>
                        <a:t>BLANK(iii</a:t>
                      </a:r>
                      <a:r>
                        <a:rPr lang="en-US" sz="1600" kern="0" dirty="0"/>
                        <a:t>)</a:t>
                      </a:r>
                      <a:endParaRPr lang="zh-CN" sz="2400" kern="100" dirty="0">
                        <a:solidFill>
                          <a:schemeClr val="tx1"/>
                        </a:solidFill>
                        <a:latin typeface="Calibri"/>
                        <a:ea typeface="宋体"/>
                        <a:cs typeface="Times New Roman"/>
                      </a:endParaRPr>
                    </a:p>
                  </a:txBody>
                  <a:tcPr marL="68580" marR="68580" marT="0" marB="0"/>
                </a:tc>
              </a:tr>
              <a:tr h="482207">
                <a:tc>
                  <a:txBody>
                    <a:bodyPr/>
                    <a:lstStyle/>
                    <a:p>
                      <a:pPr algn="l">
                        <a:lnSpc>
                          <a:spcPts val="1170"/>
                        </a:lnSpc>
                        <a:spcAft>
                          <a:spcPts val="325"/>
                        </a:spcAft>
                      </a:pPr>
                      <a:r>
                        <a:rPr lang="en-US" sz="1600" kern="1200" dirty="0" smtClean="0"/>
                        <a:t>(A) tendentiousness</a:t>
                      </a:r>
                      <a:endParaRPr lang="zh-CN" sz="2400" u="none"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(D) embrace only a portion of the truth</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(G) erroneous</a:t>
                      </a:r>
                      <a:endParaRPr lang="zh-CN" sz="2400" u="none" kern="100" dirty="0">
                        <a:solidFill>
                          <a:schemeClr val="tx1"/>
                        </a:solidFill>
                        <a:latin typeface="Calibri"/>
                        <a:ea typeface="宋体"/>
                        <a:cs typeface="Times New Roman"/>
                      </a:endParaRPr>
                    </a:p>
                  </a:txBody>
                  <a:tcPr marL="68580" marR="68580" marT="0" marB="0" anchor="b"/>
                </a:tc>
              </a:tr>
              <a:tr h="482207">
                <a:tc>
                  <a:txBody>
                    <a:bodyPr/>
                    <a:lstStyle/>
                    <a:p>
                      <a:pPr algn="l">
                        <a:lnSpc>
                          <a:spcPts val="1170"/>
                        </a:lnSpc>
                        <a:spcAft>
                          <a:spcPts val="325"/>
                        </a:spcAft>
                      </a:pPr>
                      <a:r>
                        <a:rPr lang="en-US" sz="1600" kern="1200" dirty="0" smtClean="0"/>
                        <a:t>(B) complacency</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(E) change over time</a:t>
                      </a:r>
                      <a:endParaRPr lang="zh-CN" sz="2400" u="none"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(H) antithetical</a:t>
                      </a:r>
                      <a:endParaRPr lang="zh-CN" sz="2400" u="none" kern="100" dirty="0">
                        <a:solidFill>
                          <a:schemeClr val="tx1"/>
                        </a:solidFill>
                        <a:latin typeface="Calibri"/>
                        <a:ea typeface="宋体"/>
                        <a:cs typeface="Times New Roman"/>
                      </a:endParaRPr>
                    </a:p>
                  </a:txBody>
                  <a:tcPr marL="68580" marR="68580" marT="0" marB="0" anchor="b"/>
                </a:tc>
              </a:tr>
              <a:tr h="482207">
                <a:tc>
                  <a:txBody>
                    <a:bodyPr/>
                    <a:lstStyle/>
                    <a:p>
                      <a:pPr algn="l">
                        <a:lnSpc>
                          <a:spcPts val="1170"/>
                        </a:lnSpc>
                        <a:spcAft>
                          <a:spcPts val="325"/>
                        </a:spcAft>
                      </a:pPr>
                      <a:r>
                        <a:rPr lang="en-US" sz="1600" kern="1200" dirty="0" smtClean="0"/>
                        <a:t>(C) fractiousness</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(F) focus on matters close at han</a:t>
                      </a:r>
                      <a:r>
                        <a:rPr lang="en-US" altLang="zh-CN" sz="1600" kern="1200" dirty="0" smtClean="0"/>
                        <a:t>d</a:t>
                      </a:r>
                      <a:endParaRPr lang="zh-CN" sz="24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600" kern="1200" dirty="0" smtClean="0"/>
                        <a:t>(I) immutable</a:t>
                      </a:r>
                      <a:endParaRPr lang="zh-CN" sz="2400" u="none" kern="100" dirty="0">
                        <a:solidFill>
                          <a:schemeClr val="tx1"/>
                        </a:solidFill>
                        <a:latin typeface="Calibri"/>
                        <a:ea typeface="宋体"/>
                        <a:cs typeface="Times New Roman"/>
                      </a:endParaRPr>
                    </a:p>
                  </a:txBody>
                  <a:tcPr marL="68580" marR="68580" marT="0" marB="0" anchor="b"/>
                </a:tc>
              </a:tr>
            </a:tbl>
          </a:graphicData>
        </a:graphic>
      </p:graphicFrame>
      <p:sp>
        <p:nvSpPr>
          <p:cNvPr id="5" name="标题 1"/>
          <p:cNvSpPr>
            <a:spLocks noGrp="1"/>
          </p:cNvSpPr>
          <p:nvPr>
            <p:ph type="title"/>
          </p:nvPr>
        </p:nvSpPr>
        <p:spPr>
          <a:xfrm>
            <a:off x="457200" y="173628"/>
            <a:ext cx="8229600" cy="1143000"/>
          </a:xfrm>
        </p:spPr>
        <p:txBody>
          <a:bodyPr/>
          <a:lstStyle/>
          <a:p>
            <a:pPr algn="l"/>
            <a:r>
              <a:rPr lang="zh-CN" altLang="en-US" dirty="0" smtClean="0"/>
              <a:t>修饰（解释）关系</a:t>
            </a:r>
            <a:endParaRPr kumimoji="1" lang="zh-CN" altLang="en-US" dirty="0"/>
          </a:p>
        </p:txBody>
      </p:sp>
    </p:spTree>
    <p:extLst>
      <p:ext uri="{BB962C8B-B14F-4D97-AF65-F5344CB8AC3E}">
        <p14:creationId xmlns:p14="http://schemas.microsoft.com/office/powerpoint/2010/main" val="18290102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修饰（解释）关系</a:t>
            </a:r>
            <a:endParaRPr kumimoji="1" lang="zh-CN" altLang="en-US" dirty="0"/>
          </a:p>
        </p:txBody>
      </p:sp>
      <p:sp>
        <p:nvSpPr>
          <p:cNvPr id="4" name="TextBox 5"/>
          <p:cNvSpPr txBox="1"/>
          <p:nvPr/>
        </p:nvSpPr>
        <p:spPr>
          <a:xfrm>
            <a:off x="642910" y="1428736"/>
            <a:ext cx="7786742"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err="1"/>
              <a:t>Vaillant</a:t>
            </a:r>
            <a:r>
              <a:rPr lang="en-US" altLang="zh-CN" sz="2400" dirty="0"/>
              <a:t>, who  has been  particularly  interested  in  the means  by  which  people attain  mental health,  seems  to  </a:t>
            </a:r>
            <a:r>
              <a:rPr lang="en-US" altLang="zh-CN" sz="2400" dirty="0" smtClean="0"/>
              <a:t>be</a:t>
            </a:r>
            <a:r>
              <a:rPr lang="zh-CN" altLang="en-US" sz="2400" dirty="0" smtClean="0"/>
              <a:t> </a:t>
            </a:r>
            <a:r>
              <a:rPr lang="en-US" altLang="zh-CN" sz="2400" dirty="0" smtClean="0"/>
              <a:t>looking for</a:t>
            </a:r>
            <a:r>
              <a:rPr lang="zh-CN" altLang="en-US" sz="2400" dirty="0" smtClean="0"/>
              <a:t> </a:t>
            </a:r>
            <a:r>
              <a:rPr lang="en-US" altLang="zh-CN" sz="2400" dirty="0" smtClean="0"/>
              <a:t>______answers</a:t>
            </a:r>
            <a:r>
              <a:rPr lang="en-US" altLang="zh-CN" sz="2400" dirty="0">
                <a:solidFill>
                  <a:srgbClr val="953735"/>
                </a:solidFill>
              </a:rPr>
              <a:t>:</a:t>
            </a:r>
            <a:r>
              <a:rPr lang="en-US" altLang="zh-CN" sz="2400" dirty="0"/>
              <a:t> a way to close the book on at least a few questions about human nature.</a:t>
            </a:r>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p:txBody>
      </p:sp>
      <p:sp>
        <p:nvSpPr>
          <p:cNvPr id="5" name="TextBox 6"/>
          <p:cNvSpPr txBox="1"/>
          <p:nvPr/>
        </p:nvSpPr>
        <p:spPr>
          <a:xfrm>
            <a:off x="642910" y="3223726"/>
            <a:ext cx="7715304" cy="1631216"/>
          </a:xfrm>
          <a:prstGeom prst="rect">
            <a:avLst/>
          </a:prstGeom>
          <a:noFill/>
        </p:spPr>
        <p:txBody>
          <a:bodyPr wrap="square" rtlCol="0">
            <a:spAutoFit/>
          </a:bodyPr>
          <a:lstStyle/>
          <a:p>
            <a:pPr marL="457200" indent="-457200">
              <a:buAutoNum type="alphaUcParenBoth"/>
            </a:pPr>
            <a:r>
              <a:rPr lang="en-US" altLang="zh-CN" sz="2000" dirty="0" smtClean="0"/>
              <a:t>Temporary</a:t>
            </a:r>
          </a:p>
          <a:p>
            <a:pPr marL="457200" indent="-457200">
              <a:buAutoNum type="alphaUcParenBoth"/>
            </a:pPr>
            <a:r>
              <a:rPr lang="en-US" altLang="zh-CN" sz="2000" dirty="0" smtClean="0"/>
              <a:t>Confused</a:t>
            </a:r>
          </a:p>
          <a:p>
            <a:r>
              <a:rPr lang="en-US" altLang="zh-CN" sz="2000" dirty="0" smtClean="0"/>
              <a:t>(C) </a:t>
            </a:r>
            <a:r>
              <a:rPr lang="zh-CN" altLang="en-US" sz="2000" dirty="0" smtClean="0"/>
              <a:t> </a:t>
            </a:r>
            <a:r>
              <a:rPr lang="en-US" altLang="zh-CN" sz="2000" dirty="0" smtClean="0"/>
              <a:t>Definitive</a:t>
            </a:r>
          </a:p>
          <a:p>
            <a:pPr marL="457200" indent="-457200">
              <a:buAutoNum type="alphaUcParenBoth" startAt="4"/>
            </a:pPr>
            <a:r>
              <a:rPr lang="en-US" altLang="zh-CN" sz="2000" dirty="0" smtClean="0"/>
              <a:t>Personal</a:t>
            </a:r>
          </a:p>
          <a:p>
            <a:pPr marL="457200" indent="-457200">
              <a:buAutoNum type="alphaUcParenBoth" startAt="4"/>
            </a:pPr>
            <a:r>
              <a:rPr lang="en-US" altLang="zh-CN" sz="2000" dirty="0" smtClean="0"/>
              <a:t>Derivative</a:t>
            </a:r>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655577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修饰（解释）关系</a:t>
            </a:r>
            <a:endParaRPr kumimoji="1" lang="zh-CN" altLang="en-US" dirty="0"/>
          </a:p>
        </p:txBody>
      </p:sp>
      <p:sp>
        <p:nvSpPr>
          <p:cNvPr id="4" name="TextBox 5"/>
          <p:cNvSpPr txBox="1"/>
          <p:nvPr/>
        </p:nvSpPr>
        <p:spPr>
          <a:xfrm>
            <a:off x="642910" y="1428736"/>
            <a:ext cx="7786742" cy="39395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t>Vain</a:t>
            </a:r>
            <a:r>
              <a:rPr lang="zh-CN" altLang="en-US" sz="2400" dirty="0" smtClean="0"/>
              <a:t> </a:t>
            </a:r>
            <a:r>
              <a:rPr lang="en-US" altLang="zh-CN" sz="2400" dirty="0" smtClean="0"/>
              <a:t>and</a:t>
            </a:r>
            <a:r>
              <a:rPr lang="zh-CN" altLang="en-US" sz="2400" dirty="0" smtClean="0"/>
              <a:t> </a:t>
            </a:r>
            <a:r>
              <a:rPr lang="en-US" altLang="zh-CN" sz="2400" dirty="0" smtClean="0"/>
              <a:t>prone</a:t>
            </a:r>
            <a:r>
              <a:rPr lang="zh-CN" altLang="en-US" sz="2400" dirty="0" smtClean="0"/>
              <a:t> </a:t>
            </a:r>
            <a:r>
              <a:rPr lang="en-US" altLang="zh-CN" sz="2400" dirty="0" smtClean="0"/>
              <a:t>to</a:t>
            </a:r>
            <a:r>
              <a:rPr lang="zh-CN" altLang="en-US" sz="2400" dirty="0" smtClean="0"/>
              <a:t> </a:t>
            </a:r>
            <a:r>
              <a:rPr lang="en-US" altLang="zh-CN" sz="2400" dirty="0" smtClean="0"/>
              <a:t>violence,</a:t>
            </a:r>
            <a:r>
              <a:rPr lang="zh-CN" altLang="en-US" sz="2400" dirty="0" smtClean="0"/>
              <a:t> </a:t>
            </a:r>
            <a:r>
              <a:rPr lang="en-US" altLang="zh-CN" sz="2400" dirty="0" smtClean="0"/>
              <a:t>Caravaggio</a:t>
            </a:r>
            <a:r>
              <a:rPr lang="zh-CN" altLang="en-US" sz="2400" dirty="0" smtClean="0"/>
              <a:t> </a:t>
            </a:r>
            <a:r>
              <a:rPr lang="en-US" altLang="zh-CN" sz="2400" dirty="0" smtClean="0"/>
              <a:t>could</a:t>
            </a:r>
            <a:r>
              <a:rPr lang="zh-CN" altLang="en-US" sz="2400" dirty="0" smtClean="0"/>
              <a:t> </a:t>
            </a:r>
            <a:r>
              <a:rPr lang="en-US" altLang="zh-CN" sz="2400" dirty="0" smtClean="0"/>
              <a:t>not</a:t>
            </a:r>
            <a:r>
              <a:rPr lang="zh-CN" altLang="en-US" sz="2400" dirty="0" smtClean="0"/>
              <a:t> </a:t>
            </a:r>
            <a:r>
              <a:rPr lang="en-US" altLang="zh-CN" sz="2400" dirty="0" smtClean="0"/>
              <a:t>handle</a:t>
            </a:r>
            <a:r>
              <a:rPr lang="zh-CN" altLang="en-US" sz="2400" dirty="0" smtClean="0"/>
              <a:t> </a:t>
            </a:r>
            <a:r>
              <a:rPr lang="en-US" altLang="zh-CN" sz="2400" dirty="0" smtClean="0"/>
              <a:t>success:</a:t>
            </a:r>
            <a:r>
              <a:rPr lang="zh-CN" altLang="en-US" sz="2400" dirty="0" smtClean="0"/>
              <a:t> </a:t>
            </a:r>
            <a:r>
              <a:rPr lang="en-US" altLang="zh-CN" sz="2400" dirty="0" smtClean="0"/>
              <a:t>the</a:t>
            </a:r>
            <a:r>
              <a:rPr lang="zh-CN" altLang="en-US" sz="2400" dirty="0" smtClean="0"/>
              <a:t> </a:t>
            </a:r>
            <a:r>
              <a:rPr lang="en-US" altLang="zh-CN" sz="2400" dirty="0" smtClean="0"/>
              <a:t>more</a:t>
            </a:r>
            <a:r>
              <a:rPr lang="zh-CN" altLang="en-US" sz="2400" dirty="0" smtClean="0"/>
              <a:t> </a:t>
            </a:r>
            <a:r>
              <a:rPr lang="en-US" altLang="zh-CN" sz="2400" dirty="0" smtClean="0"/>
              <a:t>his</a:t>
            </a:r>
            <a:r>
              <a:rPr lang="zh-CN" altLang="en-US" sz="2400" dirty="0" smtClean="0"/>
              <a:t> </a:t>
            </a:r>
            <a:r>
              <a:rPr lang="en-US" altLang="zh-CN" sz="2400" dirty="0" smtClean="0"/>
              <a:t>______as</a:t>
            </a:r>
            <a:r>
              <a:rPr lang="zh-CN" altLang="en-US" sz="2400" dirty="0" smtClean="0"/>
              <a:t> </a:t>
            </a:r>
            <a:r>
              <a:rPr lang="en-US" altLang="zh-CN" sz="2400" dirty="0" smtClean="0"/>
              <a:t>an</a:t>
            </a:r>
            <a:r>
              <a:rPr lang="zh-CN" altLang="en-US" sz="2400" dirty="0" smtClean="0"/>
              <a:t> </a:t>
            </a:r>
            <a:r>
              <a:rPr lang="en-US" altLang="zh-CN" sz="2400" dirty="0" smtClean="0"/>
              <a:t>artist</a:t>
            </a:r>
            <a:r>
              <a:rPr lang="zh-CN" altLang="en-US" sz="2400" dirty="0" smtClean="0"/>
              <a:t> </a:t>
            </a:r>
            <a:r>
              <a:rPr lang="en-US" altLang="zh-CN" sz="2400" dirty="0" smtClean="0"/>
              <a:t>increased,</a:t>
            </a:r>
            <a:r>
              <a:rPr lang="zh-CN" altLang="en-US" sz="2400" dirty="0" smtClean="0"/>
              <a:t> </a:t>
            </a:r>
            <a:r>
              <a:rPr lang="en-US" altLang="zh-CN" sz="2400" dirty="0" smtClean="0"/>
              <a:t>the</a:t>
            </a:r>
            <a:r>
              <a:rPr lang="zh-CN" altLang="en-US" sz="2400" dirty="0" smtClean="0"/>
              <a:t> </a:t>
            </a:r>
            <a:r>
              <a:rPr lang="en-US" altLang="zh-CN" sz="2400" dirty="0" smtClean="0"/>
              <a:t>more</a:t>
            </a:r>
            <a:r>
              <a:rPr lang="zh-CN" altLang="en-US" sz="2400" dirty="0" smtClean="0"/>
              <a:t> </a:t>
            </a:r>
            <a:r>
              <a:rPr lang="en-US" altLang="zh-CN" sz="2400" dirty="0" smtClean="0"/>
              <a:t>____</a:t>
            </a:r>
            <a:r>
              <a:rPr lang="zh-CN" altLang="en-US" sz="2400" dirty="0" smtClean="0"/>
              <a:t> </a:t>
            </a:r>
            <a:r>
              <a:rPr lang="en-US" altLang="zh-CN" sz="2400" dirty="0" smtClean="0"/>
              <a:t>his</a:t>
            </a:r>
            <a:r>
              <a:rPr lang="zh-CN" altLang="en-US" sz="2400" dirty="0" smtClean="0"/>
              <a:t> </a:t>
            </a:r>
            <a:r>
              <a:rPr lang="en-US" altLang="zh-CN" sz="2400" dirty="0" smtClean="0"/>
              <a:t>life</a:t>
            </a:r>
            <a:r>
              <a:rPr lang="zh-CN" altLang="en-US" sz="2400" dirty="0" smtClean="0"/>
              <a:t> </a:t>
            </a:r>
            <a:r>
              <a:rPr lang="en-US" altLang="zh-CN" sz="2400" dirty="0" smtClean="0"/>
              <a:t>became.</a:t>
            </a:r>
          </a:p>
          <a:p>
            <a:pPr>
              <a:lnSpc>
                <a:spcPct val="150000"/>
              </a:lnSpc>
            </a:pPr>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a:p>
            <a:pPr>
              <a:lnSpc>
                <a:spcPct val="150000"/>
              </a:lnSpc>
            </a:pPr>
            <a:endParaRPr lang="en-US" altLang="zh-CN" sz="2400" dirty="0"/>
          </a:p>
        </p:txBody>
      </p:sp>
      <p:graphicFrame>
        <p:nvGraphicFramePr>
          <p:cNvPr id="3" name="表格 2"/>
          <p:cNvGraphicFramePr>
            <a:graphicFrameLocks noGrp="1"/>
          </p:cNvGraphicFramePr>
          <p:nvPr>
            <p:extLst>
              <p:ext uri="{D42A27DB-BD31-4B8C-83A1-F6EECF244321}">
                <p14:modId xmlns:p14="http://schemas.microsoft.com/office/powerpoint/2010/main" val="196130235"/>
              </p:ext>
            </p:extLst>
          </p:nvPr>
        </p:nvGraphicFramePr>
        <p:xfrm>
          <a:off x="1094746" y="3259551"/>
          <a:ext cx="6096000" cy="1584960"/>
        </p:xfrm>
        <a:graphic>
          <a:graphicData uri="http://schemas.openxmlformats.org/drawingml/2006/table">
            <a:tbl>
              <a:tblPr firstRow="1" bandRow="1">
                <a:tableStyleId>{2D5ABB26-0587-4C30-8999-92F81FD0307C}</a:tableStyleId>
              </a:tblPr>
              <a:tblGrid>
                <a:gridCol w="3048000"/>
                <a:gridCol w="3048000"/>
              </a:tblGrid>
              <a:tr h="370840">
                <a:tc>
                  <a:txBody>
                    <a:bodyPr/>
                    <a:lstStyle/>
                    <a:p>
                      <a:r>
                        <a:rPr lang="en-US" altLang="zh-CN" sz="2000" dirty="0" smtClean="0"/>
                        <a:t>Blank</a:t>
                      </a:r>
                      <a:r>
                        <a:rPr lang="zh-CN" altLang="en-US" sz="2000" dirty="0" smtClean="0"/>
                        <a:t> </a:t>
                      </a:r>
                      <a:r>
                        <a:rPr lang="zh-CN" altLang="zh-CN" sz="2000" dirty="0" smtClean="0"/>
                        <a:t>(</a:t>
                      </a:r>
                      <a:r>
                        <a:rPr lang="en-US" altLang="zh-CN" sz="2000" dirty="0" err="1" smtClean="0"/>
                        <a:t>i</a:t>
                      </a:r>
                      <a:r>
                        <a:rPr lang="en-US" altLang="zh-CN" sz="2000" dirty="0" smtClean="0"/>
                        <a:t>)</a:t>
                      </a:r>
                      <a:endParaRPr lang="zh-CN" altLang="en-US" sz="2000" dirty="0"/>
                    </a:p>
                  </a:txBody>
                  <a:tcPr/>
                </a:tc>
                <a:tc>
                  <a:txBody>
                    <a:bodyPr/>
                    <a:lstStyle/>
                    <a:p>
                      <a:r>
                        <a:rPr lang="en-US" altLang="zh-CN" sz="2000" dirty="0" smtClean="0"/>
                        <a:t>Blank(ii)</a:t>
                      </a:r>
                      <a:endParaRPr lang="zh-CN" altLang="en-US" sz="2000" dirty="0"/>
                    </a:p>
                  </a:txBody>
                  <a:tcPr/>
                </a:tc>
              </a:tr>
              <a:tr h="370840">
                <a:tc>
                  <a:txBody>
                    <a:bodyPr/>
                    <a:lstStyle/>
                    <a:p>
                      <a:r>
                        <a:rPr lang="en-US" altLang="zh-CN" sz="2000" dirty="0" smtClean="0"/>
                        <a:t>A</a:t>
                      </a:r>
                      <a:r>
                        <a:rPr lang="zh-CN" altLang="en-US" sz="2000" dirty="0" smtClean="0"/>
                        <a:t> </a:t>
                      </a:r>
                      <a:r>
                        <a:rPr lang="en-US" altLang="zh-CN" sz="2000" dirty="0" smtClean="0"/>
                        <a:t>temperance</a:t>
                      </a:r>
                      <a:endParaRPr lang="zh-CN" altLang="en-US" sz="2000" dirty="0"/>
                    </a:p>
                  </a:txBody>
                  <a:tcPr/>
                </a:tc>
                <a:tc>
                  <a:txBody>
                    <a:bodyPr/>
                    <a:lstStyle/>
                    <a:p>
                      <a:r>
                        <a:rPr lang="en-US" altLang="zh-CN" sz="2000" dirty="0" smtClean="0"/>
                        <a:t>D</a:t>
                      </a:r>
                      <a:r>
                        <a:rPr lang="zh-CN" altLang="en-US" sz="2000" dirty="0" smtClean="0"/>
                        <a:t> </a:t>
                      </a:r>
                      <a:r>
                        <a:rPr lang="en-US" altLang="zh-CN" sz="2000" dirty="0" smtClean="0"/>
                        <a:t>tumultuous</a:t>
                      </a:r>
                      <a:endParaRPr lang="zh-CN" altLang="en-US" sz="2000" dirty="0"/>
                    </a:p>
                  </a:txBody>
                  <a:tcPr/>
                </a:tc>
              </a:tr>
              <a:tr h="370840">
                <a:tc>
                  <a:txBody>
                    <a:bodyPr/>
                    <a:lstStyle/>
                    <a:p>
                      <a:r>
                        <a:rPr lang="en-US" altLang="zh-CN" sz="2000" dirty="0" smtClean="0"/>
                        <a:t>B</a:t>
                      </a:r>
                      <a:r>
                        <a:rPr lang="zh-CN" altLang="en-US" sz="2000" dirty="0" smtClean="0"/>
                        <a:t> </a:t>
                      </a:r>
                      <a:r>
                        <a:rPr lang="en-US" altLang="zh-CN" sz="2000" dirty="0" smtClean="0"/>
                        <a:t>notoriety</a:t>
                      </a:r>
                      <a:endParaRPr lang="zh-CN" altLang="en-US" sz="2000" dirty="0"/>
                    </a:p>
                  </a:txBody>
                  <a:tcPr/>
                </a:tc>
                <a:tc>
                  <a:txBody>
                    <a:bodyPr/>
                    <a:lstStyle/>
                    <a:p>
                      <a:r>
                        <a:rPr lang="en-US" altLang="zh-CN" sz="2000" dirty="0" smtClean="0"/>
                        <a:t>E</a:t>
                      </a:r>
                      <a:r>
                        <a:rPr lang="zh-CN" altLang="en-US" sz="2000" dirty="0" smtClean="0"/>
                        <a:t> </a:t>
                      </a:r>
                      <a:r>
                        <a:rPr lang="en-US" altLang="zh-CN" sz="2000" dirty="0" smtClean="0"/>
                        <a:t>providential</a:t>
                      </a:r>
                      <a:endParaRPr lang="zh-CN" altLang="en-US" sz="2000" dirty="0"/>
                    </a:p>
                  </a:txBody>
                  <a:tcPr/>
                </a:tc>
              </a:tr>
              <a:tr h="370840">
                <a:tc>
                  <a:txBody>
                    <a:bodyPr/>
                    <a:lstStyle/>
                    <a:p>
                      <a:r>
                        <a:rPr lang="en-US" altLang="zh-CN" sz="2000" dirty="0" smtClean="0"/>
                        <a:t>C</a:t>
                      </a:r>
                      <a:r>
                        <a:rPr lang="zh-CN" altLang="en-US" sz="2000" dirty="0" smtClean="0"/>
                        <a:t> </a:t>
                      </a:r>
                      <a:r>
                        <a:rPr lang="en-US" altLang="zh-CN" sz="2000" dirty="0" smtClean="0"/>
                        <a:t>eminence</a:t>
                      </a:r>
                      <a:endParaRPr lang="zh-CN" altLang="en-US" sz="2000" dirty="0"/>
                    </a:p>
                  </a:txBody>
                  <a:tcPr/>
                </a:tc>
                <a:tc>
                  <a:txBody>
                    <a:bodyPr/>
                    <a:lstStyle/>
                    <a:p>
                      <a:r>
                        <a:rPr lang="en-US" altLang="zh-CN" sz="2000" dirty="0" smtClean="0"/>
                        <a:t>F</a:t>
                      </a:r>
                      <a:r>
                        <a:rPr lang="zh-CN" altLang="en-US" sz="2000" dirty="0" smtClean="0"/>
                        <a:t> </a:t>
                      </a:r>
                      <a:r>
                        <a:rPr lang="en-US" altLang="zh-CN" sz="2000" dirty="0" smtClean="0"/>
                        <a:t>dispassionate</a:t>
                      </a:r>
                      <a:endParaRPr lang="zh-CN" altLang="en-US" sz="2000" dirty="0"/>
                    </a:p>
                  </a:txBody>
                  <a:tcPr/>
                </a:tc>
              </a:tr>
            </a:tbl>
          </a:graphicData>
        </a:graphic>
      </p:graphicFrame>
      <p:grpSp>
        <p:nvGrpSpPr>
          <p:cNvPr id="5" name="组 4"/>
          <p:cNvGrpSpPr/>
          <p:nvPr/>
        </p:nvGrpSpPr>
        <p:grpSpPr>
          <a:xfrm>
            <a:off x="2555479" y="5787102"/>
            <a:ext cx="4485567" cy="889000"/>
            <a:chOff x="1756600" y="5487999"/>
            <a:chExt cx="5198469" cy="889000"/>
          </a:xfrm>
        </p:grpSpPr>
        <p:pic>
          <p:nvPicPr>
            <p:cNvPr id="6" name="图片 5"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7" name="图片 6"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149213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转折关系</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语义对应：转折前项和转折后项</a:t>
            </a:r>
            <a:endParaRPr kumimoji="1" lang="en-US" altLang="zh-CN" sz="2400" u="sng" dirty="0" smtClean="0">
              <a:solidFill>
                <a:srgbClr val="FF0000"/>
              </a:solidFill>
            </a:endParaRPr>
          </a:p>
          <a:p>
            <a:r>
              <a:rPr kumimoji="1" lang="zh-CN" altLang="en-US" sz="2400" dirty="0" smtClean="0"/>
              <a:t>标志词</a:t>
            </a:r>
            <a:endParaRPr kumimoji="1" lang="en-US" altLang="zh-CN" sz="2400" dirty="0" smtClean="0"/>
          </a:p>
          <a:p>
            <a:pPr>
              <a:buFont typeface="Wingdings" charset="2"/>
              <a:buChar char=""/>
            </a:pPr>
            <a:r>
              <a:rPr kumimoji="1" lang="zh-CN" altLang="en-US" sz="2400" dirty="0" smtClean="0"/>
              <a:t>关键元素：</a:t>
            </a:r>
            <a:r>
              <a:rPr kumimoji="1" lang="zh-CN" altLang="en-US" sz="2400" dirty="0" smtClean="0">
                <a:sym typeface="Wingdings"/>
              </a:rPr>
              <a:t>(</a:t>
            </a:r>
            <a:r>
              <a:rPr kumimoji="1" lang="en-US" altLang="zh-CN" sz="2400" dirty="0" smtClean="0">
                <a:sym typeface="Wingdings"/>
              </a:rPr>
              <a:t>al)</a:t>
            </a:r>
            <a:r>
              <a:rPr kumimoji="1" lang="en-US" altLang="zh-CN" sz="2400" dirty="0" smtClean="0"/>
              <a:t>though,</a:t>
            </a:r>
            <a:r>
              <a:rPr kumimoji="1" lang="zh-CN" altLang="en-US" sz="2400" dirty="0" smtClean="0"/>
              <a:t> </a:t>
            </a:r>
            <a:r>
              <a:rPr kumimoji="1" lang="en-US" altLang="zh-CN" sz="2400" dirty="0" smtClean="0"/>
              <a:t>even</a:t>
            </a:r>
            <a:r>
              <a:rPr kumimoji="1" lang="zh-CN" altLang="en-US" sz="2400" dirty="0" smtClean="0"/>
              <a:t> </a:t>
            </a:r>
            <a:r>
              <a:rPr kumimoji="1" lang="en-US" altLang="zh-CN" sz="2400" dirty="0" smtClean="0"/>
              <a:t>though,</a:t>
            </a:r>
            <a:r>
              <a:rPr kumimoji="1" lang="zh-CN" altLang="en-US" sz="2400" dirty="0" smtClean="0"/>
              <a:t> </a:t>
            </a:r>
            <a:r>
              <a:rPr kumimoji="1" lang="en-US" altLang="zh-CN" sz="2400" dirty="0" smtClean="0"/>
              <a:t>albeit,</a:t>
            </a:r>
            <a:r>
              <a:rPr kumimoji="1" lang="zh-CN" altLang="en-US" sz="2400" dirty="0" smtClean="0"/>
              <a:t> </a:t>
            </a:r>
            <a:r>
              <a:rPr kumimoji="1" lang="en-US" altLang="zh-CN" sz="2400" dirty="0" smtClean="0"/>
              <a:t>despite,</a:t>
            </a:r>
            <a:r>
              <a:rPr kumimoji="1" lang="zh-CN" altLang="en-US" sz="2400" dirty="0" smtClean="0"/>
              <a:t> </a:t>
            </a:r>
            <a:r>
              <a:rPr kumimoji="1" lang="en-US" altLang="zh-CN" sz="2400" dirty="0" smtClean="0"/>
              <a:t>in</a:t>
            </a:r>
            <a:r>
              <a:rPr kumimoji="1" lang="zh-CN" altLang="en-US" sz="2400" dirty="0" smtClean="0"/>
              <a:t> </a:t>
            </a:r>
            <a:r>
              <a:rPr kumimoji="1" lang="en-US" altLang="zh-CN" sz="2400" dirty="0" smtClean="0"/>
              <a:t>spite</a:t>
            </a:r>
            <a:r>
              <a:rPr kumimoji="1" lang="zh-CN" altLang="en-US" sz="2400" dirty="0" smtClean="0"/>
              <a:t> </a:t>
            </a:r>
            <a:r>
              <a:rPr kumimoji="1" lang="en-US" altLang="zh-CN" sz="2400" dirty="0" smtClean="0"/>
              <a:t>of,</a:t>
            </a:r>
            <a:r>
              <a:rPr kumimoji="1" lang="zh-CN" altLang="en-US" sz="2400" dirty="0" smtClean="0"/>
              <a:t> </a:t>
            </a:r>
            <a:r>
              <a:rPr kumimoji="1" lang="en-US" altLang="zh-CN" sz="2400" dirty="0" smtClean="0"/>
              <a:t>however,</a:t>
            </a:r>
            <a:r>
              <a:rPr kumimoji="1" lang="zh-CN" altLang="en-US" sz="2400" dirty="0" smtClean="0"/>
              <a:t> </a:t>
            </a:r>
            <a:r>
              <a:rPr kumimoji="1" lang="en-US" altLang="zh-CN" sz="2400" dirty="0" smtClean="0"/>
              <a:t>but,</a:t>
            </a:r>
            <a:r>
              <a:rPr kumimoji="1" lang="zh-CN" altLang="en-US" sz="2400" dirty="0" smtClean="0"/>
              <a:t> </a:t>
            </a:r>
            <a:r>
              <a:rPr kumimoji="1" lang="en-US" altLang="zh-CN" sz="2400" dirty="0" smtClean="0"/>
              <a:t>yet,</a:t>
            </a:r>
            <a:r>
              <a:rPr kumimoji="1" lang="zh-CN" altLang="en-US" sz="2400" dirty="0" smtClean="0"/>
              <a:t> </a:t>
            </a:r>
            <a:r>
              <a:rPr kumimoji="1" lang="en-US" altLang="zh-CN" sz="2400" dirty="0" smtClean="0"/>
              <a:t>while,</a:t>
            </a:r>
            <a:r>
              <a:rPr kumimoji="1" lang="zh-CN" altLang="en-US" sz="2400" dirty="0" smtClean="0"/>
              <a:t> </a:t>
            </a:r>
            <a:r>
              <a:rPr kumimoji="1" lang="en-US" altLang="zh-CN" sz="2400" dirty="0" smtClean="0"/>
              <a:t>whereas,</a:t>
            </a:r>
            <a:r>
              <a:rPr kumimoji="1" lang="zh-CN" altLang="en-US" sz="2400" dirty="0" smtClean="0"/>
              <a:t> </a:t>
            </a:r>
            <a:r>
              <a:rPr kumimoji="1" lang="en-US" altLang="zh-CN" sz="2400" dirty="0" smtClean="0"/>
              <a:t>nevertheless,</a:t>
            </a:r>
            <a:r>
              <a:rPr kumimoji="1" lang="zh-CN" altLang="en-US" sz="2400" dirty="0" smtClean="0"/>
              <a:t> </a:t>
            </a:r>
            <a:r>
              <a:rPr kumimoji="1" lang="en-US" altLang="zh-CN" sz="2400" dirty="0" smtClean="0"/>
              <a:t>nonetheless,</a:t>
            </a:r>
            <a:r>
              <a:rPr kumimoji="1" lang="zh-CN" altLang="en-US" sz="2400" dirty="0" smtClean="0"/>
              <a:t> </a:t>
            </a:r>
            <a:r>
              <a:rPr kumimoji="1" lang="en-US" altLang="zh-CN" sz="2400" dirty="0" smtClean="0"/>
              <a:t>notwithstanding,</a:t>
            </a:r>
            <a:r>
              <a:rPr kumimoji="1" lang="zh-CN" altLang="en-US" sz="2400" dirty="0" smtClean="0"/>
              <a:t> </a:t>
            </a:r>
            <a:r>
              <a:rPr kumimoji="1" lang="en-US" altLang="zh-CN" sz="2400" dirty="0" smtClean="0"/>
              <a:t>whatever</a:t>
            </a:r>
          </a:p>
          <a:p>
            <a:pPr>
              <a:buFont typeface="Wingdings" charset="2"/>
              <a:buChar char=""/>
            </a:pPr>
            <a:endParaRPr kumimoji="1" lang="en-US" altLang="zh-CN" sz="2400" dirty="0"/>
          </a:p>
          <a:p>
            <a:pPr>
              <a:buFont typeface="Wingdings" charset="2"/>
              <a:buChar char=""/>
            </a:pPr>
            <a:r>
              <a:rPr kumimoji="1" lang="zh-CN" altLang="en-US" sz="2400" dirty="0" smtClean="0"/>
              <a:t>固定模式：</a:t>
            </a:r>
            <a:endParaRPr kumimoji="1" lang="en-US" altLang="zh-CN" sz="2400" dirty="0" smtClean="0"/>
          </a:p>
          <a:p>
            <a:pPr marL="457200" indent="-457200">
              <a:buFont typeface="+mj-lt"/>
              <a:buAutoNum type="arabicPeriod"/>
            </a:pPr>
            <a:r>
              <a:rPr kumimoji="1" lang="en-US" altLang="zh-CN" sz="2400" dirty="0" smtClean="0"/>
              <a:t>Although</a:t>
            </a:r>
            <a:r>
              <a:rPr kumimoji="1" lang="zh-CN" altLang="en-US" sz="2400" dirty="0" smtClean="0"/>
              <a:t> </a:t>
            </a:r>
            <a:r>
              <a:rPr kumimoji="1" lang="en-US" altLang="zh-CN" sz="2400" dirty="0" smtClean="0"/>
              <a:t>A_____,</a:t>
            </a:r>
            <a:r>
              <a:rPr kumimoji="1" lang="zh-CN" altLang="en-US" sz="2400" dirty="0" smtClean="0"/>
              <a:t> </a:t>
            </a:r>
            <a:r>
              <a:rPr kumimoji="1" lang="en-US" altLang="zh-CN" sz="2400" dirty="0" smtClean="0"/>
              <a:t>B______</a:t>
            </a:r>
          </a:p>
          <a:p>
            <a:pPr marL="457200" indent="-457200">
              <a:buFont typeface="+mj-lt"/>
              <a:buAutoNum type="arabicPeriod"/>
            </a:pPr>
            <a:r>
              <a:rPr kumimoji="1" lang="en-US" altLang="zh-CN" sz="2400" dirty="0" smtClean="0"/>
              <a:t>Although</a:t>
            </a:r>
            <a:r>
              <a:rPr kumimoji="1" lang="zh-CN" altLang="en-US" sz="2400" dirty="0" smtClean="0"/>
              <a:t> </a:t>
            </a:r>
            <a:r>
              <a:rPr kumimoji="1" lang="en-US" altLang="zh-CN" sz="2400" dirty="0" smtClean="0"/>
              <a:t>A__</a:t>
            </a:r>
            <a:r>
              <a:rPr kumimoji="1" lang="en-US" altLang="zh-CN" sz="2400" u="sng" dirty="0" smtClean="0"/>
              <a:t>X</a:t>
            </a:r>
            <a:r>
              <a:rPr kumimoji="1" lang="en-US" altLang="zh-CN" sz="2400" dirty="0" smtClean="0"/>
              <a:t>__,</a:t>
            </a:r>
            <a:r>
              <a:rPr kumimoji="1" lang="zh-CN" altLang="en-US" sz="2400" dirty="0" smtClean="0"/>
              <a:t> </a:t>
            </a:r>
            <a:r>
              <a:rPr kumimoji="1" lang="en-US" altLang="zh-CN" sz="2400" dirty="0" smtClean="0"/>
              <a:t>A__</a:t>
            </a:r>
            <a:r>
              <a:rPr kumimoji="1" lang="en-US" altLang="zh-CN" sz="2400" u="sng" dirty="0" smtClean="0"/>
              <a:t>Y</a:t>
            </a:r>
            <a:r>
              <a:rPr kumimoji="1" lang="en-US" altLang="zh-CN" sz="2400" dirty="0" smtClean="0"/>
              <a:t>__</a:t>
            </a:r>
          </a:p>
        </p:txBody>
      </p:sp>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4076109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0628"/>
            <a:ext cx="8229600" cy="4617820"/>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zh-CN" altLang="en-US" sz="2400" dirty="0"/>
              <a:t> </a:t>
            </a:r>
            <a:r>
              <a:rPr lang="zh-CN" altLang="en-US" sz="2400" dirty="0" smtClean="0"/>
              <a:t>  </a:t>
            </a:r>
            <a:r>
              <a:rPr lang="en-US" sz="2000" dirty="0" smtClean="0"/>
              <a:t>Room acoustics design criteria are determined according to the room’s intended use. Music, for example, is best _____ in spaces that are reverberant, a condition that generally makes speech less _____ . Acoustics suitable for both speech and music can sometimes be created in the same space, </a:t>
            </a:r>
            <a:r>
              <a:rPr lang="en-US" sz="2000" dirty="0" smtClean="0">
                <a:solidFill>
                  <a:srgbClr val="953735"/>
                </a:solidFill>
              </a:rPr>
              <a:t>although </a:t>
            </a:r>
            <a:r>
              <a:rPr lang="en-US" sz="2000" dirty="0" smtClean="0"/>
              <a:t>the result is never perfect, each having to be _____ to some extent.</a:t>
            </a:r>
          </a:p>
          <a:p>
            <a:pPr>
              <a:buNone/>
            </a:pPr>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2380017820"/>
              </p:ext>
            </p:extLst>
          </p:nvPr>
        </p:nvGraphicFramePr>
        <p:xfrm>
          <a:off x="1000100" y="4002640"/>
          <a:ext cx="7429551" cy="1928828"/>
        </p:xfrm>
        <a:graphic>
          <a:graphicData uri="http://schemas.openxmlformats.org/drawingml/2006/table">
            <a:tbl>
              <a:tblPr>
                <a:tableStyleId>{2D5ABB26-0587-4C30-8999-92F81FD0307C}</a:tableStyleId>
              </a:tblPr>
              <a:tblGrid>
                <a:gridCol w="2476517"/>
                <a:gridCol w="2476517"/>
                <a:gridCol w="2476517"/>
              </a:tblGrid>
              <a:tr h="482207">
                <a:tc>
                  <a:txBody>
                    <a:bodyPr/>
                    <a:lstStyle/>
                    <a:p>
                      <a:pPr algn="l">
                        <a:lnSpc>
                          <a:spcPts val="1170"/>
                        </a:lnSpc>
                        <a:spcAft>
                          <a:spcPts val="325"/>
                        </a:spcAft>
                      </a:pPr>
                      <a:endParaRPr lang="en-US" sz="1800" kern="0" dirty="0" smtClean="0"/>
                    </a:p>
                    <a:p>
                      <a:pPr algn="l">
                        <a:lnSpc>
                          <a:spcPts val="1170"/>
                        </a:lnSpc>
                        <a:spcAft>
                          <a:spcPts val="325"/>
                        </a:spcAft>
                      </a:pPr>
                      <a:r>
                        <a:rPr lang="en-US" sz="1800" kern="0" dirty="0" smtClean="0"/>
                        <a:t>BLANK(</a:t>
                      </a:r>
                      <a:r>
                        <a:rPr lang="en-US" sz="1800" kern="0" dirty="0" err="1" smtClean="0"/>
                        <a:t>i</a:t>
                      </a:r>
                      <a:r>
                        <a:rPr lang="en-US" sz="1800" kern="0" dirty="0"/>
                        <a:t>)</a:t>
                      </a:r>
                      <a:endParaRPr lang="zh-CN" sz="28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800" kern="0" dirty="0" smtClean="0"/>
                    </a:p>
                    <a:p>
                      <a:pPr algn="l">
                        <a:lnSpc>
                          <a:spcPts val="1170"/>
                        </a:lnSpc>
                        <a:spcAft>
                          <a:spcPts val="325"/>
                        </a:spcAft>
                      </a:pPr>
                      <a:r>
                        <a:rPr lang="en-US" sz="1800" kern="0" dirty="0" smtClean="0"/>
                        <a:t>BLANK(ii</a:t>
                      </a:r>
                      <a:r>
                        <a:rPr lang="en-US" sz="1800" kern="0" dirty="0"/>
                        <a:t>)</a:t>
                      </a:r>
                      <a:endParaRPr lang="zh-CN" sz="28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800" kern="0" dirty="0" smtClean="0"/>
                    </a:p>
                    <a:p>
                      <a:pPr algn="l">
                        <a:lnSpc>
                          <a:spcPts val="1170"/>
                        </a:lnSpc>
                        <a:spcAft>
                          <a:spcPts val="325"/>
                        </a:spcAft>
                      </a:pPr>
                      <a:r>
                        <a:rPr lang="en-US" sz="1800" kern="0" dirty="0" smtClean="0"/>
                        <a:t>BLANK(iii</a:t>
                      </a:r>
                      <a:r>
                        <a:rPr lang="en-US" sz="1800" kern="0" dirty="0"/>
                        <a:t>)</a:t>
                      </a:r>
                      <a:endParaRPr lang="zh-CN" sz="2800" kern="100" dirty="0">
                        <a:solidFill>
                          <a:schemeClr val="tx1"/>
                        </a:solidFill>
                        <a:latin typeface="Calibri"/>
                        <a:ea typeface="宋体"/>
                        <a:cs typeface="Times New Roman"/>
                      </a:endParaRPr>
                    </a:p>
                  </a:txBody>
                  <a:tcPr marL="68580" marR="68580" marT="0" marB="0"/>
                </a:tc>
              </a:tr>
              <a:tr h="482207">
                <a:tc>
                  <a:txBody>
                    <a:bodyPr/>
                    <a:lstStyle/>
                    <a:p>
                      <a:pPr lvl="0" fontAlgn="ctr"/>
                      <a:r>
                        <a:rPr lang="en-US" sz="1800" kern="1200" dirty="0" smtClean="0"/>
                        <a:t>A controlled</a:t>
                      </a:r>
                      <a:endParaRPr lang="zh-CN" altLang="en-US" sz="1800" kern="1200" dirty="0">
                        <a:solidFill>
                          <a:schemeClr val="tx1"/>
                        </a:solidFill>
                        <a:latin typeface="+mn-lt"/>
                        <a:ea typeface="+mn-ea"/>
                        <a:cs typeface="+mn-cs"/>
                      </a:endParaRPr>
                    </a:p>
                  </a:txBody>
                  <a:tcPr marL="68580" marR="68580" marT="0" marB="0" anchor="b"/>
                </a:tc>
                <a:tc>
                  <a:txBody>
                    <a:bodyPr/>
                    <a:lstStyle/>
                    <a:p>
                      <a:pPr lvl="0" fontAlgn="ctr"/>
                      <a:r>
                        <a:rPr lang="en-US" sz="1800" kern="1200" dirty="0" smtClean="0"/>
                        <a:t>D abrasive</a:t>
                      </a:r>
                      <a:endParaRPr lang="zh-CN" altLang="en-US" sz="1800" kern="1200" dirty="0">
                        <a:solidFill>
                          <a:schemeClr val="tx1"/>
                        </a:solidFill>
                        <a:latin typeface="+mn-lt"/>
                        <a:ea typeface="+mn-ea"/>
                        <a:cs typeface="+mn-cs"/>
                      </a:endParaRPr>
                    </a:p>
                  </a:txBody>
                  <a:tcPr marL="68580" marR="68580" marT="0" marB="0" anchor="b"/>
                </a:tc>
                <a:tc>
                  <a:txBody>
                    <a:bodyPr/>
                    <a:lstStyle/>
                    <a:p>
                      <a:pPr algn="l">
                        <a:lnSpc>
                          <a:spcPts val="1170"/>
                        </a:lnSpc>
                        <a:spcAft>
                          <a:spcPts val="325"/>
                        </a:spcAft>
                      </a:pPr>
                      <a:r>
                        <a:rPr lang="en-US" sz="1800" kern="1200" dirty="0" smtClean="0"/>
                        <a:t>G compromised</a:t>
                      </a:r>
                      <a:endParaRPr lang="zh-CN" sz="2800" u="none" kern="100" dirty="0">
                        <a:solidFill>
                          <a:schemeClr val="tx1"/>
                        </a:solidFill>
                        <a:latin typeface="Calibri"/>
                        <a:ea typeface="宋体"/>
                        <a:cs typeface="Times New Roman"/>
                      </a:endParaRPr>
                    </a:p>
                  </a:txBody>
                  <a:tcPr marL="68580" marR="68580" marT="0" marB="0" anchor="b"/>
                </a:tc>
              </a:tr>
              <a:tr h="482207">
                <a:tc>
                  <a:txBody>
                    <a:bodyPr/>
                    <a:lstStyle/>
                    <a:p>
                      <a:pPr lvl="0" fontAlgn="ctr"/>
                      <a:r>
                        <a:rPr lang="en-US" sz="1800" kern="1200" dirty="0" smtClean="0"/>
                        <a:t>B appreciated</a:t>
                      </a:r>
                      <a:endParaRPr lang="zh-CN" altLang="en-US" sz="1800" kern="1200" dirty="0">
                        <a:solidFill>
                          <a:schemeClr val="tx1"/>
                        </a:solidFill>
                        <a:latin typeface="+mn-lt"/>
                        <a:ea typeface="+mn-ea"/>
                        <a:cs typeface="+mn-cs"/>
                      </a:endParaRPr>
                    </a:p>
                  </a:txBody>
                  <a:tcPr marL="68580" marR="68580" marT="0" marB="0" anchor="b"/>
                </a:tc>
                <a:tc>
                  <a:txBody>
                    <a:bodyPr/>
                    <a:lstStyle/>
                    <a:p>
                      <a:pPr marL="0" marR="0" lvl="0" indent="0" algn="l" defTabSz="914400" rtl="0" eaLnBrk="1" fontAlgn="auto" latinLnBrk="0" hangingPunct="1">
                        <a:lnSpc>
                          <a:spcPts val="1170"/>
                        </a:lnSpc>
                        <a:spcBef>
                          <a:spcPts val="0"/>
                        </a:spcBef>
                        <a:spcAft>
                          <a:spcPts val="325"/>
                        </a:spcAft>
                        <a:buClrTx/>
                        <a:buSzTx/>
                        <a:buFontTx/>
                        <a:buNone/>
                        <a:tabLst/>
                        <a:defRPr/>
                      </a:pPr>
                      <a:r>
                        <a:rPr lang="en-US" sz="1800" kern="1200" dirty="0" smtClean="0"/>
                        <a:t>E intelligible</a:t>
                      </a:r>
                      <a:endParaRPr lang="zh-CN" altLang="en-US" sz="1800" kern="1200" dirty="0" smtClean="0">
                        <a:solidFill>
                          <a:schemeClr val="tx1"/>
                        </a:solidFill>
                        <a:latin typeface="+mn-lt"/>
                        <a:ea typeface="+mn-ea"/>
                        <a:cs typeface="+mn-cs"/>
                      </a:endParaRPr>
                    </a:p>
                  </a:txBody>
                  <a:tcPr marL="68580" marR="68580" marT="0" marB="0" anchor="b"/>
                </a:tc>
                <a:tc>
                  <a:txBody>
                    <a:bodyPr/>
                    <a:lstStyle/>
                    <a:p>
                      <a:pPr lvl="0" fontAlgn="ctr"/>
                      <a:r>
                        <a:rPr lang="en-US" sz="1800" kern="1200" dirty="0" smtClean="0"/>
                        <a:t>H eliminated</a:t>
                      </a:r>
                      <a:endParaRPr lang="zh-CN" altLang="en-US" sz="1800" kern="1200" dirty="0">
                        <a:solidFill>
                          <a:schemeClr val="tx1"/>
                        </a:solidFill>
                        <a:latin typeface="+mn-lt"/>
                        <a:ea typeface="+mn-ea"/>
                        <a:cs typeface="+mn-cs"/>
                      </a:endParaRPr>
                    </a:p>
                  </a:txBody>
                  <a:tcPr marL="68580" marR="68580" marT="0" marB="0" anchor="b"/>
                </a:tc>
              </a:tr>
              <a:tr h="482207">
                <a:tc>
                  <a:txBody>
                    <a:bodyPr/>
                    <a:lstStyle/>
                    <a:p>
                      <a:pPr algn="l">
                        <a:lnSpc>
                          <a:spcPts val="1170"/>
                        </a:lnSpc>
                        <a:spcAft>
                          <a:spcPts val="325"/>
                        </a:spcAft>
                      </a:pPr>
                      <a:r>
                        <a:rPr lang="en-US" sz="1800" kern="1200" dirty="0" smtClean="0"/>
                        <a:t>C employed</a:t>
                      </a:r>
                      <a:endParaRPr lang="zh-CN" sz="28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800" kern="1200" dirty="0" smtClean="0"/>
                        <a:t>F ubiquitous</a:t>
                      </a:r>
                      <a:endParaRPr lang="zh-CN" sz="28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800" kern="1200" dirty="0" smtClean="0"/>
                        <a:t>I considered</a:t>
                      </a:r>
                      <a:endParaRPr lang="zh-CN" sz="2800" u="none" kern="100" dirty="0">
                        <a:solidFill>
                          <a:schemeClr val="tx1"/>
                        </a:solidFill>
                        <a:latin typeface="Calibri"/>
                        <a:ea typeface="宋体"/>
                        <a:cs typeface="Times New Roman"/>
                      </a:endParaRPr>
                    </a:p>
                  </a:txBody>
                  <a:tcPr marL="68580" marR="68580" marT="0" marB="0" anchor="b"/>
                </a:tc>
              </a:tr>
            </a:tbl>
          </a:graphicData>
        </a:graphic>
      </p:graphicFrame>
      <p:sp>
        <p:nvSpPr>
          <p:cNvPr id="5" name="标题 1"/>
          <p:cNvSpPr>
            <a:spLocks noGrp="1"/>
          </p:cNvSpPr>
          <p:nvPr>
            <p:ph type="title"/>
          </p:nvPr>
        </p:nvSpPr>
        <p:spPr>
          <a:xfrm>
            <a:off x="457200" y="274638"/>
            <a:ext cx="8229600" cy="1143000"/>
          </a:xfrm>
        </p:spPr>
        <p:txBody>
          <a:bodyPr/>
          <a:lstStyle/>
          <a:p>
            <a:pPr algn="l"/>
            <a:r>
              <a:rPr lang="zh-CN" altLang="en-US" dirty="0" smtClean="0"/>
              <a:t>转折关系</a:t>
            </a:r>
            <a:endParaRPr kumimoji="1" lang="zh-CN" altLang="en-US" dirty="0"/>
          </a:p>
        </p:txBody>
      </p:sp>
    </p:spTree>
    <p:extLst>
      <p:ext uri="{BB962C8B-B14F-4D97-AF65-F5344CB8AC3E}">
        <p14:creationId xmlns:p14="http://schemas.microsoft.com/office/powerpoint/2010/main" val="32592332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0628"/>
            <a:ext cx="8229600" cy="4617820"/>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zh-CN" altLang="en-US" sz="2400" dirty="0"/>
              <a:t> </a:t>
            </a:r>
            <a:r>
              <a:rPr lang="zh-CN" altLang="en-US" sz="2400" dirty="0" smtClean="0"/>
              <a:t>  </a:t>
            </a:r>
            <a:r>
              <a:rPr lang="en-US" altLang="zh-CN" sz="2400" dirty="0"/>
              <a:t>Some paleontologists debate whether the diversity of species has </a:t>
            </a:r>
            <a:r>
              <a:rPr lang="en-US" altLang="zh-CN" sz="2400" dirty="0" smtClean="0"/>
              <a:t>_____ </a:t>
            </a:r>
            <a:r>
              <a:rPr lang="en-US" altLang="zh-CN" sz="2400" dirty="0"/>
              <a:t>since the Cambrian period, or whether imperfections in the fossil record only suggest greater diversity today, while in actuality there has been </a:t>
            </a:r>
            <a:r>
              <a:rPr lang="en-US" altLang="zh-CN" sz="2400" dirty="0" smtClean="0"/>
              <a:t>either_____ </a:t>
            </a:r>
            <a:r>
              <a:rPr lang="en-US" altLang="zh-CN" sz="2400" dirty="0"/>
              <a:t>or decreased diversity.</a:t>
            </a:r>
          </a:p>
        </p:txBody>
      </p:sp>
      <p:graphicFrame>
        <p:nvGraphicFramePr>
          <p:cNvPr id="4" name="表格 3"/>
          <p:cNvGraphicFramePr>
            <a:graphicFrameLocks noGrp="1"/>
          </p:cNvGraphicFramePr>
          <p:nvPr>
            <p:extLst>
              <p:ext uri="{D42A27DB-BD31-4B8C-83A1-F6EECF244321}">
                <p14:modId xmlns:p14="http://schemas.microsoft.com/office/powerpoint/2010/main" val="520018551"/>
              </p:ext>
            </p:extLst>
          </p:nvPr>
        </p:nvGraphicFramePr>
        <p:xfrm>
          <a:off x="1981408" y="3641890"/>
          <a:ext cx="4953034" cy="1928828"/>
        </p:xfrm>
        <a:graphic>
          <a:graphicData uri="http://schemas.openxmlformats.org/drawingml/2006/table">
            <a:tbl>
              <a:tblPr>
                <a:tableStyleId>{2D5ABB26-0587-4C30-8999-92F81FD0307C}</a:tableStyleId>
              </a:tblPr>
              <a:tblGrid>
                <a:gridCol w="2476517"/>
                <a:gridCol w="2476517"/>
              </a:tblGrid>
              <a:tr h="482207">
                <a:tc>
                  <a:txBody>
                    <a:bodyPr/>
                    <a:lstStyle/>
                    <a:p>
                      <a:pPr algn="l">
                        <a:lnSpc>
                          <a:spcPts val="1170"/>
                        </a:lnSpc>
                        <a:spcAft>
                          <a:spcPts val="325"/>
                        </a:spcAft>
                      </a:pPr>
                      <a:endParaRPr lang="en-US" sz="1800" kern="0" dirty="0" smtClean="0"/>
                    </a:p>
                    <a:p>
                      <a:pPr algn="l">
                        <a:lnSpc>
                          <a:spcPts val="1170"/>
                        </a:lnSpc>
                        <a:spcAft>
                          <a:spcPts val="325"/>
                        </a:spcAft>
                      </a:pPr>
                      <a:r>
                        <a:rPr lang="en-US" sz="1800" kern="0" dirty="0" smtClean="0"/>
                        <a:t>BLANK(</a:t>
                      </a:r>
                      <a:r>
                        <a:rPr lang="en-US" sz="1800" kern="0" dirty="0" err="1" smtClean="0"/>
                        <a:t>i</a:t>
                      </a:r>
                      <a:r>
                        <a:rPr lang="en-US" sz="1800" kern="0" dirty="0"/>
                        <a:t>)</a:t>
                      </a:r>
                      <a:endParaRPr lang="zh-CN" sz="2800" kern="100" dirty="0">
                        <a:solidFill>
                          <a:schemeClr val="tx1"/>
                        </a:solidFill>
                        <a:latin typeface="Calibri"/>
                        <a:ea typeface="宋体"/>
                        <a:cs typeface="Times New Roman"/>
                      </a:endParaRPr>
                    </a:p>
                  </a:txBody>
                  <a:tcPr marL="68580" marR="68580" marT="0" marB="0"/>
                </a:tc>
                <a:tc>
                  <a:txBody>
                    <a:bodyPr/>
                    <a:lstStyle/>
                    <a:p>
                      <a:pPr algn="l">
                        <a:lnSpc>
                          <a:spcPts val="1170"/>
                        </a:lnSpc>
                        <a:spcAft>
                          <a:spcPts val="325"/>
                        </a:spcAft>
                      </a:pPr>
                      <a:endParaRPr lang="en-US" sz="1800" kern="0" dirty="0" smtClean="0"/>
                    </a:p>
                    <a:p>
                      <a:pPr algn="l">
                        <a:lnSpc>
                          <a:spcPts val="1170"/>
                        </a:lnSpc>
                        <a:spcAft>
                          <a:spcPts val="325"/>
                        </a:spcAft>
                      </a:pPr>
                      <a:r>
                        <a:rPr lang="en-US" sz="1800" kern="0" dirty="0" smtClean="0"/>
                        <a:t>BLANK(ii</a:t>
                      </a:r>
                      <a:r>
                        <a:rPr lang="en-US" sz="1800" kern="0" dirty="0"/>
                        <a:t>)</a:t>
                      </a:r>
                      <a:endParaRPr lang="zh-CN" sz="2800" kern="100" dirty="0">
                        <a:solidFill>
                          <a:schemeClr val="tx1"/>
                        </a:solidFill>
                        <a:latin typeface="Calibri"/>
                        <a:ea typeface="宋体"/>
                        <a:cs typeface="Times New Roman"/>
                      </a:endParaRPr>
                    </a:p>
                  </a:txBody>
                  <a:tcPr marL="68580" marR="68580" marT="0" marB="0"/>
                </a:tc>
              </a:tr>
              <a:tr h="482207">
                <a:tc>
                  <a:txBody>
                    <a:bodyPr/>
                    <a:lstStyle/>
                    <a:p>
                      <a:pPr lvl="0" fontAlgn="ctr"/>
                      <a:r>
                        <a:rPr lang="en-US" sz="1800" kern="1200" dirty="0" smtClean="0"/>
                        <a:t>A changed</a:t>
                      </a:r>
                      <a:endParaRPr lang="zh-CN" altLang="en-US" sz="1800" kern="1200" dirty="0">
                        <a:solidFill>
                          <a:schemeClr val="tx1"/>
                        </a:solidFill>
                        <a:latin typeface="+mn-lt"/>
                        <a:ea typeface="+mn-ea"/>
                        <a:cs typeface="+mn-cs"/>
                      </a:endParaRPr>
                    </a:p>
                  </a:txBody>
                  <a:tcPr marL="68580" marR="68580" marT="0" marB="0" anchor="b"/>
                </a:tc>
                <a:tc>
                  <a:txBody>
                    <a:bodyPr/>
                    <a:lstStyle/>
                    <a:p>
                      <a:pPr lvl="0" fontAlgn="ctr"/>
                      <a:r>
                        <a:rPr lang="en-US" sz="1800" kern="1200" dirty="0" smtClean="0"/>
                        <a:t>D escalation</a:t>
                      </a:r>
                      <a:endParaRPr lang="zh-CN" altLang="en-US" sz="1800" kern="1200" dirty="0">
                        <a:solidFill>
                          <a:schemeClr val="tx1"/>
                        </a:solidFill>
                        <a:latin typeface="+mn-lt"/>
                        <a:ea typeface="+mn-ea"/>
                        <a:cs typeface="+mn-cs"/>
                      </a:endParaRPr>
                    </a:p>
                  </a:txBody>
                  <a:tcPr marL="68580" marR="68580" marT="0" marB="0" anchor="b"/>
                </a:tc>
              </a:tr>
              <a:tr h="482207">
                <a:tc>
                  <a:txBody>
                    <a:bodyPr/>
                    <a:lstStyle/>
                    <a:p>
                      <a:pPr lvl="0" fontAlgn="ctr"/>
                      <a:r>
                        <a:rPr lang="en-US" sz="1800" kern="1200" dirty="0" smtClean="0"/>
                        <a:t>B increased</a:t>
                      </a:r>
                      <a:endParaRPr lang="zh-CN" altLang="en-US" sz="1800" kern="1200" dirty="0">
                        <a:solidFill>
                          <a:schemeClr val="tx1"/>
                        </a:solidFill>
                        <a:latin typeface="+mn-lt"/>
                        <a:ea typeface="+mn-ea"/>
                        <a:cs typeface="+mn-cs"/>
                      </a:endParaRPr>
                    </a:p>
                  </a:txBody>
                  <a:tcPr marL="68580" marR="68580" marT="0" marB="0" anchor="b"/>
                </a:tc>
                <a:tc>
                  <a:txBody>
                    <a:bodyPr/>
                    <a:lstStyle/>
                    <a:p>
                      <a:pPr marL="0" marR="0" lvl="0" indent="0" algn="l" defTabSz="914400" rtl="0" eaLnBrk="1" fontAlgn="auto" latinLnBrk="0" hangingPunct="1">
                        <a:lnSpc>
                          <a:spcPts val="1170"/>
                        </a:lnSpc>
                        <a:spcBef>
                          <a:spcPts val="0"/>
                        </a:spcBef>
                        <a:spcAft>
                          <a:spcPts val="325"/>
                        </a:spcAft>
                        <a:buClrTx/>
                        <a:buSzTx/>
                        <a:buFontTx/>
                        <a:buNone/>
                        <a:tabLst/>
                        <a:defRPr/>
                      </a:pPr>
                      <a:r>
                        <a:rPr lang="en-US" sz="1800" kern="1200" dirty="0" smtClean="0"/>
                        <a:t>E stasis</a:t>
                      </a:r>
                      <a:endParaRPr lang="zh-CN" altLang="en-US" sz="1800" kern="1200" dirty="0" smtClean="0">
                        <a:solidFill>
                          <a:schemeClr val="tx1"/>
                        </a:solidFill>
                        <a:latin typeface="+mn-lt"/>
                        <a:ea typeface="+mn-ea"/>
                        <a:cs typeface="+mn-cs"/>
                      </a:endParaRPr>
                    </a:p>
                  </a:txBody>
                  <a:tcPr marL="68580" marR="68580" marT="0" marB="0" anchor="b"/>
                </a:tc>
              </a:tr>
              <a:tr h="482207">
                <a:tc>
                  <a:txBody>
                    <a:bodyPr/>
                    <a:lstStyle/>
                    <a:p>
                      <a:pPr algn="l">
                        <a:lnSpc>
                          <a:spcPts val="1170"/>
                        </a:lnSpc>
                        <a:spcAft>
                          <a:spcPts val="325"/>
                        </a:spcAft>
                      </a:pPr>
                      <a:r>
                        <a:rPr lang="en-US" sz="1800" kern="1200" dirty="0" smtClean="0"/>
                        <a:t>C declined</a:t>
                      </a:r>
                      <a:endParaRPr lang="zh-CN" sz="2800" kern="100" dirty="0">
                        <a:solidFill>
                          <a:schemeClr val="tx1"/>
                        </a:solidFill>
                        <a:latin typeface="Calibri"/>
                        <a:ea typeface="宋体"/>
                        <a:cs typeface="Times New Roman"/>
                      </a:endParaRPr>
                    </a:p>
                  </a:txBody>
                  <a:tcPr marL="68580" marR="68580" marT="0" marB="0" anchor="b"/>
                </a:tc>
                <a:tc>
                  <a:txBody>
                    <a:bodyPr/>
                    <a:lstStyle/>
                    <a:p>
                      <a:pPr algn="l">
                        <a:lnSpc>
                          <a:spcPts val="1170"/>
                        </a:lnSpc>
                        <a:spcAft>
                          <a:spcPts val="325"/>
                        </a:spcAft>
                      </a:pPr>
                      <a:r>
                        <a:rPr lang="en-US" sz="1800" kern="1200" dirty="0" smtClean="0"/>
                        <a:t>F deviation</a:t>
                      </a:r>
                      <a:endParaRPr lang="zh-CN" sz="2800" kern="100" dirty="0">
                        <a:solidFill>
                          <a:schemeClr val="tx1"/>
                        </a:solidFill>
                        <a:latin typeface="Calibri"/>
                        <a:ea typeface="宋体"/>
                        <a:cs typeface="Times New Roman"/>
                      </a:endParaRPr>
                    </a:p>
                  </a:txBody>
                  <a:tcPr marL="68580" marR="68580" marT="0" marB="0" anchor="b"/>
                </a:tc>
              </a:tr>
            </a:tbl>
          </a:graphicData>
        </a:graphic>
      </p:graphicFrame>
      <p:sp>
        <p:nvSpPr>
          <p:cNvPr id="5" name="标题 1"/>
          <p:cNvSpPr>
            <a:spLocks noGrp="1"/>
          </p:cNvSpPr>
          <p:nvPr>
            <p:ph type="title"/>
          </p:nvPr>
        </p:nvSpPr>
        <p:spPr>
          <a:xfrm>
            <a:off x="457200" y="274638"/>
            <a:ext cx="8229600" cy="1143000"/>
          </a:xfrm>
        </p:spPr>
        <p:txBody>
          <a:bodyPr/>
          <a:lstStyle/>
          <a:p>
            <a:pPr algn="l"/>
            <a:r>
              <a:rPr lang="zh-CN" altLang="en-US" dirty="0" smtClean="0"/>
              <a:t>转折关系</a:t>
            </a:r>
            <a:endParaRPr kumimoji="1" lang="zh-CN" altLang="en-US" dirty="0"/>
          </a:p>
        </p:txBody>
      </p:sp>
    </p:spTree>
    <p:extLst>
      <p:ext uri="{BB962C8B-B14F-4D97-AF65-F5344CB8AC3E}">
        <p14:creationId xmlns:p14="http://schemas.microsoft.com/office/powerpoint/2010/main" val="23562372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转折关系</a:t>
            </a:r>
            <a:endParaRPr kumimoji="1" lang="zh-CN" altLang="en-US" dirty="0"/>
          </a:p>
        </p:txBody>
      </p:sp>
      <p:sp>
        <p:nvSpPr>
          <p:cNvPr id="4" name="TextBox 5"/>
          <p:cNvSpPr txBox="1"/>
          <p:nvPr/>
        </p:nvSpPr>
        <p:spPr>
          <a:xfrm>
            <a:off x="642910" y="1645186"/>
            <a:ext cx="7786742" cy="39395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t>Even</a:t>
            </a:r>
            <a:r>
              <a:rPr lang="zh-CN" altLang="en-US" sz="2400" dirty="0" smtClean="0"/>
              <a:t> </a:t>
            </a:r>
            <a:r>
              <a:rPr lang="en-US" altLang="zh-CN" sz="2400" dirty="0" smtClean="0"/>
              <a:t>in</a:t>
            </a:r>
            <a:r>
              <a:rPr lang="zh-CN" altLang="en-US" sz="2400" dirty="0" smtClean="0"/>
              <a:t> </a:t>
            </a:r>
            <a:r>
              <a:rPr lang="en-US" altLang="zh-CN" sz="2400" dirty="0" smtClean="0"/>
              <a:t>the</a:t>
            </a:r>
            <a:r>
              <a:rPr lang="zh-CN" altLang="en-US" sz="2400" dirty="0" smtClean="0"/>
              <a:t> </a:t>
            </a:r>
            <a:r>
              <a:rPr lang="en-US" altLang="zh-CN" sz="2400" dirty="0" smtClean="0"/>
              <a:t>business,</a:t>
            </a:r>
            <a:r>
              <a:rPr lang="zh-CN" altLang="en-US" sz="2400" dirty="0" smtClean="0"/>
              <a:t> </a:t>
            </a:r>
            <a:r>
              <a:rPr lang="en-US" altLang="zh-CN" sz="2400" dirty="0" smtClean="0"/>
              <a:t>where</a:t>
            </a:r>
            <a:r>
              <a:rPr lang="zh-CN" altLang="en-US" sz="2400" dirty="0" smtClean="0"/>
              <a:t> </a:t>
            </a:r>
            <a:r>
              <a:rPr lang="en-US" altLang="zh-CN" sz="2400" dirty="0" smtClean="0"/>
              <a:t>_________</a:t>
            </a:r>
            <a:r>
              <a:rPr lang="zh-CN" altLang="en-US" sz="2400" dirty="0" smtClean="0"/>
              <a:t> </a:t>
            </a:r>
            <a:r>
              <a:rPr lang="en-US" altLang="zh-CN" sz="2400" dirty="0" smtClean="0"/>
              <a:t>is</a:t>
            </a:r>
            <a:r>
              <a:rPr lang="zh-CN" altLang="en-US" sz="2400" dirty="0" smtClean="0"/>
              <a:t> </a:t>
            </a:r>
            <a:r>
              <a:rPr lang="en-US" altLang="zh-CN" sz="2400" dirty="0" smtClean="0"/>
              <a:t>part</a:t>
            </a:r>
            <a:r>
              <a:rPr lang="zh-CN" altLang="en-US" sz="2400" dirty="0" smtClean="0"/>
              <a:t> </a:t>
            </a:r>
            <a:r>
              <a:rPr lang="en-US" altLang="zh-CN" sz="2400" dirty="0" smtClean="0"/>
              <a:t>of</a:t>
            </a:r>
            <a:r>
              <a:rPr lang="zh-CN" altLang="en-US" sz="2400" dirty="0" smtClean="0"/>
              <a:t> </a:t>
            </a:r>
            <a:r>
              <a:rPr lang="en-US" altLang="zh-CN" sz="2400" dirty="0" smtClean="0"/>
              <a:t>everyday</a:t>
            </a:r>
            <a:r>
              <a:rPr lang="zh-CN" altLang="en-US" sz="2400" dirty="0" smtClean="0"/>
              <a:t> </a:t>
            </a:r>
            <a:r>
              <a:rPr lang="en-US" altLang="zh-CN" sz="2400" dirty="0" smtClean="0"/>
              <a:t>life,</a:t>
            </a:r>
            <a:r>
              <a:rPr lang="zh-CN" altLang="en-US" sz="2400" dirty="0" smtClean="0"/>
              <a:t> </a:t>
            </a:r>
            <a:r>
              <a:rPr lang="en-US" altLang="zh-CN" sz="2400" dirty="0" smtClean="0"/>
              <a:t>a</a:t>
            </a:r>
            <a:r>
              <a:rPr lang="zh-CN" altLang="en-US" sz="2400" dirty="0" smtClean="0"/>
              <a:t> </a:t>
            </a:r>
            <a:r>
              <a:rPr lang="en-US" altLang="zh-CN" sz="2400" dirty="0" smtClean="0"/>
              <a:t>talent</a:t>
            </a:r>
            <a:r>
              <a:rPr lang="zh-CN" altLang="en-US" sz="2400" dirty="0" smtClean="0"/>
              <a:t> </a:t>
            </a:r>
            <a:r>
              <a:rPr lang="en-US" altLang="zh-CN" sz="2400" dirty="0" smtClean="0"/>
              <a:t>for</a:t>
            </a:r>
            <a:r>
              <a:rPr lang="zh-CN" altLang="en-US" sz="2400" dirty="0" smtClean="0"/>
              <a:t> </a:t>
            </a:r>
            <a:r>
              <a:rPr lang="en-US" altLang="zh-CN" sz="2400" dirty="0" smtClean="0"/>
              <a:t>lying</a:t>
            </a:r>
            <a:r>
              <a:rPr lang="zh-CN" altLang="en-US" sz="2400" dirty="0" smtClean="0"/>
              <a:t> </a:t>
            </a:r>
            <a:r>
              <a:rPr lang="en-US" altLang="zh-CN" sz="2400" dirty="0" smtClean="0"/>
              <a:t>is</a:t>
            </a:r>
            <a:r>
              <a:rPr lang="zh-CN" altLang="en-US" sz="2400" dirty="0" smtClean="0"/>
              <a:t> </a:t>
            </a:r>
            <a:r>
              <a:rPr lang="en-US" altLang="zh-CN" sz="2400" dirty="0" smtClean="0"/>
              <a:t>not</a:t>
            </a:r>
            <a:r>
              <a:rPr lang="zh-CN" altLang="en-US" sz="2400" dirty="0" smtClean="0"/>
              <a:t> </a:t>
            </a:r>
            <a:r>
              <a:rPr lang="en-US" altLang="zh-CN" sz="2400" dirty="0" smtClean="0"/>
              <a:t>something</a:t>
            </a:r>
            <a:r>
              <a:rPr lang="zh-CN" altLang="en-US" sz="2400" dirty="0" smtClean="0"/>
              <a:t> </a:t>
            </a:r>
            <a:r>
              <a:rPr lang="en-US" altLang="zh-CN" sz="2400" dirty="0" smtClean="0"/>
              <a:t>usually</a:t>
            </a:r>
            <a:r>
              <a:rPr lang="zh-CN" altLang="en-US" sz="2400" dirty="0" smtClean="0"/>
              <a:t> </a:t>
            </a:r>
            <a:r>
              <a:rPr lang="en-US" altLang="zh-CN" sz="2400" dirty="0" smtClean="0"/>
              <a:t>found</a:t>
            </a:r>
            <a:r>
              <a:rPr lang="zh-CN" altLang="en-US" sz="2400" dirty="0" smtClean="0"/>
              <a:t> </a:t>
            </a:r>
            <a:r>
              <a:rPr lang="en-US" altLang="zh-CN" sz="2400" dirty="0" smtClean="0"/>
              <a:t>on</a:t>
            </a:r>
            <a:r>
              <a:rPr lang="zh-CN" altLang="en-US" sz="2400" dirty="0" smtClean="0"/>
              <a:t> </a:t>
            </a:r>
            <a:r>
              <a:rPr lang="en-US" altLang="zh-CN" sz="2400" dirty="0" smtClean="0"/>
              <a:t>one’s</a:t>
            </a:r>
            <a:r>
              <a:rPr lang="zh-CN" altLang="en-US" sz="2400" dirty="0" smtClean="0"/>
              <a:t> </a:t>
            </a:r>
            <a:r>
              <a:rPr lang="en-US" altLang="zh-CN" sz="2400" dirty="0" smtClean="0"/>
              <a:t>resume.</a:t>
            </a:r>
          </a:p>
          <a:p>
            <a:pPr>
              <a:lnSpc>
                <a:spcPct val="150000"/>
              </a:lnSpc>
            </a:pPr>
            <a:endParaRPr lang="en-US" altLang="zh-CN" sz="2400" dirty="0" smtClean="0"/>
          </a:p>
          <a:p>
            <a:pPr>
              <a:lnSpc>
                <a:spcPct val="150000"/>
              </a:lnSpc>
            </a:pPr>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5" name="TextBox 6"/>
          <p:cNvSpPr txBox="1"/>
          <p:nvPr/>
        </p:nvSpPr>
        <p:spPr>
          <a:xfrm>
            <a:off x="642910" y="3456738"/>
            <a:ext cx="7715304" cy="1938992"/>
          </a:xfrm>
          <a:prstGeom prst="rect">
            <a:avLst/>
          </a:prstGeom>
          <a:noFill/>
        </p:spPr>
        <p:txBody>
          <a:bodyPr wrap="square" rtlCol="0">
            <a:spAutoFit/>
          </a:bodyPr>
          <a:lstStyle/>
          <a:p>
            <a:pPr marL="457200" indent="-457200">
              <a:buAutoNum type="alphaUcParenBoth"/>
            </a:pPr>
            <a:r>
              <a:rPr lang="en-US" altLang="zh-CN" sz="2000" dirty="0" smtClean="0"/>
              <a:t>aspiration</a:t>
            </a:r>
          </a:p>
          <a:p>
            <a:pPr marL="457200" indent="-457200">
              <a:buAutoNum type="alphaUcParenBoth"/>
            </a:pPr>
            <a:r>
              <a:rPr lang="en-US" altLang="zh-CN" sz="2000" dirty="0" smtClean="0"/>
              <a:t>mendacity</a:t>
            </a:r>
          </a:p>
          <a:p>
            <a:r>
              <a:rPr lang="en-US" altLang="zh-CN" sz="2000" dirty="0" smtClean="0"/>
              <a:t>(C) </a:t>
            </a:r>
            <a:r>
              <a:rPr lang="zh-CN" altLang="en-US" sz="2000" dirty="0" smtClean="0"/>
              <a:t> </a:t>
            </a:r>
            <a:r>
              <a:rPr lang="zh-CN" altLang="en-US" sz="2000" dirty="0"/>
              <a:t> </a:t>
            </a:r>
            <a:r>
              <a:rPr lang="en-US" altLang="zh-CN" sz="2000" dirty="0" smtClean="0"/>
              <a:t>prevarication</a:t>
            </a:r>
          </a:p>
          <a:p>
            <a:r>
              <a:rPr lang="en-US" altLang="zh-CN" sz="2000" dirty="0" smtClean="0"/>
              <a:t>(D)</a:t>
            </a:r>
            <a:r>
              <a:rPr lang="zh-CN" altLang="en-US" sz="2000" dirty="0" smtClean="0"/>
              <a:t> </a:t>
            </a:r>
            <a:r>
              <a:rPr lang="zh-CN" altLang="zh-CN" sz="2000" dirty="0" smtClean="0"/>
              <a:t> </a:t>
            </a:r>
            <a:r>
              <a:rPr lang="en-US" altLang="zh-CN" sz="2000" dirty="0"/>
              <a:t>i</a:t>
            </a:r>
            <a:r>
              <a:rPr lang="en-US" altLang="zh-CN" sz="2000" dirty="0" smtClean="0"/>
              <a:t>nsensitivity</a:t>
            </a:r>
          </a:p>
          <a:p>
            <a:r>
              <a:rPr lang="en-US" altLang="zh-CN" sz="2000" dirty="0" smtClean="0"/>
              <a:t>(E) </a:t>
            </a:r>
            <a:r>
              <a:rPr lang="zh-CN" altLang="en-US" sz="2000" dirty="0" smtClean="0"/>
              <a:t>  </a:t>
            </a:r>
            <a:r>
              <a:rPr lang="en-US" altLang="zh-CN" sz="2000" dirty="0" smtClean="0"/>
              <a:t>baseness</a:t>
            </a:r>
          </a:p>
          <a:p>
            <a:r>
              <a:rPr kumimoji="1" lang="zh-CN" altLang="zh-CN" sz="2000" dirty="0" smtClean="0"/>
              <a:t>(</a:t>
            </a:r>
            <a:r>
              <a:rPr kumimoji="1" lang="en-US" altLang="zh-CN" sz="2000" dirty="0" smtClean="0"/>
              <a:t>F)</a:t>
            </a:r>
            <a:r>
              <a:rPr kumimoji="1" lang="zh-CN" altLang="en-US" sz="2000" dirty="0" smtClean="0"/>
              <a:t>  </a:t>
            </a:r>
            <a:r>
              <a:rPr kumimoji="1" lang="en-US" altLang="zh-CN" sz="2000" dirty="0"/>
              <a:t>a</a:t>
            </a:r>
            <a:r>
              <a:rPr kumimoji="1" lang="en-US" altLang="zh-CN" sz="2000" dirty="0" smtClean="0"/>
              <a:t>varice</a:t>
            </a:r>
            <a:endParaRPr kumimoji="1" lang="zh-CN" altLang="en-US" sz="2000" dirty="0" smtClean="0"/>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9735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转折关系</a:t>
            </a:r>
            <a:endParaRPr kumimoji="1" lang="zh-CN" altLang="en-US" dirty="0"/>
          </a:p>
        </p:txBody>
      </p:sp>
      <p:sp>
        <p:nvSpPr>
          <p:cNvPr id="4" name="TextBox 5"/>
          <p:cNvSpPr txBox="1"/>
          <p:nvPr/>
        </p:nvSpPr>
        <p:spPr>
          <a:xfrm>
            <a:off x="642910" y="1645186"/>
            <a:ext cx="7786742" cy="39395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A restaurant's menu is generally reflected in its decor; </a:t>
            </a:r>
            <a:r>
              <a:rPr lang="en-US" altLang="zh-CN" sz="2400" dirty="0" smtClean="0"/>
              <a:t>however, </a:t>
            </a:r>
            <a:r>
              <a:rPr lang="en-US" altLang="zh-CN" sz="2400" dirty="0"/>
              <a:t>despite this restaurant's _____ appearance it is pedestrian in the menu it offers</a:t>
            </a:r>
            <a:endParaRPr lang="en-US" altLang="zh-CN" sz="2400" dirty="0" smtClean="0"/>
          </a:p>
          <a:p>
            <a:pPr>
              <a:lnSpc>
                <a:spcPct val="150000"/>
              </a:lnSpc>
            </a:pPr>
            <a:endParaRPr lang="en-US" altLang="zh-CN" sz="2400" dirty="0" smtClean="0"/>
          </a:p>
          <a:p>
            <a:pPr>
              <a:lnSpc>
                <a:spcPct val="150000"/>
              </a:lnSpc>
            </a:pPr>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5" name="TextBox 6"/>
          <p:cNvSpPr txBox="1"/>
          <p:nvPr/>
        </p:nvSpPr>
        <p:spPr>
          <a:xfrm>
            <a:off x="642910" y="3456738"/>
            <a:ext cx="7715304" cy="1938992"/>
          </a:xfrm>
          <a:prstGeom prst="rect">
            <a:avLst/>
          </a:prstGeom>
          <a:noFill/>
        </p:spPr>
        <p:txBody>
          <a:bodyPr wrap="square" rtlCol="0">
            <a:spAutoFit/>
          </a:bodyPr>
          <a:lstStyle/>
          <a:p>
            <a:pPr marL="457200" indent="-457200">
              <a:buAutoNum type="alphaUcParenBoth"/>
            </a:pPr>
            <a:r>
              <a:rPr lang="en-US" altLang="zh-CN" sz="2000" dirty="0" smtClean="0"/>
              <a:t>elegant</a:t>
            </a:r>
          </a:p>
          <a:p>
            <a:pPr marL="457200" indent="-457200">
              <a:buAutoNum type="alphaUcParenBoth"/>
            </a:pPr>
            <a:r>
              <a:rPr lang="en-US" altLang="zh-CN" sz="2000" dirty="0"/>
              <a:t>t</a:t>
            </a:r>
            <a:r>
              <a:rPr lang="en-US" altLang="zh-CN" sz="2000" dirty="0" smtClean="0"/>
              <a:t>awdry</a:t>
            </a:r>
          </a:p>
          <a:p>
            <a:r>
              <a:rPr lang="en-US" altLang="zh-CN" sz="2000" dirty="0" smtClean="0"/>
              <a:t>(C) </a:t>
            </a:r>
            <a:r>
              <a:rPr lang="zh-CN" altLang="en-US" sz="2000" dirty="0" smtClean="0"/>
              <a:t>  </a:t>
            </a:r>
            <a:r>
              <a:rPr lang="en-US" altLang="zh-CN" sz="2000" dirty="0"/>
              <a:t>m</a:t>
            </a:r>
            <a:r>
              <a:rPr lang="en-US" altLang="zh-CN" sz="2000" dirty="0" smtClean="0"/>
              <a:t>odern</a:t>
            </a:r>
          </a:p>
          <a:p>
            <a:r>
              <a:rPr lang="en-US" altLang="zh-CN" sz="2000" dirty="0" smtClean="0"/>
              <a:t>(D)</a:t>
            </a:r>
            <a:r>
              <a:rPr lang="zh-CN" altLang="en-US" sz="2000" dirty="0" smtClean="0"/>
              <a:t> </a:t>
            </a:r>
            <a:r>
              <a:rPr lang="zh-CN" altLang="zh-CN" sz="2000" dirty="0" smtClean="0"/>
              <a:t> </a:t>
            </a:r>
            <a:r>
              <a:rPr lang="en-US" altLang="zh-CN" sz="2000" dirty="0" smtClean="0"/>
              <a:t>traditional</a:t>
            </a:r>
          </a:p>
          <a:p>
            <a:r>
              <a:rPr lang="en-US" altLang="zh-CN" sz="2000" dirty="0" smtClean="0"/>
              <a:t>(E) </a:t>
            </a:r>
            <a:r>
              <a:rPr lang="zh-CN" altLang="en-US" sz="2000" dirty="0" smtClean="0"/>
              <a:t>   </a:t>
            </a:r>
            <a:r>
              <a:rPr lang="en-US" altLang="zh-CN" sz="2000" dirty="0" smtClean="0"/>
              <a:t>conventional</a:t>
            </a:r>
          </a:p>
          <a:p>
            <a:r>
              <a:rPr kumimoji="1" lang="zh-CN" altLang="zh-CN" sz="2000" dirty="0" smtClean="0"/>
              <a:t>(</a:t>
            </a:r>
            <a:r>
              <a:rPr kumimoji="1" lang="en-US" altLang="zh-CN" sz="2000" dirty="0" smtClean="0"/>
              <a:t>F)</a:t>
            </a:r>
            <a:r>
              <a:rPr kumimoji="1" lang="zh-CN" altLang="en-US" sz="2000" dirty="0" smtClean="0"/>
              <a:t>  </a:t>
            </a:r>
            <a:r>
              <a:rPr kumimoji="1" lang="zh-CN" altLang="zh-CN" sz="2000" dirty="0" smtClean="0"/>
              <a:t> </a:t>
            </a:r>
            <a:r>
              <a:rPr kumimoji="1" lang="en-US" altLang="zh-CN" sz="2000" dirty="0" smtClean="0"/>
              <a:t>chic</a:t>
            </a:r>
            <a:endParaRPr kumimoji="1" lang="zh-CN" altLang="en-US" sz="2000" dirty="0" smtClean="0"/>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417550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
            </a:pPr>
            <a:r>
              <a:rPr kumimoji="1" lang="zh-CN" altLang="en-US" sz="2400" dirty="0" smtClean="0"/>
              <a:t>隐含因果关系词</a:t>
            </a:r>
            <a:r>
              <a:rPr kumimoji="1" lang="en-US" altLang="zh-CN" sz="2400" dirty="0" smtClean="0"/>
              <a:t>:</a:t>
            </a:r>
          </a:p>
          <a:p>
            <a:pPr marL="457200" indent="-457200">
              <a:buFont typeface="+mj-lt"/>
              <a:buAutoNum type="arabicPeriod"/>
            </a:pPr>
            <a:r>
              <a:rPr kumimoji="1" lang="zh-CN" altLang="en-US" sz="2400" dirty="0" smtClean="0"/>
              <a:t>导致</a:t>
            </a:r>
            <a:r>
              <a:rPr kumimoji="1" lang="en-US" altLang="zh-CN" sz="2400" dirty="0" smtClean="0"/>
              <a:t>:</a:t>
            </a:r>
            <a:r>
              <a:rPr kumimoji="1" lang="zh-CN" altLang="en-US" sz="2400" dirty="0" smtClean="0"/>
              <a:t> </a:t>
            </a:r>
            <a:r>
              <a:rPr kumimoji="1" lang="en-US" altLang="zh-CN" sz="2400" dirty="0" smtClean="0"/>
              <a:t>lead</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cause,</a:t>
            </a:r>
            <a:r>
              <a:rPr kumimoji="1" lang="zh-CN" altLang="en-US" sz="2400" dirty="0" smtClean="0"/>
              <a:t> </a:t>
            </a:r>
            <a:r>
              <a:rPr kumimoji="1" lang="en-US" altLang="zh-CN" sz="2400" dirty="0" smtClean="0"/>
              <a:t>render,</a:t>
            </a:r>
            <a:r>
              <a:rPr kumimoji="1" lang="zh-CN" altLang="en-US" sz="2400" dirty="0" smtClean="0"/>
              <a:t> </a:t>
            </a:r>
            <a:r>
              <a:rPr kumimoji="1" lang="en-US" altLang="zh-CN" sz="2400" dirty="0" smtClean="0"/>
              <a:t>engender,</a:t>
            </a:r>
            <a:r>
              <a:rPr kumimoji="1" lang="zh-CN" altLang="en-US" sz="2400" dirty="0" smtClean="0"/>
              <a:t> </a:t>
            </a:r>
            <a:r>
              <a:rPr kumimoji="1" lang="en-US" altLang="zh-CN" sz="2400" dirty="0" smtClean="0"/>
              <a:t>result</a:t>
            </a:r>
            <a:r>
              <a:rPr kumimoji="1" lang="zh-CN" altLang="en-US" sz="2400" dirty="0" smtClean="0"/>
              <a:t> </a:t>
            </a:r>
            <a:r>
              <a:rPr kumimoji="1" lang="en-US" altLang="zh-CN" sz="2400" dirty="0" smtClean="0"/>
              <a:t>in,</a:t>
            </a:r>
            <a:r>
              <a:rPr kumimoji="1" lang="zh-CN" altLang="en-US" sz="2400" dirty="0" smtClean="0"/>
              <a:t> </a:t>
            </a:r>
            <a:r>
              <a:rPr kumimoji="1" lang="en-US" altLang="zh-CN" sz="2400" dirty="0" smtClean="0"/>
              <a:t>give</a:t>
            </a:r>
            <a:r>
              <a:rPr kumimoji="1" lang="zh-CN" altLang="en-US" sz="2400" dirty="0" smtClean="0"/>
              <a:t> </a:t>
            </a:r>
            <a:r>
              <a:rPr kumimoji="1" lang="en-US" altLang="zh-CN" sz="2400" dirty="0" smtClean="0"/>
              <a:t>rise</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make,</a:t>
            </a:r>
            <a:r>
              <a:rPr kumimoji="1" lang="zh-CN" altLang="en-US" sz="2400" dirty="0" smtClean="0"/>
              <a:t> </a:t>
            </a:r>
            <a:r>
              <a:rPr kumimoji="1" lang="en-US" altLang="zh-CN" sz="2400" dirty="0" smtClean="0"/>
              <a:t>produce,</a:t>
            </a:r>
            <a:r>
              <a:rPr kumimoji="1" lang="zh-CN" altLang="en-US" sz="2400" dirty="0" smtClean="0"/>
              <a:t> </a:t>
            </a:r>
            <a:r>
              <a:rPr kumimoji="1" lang="en-US" altLang="zh-CN" sz="2400" dirty="0" smtClean="0"/>
              <a:t>support,</a:t>
            </a:r>
            <a:r>
              <a:rPr kumimoji="1" lang="zh-CN" altLang="en-US" sz="2400" dirty="0" smtClean="0"/>
              <a:t> </a:t>
            </a:r>
            <a:r>
              <a:rPr kumimoji="1" lang="en-US" altLang="zh-CN" sz="2400" dirty="0" smtClean="0"/>
              <a:t>stimulate,</a:t>
            </a:r>
            <a:r>
              <a:rPr kumimoji="1" lang="zh-CN" altLang="en-US" sz="2400" dirty="0" smtClean="0"/>
              <a:t> </a:t>
            </a:r>
            <a:r>
              <a:rPr kumimoji="1" lang="en-US" altLang="zh-CN" sz="2400" dirty="0" smtClean="0"/>
              <a:t>spur,</a:t>
            </a:r>
            <a:r>
              <a:rPr kumimoji="1" lang="zh-CN" altLang="en-US" sz="2400" dirty="0" smtClean="0"/>
              <a:t> </a:t>
            </a:r>
            <a:r>
              <a:rPr kumimoji="1" lang="en-US" altLang="zh-CN" sz="2400" dirty="0" smtClean="0"/>
              <a:t>spark,</a:t>
            </a:r>
            <a:r>
              <a:rPr kumimoji="1" lang="zh-CN" altLang="en-US" sz="2400" dirty="0" smtClean="0"/>
              <a:t> </a:t>
            </a:r>
            <a:r>
              <a:rPr kumimoji="1" lang="en-US" altLang="zh-CN" sz="2400" dirty="0" smtClean="0"/>
              <a:t>fuel,</a:t>
            </a:r>
            <a:r>
              <a:rPr kumimoji="1" lang="zh-CN" altLang="en-US" sz="2400" dirty="0" smtClean="0"/>
              <a:t> </a:t>
            </a:r>
            <a:r>
              <a:rPr kumimoji="1" lang="en-US" altLang="zh-CN" sz="2400" dirty="0" smtClean="0"/>
              <a:t>push,</a:t>
            </a:r>
            <a:r>
              <a:rPr kumimoji="1" lang="zh-CN" altLang="en-US" sz="2400" dirty="0" smtClean="0"/>
              <a:t> </a:t>
            </a:r>
            <a:r>
              <a:rPr kumimoji="1" lang="en-US" altLang="zh-CN" sz="2400" dirty="0" smtClean="0"/>
              <a:t>motivate,</a:t>
            </a:r>
            <a:r>
              <a:rPr kumimoji="1" lang="zh-CN" altLang="en-US" sz="2400" dirty="0" smtClean="0"/>
              <a:t> </a:t>
            </a:r>
            <a:r>
              <a:rPr kumimoji="1" lang="en-US" altLang="zh-CN" sz="2400" dirty="0" smtClean="0"/>
              <a:t>be</a:t>
            </a:r>
            <a:r>
              <a:rPr kumimoji="1" lang="zh-CN" altLang="en-US" sz="2400" dirty="0" smtClean="0"/>
              <a:t> </a:t>
            </a:r>
            <a:r>
              <a:rPr kumimoji="1" lang="en-US" altLang="zh-CN" sz="2400" dirty="0" smtClean="0"/>
              <a:t>responsible</a:t>
            </a:r>
            <a:r>
              <a:rPr kumimoji="1" lang="zh-CN" altLang="en-US" sz="2400" dirty="0" smtClean="0"/>
              <a:t> </a:t>
            </a:r>
            <a:r>
              <a:rPr kumimoji="1" lang="en-US" altLang="zh-CN" sz="2400" dirty="0" smtClean="0"/>
              <a:t>for,</a:t>
            </a:r>
            <a:r>
              <a:rPr kumimoji="1" lang="zh-CN" altLang="en-US" sz="2400" dirty="0" smtClean="0"/>
              <a:t> </a:t>
            </a:r>
            <a:r>
              <a:rPr kumimoji="1" lang="en-US" altLang="zh-CN" sz="2400" dirty="0" smtClean="0"/>
              <a:t>so….that….,</a:t>
            </a:r>
            <a:r>
              <a:rPr kumimoji="1" lang="zh-CN" altLang="en-US" sz="2400" dirty="0" smtClean="0"/>
              <a:t> </a:t>
            </a:r>
            <a:r>
              <a:rPr kumimoji="1" lang="en-US" altLang="zh-CN" sz="2400" dirty="0" smtClean="0"/>
              <a:t>so…</a:t>
            </a:r>
            <a:r>
              <a:rPr kumimoji="1" lang="zh-CN" altLang="en-US" sz="2400" dirty="0" smtClean="0"/>
              <a:t> </a:t>
            </a:r>
            <a:r>
              <a:rPr kumimoji="1" lang="en-US" altLang="zh-CN" sz="2400" dirty="0" smtClean="0"/>
              <a:t>as</a:t>
            </a:r>
            <a:r>
              <a:rPr kumimoji="1" lang="zh-CN" altLang="en-US" sz="2400" dirty="0" smtClean="0"/>
              <a:t> </a:t>
            </a:r>
            <a:r>
              <a:rPr kumimoji="1" lang="en-US" altLang="zh-CN" sz="2400" dirty="0" smtClean="0"/>
              <a:t>to….</a:t>
            </a:r>
          </a:p>
          <a:p>
            <a:pPr marL="457200" indent="-457200">
              <a:buFont typeface="+mj-lt"/>
              <a:buAutoNum type="arabicPeriod"/>
            </a:pPr>
            <a:endParaRPr kumimoji="1" lang="en-US" altLang="zh-CN" sz="2400" dirty="0" smtClean="0"/>
          </a:p>
          <a:p>
            <a:pPr marL="457200" indent="-457200">
              <a:buFont typeface="+mj-lt"/>
              <a:buAutoNum type="arabicPeriod"/>
            </a:pPr>
            <a:r>
              <a:rPr kumimoji="1" lang="zh-CN" altLang="en-US" sz="2400" dirty="0" smtClean="0"/>
              <a:t>由</a:t>
            </a:r>
            <a:r>
              <a:rPr kumimoji="1" lang="en-US" altLang="zh-CN" sz="2400" dirty="0" smtClean="0"/>
              <a:t>…</a:t>
            </a:r>
            <a:r>
              <a:rPr kumimoji="1" lang="zh-CN" altLang="en-US" sz="2400" dirty="0" smtClean="0"/>
              <a:t>而来：</a:t>
            </a:r>
            <a:r>
              <a:rPr kumimoji="1" lang="en-US" altLang="zh-CN" sz="2400" dirty="0" smtClean="0"/>
              <a:t>derive</a:t>
            </a:r>
            <a:r>
              <a:rPr kumimoji="1" lang="zh-CN" altLang="en-US" sz="2400" dirty="0" smtClean="0"/>
              <a:t> </a:t>
            </a:r>
            <a:r>
              <a:rPr kumimoji="1" lang="en-US" altLang="zh-CN" sz="2400" dirty="0" smtClean="0"/>
              <a:t>from,</a:t>
            </a:r>
            <a:r>
              <a:rPr kumimoji="1" lang="zh-CN" altLang="en-US" sz="2400" dirty="0" smtClean="0"/>
              <a:t> </a:t>
            </a:r>
            <a:r>
              <a:rPr kumimoji="1" lang="en-US" altLang="zh-CN" sz="2400" dirty="0" smtClean="0"/>
              <a:t>result</a:t>
            </a:r>
            <a:r>
              <a:rPr kumimoji="1" lang="zh-CN" altLang="en-US" sz="2400" dirty="0" smtClean="0"/>
              <a:t> </a:t>
            </a:r>
            <a:r>
              <a:rPr kumimoji="1" lang="en-US" altLang="zh-CN" sz="2400" dirty="0" smtClean="0"/>
              <a:t>from,</a:t>
            </a:r>
            <a:r>
              <a:rPr kumimoji="1" lang="zh-CN" altLang="en-US" sz="2400" dirty="0" smtClean="0"/>
              <a:t> </a:t>
            </a:r>
            <a:r>
              <a:rPr kumimoji="1" lang="en-US" altLang="zh-CN" sz="2400" dirty="0" smtClean="0"/>
              <a:t>come</a:t>
            </a:r>
            <a:r>
              <a:rPr kumimoji="1" lang="zh-CN" altLang="en-US" sz="2400" dirty="0" smtClean="0"/>
              <a:t> </a:t>
            </a:r>
            <a:r>
              <a:rPr kumimoji="1" lang="en-US" altLang="zh-CN" sz="2400" dirty="0" smtClean="0"/>
              <a:t>from,</a:t>
            </a:r>
            <a:r>
              <a:rPr kumimoji="1" lang="zh-CN" altLang="en-US" sz="2400" dirty="0" smtClean="0"/>
              <a:t> </a:t>
            </a:r>
            <a:r>
              <a:rPr kumimoji="1" lang="en-US" altLang="zh-CN" sz="2400" dirty="0" smtClean="0"/>
              <a:t>on</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basis</a:t>
            </a:r>
            <a:r>
              <a:rPr kumimoji="1" lang="zh-CN" altLang="en-US" sz="2400" dirty="0" smtClean="0"/>
              <a:t> </a:t>
            </a:r>
            <a:r>
              <a:rPr kumimoji="1" lang="en-US" altLang="zh-CN" sz="2400" dirty="0" smtClean="0"/>
              <a:t>of,</a:t>
            </a:r>
            <a:r>
              <a:rPr kumimoji="1" lang="zh-CN" altLang="en-US" sz="2400" dirty="0" smtClean="0"/>
              <a:t> </a:t>
            </a:r>
            <a:r>
              <a:rPr kumimoji="1" lang="en-US" altLang="zh-CN" sz="2400" dirty="0" smtClean="0"/>
              <a:t>for</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reason</a:t>
            </a:r>
            <a:r>
              <a:rPr kumimoji="1" lang="zh-CN" altLang="en-US" sz="2400" dirty="0" smtClean="0"/>
              <a:t> </a:t>
            </a:r>
            <a:r>
              <a:rPr kumimoji="1" lang="en-US" altLang="zh-CN" sz="2400" dirty="0" smtClean="0"/>
              <a:t>that,</a:t>
            </a:r>
            <a:r>
              <a:rPr kumimoji="1" lang="zh-CN" altLang="en-US" sz="2400" dirty="0" smtClean="0"/>
              <a:t> </a:t>
            </a:r>
            <a:r>
              <a:rPr kumimoji="1" lang="en-US" altLang="zh-CN" sz="2400" dirty="0" smtClean="0"/>
              <a:t>spring</a:t>
            </a:r>
            <a:r>
              <a:rPr kumimoji="1" lang="zh-CN" altLang="en-US" sz="2400" dirty="0" smtClean="0"/>
              <a:t> </a:t>
            </a:r>
            <a:r>
              <a:rPr kumimoji="1" lang="en-US" altLang="zh-CN" sz="2400" dirty="0" smtClean="0"/>
              <a:t>from</a:t>
            </a:r>
            <a:r>
              <a:rPr kumimoji="1" lang="zh-CN" altLang="en-US" sz="2400" dirty="0" smtClean="0"/>
              <a:t>,</a:t>
            </a:r>
            <a:r>
              <a:rPr kumimoji="1" lang="en-US" altLang="zh-CN" sz="2400" dirty="0" smtClean="0"/>
              <a:t>initiate</a:t>
            </a:r>
            <a:r>
              <a:rPr kumimoji="1" lang="zh-CN" altLang="en-US" sz="2400" dirty="0" smtClean="0"/>
              <a:t> </a:t>
            </a:r>
            <a:r>
              <a:rPr kumimoji="1" lang="en-US" altLang="zh-CN" sz="2400" dirty="0" smtClean="0"/>
              <a:t>from,</a:t>
            </a:r>
            <a:r>
              <a:rPr kumimoji="1" lang="zh-CN" altLang="en-US" sz="2400" dirty="0" smtClean="0"/>
              <a:t> </a:t>
            </a:r>
            <a:r>
              <a:rPr kumimoji="1" lang="en-US" altLang="zh-CN" sz="2400" dirty="0" smtClean="0"/>
              <a:t>originate</a:t>
            </a:r>
            <a:r>
              <a:rPr kumimoji="1" lang="zh-CN" altLang="en-US" sz="2400" dirty="0" smtClean="0"/>
              <a:t> </a:t>
            </a:r>
            <a:r>
              <a:rPr kumimoji="1" lang="en-US" altLang="zh-CN" sz="2400" dirty="0" smtClean="0"/>
              <a:t>from,</a:t>
            </a:r>
            <a:r>
              <a:rPr kumimoji="1" lang="zh-CN" altLang="en-US" sz="2400" dirty="0" smtClean="0"/>
              <a:t> </a:t>
            </a:r>
            <a:r>
              <a:rPr kumimoji="1" lang="en-US" altLang="zh-CN" sz="2400" dirty="0" smtClean="0"/>
              <a:t>be</a:t>
            </a:r>
            <a:r>
              <a:rPr kumimoji="1" lang="zh-CN" altLang="en-US" sz="2400" dirty="0" smtClean="0"/>
              <a:t> </a:t>
            </a:r>
            <a:r>
              <a:rPr kumimoji="1" lang="en-US" altLang="zh-CN" sz="2400" dirty="0" smtClean="0"/>
              <a:t>responsive</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attribute</a:t>
            </a:r>
            <a:r>
              <a:rPr kumimoji="1" lang="zh-CN" altLang="en-US" sz="2400" dirty="0" smtClean="0"/>
              <a:t> </a:t>
            </a:r>
            <a:r>
              <a:rPr kumimoji="1" lang="en-US" altLang="zh-CN" sz="2400" dirty="0" smtClean="0"/>
              <a:t>to</a:t>
            </a:r>
          </a:p>
          <a:p>
            <a:pPr marL="457200" indent="-457200">
              <a:buFont typeface="+mj-lt"/>
              <a:buAutoNum type="arabicPeriod"/>
            </a:pPr>
            <a:endParaRPr kumimoji="1" lang="en-US" altLang="zh-CN" sz="2400" dirty="0"/>
          </a:p>
          <a:p>
            <a:pPr marL="457200" indent="-457200">
              <a:buFont typeface="+mj-lt"/>
              <a:buAutoNum type="arabicPeriod"/>
            </a:pPr>
            <a:r>
              <a:rPr kumimoji="1" lang="zh-CN" altLang="en-US" sz="2400" dirty="0" smtClean="0"/>
              <a:t>反映，体现：</a:t>
            </a:r>
            <a:r>
              <a:rPr kumimoji="1" lang="en-US" altLang="zh-CN" sz="2400" dirty="0" smtClean="0"/>
              <a:t>reflect, present, portray, bespeak, imply, underlying, suggest</a:t>
            </a:r>
          </a:p>
          <a:p>
            <a:pPr marL="457200" indent="-457200">
              <a:buFont typeface="+mj-lt"/>
              <a:buAutoNum type="arabicPeriod"/>
            </a:pPr>
            <a:endParaRPr kumimoji="1" lang="zh-CN" altLang="en-US" sz="2400" dirty="0" smtClean="0"/>
          </a:p>
        </p:txBody>
      </p:sp>
    </p:spTree>
    <p:extLst>
      <p:ext uri="{BB962C8B-B14F-4D97-AF65-F5344CB8AC3E}">
        <p14:creationId xmlns:p14="http://schemas.microsoft.com/office/powerpoint/2010/main" val="1338115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
        <p:nvSpPr>
          <p:cNvPr id="2" name="标题 1"/>
          <p:cNvSpPr>
            <a:spLocks noGrp="1"/>
          </p:cNvSpPr>
          <p:nvPr>
            <p:ph type="title"/>
          </p:nvPr>
        </p:nvSpPr>
        <p:spPr/>
        <p:txBody>
          <a:bodyPr/>
          <a:lstStyle/>
          <a:p>
            <a:pPr algn="l"/>
            <a:r>
              <a:rPr lang="zh-CN" altLang="en-US" dirty="0" smtClean="0"/>
              <a:t>对比关系</a:t>
            </a:r>
            <a:endParaRPr kumimoji="1" lang="zh-CN" altLang="en-US" dirty="0"/>
          </a:p>
        </p:txBody>
      </p:sp>
      <p:sp>
        <p:nvSpPr>
          <p:cNvPr id="3" name="内容占位符 2"/>
          <p:cNvSpPr>
            <a:spLocks noGrp="1"/>
          </p:cNvSpPr>
          <p:nvPr>
            <p:ph idx="1"/>
          </p:nvPr>
        </p:nvSpPr>
        <p:spPr>
          <a:xfrm>
            <a:off x="457200" y="1513620"/>
            <a:ext cx="8229600" cy="4525963"/>
          </a:xfrm>
        </p:spPr>
        <p:txBody>
          <a:bodyPr>
            <a:normAutofit/>
          </a:bodyPr>
          <a:lstStyle/>
          <a:p>
            <a:r>
              <a:rPr kumimoji="1" lang="zh-CN" altLang="en-US" sz="2400" dirty="0" smtClean="0"/>
              <a:t>语义对应：两个对比项</a:t>
            </a:r>
            <a:endParaRPr kumimoji="1" lang="en-US" altLang="zh-CN" sz="2400" u="sng" dirty="0" smtClean="0">
              <a:solidFill>
                <a:srgbClr val="FF0000"/>
              </a:solidFill>
            </a:endParaRPr>
          </a:p>
          <a:p>
            <a:r>
              <a:rPr kumimoji="1" lang="zh-CN" altLang="en-US" sz="2400" dirty="0" smtClean="0"/>
              <a:t>关键元素</a:t>
            </a:r>
            <a:endParaRPr kumimoji="1" lang="en-US" altLang="zh-CN" sz="2400" dirty="0" smtClean="0"/>
          </a:p>
          <a:p>
            <a:endParaRPr kumimoji="1" lang="en-US" altLang="zh-CN" sz="2400" dirty="0" smtClean="0"/>
          </a:p>
          <a:p>
            <a:pPr>
              <a:buFont typeface="Wingdings" charset="2"/>
              <a:buChar char=""/>
            </a:pPr>
            <a:r>
              <a:rPr kumimoji="1" lang="zh-CN" altLang="en-US" sz="2400" dirty="0" smtClean="0"/>
              <a:t>时间对比：</a:t>
            </a:r>
            <a:r>
              <a:rPr kumimoji="1" lang="en-US" altLang="zh-CN" sz="2400" dirty="0" smtClean="0"/>
              <a:t>before,</a:t>
            </a:r>
            <a:r>
              <a:rPr kumimoji="1" lang="zh-CN" altLang="en-US" sz="2400" dirty="0" smtClean="0"/>
              <a:t> </a:t>
            </a:r>
            <a:r>
              <a:rPr kumimoji="1" lang="en-US" altLang="zh-CN" sz="2400" dirty="0" smtClean="0"/>
              <a:t>until,</a:t>
            </a:r>
            <a:r>
              <a:rPr kumimoji="1" lang="zh-CN" altLang="en-US" sz="2400" dirty="0" smtClean="0"/>
              <a:t> </a:t>
            </a:r>
            <a:r>
              <a:rPr kumimoji="1" lang="en-US" altLang="zh-CN" sz="2400" dirty="0" smtClean="0"/>
              <a:t>since,</a:t>
            </a:r>
            <a:r>
              <a:rPr kumimoji="1" lang="zh-CN" altLang="en-US" sz="2400" dirty="0" smtClean="0"/>
              <a:t> </a:t>
            </a:r>
            <a:r>
              <a:rPr kumimoji="1" lang="en-US" altLang="zh-CN" sz="2400" dirty="0" smtClean="0"/>
              <a:t>previous,</a:t>
            </a:r>
            <a:r>
              <a:rPr kumimoji="1" lang="zh-CN" altLang="en-US" sz="2400" dirty="0" smtClean="0"/>
              <a:t> </a:t>
            </a:r>
            <a:r>
              <a:rPr kumimoji="1" lang="en-US" altLang="zh-CN" sz="2400" dirty="0" smtClean="0"/>
              <a:t>current,</a:t>
            </a:r>
            <a:r>
              <a:rPr kumimoji="1" lang="zh-CN" altLang="en-US" sz="2400" dirty="0" smtClean="0"/>
              <a:t> </a:t>
            </a:r>
            <a:r>
              <a:rPr kumimoji="1" lang="en-US" altLang="zh-CN" sz="2400" dirty="0" smtClean="0"/>
              <a:t>recently,</a:t>
            </a:r>
            <a:r>
              <a:rPr kumimoji="1" lang="zh-CN" altLang="en-US" sz="2400" dirty="0" smtClean="0"/>
              <a:t> </a:t>
            </a:r>
            <a:r>
              <a:rPr kumimoji="1" lang="en-US" altLang="zh-CN" sz="2400" dirty="0" smtClean="0"/>
              <a:t>now,</a:t>
            </a:r>
            <a:r>
              <a:rPr kumimoji="1" lang="zh-CN" altLang="en-US" sz="2400" dirty="0" smtClean="0"/>
              <a:t> </a:t>
            </a:r>
            <a:r>
              <a:rPr kumimoji="1" lang="en-US" altLang="zh-CN" sz="2400" dirty="0" smtClean="0"/>
              <a:t>today,</a:t>
            </a:r>
            <a:r>
              <a:rPr kumimoji="1" lang="zh-CN" altLang="en-US" sz="2400" dirty="0" smtClean="0"/>
              <a:t> </a:t>
            </a:r>
            <a:r>
              <a:rPr kumimoji="1" lang="en-US" altLang="zh-CN" sz="2400" dirty="0" smtClean="0"/>
              <a:t>yesterday,</a:t>
            </a:r>
            <a:r>
              <a:rPr kumimoji="1" lang="zh-CN" altLang="en-US" sz="2400" dirty="0" smtClean="0"/>
              <a:t> </a:t>
            </a:r>
            <a:r>
              <a:rPr kumimoji="1" lang="en-US" altLang="zh-CN" sz="2400" dirty="0" smtClean="0"/>
              <a:t>later,</a:t>
            </a:r>
            <a:r>
              <a:rPr kumimoji="1" lang="zh-CN" altLang="en-US" sz="2400" dirty="0" smtClean="0"/>
              <a:t> </a:t>
            </a:r>
            <a:r>
              <a:rPr kumimoji="1" lang="en-US" altLang="zh-CN" sz="2400" dirty="0" smtClean="0"/>
              <a:t>future,</a:t>
            </a:r>
            <a:r>
              <a:rPr kumimoji="1" lang="zh-CN" altLang="en-US" sz="2400" dirty="0" smtClean="0"/>
              <a:t> </a:t>
            </a:r>
            <a:r>
              <a:rPr kumimoji="1" lang="en-US" altLang="zh-CN" sz="2400" dirty="0" smtClean="0"/>
              <a:t>origin,</a:t>
            </a:r>
            <a:r>
              <a:rPr kumimoji="1" lang="zh-CN" altLang="en-US" sz="2400" dirty="0" smtClean="0"/>
              <a:t> </a:t>
            </a:r>
            <a:r>
              <a:rPr kumimoji="1" lang="en-US" altLang="zh-CN" sz="2400" dirty="0" smtClean="0"/>
              <a:t>begin,</a:t>
            </a:r>
            <a:r>
              <a:rPr kumimoji="1" lang="zh-CN" altLang="en-US" sz="2400" dirty="0" smtClean="0"/>
              <a:t> </a:t>
            </a:r>
            <a:r>
              <a:rPr kumimoji="1" lang="en-US" altLang="zh-CN" sz="2400" dirty="0" smtClean="0"/>
              <a:t>formerly,</a:t>
            </a:r>
            <a:r>
              <a:rPr kumimoji="1" lang="zh-CN" altLang="en-US" sz="2400" dirty="0" smtClean="0"/>
              <a:t> </a:t>
            </a:r>
            <a:r>
              <a:rPr kumimoji="1" lang="en-US" altLang="zh-CN" sz="2400" dirty="0" smtClean="0"/>
              <a:t>once,</a:t>
            </a:r>
            <a:r>
              <a:rPr kumimoji="1" lang="zh-CN" altLang="en-US" sz="2400" dirty="0" smtClean="0"/>
              <a:t> </a:t>
            </a:r>
            <a:r>
              <a:rPr kumimoji="1" lang="en-US" altLang="zh-CN" sz="2400" dirty="0" smtClean="0"/>
              <a:t>initially,</a:t>
            </a:r>
            <a:r>
              <a:rPr kumimoji="1" lang="zh-CN" altLang="en-US" sz="2400" dirty="0" smtClean="0"/>
              <a:t> </a:t>
            </a:r>
            <a:r>
              <a:rPr kumimoji="1" lang="en-US" altLang="zh-CN" sz="2400" dirty="0" smtClean="0"/>
              <a:t>pristine,</a:t>
            </a:r>
            <a:r>
              <a:rPr kumimoji="1" lang="zh-CN" altLang="en-US" sz="2400" dirty="0" smtClean="0"/>
              <a:t> </a:t>
            </a:r>
            <a:r>
              <a:rPr kumimoji="1" lang="en-US" altLang="zh-CN" sz="2400" dirty="0" smtClean="0"/>
              <a:t>erstwhile,</a:t>
            </a:r>
            <a:r>
              <a:rPr kumimoji="1" lang="zh-CN" altLang="en-US" sz="2400" dirty="0" smtClean="0"/>
              <a:t> </a:t>
            </a:r>
            <a:r>
              <a:rPr kumimoji="1" lang="en-US" altLang="zh-CN" sz="2400" dirty="0" smtClean="0"/>
              <a:t>hitherto,</a:t>
            </a:r>
            <a:r>
              <a:rPr kumimoji="1" lang="zh-CN" altLang="en-US" sz="2400" dirty="0" smtClean="0"/>
              <a:t> </a:t>
            </a:r>
            <a:r>
              <a:rPr kumimoji="1" lang="en-US" altLang="zh-CN" sz="2400" dirty="0" smtClean="0"/>
              <a:t>no</a:t>
            </a:r>
            <a:r>
              <a:rPr kumimoji="1" lang="zh-CN" altLang="en-US" sz="2400" dirty="0" smtClean="0"/>
              <a:t> </a:t>
            </a:r>
            <a:r>
              <a:rPr kumimoji="1" lang="en-US" altLang="zh-CN" sz="2400" dirty="0" smtClean="0"/>
              <a:t>longer,</a:t>
            </a:r>
            <a:r>
              <a:rPr kumimoji="1" lang="zh-CN" altLang="en-US" sz="2400" dirty="0" smtClean="0"/>
              <a:t>      </a:t>
            </a:r>
            <a:r>
              <a:rPr kumimoji="1" lang="en-US" altLang="zh-CN" sz="2400" dirty="0" smtClean="0"/>
              <a:t>having</a:t>
            </a:r>
            <a:r>
              <a:rPr kumimoji="1" lang="zh-CN" altLang="en-US" sz="2400" dirty="0" smtClean="0"/>
              <a:t> </a:t>
            </a:r>
            <a:r>
              <a:rPr kumimoji="1" lang="en-US" altLang="zh-CN" sz="2400" dirty="0" smtClean="0"/>
              <a:t>done</a:t>
            </a:r>
            <a:r>
              <a:rPr kumimoji="1" lang="zh-CN" altLang="en-US" sz="2400" dirty="0" smtClean="0"/>
              <a:t>结构</a:t>
            </a:r>
            <a:endParaRPr kumimoji="1" lang="en-US" altLang="zh-CN" sz="2400" dirty="0" smtClean="0"/>
          </a:p>
          <a:p>
            <a:pPr>
              <a:buFont typeface="Wingdings" charset="2"/>
              <a:buChar char=""/>
            </a:pPr>
            <a:endParaRPr kumimoji="1" lang="en-US" altLang="zh-CN" sz="2400" dirty="0" smtClean="0"/>
          </a:p>
          <a:p>
            <a:pPr>
              <a:buFont typeface="Wingdings" charset="2"/>
              <a:buChar char=""/>
            </a:pPr>
            <a:r>
              <a:rPr kumimoji="1" lang="zh-CN" altLang="en-US" sz="2400" dirty="0" smtClean="0"/>
              <a:t>结构对比：</a:t>
            </a:r>
            <a:r>
              <a:rPr kumimoji="1" lang="en-US" altLang="zh-CN" sz="2400" dirty="0" smtClean="0"/>
              <a:t>not….but….,</a:t>
            </a:r>
            <a:r>
              <a:rPr kumimoji="1" lang="zh-CN" altLang="en-US" sz="2400" dirty="0" smtClean="0"/>
              <a:t> </a:t>
            </a:r>
            <a:r>
              <a:rPr kumimoji="1" lang="en-US" altLang="zh-CN" sz="2400" dirty="0" smtClean="0"/>
              <a:t>instead</a:t>
            </a:r>
            <a:r>
              <a:rPr kumimoji="1" lang="zh-CN" altLang="en-US" sz="2400" dirty="0" smtClean="0"/>
              <a:t> </a:t>
            </a:r>
            <a:r>
              <a:rPr kumimoji="1" lang="en-US" altLang="zh-CN" sz="2400" dirty="0" smtClean="0"/>
              <a:t>of,</a:t>
            </a:r>
            <a:r>
              <a:rPr kumimoji="1" lang="zh-CN" altLang="en-US" sz="2400" dirty="0" smtClean="0"/>
              <a:t> </a:t>
            </a:r>
            <a:r>
              <a:rPr kumimoji="1" lang="en-US" altLang="zh-CN" sz="2400" dirty="0" smtClean="0"/>
              <a:t>in</a:t>
            </a:r>
            <a:r>
              <a:rPr kumimoji="1" lang="zh-CN" altLang="en-US" sz="2400" dirty="0" smtClean="0"/>
              <a:t> </a:t>
            </a:r>
            <a:r>
              <a:rPr kumimoji="1" lang="en-US" altLang="zh-CN" sz="2400" dirty="0" smtClean="0"/>
              <a:t>contrast</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on</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contrary,</a:t>
            </a:r>
            <a:r>
              <a:rPr kumimoji="1" lang="zh-CN" altLang="en-US" sz="2400" dirty="0" smtClean="0"/>
              <a:t> </a:t>
            </a:r>
            <a:r>
              <a:rPr kumimoji="1" lang="en-US" altLang="zh-CN" sz="2400" dirty="0" smtClean="0"/>
              <a:t>far</a:t>
            </a:r>
            <a:r>
              <a:rPr kumimoji="1" lang="zh-CN" altLang="en-US" sz="2400" dirty="0" smtClean="0"/>
              <a:t> </a:t>
            </a:r>
            <a:r>
              <a:rPr kumimoji="1" lang="en-US" altLang="zh-CN" sz="2400" dirty="0" smtClean="0"/>
              <a:t>form…..</a:t>
            </a:r>
            <a:r>
              <a:rPr kumimoji="1" lang="zh-CN" altLang="en-US" sz="2400" dirty="0" smtClean="0"/>
              <a:t> </a:t>
            </a:r>
            <a:r>
              <a:rPr kumimoji="1" lang="en-US" altLang="zh-CN" sz="2400" dirty="0" smtClean="0"/>
              <a:t>on</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other</a:t>
            </a:r>
            <a:r>
              <a:rPr kumimoji="1" lang="zh-CN" altLang="en-US" sz="2400" dirty="0" smtClean="0"/>
              <a:t> </a:t>
            </a:r>
            <a:r>
              <a:rPr kumimoji="1" lang="en-US" altLang="zh-CN" sz="2400" dirty="0" smtClean="0"/>
              <a:t>hand,</a:t>
            </a:r>
            <a:r>
              <a:rPr kumimoji="1" lang="zh-CN" altLang="en-US" sz="2400" dirty="0" smtClean="0"/>
              <a:t> </a:t>
            </a:r>
            <a:r>
              <a:rPr kumimoji="1" lang="en-US" altLang="zh-CN" sz="2400" dirty="0" smtClean="0"/>
              <a:t>rather</a:t>
            </a:r>
            <a:r>
              <a:rPr kumimoji="1" lang="zh-CN" altLang="en-US" sz="2400" dirty="0" smtClean="0"/>
              <a:t> </a:t>
            </a:r>
            <a:r>
              <a:rPr kumimoji="1" lang="en-US" altLang="zh-CN" sz="2400" dirty="0" smtClean="0"/>
              <a:t>than,</a:t>
            </a:r>
            <a:r>
              <a:rPr kumimoji="1" lang="zh-CN" altLang="en-US" sz="2400" dirty="0" smtClean="0"/>
              <a:t> </a:t>
            </a:r>
            <a:r>
              <a:rPr kumimoji="1" lang="en-US" altLang="zh-CN" sz="2400" dirty="0" smtClean="0"/>
              <a:t>otherwise,</a:t>
            </a:r>
            <a:r>
              <a:rPr kumimoji="1" lang="zh-CN" altLang="en-US" sz="2400" dirty="0" smtClean="0"/>
              <a:t> </a:t>
            </a:r>
            <a:r>
              <a:rPr kumimoji="1" lang="en-US" altLang="zh-CN" sz="2400" dirty="0" smtClean="0"/>
              <a:t>unlike,</a:t>
            </a:r>
            <a:r>
              <a:rPr kumimoji="1" lang="zh-CN" altLang="en-US" sz="2400" dirty="0" smtClean="0"/>
              <a:t> </a:t>
            </a:r>
            <a:r>
              <a:rPr kumimoji="1" lang="en-US" altLang="zh-CN" sz="2400" dirty="0" smtClean="0"/>
              <a:t>not</a:t>
            </a:r>
            <a:r>
              <a:rPr kumimoji="1" lang="zh-CN" altLang="en-US" sz="2400" dirty="0" smtClean="0"/>
              <a:t> </a:t>
            </a:r>
            <a:r>
              <a:rPr kumimoji="1" lang="en-US" altLang="zh-CN" sz="2400" dirty="0" smtClean="0"/>
              <a:t>so</a:t>
            </a:r>
            <a:r>
              <a:rPr kumimoji="1" lang="zh-CN" altLang="en-US" sz="2400" dirty="0" smtClean="0"/>
              <a:t> </a:t>
            </a:r>
            <a:r>
              <a:rPr kumimoji="1" lang="en-US" altLang="zh-CN" sz="2400" dirty="0" smtClean="0"/>
              <a:t>much….as….</a:t>
            </a:r>
          </a:p>
        </p:txBody>
      </p:sp>
    </p:spTree>
    <p:extLst>
      <p:ext uri="{BB962C8B-B14F-4D97-AF65-F5344CB8AC3E}">
        <p14:creationId xmlns:p14="http://schemas.microsoft.com/office/powerpoint/2010/main" val="2084402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对比关系</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
            </a:pPr>
            <a:r>
              <a:rPr kumimoji="1" lang="zh-CN" altLang="en-US" sz="2400" dirty="0" smtClean="0"/>
              <a:t>动词逻辑关系对比：</a:t>
            </a:r>
            <a:r>
              <a:rPr kumimoji="1" lang="en-US" altLang="zh-CN" sz="2400" dirty="0" smtClean="0"/>
              <a:t>give</a:t>
            </a:r>
            <a:r>
              <a:rPr kumimoji="1" lang="zh-CN" altLang="en-US" sz="2400" dirty="0" smtClean="0"/>
              <a:t> </a:t>
            </a:r>
            <a:r>
              <a:rPr kumimoji="1" lang="en-US" altLang="zh-CN" sz="2400" dirty="0" smtClean="0"/>
              <a:t>way</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be</a:t>
            </a:r>
            <a:r>
              <a:rPr kumimoji="1" lang="zh-CN" altLang="en-US" sz="2400" dirty="0" smtClean="0"/>
              <a:t> </a:t>
            </a:r>
            <a:r>
              <a:rPr kumimoji="1" lang="en-US" altLang="zh-CN" sz="2400" dirty="0" smtClean="0"/>
              <a:t>challenged</a:t>
            </a:r>
            <a:r>
              <a:rPr kumimoji="1" lang="zh-CN" altLang="en-US" sz="2400" dirty="0" smtClean="0"/>
              <a:t> </a:t>
            </a:r>
            <a:r>
              <a:rPr kumimoji="1" lang="en-US" altLang="zh-CN" sz="2400" dirty="0" smtClean="0"/>
              <a:t>by,</a:t>
            </a:r>
            <a:r>
              <a:rPr kumimoji="1" lang="zh-CN" altLang="en-US" sz="2400" dirty="0" smtClean="0"/>
              <a:t> </a:t>
            </a:r>
            <a:r>
              <a:rPr kumimoji="1" lang="en-US" altLang="zh-CN" sz="2400" dirty="0" smtClean="0"/>
              <a:t>be</a:t>
            </a:r>
            <a:r>
              <a:rPr kumimoji="1" lang="zh-CN" altLang="en-US" sz="2400" dirty="0" smtClean="0"/>
              <a:t> </a:t>
            </a:r>
            <a:r>
              <a:rPr kumimoji="1" lang="en-US" altLang="zh-CN" sz="2400" dirty="0" smtClean="0"/>
              <a:t>discredited</a:t>
            </a:r>
            <a:r>
              <a:rPr kumimoji="1" lang="zh-CN" altLang="en-US" sz="2400" dirty="0" smtClean="0"/>
              <a:t> </a:t>
            </a:r>
            <a:r>
              <a:rPr kumimoji="1" lang="en-US" altLang="zh-CN" sz="2400" dirty="0" smtClean="0"/>
              <a:t>by,</a:t>
            </a:r>
            <a:r>
              <a:rPr kumimoji="1" lang="zh-CN" altLang="en-US" sz="2400" dirty="0" smtClean="0"/>
              <a:t> </a:t>
            </a:r>
            <a:r>
              <a:rPr kumimoji="1" lang="en-US" altLang="zh-CN" sz="2400" dirty="0" smtClean="0"/>
              <a:t>shift/decay/change/distinguish</a:t>
            </a:r>
            <a:r>
              <a:rPr kumimoji="1" lang="zh-CN" altLang="en-US" sz="2400" dirty="0" smtClean="0"/>
              <a:t> </a:t>
            </a:r>
            <a:r>
              <a:rPr kumimoji="1" lang="en-US" altLang="zh-CN" sz="2400" dirty="0" smtClean="0"/>
              <a:t>from…to…</a:t>
            </a:r>
            <a:r>
              <a:rPr kumimoji="1" lang="zh-CN" altLang="zh-CN" sz="2400" dirty="0" smtClean="0"/>
              <a:t>,</a:t>
            </a:r>
            <a:r>
              <a:rPr kumimoji="1" lang="zh-CN" altLang="en-US" sz="2400" dirty="0" smtClean="0"/>
              <a:t> </a:t>
            </a:r>
            <a:r>
              <a:rPr kumimoji="1" lang="en-US" altLang="zh-CN" sz="2400" dirty="0" smtClean="0"/>
              <a:t>replace/reconcile…with…, </a:t>
            </a:r>
            <a:r>
              <a:rPr kumimoji="1" lang="zh-CN" altLang="en-US" sz="2400" dirty="0" smtClean="0"/>
              <a:t>动词</a:t>
            </a:r>
            <a:r>
              <a:rPr kumimoji="1" lang="en-US" altLang="zh-CN" sz="2400" dirty="0" smtClean="0"/>
              <a:t>+between…and…</a:t>
            </a:r>
          </a:p>
          <a:p>
            <a:pPr>
              <a:buFont typeface="Wingdings" charset="2"/>
              <a:buChar char=""/>
            </a:pPr>
            <a:endParaRPr kumimoji="1" lang="en-US" altLang="zh-CN" sz="2400" dirty="0"/>
          </a:p>
          <a:p>
            <a:pPr>
              <a:buFont typeface="Wingdings" charset="2"/>
              <a:buChar char=""/>
            </a:pPr>
            <a:r>
              <a:rPr kumimoji="1" lang="zh-CN" altLang="en-US" sz="2400" dirty="0" smtClean="0"/>
              <a:t>特殊含义对比：</a:t>
            </a:r>
            <a:r>
              <a:rPr kumimoji="1" lang="en-US" altLang="zh-CN" sz="2400" dirty="0" smtClean="0"/>
              <a:t>paradoxical(</a:t>
            </a:r>
            <a:r>
              <a:rPr kumimoji="1" lang="en-US" altLang="zh-CN" sz="2400" dirty="0" err="1" smtClean="0"/>
              <a:t>ly</a:t>
            </a:r>
            <a:r>
              <a:rPr kumimoji="1" lang="en-US" altLang="zh-CN" sz="2400" dirty="0" smtClean="0"/>
              <a:t>), ironical(</a:t>
            </a:r>
            <a:r>
              <a:rPr kumimoji="1" lang="en-US" altLang="zh-CN" sz="2400" dirty="0" err="1" smtClean="0"/>
              <a:t>ly</a:t>
            </a:r>
            <a:r>
              <a:rPr kumimoji="1" lang="en-US" altLang="zh-CN" sz="2400" dirty="0" smtClean="0"/>
              <a:t>), unexpected(</a:t>
            </a:r>
            <a:r>
              <a:rPr kumimoji="1" lang="en-US" altLang="zh-CN" sz="2400" dirty="0" err="1" smtClean="0"/>
              <a:t>ly</a:t>
            </a:r>
            <a:r>
              <a:rPr kumimoji="1" lang="en-US" altLang="zh-CN" sz="2400" dirty="0" smtClean="0"/>
              <a:t>)</a:t>
            </a:r>
          </a:p>
          <a:p>
            <a:pPr>
              <a:buFont typeface="Wingdings" charset="2"/>
              <a:buChar char=""/>
            </a:pPr>
            <a:endParaRPr kumimoji="1" lang="en-US" altLang="zh-CN" sz="2400" dirty="0"/>
          </a:p>
          <a:p>
            <a:pPr>
              <a:buFont typeface="Wingdings" charset="2"/>
              <a:buChar char=""/>
            </a:pPr>
            <a:r>
              <a:rPr kumimoji="1" lang="zh-CN" altLang="en-US" sz="2400" dirty="0" smtClean="0"/>
              <a:t>反义词直接对比：</a:t>
            </a:r>
            <a:r>
              <a:rPr kumimoji="1" lang="en-US" altLang="zh-CN" sz="2400" dirty="0" smtClean="0"/>
              <a:t>encourage/discourage, active/dormant</a:t>
            </a:r>
          </a:p>
          <a:p>
            <a:pPr marL="0" indent="0">
              <a:buNone/>
            </a:pPr>
            <a:endParaRPr kumimoji="1" lang="en-US" altLang="zh-CN" sz="2400" dirty="0" smtClean="0"/>
          </a:p>
        </p:txBody>
      </p:sp>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531743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对比关系</a:t>
            </a:r>
            <a:endParaRPr kumimoji="1" lang="zh-CN" altLang="en-US" dirty="0"/>
          </a:p>
        </p:txBody>
      </p:sp>
      <p:sp>
        <p:nvSpPr>
          <p:cNvPr id="4" name="TextBox 5"/>
          <p:cNvSpPr txBox="1"/>
          <p:nvPr/>
        </p:nvSpPr>
        <p:spPr>
          <a:xfrm>
            <a:off x="642910" y="1428736"/>
            <a:ext cx="7786742"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The popularity  of  pseudoscience  and  quack  medicines  in  the nineteenth  century  suggests  that  people </a:t>
            </a:r>
            <a:r>
              <a:rPr lang="en-US" altLang="zh-CN" sz="2400" dirty="0" smtClean="0"/>
              <a:t>were</a:t>
            </a:r>
            <a:r>
              <a:rPr lang="zh-CN" altLang="en-US" sz="2400" dirty="0" smtClean="0"/>
              <a:t> </a:t>
            </a:r>
            <a:r>
              <a:rPr lang="en-US" altLang="zh-CN" sz="2400" dirty="0" smtClean="0"/>
              <a:t>very_______</a:t>
            </a:r>
            <a:r>
              <a:rPr lang="en-US" altLang="zh-CN" sz="2400" dirty="0"/>
              <a:t>, but the gullibility of the public today makes citizens of yesterday look like hard-nosed </a:t>
            </a:r>
            <a:r>
              <a:rPr lang="en-US" altLang="zh-CN" sz="2400" dirty="0" smtClean="0"/>
              <a:t>______.</a:t>
            </a:r>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a:p>
            <a:pPr>
              <a:lnSpc>
                <a:spcPct val="150000"/>
              </a:lnSpc>
            </a:pPr>
            <a:endParaRPr lang="en-US" altLang="zh-CN" sz="2400" dirty="0"/>
          </a:p>
        </p:txBody>
      </p:sp>
      <p:graphicFrame>
        <p:nvGraphicFramePr>
          <p:cNvPr id="3" name="表格 2"/>
          <p:cNvGraphicFramePr>
            <a:graphicFrameLocks noGrp="1"/>
          </p:cNvGraphicFramePr>
          <p:nvPr>
            <p:extLst>
              <p:ext uri="{D42A27DB-BD31-4B8C-83A1-F6EECF244321}">
                <p14:modId xmlns:p14="http://schemas.microsoft.com/office/powerpoint/2010/main" val="1729121386"/>
              </p:ext>
            </p:extLst>
          </p:nvPr>
        </p:nvGraphicFramePr>
        <p:xfrm>
          <a:off x="1267918" y="3490431"/>
          <a:ext cx="6096000" cy="1584960"/>
        </p:xfrm>
        <a:graphic>
          <a:graphicData uri="http://schemas.openxmlformats.org/drawingml/2006/table">
            <a:tbl>
              <a:tblPr firstRow="1" bandRow="1">
                <a:tableStyleId>{2D5ABB26-0587-4C30-8999-92F81FD0307C}</a:tableStyleId>
              </a:tblPr>
              <a:tblGrid>
                <a:gridCol w="3048000"/>
                <a:gridCol w="3048000"/>
              </a:tblGrid>
              <a:tr h="370840">
                <a:tc>
                  <a:txBody>
                    <a:bodyPr/>
                    <a:lstStyle/>
                    <a:p>
                      <a:r>
                        <a:rPr lang="en-US" altLang="zh-CN" sz="2000" dirty="0" smtClean="0"/>
                        <a:t>Blank</a:t>
                      </a:r>
                      <a:r>
                        <a:rPr lang="zh-CN" altLang="en-US" sz="2000" dirty="0" smtClean="0"/>
                        <a:t> </a:t>
                      </a:r>
                      <a:r>
                        <a:rPr lang="zh-CN" altLang="zh-CN" sz="2000" dirty="0" smtClean="0"/>
                        <a:t>(</a:t>
                      </a:r>
                      <a:r>
                        <a:rPr lang="en-US" altLang="zh-CN" sz="2000" dirty="0" err="1" smtClean="0"/>
                        <a:t>i</a:t>
                      </a:r>
                      <a:r>
                        <a:rPr lang="en-US" altLang="zh-CN" sz="2000" dirty="0" smtClean="0"/>
                        <a:t>)</a:t>
                      </a:r>
                      <a:endParaRPr lang="zh-CN" altLang="en-US" sz="2000" dirty="0"/>
                    </a:p>
                  </a:txBody>
                  <a:tcPr/>
                </a:tc>
                <a:tc>
                  <a:txBody>
                    <a:bodyPr/>
                    <a:lstStyle/>
                    <a:p>
                      <a:r>
                        <a:rPr lang="en-US" altLang="zh-CN" sz="2000" dirty="0" smtClean="0"/>
                        <a:t>Blank(ii)</a:t>
                      </a:r>
                      <a:endParaRPr lang="zh-CN" altLang="en-US" sz="2000" dirty="0"/>
                    </a:p>
                  </a:txBody>
                  <a:tcPr/>
                </a:tc>
              </a:tr>
              <a:tr h="370840">
                <a:tc>
                  <a:txBody>
                    <a:bodyPr/>
                    <a:lstStyle/>
                    <a:p>
                      <a:r>
                        <a:rPr lang="en-US" altLang="zh-CN" sz="2000" dirty="0" smtClean="0"/>
                        <a:t>A</a:t>
                      </a:r>
                      <a:r>
                        <a:rPr lang="zh-CN" altLang="en-US" sz="2000" dirty="0" smtClean="0"/>
                        <a:t> </a:t>
                      </a:r>
                      <a:r>
                        <a:rPr lang="en-US" altLang="zh-CN" sz="2000" dirty="0" smtClean="0"/>
                        <a:t>cautious</a:t>
                      </a:r>
                      <a:endParaRPr lang="zh-CN" altLang="en-US" sz="2000" dirty="0"/>
                    </a:p>
                  </a:txBody>
                  <a:tcPr/>
                </a:tc>
                <a:tc>
                  <a:txBody>
                    <a:bodyPr/>
                    <a:lstStyle/>
                    <a:p>
                      <a:r>
                        <a:rPr lang="en-US" altLang="zh-CN" sz="2000" dirty="0" smtClean="0"/>
                        <a:t>D</a:t>
                      </a:r>
                      <a:r>
                        <a:rPr lang="zh-CN" altLang="en-US" sz="2000" dirty="0" smtClean="0"/>
                        <a:t> </a:t>
                      </a:r>
                      <a:r>
                        <a:rPr lang="en-US" altLang="zh-CN" sz="2000" dirty="0" smtClean="0"/>
                        <a:t>pragmatists</a:t>
                      </a:r>
                      <a:endParaRPr lang="zh-CN" altLang="en-US" sz="2000" dirty="0"/>
                    </a:p>
                  </a:txBody>
                  <a:tcPr/>
                </a:tc>
              </a:tr>
              <a:tr h="370840">
                <a:tc>
                  <a:txBody>
                    <a:bodyPr/>
                    <a:lstStyle/>
                    <a:p>
                      <a:r>
                        <a:rPr lang="en-US" altLang="zh-CN" sz="2000" dirty="0" smtClean="0"/>
                        <a:t>B</a:t>
                      </a:r>
                      <a:r>
                        <a:rPr lang="zh-CN" altLang="en-US" sz="2000" dirty="0" smtClean="0"/>
                        <a:t> </a:t>
                      </a:r>
                      <a:r>
                        <a:rPr lang="en-US" altLang="zh-CN" sz="2000" dirty="0" smtClean="0"/>
                        <a:t>credulous</a:t>
                      </a:r>
                      <a:endParaRPr lang="zh-CN" altLang="en-US" sz="2000" dirty="0"/>
                    </a:p>
                  </a:txBody>
                  <a:tcPr/>
                </a:tc>
                <a:tc>
                  <a:txBody>
                    <a:bodyPr/>
                    <a:lstStyle/>
                    <a:p>
                      <a:r>
                        <a:rPr lang="en-US" altLang="zh-CN" sz="2000" dirty="0" smtClean="0"/>
                        <a:t>E</a:t>
                      </a:r>
                      <a:r>
                        <a:rPr lang="zh-CN" altLang="en-US" sz="2000" dirty="0" smtClean="0"/>
                        <a:t> </a:t>
                      </a:r>
                      <a:r>
                        <a:rPr lang="en-US" altLang="zh-CN" sz="2000" dirty="0" smtClean="0"/>
                        <a:t>educators</a:t>
                      </a:r>
                      <a:endParaRPr lang="zh-CN" altLang="en-US" sz="2000" dirty="0"/>
                    </a:p>
                  </a:txBody>
                  <a:tcPr/>
                </a:tc>
              </a:tr>
              <a:tr h="370840">
                <a:tc>
                  <a:txBody>
                    <a:bodyPr/>
                    <a:lstStyle/>
                    <a:p>
                      <a:r>
                        <a:rPr lang="en-US" altLang="zh-CN" sz="2000" dirty="0" smtClean="0"/>
                        <a:t>C</a:t>
                      </a:r>
                      <a:r>
                        <a:rPr lang="zh-CN" altLang="en-US" sz="2000" dirty="0" smtClean="0"/>
                        <a:t> </a:t>
                      </a:r>
                      <a:r>
                        <a:rPr lang="en-US" altLang="zh-CN" sz="2000" dirty="0" smtClean="0"/>
                        <a:t>rational</a:t>
                      </a:r>
                      <a:endParaRPr lang="zh-CN" altLang="en-US" sz="2000" dirty="0"/>
                    </a:p>
                  </a:txBody>
                  <a:tcPr/>
                </a:tc>
                <a:tc>
                  <a:txBody>
                    <a:bodyPr/>
                    <a:lstStyle/>
                    <a:p>
                      <a:r>
                        <a:rPr lang="en-US" altLang="zh-CN" sz="2000" dirty="0" smtClean="0"/>
                        <a:t>F</a:t>
                      </a:r>
                      <a:r>
                        <a:rPr lang="zh-CN" altLang="en-US" sz="2000" dirty="0" smtClean="0"/>
                        <a:t> </a:t>
                      </a:r>
                      <a:r>
                        <a:rPr lang="en-US" altLang="zh-CN" sz="2000" dirty="0" smtClean="0"/>
                        <a:t>skeptics</a:t>
                      </a:r>
                      <a:endParaRPr lang="zh-CN" altLang="en-US" sz="2000" dirty="0"/>
                    </a:p>
                  </a:txBody>
                  <a:tcPr/>
                </a:tc>
              </a:tr>
            </a:tbl>
          </a:graphicData>
        </a:graphic>
      </p:graphicFrame>
      <p:grpSp>
        <p:nvGrpSpPr>
          <p:cNvPr id="5" name="组 4"/>
          <p:cNvGrpSpPr/>
          <p:nvPr/>
        </p:nvGrpSpPr>
        <p:grpSpPr>
          <a:xfrm>
            <a:off x="2555479" y="5787102"/>
            <a:ext cx="4485567" cy="889000"/>
            <a:chOff x="1756600" y="5487999"/>
            <a:chExt cx="5198469" cy="889000"/>
          </a:xfrm>
        </p:grpSpPr>
        <p:pic>
          <p:nvPicPr>
            <p:cNvPr id="6" name="图片 5"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7" name="图片 6"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859739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13198"/>
            <a:ext cx="8229600" cy="4818198"/>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zh-CN" altLang="en-US" sz="2000" dirty="0"/>
              <a:t> </a:t>
            </a:r>
            <a:r>
              <a:rPr lang="zh-CN" altLang="en-US" sz="2000" dirty="0" smtClean="0"/>
              <a:t>   </a:t>
            </a:r>
            <a:r>
              <a:rPr lang="en-US" altLang="zh-CN" sz="2000" dirty="0" smtClean="0"/>
              <a:t>Philosophy</a:t>
            </a:r>
            <a:r>
              <a:rPr lang="en-US" altLang="zh-CN" sz="2000" dirty="0"/>
              <a:t>, unlike most other subjects, dose not try to extend our knowledge by discovering new information about the world. </a:t>
            </a:r>
            <a:r>
              <a:rPr lang="en-US" altLang="zh-CN" sz="2000" dirty="0">
                <a:solidFill>
                  <a:srgbClr val="953735"/>
                </a:solidFill>
              </a:rPr>
              <a:t>Instead</a:t>
            </a:r>
            <a:r>
              <a:rPr lang="en-US" altLang="zh-CN" sz="2000" dirty="0"/>
              <a:t> it tries to deepen our understanding </a:t>
            </a:r>
            <a:r>
              <a:rPr lang="en-US" altLang="zh-CN" sz="2000" dirty="0" smtClean="0"/>
              <a:t>through</a:t>
            </a:r>
            <a:r>
              <a:rPr lang="en-US" altLang="zh-CN" sz="2000" dirty="0"/>
              <a:t> </a:t>
            </a:r>
            <a:r>
              <a:rPr lang="en-US" altLang="zh-CN" sz="2000" dirty="0" smtClean="0"/>
              <a:t>_____what </a:t>
            </a:r>
            <a:r>
              <a:rPr lang="en-US" altLang="zh-CN" sz="2000" dirty="0"/>
              <a:t>is already closest to us—the experiences, thoughts, concepts, and activities that make up our lives but that ordinarily escape our notice precisely because they are so familiar. Philosophy begins by </a:t>
            </a:r>
            <a:r>
              <a:rPr lang="en-US" altLang="zh-CN" sz="2000" dirty="0" smtClean="0"/>
              <a:t>finding</a:t>
            </a:r>
            <a:r>
              <a:rPr lang="zh-CN" altLang="zh-CN" sz="2000" dirty="0" smtClean="0"/>
              <a:t>_</a:t>
            </a:r>
            <a:r>
              <a:rPr lang="en-US" altLang="zh-CN" sz="2000" dirty="0" smtClean="0"/>
              <a:t>___ </a:t>
            </a:r>
            <a:r>
              <a:rPr lang="en-US" altLang="zh-CN" sz="2000" dirty="0"/>
              <a:t>the things that are </a:t>
            </a:r>
            <a:r>
              <a:rPr lang="zh-CN" altLang="zh-CN" sz="2000" dirty="0" smtClean="0"/>
              <a:t>_</a:t>
            </a:r>
            <a:r>
              <a:rPr lang="en-US" altLang="zh-CN" sz="2000" dirty="0" smtClean="0"/>
              <a:t>____ </a:t>
            </a:r>
            <a:r>
              <a:rPr lang="en-US" altLang="zh-CN" sz="2000" dirty="0"/>
              <a:t>.</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950848232"/>
              </p:ext>
            </p:extLst>
          </p:nvPr>
        </p:nvGraphicFramePr>
        <p:xfrm>
          <a:off x="1000100" y="3854468"/>
          <a:ext cx="7429551" cy="1928828"/>
        </p:xfrm>
        <a:graphic>
          <a:graphicData uri="http://schemas.openxmlformats.org/drawingml/2006/table">
            <a:tbl>
              <a:tblPr>
                <a:tableStyleId>{2D5ABB26-0587-4C30-8999-92F81FD0307C}</a:tableStyleId>
              </a:tblPr>
              <a:tblGrid>
                <a:gridCol w="2476517"/>
                <a:gridCol w="2476517"/>
                <a:gridCol w="2476517"/>
              </a:tblGrid>
              <a:tr h="482207">
                <a:tc>
                  <a:txBody>
                    <a:bodyPr/>
                    <a:lstStyle/>
                    <a:p>
                      <a:pPr algn="l">
                        <a:lnSpc>
                          <a:spcPts val="1170"/>
                        </a:lnSpc>
                        <a:spcAft>
                          <a:spcPts val="325"/>
                        </a:spcAft>
                      </a:pPr>
                      <a:endParaRPr lang="en-US" sz="1600" b="0" kern="0" dirty="0" smtClean="0">
                        <a:latin typeface="+mn-lt"/>
                      </a:endParaRPr>
                    </a:p>
                    <a:p>
                      <a:pPr algn="l">
                        <a:lnSpc>
                          <a:spcPts val="1170"/>
                        </a:lnSpc>
                        <a:spcAft>
                          <a:spcPts val="325"/>
                        </a:spcAft>
                      </a:pPr>
                      <a:r>
                        <a:rPr lang="en-US" sz="1600" b="0" kern="0" dirty="0" smtClean="0">
                          <a:latin typeface="+mn-lt"/>
                        </a:rPr>
                        <a:t>BLANK(</a:t>
                      </a:r>
                      <a:r>
                        <a:rPr lang="en-US" sz="1600" b="0" kern="0" dirty="0" err="1" smtClean="0">
                          <a:latin typeface="+mn-lt"/>
                        </a:rPr>
                        <a:t>i</a:t>
                      </a:r>
                      <a:r>
                        <a:rPr lang="en-US" sz="1600" b="0" kern="0" dirty="0">
                          <a:latin typeface="+mn-lt"/>
                        </a:rPr>
                        <a:t>)</a:t>
                      </a:r>
                      <a:endParaRPr lang="zh-CN" sz="1600" b="0" kern="100" dirty="0">
                        <a:solidFill>
                          <a:schemeClr val="tx1"/>
                        </a:solidFill>
                        <a:latin typeface="+mn-lt"/>
                        <a:ea typeface="宋体"/>
                        <a:cs typeface="Times New Roman"/>
                      </a:endParaRPr>
                    </a:p>
                  </a:txBody>
                  <a:tcPr marL="68580" marR="68580" marT="0" marB="0"/>
                </a:tc>
                <a:tc>
                  <a:txBody>
                    <a:bodyPr/>
                    <a:lstStyle/>
                    <a:p>
                      <a:pPr algn="l">
                        <a:lnSpc>
                          <a:spcPts val="1170"/>
                        </a:lnSpc>
                        <a:spcAft>
                          <a:spcPts val="325"/>
                        </a:spcAft>
                      </a:pPr>
                      <a:endParaRPr lang="en-US" sz="1600" b="0" kern="0" dirty="0" smtClean="0">
                        <a:latin typeface="+mn-lt"/>
                      </a:endParaRPr>
                    </a:p>
                    <a:p>
                      <a:pPr algn="l">
                        <a:lnSpc>
                          <a:spcPts val="1170"/>
                        </a:lnSpc>
                        <a:spcAft>
                          <a:spcPts val="325"/>
                        </a:spcAft>
                      </a:pPr>
                      <a:r>
                        <a:rPr lang="en-US" sz="1600" b="0" kern="0" dirty="0" smtClean="0">
                          <a:latin typeface="+mn-lt"/>
                        </a:rPr>
                        <a:t>BLANK(ii</a:t>
                      </a:r>
                      <a:r>
                        <a:rPr lang="en-US" sz="1600" b="0" kern="0" dirty="0">
                          <a:latin typeface="+mn-lt"/>
                        </a:rPr>
                        <a:t>)</a:t>
                      </a:r>
                      <a:endParaRPr lang="zh-CN" sz="1600" b="0" kern="100" dirty="0">
                        <a:solidFill>
                          <a:schemeClr val="tx1"/>
                        </a:solidFill>
                        <a:latin typeface="+mn-lt"/>
                        <a:ea typeface="宋体"/>
                        <a:cs typeface="Times New Roman"/>
                      </a:endParaRPr>
                    </a:p>
                  </a:txBody>
                  <a:tcPr marL="68580" marR="68580" marT="0" marB="0"/>
                </a:tc>
                <a:tc>
                  <a:txBody>
                    <a:bodyPr/>
                    <a:lstStyle/>
                    <a:p>
                      <a:pPr algn="l">
                        <a:lnSpc>
                          <a:spcPts val="1170"/>
                        </a:lnSpc>
                        <a:spcAft>
                          <a:spcPts val="325"/>
                        </a:spcAft>
                      </a:pPr>
                      <a:endParaRPr lang="en-US" sz="1600" b="0" kern="0" dirty="0" smtClean="0">
                        <a:latin typeface="+mn-lt"/>
                      </a:endParaRPr>
                    </a:p>
                    <a:p>
                      <a:pPr algn="l">
                        <a:lnSpc>
                          <a:spcPts val="1170"/>
                        </a:lnSpc>
                        <a:spcAft>
                          <a:spcPts val="325"/>
                        </a:spcAft>
                      </a:pPr>
                      <a:r>
                        <a:rPr lang="en-US" sz="1600" b="0" kern="0" dirty="0" smtClean="0">
                          <a:latin typeface="+mn-lt"/>
                        </a:rPr>
                        <a:t>BLANK(iii</a:t>
                      </a:r>
                      <a:r>
                        <a:rPr lang="en-US" sz="1600" b="0" kern="0" dirty="0">
                          <a:latin typeface="+mn-lt"/>
                        </a:rPr>
                        <a:t>)</a:t>
                      </a:r>
                      <a:endParaRPr lang="zh-CN" sz="1600" b="0" kern="100" dirty="0">
                        <a:solidFill>
                          <a:schemeClr val="tx1"/>
                        </a:solidFill>
                        <a:latin typeface="+mn-lt"/>
                        <a:ea typeface="宋体"/>
                        <a:cs typeface="Times New Roman"/>
                      </a:endParaRPr>
                    </a:p>
                  </a:txBody>
                  <a:tcPr marL="68580" marR="68580" marT="0" marB="0"/>
                </a:tc>
              </a:tr>
              <a:tr h="482207">
                <a:tc>
                  <a:txBody>
                    <a:bodyPr/>
                    <a:lstStyle/>
                    <a:p>
                      <a:pPr algn="l">
                        <a:lnSpc>
                          <a:spcPts val="1170"/>
                        </a:lnSpc>
                        <a:spcAft>
                          <a:spcPts val="325"/>
                        </a:spcAft>
                      </a:pPr>
                      <a:r>
                        <a:rPr lang="en-US" sz="1600" b="0" kern="1200" dirty="0" smtClean="0">
                          <a:latin typeface="+mn-lt"/>
                        </a:rPr>
                        <a:t>(A) </a:t>
                      </a:r>
                      <a:r>
                        <a:rPr lang="en-US" altLang="zh-CN" sz="1600" b="0" kern="1200" dirty="0" smtClean="0">
                          <a:solidFill>
                            <a:schemeClr val="tx1"/>
                          </a:solidFill>
                          <a:latin typeface="+mn-lt"/>
                          <a:ea typeface="+mn-ea"/>
                          <a:cs typeface="+mn-cs"/>
                        </a:rPr>
                        <a:t>attainment of </a:t>
                      </a:r>
                      <a:endParaRPr lang="zh-CN" sz="1600" b="0" u="none" kern="100" dirty="0">
                        <a:solidFill>
                          <a:schemeClr val="tx1"/>
                        </a:solidFill>
                        <a:latin typeface="+mn-lt"/>
                        <a:ea typeface="宋体"/>
                        <a:cs typeface="Times New Roman"/>
                      </a:endParaRPr>
                    </a:p>
                  </a:txBody>
                  <a:tcPr marL="68580" marR="68580" marT="0" marB="0" anchor="b"/>
                </a:tc>
                <a:tc>
                  <a:txBody>
                    <a:bodyPr/>
                    <a:lstStyle/>
                    <a:p>
                      <a:pPr algn="l">
                        <a:lnSpc>
                          <a:spcPts val="1170"/>
                        </a:lnSpc>
                        <a:spcAft>
                          <a:spcPts val="325"/>
                        </a:spcAft>
                      </a:pPr>
                      <a:r>
                        <a:rPr lang="en-US" sz="1600" b="0" kern="1200" dirty="0" smtClean="0">
                          <a:latin typeface="+mn-lt"/>
                        </a:rPr>
                        <a:t>(D) </a:t>
                      </a:r>
                      <a:r>
                        <a:rPr lang="en-US" altLang="zh-CN" sz="1600" b="0" kern="1200" dirty="0" smtClean="0">
                          <a:solidFill>
                            <a:schemeClr val="tx1"/>
                          </a:solidFill>
                          <a:latin typeface="+mn-lt"/>
                          <a:ea typeface="+mn-ea"/>
                          <a:cs typeface="+mn-cs"/>
                        </a:rPr>
                        <a:t>essentially  irrelevant</a:t>
                      </a:r>
                      <a:endParaRPr lang="zh-CN" sz="1600" b="0" kern="100" dirty="0">
                        <a:solidFill>
                          <a:schemeClr val="tx1"/>
                        </a:solidFill>
                        <a:latin typeface="+mn-lt"/>
                        <a:ea typeface="宋体"/>
                        <a:cs typeface="Times New Roman"/>
                      </a:endParaRPr>
                    </a:p>
                  </a:txBody>
                  <a:tcPr marL="68580" marR="68580" marT="0" marB="0" anchor="b"/>
                </a:tc>
                <a:tc>
                  <a:txBody>
                    <a:bodyPr/>
                    <a:lstStyle/>
                    <a:p>
                      <a:pPr algn="l">
                        <a:lnSpc>
                          <a:spcPts val="1170"/>
                        </a:lnSpc>
                        <a:spcAft>
                          <a:spcPts val="325"/>
                        </a:spcAft>
                      </a:pPr>
                      <a:r>
                        <a:rPr lang="en-US" sz="1600" b="0" kern="1200" dirty="0" smtClean="0">
                          <a:latin typeface="+mn-lt"/>
                        </a:rPr>
                        <a:t>(G) </a:t>
                      </a:r>
                      <a:r>
                        <a:rPr lang="en-US" altLang="zh-CN" sz="1600" b="0" kern="1200" dirty="0" smtClean="0">
                          <a:solidFill>
                            <a:schemeClr val="tx1"/>
                          </a:solidFill>
                          <a:latin typeface="+mn-lt"/>
                          <a:ea typeface="+mn-ea"/>
                          <a:cs typeface="+mn-cs"/>
                        </a:rPr>
                        <a:t>most prosaic</a:t>
                      </a:r>
                      <a:endParaRPr lang="zh-CN" sz="1600" b="0" u="none" kern="100" dirty="0">
                        <a:solidFill>
                          <a:schemeClr val="tx1"/>
                        </a:solidFill>
                        <a:latin typeface="+mn-lt"/>
                        <a:ea typeface="宋体"/>
                        <a:cs typeface="Times New Roman"/>
                      </a:endParaRPr>
                    </a:p>
                  </a:txBody>
                  <a:tcPr marL="68580" marR="68580" marT="0" marB="0" anchor="b"/>
                </a:tc>
              </a:tr>
              <a:tr h="482207">
                <a:tc>
                  <a:txBody>
                    <a:bodyPr/>
                    <a:lstStyle/>
                    <a:p>
                      <a:pPr algn="l">
                        <a:lnSpc>
                          <a:spcPts val="1170"/>
                        </a:lnSpc>
                        <a:spcAft>
                          <a:spcPts val="325"/>
                        </a:spcAft>
                      </a:pPr>
                      <a:r>
                        <a:rPr lang="en-US" sz="1600" b="0" kern="1200" dirty="0" smtClean="0">
                          <a:latin typeface="+mn-lt"/>
                        </a:rPr>
                        <a:t>(B) </a:t>
                      </a:r>
                      <a:r>
                        <a:rPr lang="en-US" altLang="zh-CN" sz="1600" b="0" kern="1200" dirty="0" smtClean="0">
                          <a:solidFill>
                            <a:schemeClr val="tx1"/>
                          </a:solidFill>
                          <a:latin typeface="+mn-lt"/>
                          <a:ea typeface="+mn-ea"/>
                          <a:cs typeface="+mn-cs"/>
                        </a:rPr>
                        <a:t>rumination on</a:t>
                      </a:r>
                      <a:endParaRPr lang="zh-CN" sz="1600" b="0" kern="100" dirty="0">
                        <a:solidFill>
                          <a:schemeClr val="tx1"/>
                        </a:solidFill>
                        <a:latin typeface="+mn-lt"/>
                        <a:ea typeface="宋体"/>
                        <a:cs typeface="Times New Roman"/>
                      </a:endParaRPr>
                    </a:p>
                  </a:txBody>
                  <a:tcPr marL="68580" marR="68580" marT="0" marB="0" anchor="b"/>
                </a:tc>
                <a:tc>
                  <a:txBody>
                    <a:bodyPr/>
                    <a:lstStyle/>
                    <a:p>
                      <a:pPr algn="l">
                        <a:lnSpc>
                          <a:spcPts val="1170"/>
                        </a:lnSpc>
                        <a:spcAft>
                          <a:spcPts val="325"/>
                        </a:spcAft>
                      </a:pPr>
                      <a:r>
                        <a:rPr lang="en-US" sz="1600" b="0" kern="1200" dirty="0" smtClean="0">
                          <a:latin typeface="+mn-lt"/>
                        </a:rPr>
                        <a:t>(E) </a:t>
                      </a:r>
                      <a:r>
                        <a:rPr lang="en-US" altLang="zh-CN" sz="1600" b="0" kern="1200" dirty="0" smtClean="0">
                          <a:solidFill>
                            <a:schemeClr val="tx1"/>
                          </a:solidFill>
                          <a:latin typeface="+mn-lt"/>
                          <a:ea typeface="+mn-ea"/>
                          <a:cs typeface="+mn-cs"/>
                        </a:rPr>
                        <a:t>utterly mysterious</a:t>
                      </a:r>
                      <a:endParaRPr lang="zh-CN" sz="1600" b="0" u="none" kern="100" dirty="0">
                        <a:solidFill>
                          <a:schemeClr val="tx1"/>
                        </a:solidFill>
                        <a:latin typeface="+mn-lt"/>
                        <a:ea typeface="宋体"/>
                        <a:cs typeface="Times New Roman"/>
                      </a:endParaRPr>
                    </a:p>
                  </a:txBody>
                  <a:tcPr marL="68580" marR="68580" marT="0" marB="0" anchor="b"/>
                </a:tc>
                <a:tc>
                  <a:txBody>
                    <a:bodyPr/>
                    <a:lstStyle/>
                    <a:p>
                      <a:pPr algn="l">
                        <a:lnSpc>
                          <a:spcPts val="1170"/>
                        </a:lnSpc>
                        <a:spcAft>
                          <a:spcPts val="325"/>
                        </a:spcAft>
                      </a:pPr>
                      <a:r>
                        <a:rPr lang="en-US" sz="1600" b="0" kern="1200" dirty="0" smtClean="0">
                          <a:latin typeface="+mn-lt"/>
                        </a:rPr>
                        <a:t>(H) </a:t>
                      </a:r>
                      <a:r>
                        <a:rPr lang="en-US" altLang="zh-CN" sz="1600" b="0" kern="1200" dirty="0" smtClean="0">
                          <a:solidFill>
                            <a:schemeClr val="tx1"/>
                          </a:solidFill>
                          <a:latin typeface="+mn-lt"/>
                          <a:ea typeface="+mn-ea"/>
                          <a:cs typeface="+mn-cs"/>
                        </a:rPr>
                        <a:t>somewhat hackneyed</a:t>
                      </a:r>
                      <a:endParaRPr lang="zh-CN" sz="1600" b="0" u="none" kern="100" dirty="0">
                        <a:solidFill>
                          <a:schemeClr val="tx1"/>
                        </a:solidFill>
                        <a:latin typeface="+mn-lt"/>
                        <a:ea typeface="宋体"/>
                        <a:cs typeface="Times New Roman"/>
                      </a:endParaRPr>
                    </a:p>
                  </a:txBody>
                  <a:tcPr marL="68580" marR="68580" marT="0" marB="0" anchor="b"/>
                </a:tc>
              </a:tr>
              <a:tr h="482207">
                <a:tc>
                  <a:txBody>
                    <a:bodyPr/>
                    <a:lstStyle/>
                    <a:p>
                      <a:pPr algn="l">
                        <a:lnSpc>
                          <a:spcPts val="1170"/>
                        </a:lnSpc>
                        <a:spcAft>
                          <a:spcPts val="325"/>
                        </a:spcAft>
                      </a:pPr>
                      <a:r>
                        <a:rPr lang="en-US" sz="1600" b="0" kern="1200" dirty="0" smtClean="0">
                          <a:latin typeface="+mn-lt"/>
                        </a:rPr>
                        <a:t>(C) </a:t>
                      </a:r>
                      <a:r>
                        <a:rPr lang="en-US" altLang="zh-CN" sz="1600" b="0" kern="1200" dirty="0" smtClean="0">
                          <a:solidFill>
                            <a:schemeClr val="tx1"/>
                          </a:solidFill>
                          <a:latin typeface="+mn-lt"/>
                          <a:ea typeface="+mn-ea"/>
                          <a:cs typeface="+mn-cs"/>
                        </a:rPr>
                        <a:t>detachment from</a:t>
                      </a:r>
                      <a:endParaRPr lang="zh-CN" sz="1600" b="0" kern="100" dirty="0">
                        <a:solidFill>
                          <a:schemeClr val="tx1"/>
                        </a:solidFill>
                        <a:latin typeface="+mn-lt"/>
                        <a:ea typeface="宋体"/>
                        <a:cs typeface="Times New Roman"/>
                      </a:endParaRPr>
                    </a:p>
                  </a:txBody>
                  <a:tcPr marL="68580" marR="68580" marT="0" marB="0" anchor="b"/>
                </a:tc>
                <a:tc>
                  <a:txBody>
                    <a:bodyPr/>
                    <a:lstStyle/>
                    <a:p>
                      <a:pPr algn="l">
                        <a:lnSpc>
                          <a:spcPts val="1170"/>
                        </a:lnSpc>
                        <a:spcAft>
                          <a:spcPts val="325"/>
                        </a:spcAft>
                      </a:pPr>
                      <a:r>
                        <a:rPr lang="en-US" sz="1600" b="0" kern="1200" dirty="0" smtClean="0">
                          <a:latin typeface="+mn-lt"/>
                        </a:rPr>
                        <a:t>(F) </a:t>
                      </a:r>
                      <a:r>
                        <a:rPr lang="en-US" altLang="zh-CN" sz="1600" b="0" kern="1200" dirty="0" smtClean="0">
                          <a:solidFill>
                            <a:schemeClr val="tx1"/>
                          </a:solidFill>
                          <a:latin typeface="+mn-lt"/>
                          <a:ea typeface="+mn-ea"/>
                          <a:cs typeface="+mn-cs"/>
                        </a:rPr>
                        <a:t>Thoroughly</a:t>
                      </a:r>
                      <a:r>
                        <a:rPr lang="zh-CN" altLang="en-US" sz="1600" b="0" kern="1200" dirty="0" smtClean="0">
                          <a:solidFill>
                            <a:schemeClr val="tx1"/>
                          </a:solidFill>
                          <a:latin typeface="+mn-lt"/>
                          <a:ea typeface="+mn-ea"/>
                          <a:cs typeface="+mn-cs"/>
                        </a:rPr>
                        <a:t> </a:t>
                      </a:r>
                      <a:r>
                        <a:rPr lang="en-US" altLang="zh-CN" sz="1600" b="0" kern="1200" dirty="0" smtClean="0">
                          <a:solidFill>
                            <a:schemeClr val="tx1"/>
                          </a:solidFill>
                          <a:latin typeface="+mn-lt"/>
                          <a:ea typeface="+mn-ea"/>
                          <a:cs typeface="+mn-cs"/>
                        </a:rPr>
                        <a:t>commonplace</a:t>
                      </a:r>
                      <a:endParaRPr lang="zh-CN" sz="1600" b="0" kern="100" dirty="0">
                        <a:solidFill>
                          <a:schemeClr val="tx1"/>
                        </a:solidFill>
                        <a:latin typeface="+mn-lt"/>
                        <a:ea typeface="宋体"/>
                        <a:cs typeface="Times New Roman"/>
                      </a:endParaRPr>
                    </a:p>
                  </a:txBody>
                  <a:tcPr marL="68580" marR="68580" marT="0" marB="0" anchor="b"/>
                </a:tc>
                <a:tc>
                  <a:txBody>
                    <a:bodyPr/>
                    <a:lstStyle/>
                    <a:p>
                      <a:pPr algn="l">
                        <a:lnSpc>
                          <a:spcPts val="1170"/>
                        </a:lnSpc>
                        <a:spcAft>
                          <a:spcPts val="325"/>
                        </a:spcAft>
                      </a:pPr>
                      <a:r>
                        <a:rPr lang="en-US" sz="1600" b="0" kern="1200" dirty="0" smtClean="0">
                          <a:latin typeface="+mn-lt"/>
                        </a:rPr>
                        <a:t>(I) </a:t>
                      </a:r>
                      <a:r>
                        <a:rPr lang="en-US" altLang="zh-CN" sz="1600" b="0" kern="1200" dirty="0" smtClean="0">
                          <a:solidFill>
                            <a:schemeClr val="tx1"/>
                          </a:solidFill>
                          <a:latin typeface="+mn-lt"/>
                          <a:ea typeface="+mn-ea"/>
                          <a:cs typeface="+mn-cs"/>
                        </a:rPr>
                        <a:t>refreshingly novel</a:t>
                      </a:r>
                      <a:endParaRPr lang="zh-CN" sz="1600" b="0" u="none" kern="100" dirty="0">
                        <a:solidFill>
                          <a:schemeClr val="tx1"/>
                        </a:solidFill>
                        <a:latin typeface="+mn-lt"/>
                        <a:ea typeface="宋体"/>
                        <a:cs typeface="Times New Roman"/>
                      </a:endParaRPr>
                    </a:p>
                  </a:txBody>
                  <a:tcPr marL="68580" marR="68580" marT="0" marB="0" anchor="b"/>
                </a:tc>
              </a:tr>
            </a:tbl>
          </a:graphicData>
        </a:graphic>
      </p:graphicFrame>
      <p:sp>
        <p:nvSpPr>
          <p:cNvPr id="5" name="标题 1"/>
          <p:cNvSpPr>
            <a:spLocks noGrp="1"/>
          </p:cNvSpPr>
          <p:nvPr>
            <p:ph type="title"/>
          </p:nvPr>
        </p:nvSpPr>
        <p:spPr>
          <a:xfrm>
            <a:off x="457200" y="173628"/>
            <a:ext cx="8229600" cy="1143000"/>
          </a:xfrm>
        </p:spPr>
        <p:txBody>
          <a:bodyPr/>
          <a:lstStyle/>
          <a:p>
            <a:pPr algn="l"/>
            <a:r>
              <a:rPr lang="zh-CN" altLang="en-US" dirty="0" smtClean="0"/>
              <a:t>对比关系</a:t>
            </a:r>
            <a:endParaRPr kumimoji="1" lang="zh-CN" altLang="en-US" dirty="0"/>
          </a:p>
        </p:txBody>
      </p:sp>
    </p:spTree>
    <p:extLst>
      <p:ext uri="{BB962C8B-B14F-4D97-AF65-F5344CB8AC3E}">
        <p14:creationId xmlns:p14="http://schemas.microsoft.com/office/powerpoint/2010/main" val="35156588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对比关系</a:t>
            </a:r>
            <a:endParaRPr kumimoji="1" lang="zh-CN" altLang="en-US" dirty="0"/>
          </a:p>
        </p:txBody>
      </p:sp>
      <p:sp>
        <p:nvSpPr>
          <p:cNvPr id="4" name="TextBox 5"/>
          <p:cNvSpPr txBox="1"/>
          <p:nvPr/>
        </p:nvSpPr>
        <p:spPr>
          <a:xfrm>
            <a:off x="642910" y="1428736"/>
            <a:ext cx="7786742"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To avoid annihilation by parasites, some caterpillars are able to  _______ periods of active growth by </a:t>
            </a:r>
            <a:r>
              <a:rPr lang="en-US" altLang="zh-CN" sz="2400" dirty="0" smtClean="0"/>
              <a:t>prematurely</a:t>
            </a:r>
            <a:r>
              <a:rPr lang="zh-CN" altLang="en-US" sz="2400" dirty="0" smtClean="0"/>
              <a:t> </a:t>
            </a:r>
            <a:r>
              <a:rPr lang="en-US" altLang="zh-CN" sz="2400" dirty="0" smtClean="0"/>
              <a:t>entering </a:t>
            </a:r>
            <a:r>
              <a:rPr lang="en-US" altLang="zh-CN" sz="2400" dirty="0"/>
              <a:t>a dormant state, which is characterized by the ____________ of feeding.</a:t>
            </a:r>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a:p>
            <a:pPr>
              <a:lnSpc>
                <a:spcPct val="150000"/>
              </a:lnSpc>
            </a:pPr>
            <a:endParaRPr lang="en-US" altLang="zh-CN" sz="2400" dirty="0"/>
          </a:p>
        </p:txBody>
      </p:sp>
      <p:graphicFrame>
        <p:nvGraphicFramePr>
          <p:cNvPr id="3" name="表格 2"/>
          <p:cNvGraphicFramePr>
            <a:graphicFrameLocks noGrp="1"/>
          </p:cNvGraphicFramePr>
          <p:nvPr>
            <p:extLst>
              <p:ext uri="{D42A27DB-BD31-4B8C-83A1-F6EECF244321}">
                <p14:modId xmlns:p14="http://schemas.microsoft.com/office/powerpoint/2010/main" val="2492024891"/>
              </p:ext>
            </p:extLst>
          </p:nvPr>
        </p:nvGraphicFramePr>
        <p:xfrm>
          <a:off x="1267918" y="3490431"/>
          <a:ext cx="6096000" cy="1584960"/>
        </p:xfrm>
        <a:graphic>
          <a:graphicData uri="http://schemas.openxmlformats.org/drawingml/2006/table">
            <a:tbl>
              <a:tblPr firstRow="1" bandRow="1">
                <a:tableStyleId>{2D5ABB26-0587-4C30-8999-92F81FD0307C}</a:tableStyleId>
              </a:tblPr>
              <a:tblGrid>
                <a:gridCol w="3048000"/>
                <a:gridCol w="3048000"/>
              </a:tblGrid>
              <a:tr h="370840">
                <a:tc>
                  <a:txBody>
                    <a:bodyPr/>
                    <a:lstStyle/>
                    <a:p>
                      <a:r>
                        <a:rPr lang="en-US" altLang="zh-CN" sz="2000" dirty="0" smtClean="0"/>
                        <a:t>Blank</a:t>
                      </a:r>
                      <a:r>
                        <a:rPr lang="zh-CN" altLang="en-US" sz="2000" dirty="0" smtClean="0"/>
                        <a:t> </a:t>
                      </a:r>
                      <a:r>
                        <a:rPr lang="zh-CN" altLang="zh-CN" sz="2000" dirty="0" smtClean="0"/>
                        <a:t>(</a:t>
                      </a:r>
                      <a:r>
                        <a:rPr lang="en-US" altLang="zh-CN" sz="2000" dirty="0" err="1" smtClean="0"/>
                        <a:t>i</a:t>
                      </a:r>
                      <a:r>
                        <a:rPr lang="en-US" altLang="zh-CN" sz="2000" dirty="0" smtClean="0"/>
                        <a:t>)</a:t>
                      </a:r>
                      <a:endParaRPr lang="zh-CN" altLang="en-US" sz="2000" dirty="0"/>
                    </a:p>
                  </a:txBody>
                  <a:tcPr/>
                </a:tc>
                <a:tc>
                  <a:txBody>
                    <a:bodyPr/>
                    <a:lstStyle/>
                    <a:p>
                      <a:r>
                        <a:rPr lang="en-US" altLang="zh-CN" sz="2000" dirty="0" smtClean="0"/>
                        <a:t>Blank(ii)</a:t>
                      </a:r>
                      <a:endParaRPr lang="zh-CN" altLang="en-US" sz="2000" dirty="0"/>
                    </a:p>
                  </a:txBody>
                  <a:tcPr/>
                </a:tc>
              </a:tr>
              <a:tr h="370840">
                <a:tc>
                  <a:txBody>
                    <a:bodyPr/>
                    <a:lstStyle/>
                    <a:p>
                      <a:r>
                        <a:rPr lang="en-US" altLang="zh-CN" sz="2000" dirty="0" smtClean="0"/>
                        <a:t>A</a:t>
                      </a:r>
                      <a:r>
                        <a:rPr lang="zh-CN" altLang="en-US" sz="2000" dirty="0" smtClean="0"/>
                        <a:t> </a:t>
                      </a:r>
                      <a:r>
                        <a:rPr lang="en-US" altLang="zh-CN" sz="2000" dirty="0" smtClean="0"/>
                        <a:t>curtail</a:t>
                      </a:r>
                      <a:endParaRPr lang="zh-CN" altLang="en-US" sz="2000" dirty="0"/>
                    </a:p>
                  </a:txBody>
                  <a:tcPr/>
                </a:tc>
                <a:tc>
                  <a:txBody>
                    <a:bodyPr/>
                    <a:lstStyle/>
                    <a:p>
                      <a:r>
                        <a:rPr lang="en-US" altLang="zh-CN" sz="2000" dirty="0" smtClean="0"/>
                        <a:t>D</a:t>
                      </a:r>
                      <a:r>
                        <a:rPr lang="zh-CN" altLang="en-US" sz="2000" dirty="0" smtClean="0"/>
                        <a:t> </a:t>
                      </a:r>
                      <a:r>
                        <a:rPr lang="en-US" altLang="zh-CN" sz="2000" dirty="0" smtClean="0"/>
                        <a:t>stimulation</a:t>
                      </a:r>
                      <a:endParaRPr lang="zh-CN" altLang="en-US" sz="2000" dirty="0"/>
                    </a:p>
                  </a:txBody>
                  <a:tcPr/>
                </a:tc>
              </a:tr>
              <a:tr h="370840">
                <a:tc>
                  <a:txBody>
                    <a:bodyPr/>
                    <a:lstStyle/>
                    <a:p>
                      <a:r>
                        <a:rPr lang="en-US" altLang="zh-CN" sz="2000" dirty="0" smtClean="0"/>
                        <a:t>B</a:t>
                      </a:r>
                      <a:r>
                        <a:rPr lang="zh-CN" altLang="en-US" sz="2000" dirty="0" smtClean="0"/>
                        <a:t> </a:t>
                      </a:r>
                      <a:r>
                        <a:rPr lang="en-US" altLang="zh-CN" sz="2000" dirty="0" smtClean="0"/>
                        <a:t>foster</a:t>
                      </a:r>
                      <a:endParaRPr lang="zh-CN" altLang="en-US" sz="2000" dirty="0"/>
                    </a:p>
                  </a:txBody>
                  <a:tcPr/>
                </a:tc>
                <a:tc>
                  <a:txBody>
                    <a:bodyPr/>
                    <a:lstStyle/>
                    <a:p>
                      <a:r>
                        <a:rPr lang="en-US" altLang="zh-CN" sz="2000" dirty="0" smtClean="0"/>
                        <a:t>E</a:t>
                      </a:r>
                      <a:r>
                        <a:rPr lang="zh-CN" altLang="en-US" sz="2000" dirty="0" smtClean="0"/>
                        <a:t> </a:t>
                      </a:r>
                      <a:r>
                        <a:rPr lang="en-US" altLang="zh-CN" sz="2000" dirty="0" smtClean="0"/>
                        <a:t>simulation</a:t>
                      </a:r>
                      <a:endParaRPr lang="zh-CN" altLang="en-US" sz="2000" dirty="0"/>
                    </a:p>
                  </a:txBody>
                  <a:tcPr/>
                </a:tc>
              </a:tr>
              <a:tr h="370840">
                <a:tc>
                  <a:txBody>
                    <a:bodyPr/>
                    <a:lstStyle/>
                    <a:p>
                      <a:r>
                        <a:rPr lang="en-US" altLang="zh-CN" sz="2000" dirty="0" smtClean="0"/>
                        <a:t>C</a:t>
                      </a:r>
                      <a:r>
                        <a:rPr lang="zh-CN" altLang="en-US" sz="2000" dirty="0" smtClean="0"/>
                        <a:t> </a:t>
                      </a:r>
                      <a:r>
                        <a:rPr lang="en-US" altLang="zh-CN" sz="2000" dirty="0" smtClean="0"/>
                        <a:t>mediate</a:t>
                      </a:r>
                      <a:endParaRPr lang="zh-CN" altLang="en-US" sz="2000" dirty="0"/>
                    </a:p>
                  </a:txBody>
                  <a:tcPr/>
                </a:tc>
                <a:tc>
                  <a:txBody>
                    <a:bodyPr/>
                    <a:lstStyle/>
                    <a:p>
                      <a:r>
                        <a:rPr lang="en-US" altLang="zh-CN" sz="2000" dirty="0" smtClean="0"/>
                        <a:t>F</a:t>
                      </a:r>
                      <a:r>
                        <a:rPr lang="zh-CN" altLang="en-US" sz="2000" dirty="0" smtClean="0"/>
                        <a:t> </a:t>
                      </a:r>
                      <a:r>
                        <a:rPr lang="en-US" altLang="zh-CN" sz="2000" dirty="0" smtClean="0"/>
                        <a:t>suspension</a:t>
                      </a:r>
                      <a:endParaRPr lang="zh-CN" altLang="en-US" sz="2000" dirty="0"/>
                    </a:p>
                  </a:txBody>
                  <a:tcPr/>
                </a:tc>
              </a:tr>
            </a:tbl>
          </a:graphicData>
        </a:graphic>
      </p:graphicFrame>
      <p:grpSp>
        <p:nvGrpSpPr>
          <p:cNvPr id="5" name="组 4"/>
          <p:cNvGrpSpPr/>
          <p:nvPr/>
        </p:nvGrpSpPr>
        <p:grpSpPr>
          <a:xfrm>
            <a:off x="2555479" y="5787102"/>
            <a:ext cx="4485567" cy="889000"/>
            <a:chOff x="1756600" y="5487999"/>
            <a:chExt cx="5198469" cy="889000"/>
          </a:xfrm>
        </p:grpSpPr>
        <p:pic>
          <p:nvPicPr>
            <p:cNvPr id="6" name="图片 5"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7" name="图片 6"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4251764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More tips</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单词：大量重复，注意句中应用</a:t>
            </a:r>
            <a:endParaRPr kumimoji="1" lang="en-US" altLang="zh-CN" dirty="0" smtClean="0"/>
          </a:p>
          <a:p>
            <a:endParaRPr kumimoji="1" lang="en-US" altLang="zh-CN" dirty="0"/>
          </a:p>
          <a:p>
            <a:r>
              <a:rPr kumimoji="1" lang="zh-CN" altLang="en-US" dirty="0" smtClean="0"/>
              <a:t>填空及长难句：逻辑结构，复习至背诵的程度</a:t>
            </a:r>
            <a:endParaRPr kumimoji="1" lang="en-US" altLang="zh-CN" dirty="0" smtClean="0"/>
          </a:p>
          <a:p>
            <a:endParaRPr kumimoji="1" lang="en-US" altLang="zh-CN" dirty="0" smtClean="0"/>
          </a:p>
          <a:p>
            <a:r>
              <a:rPr kumimoji="1" lang="zh-CN" altLang="en-US" dirty="0" smtClean="0"/>
              <a:t>阅读训练：句子分析</a:t>
            </a:r>
            <a:r>
              <a:rPr kumimoji="1" lang="en-US" altLang="zh-CN" dirty="0" smtClean="0"/>
              <a:t>+</a:t>
            </a:r>
            <a:r>
              <a:rPr kumimoji="1" lang="zh-CN" altLang="en-US" dirty="0" smtClean="0"/>
              <a:t>逻辑训练</a:t>
            </a:r>
            <a:endParaRPr kumimoji="1" lang="en-US" altLang="zh-CN" dirty="0" smtClean="0"/>
          </a:p>
          <a:p>
            <a:endParaRPr kumimoji="1" lang="en-US" altLang="zh-CN" dirty="0"/>
          </a:p>
          <a:p>
            <a:r>
              <a:rPr kumimoji="1" lang="zh-CN" altLang="en-US" u="sng" dirty="0" smtClean="0">
                <a:solidFill>
                  <a:srgbClr val="FF0000"/>
                </a:solidFill>
              </a:rPr>
              <a:t>注意以机考为基础的笔记训练！</a:t>
            </a:r>
            <a:endParaRPr kumimoji="1" lang="zh-CN" altLang="en-US" u="sng" dirty="0">
              <a:solidFill>
                <a:srgbClr val="FF0000"/>
              </a:solidFill>
            </a:endParaRPr>
          </a:p>
        </p:txBody>
      </p:sp>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47554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
            </a:pPr>
            <a:r>
              <a:rPr kumimoji="1" lang="zh-CN" altLang="en-US" sz="2400" dirty="0" smtClean="0"/>
              <a:t>隐含因果关系词</a:t>
            </a:r>
            <a:r>
              <a:rPr kumimoji="1" lang="en-US" altLang="zh-CN" sz="2400" dirty="0" smtClean="0"/>
              <a:t>:</a:t>
            </a:r>
          </a:p>
          <a:p>
            <a:pPr marL="0" indent="0">
              <a:buNone/>
            </a:pPr>
            <a:r>
              <a:rPr kumimoji="1" lang="en-US" altLang="zh-CN" sz="2400" dirty="0" smtClean="0"/>
              <a:t>4.</a:t>
            </a:r>
            <a:r>
              <a:rPr kumimoji="1" lang="zh-CN" altLang="en-US" sz="2400" dirty="0" smtClean="0"/>
              <a:t> 考虑到：</a:t>
            </a:r>
            <a:r>
              <a:rPr kumimoji="1" lang="en-US" altLang="zh-CN" sz="2400" dirty="0" smtClean="0"/>
              <a:t>given,</a:t>
            </a:r>
            <a:r>
              <a:rPr kumimoji="1" lang="zh-CN" altLang="en-US" sz="2400" dirty="0" smtClean="0"/>
              <a:t> </a:t>
            </a:r>
            <a:r>
              <a:rPr kumimoji="1" lang="en-US" altLang="zh-CN" sz="2400" dirty="0" smtClean="0"/>
              <a:t>considering,</a:t>
            </a:r>
            <a:r>
              <a:rPr kumimoji="1" lang="zh-CN" altLang="en-US" sz="2400" dirty="0" smtClean="0"/>
              <a:t> </a:t>
            </a:r>
            <a:r>
              <a:rPr kumimoji="1" lang="en-US" altLang="zh-CN" sz="2400" dirty="0" smtClean="0"/>
              <a:t>on</a:t>
            </a:r>
            <a:r>
              <a:rPr kumimoji="1" lang="zh-CN" altLang="en-US" sz="2400" dirty="0" smtClean="0"/>
              <a:t> </a:t>
            </a:r>
            <a:r>
              <a:rPr kumimoji="1" lang="en-US" altLang="zh-CN" sz="2400" dirty="0" smtClean="0"/>
              <a:t>account</a:t>
            </a:r>
            <a:r>
              <a:rPr kumimoji="1" lang="zh-CN" altLang="en-US" sz="2400" dirty="0" smtClean="0"/>
              <a:t> </a:t>
            </a:r>
            <a:r>
              <a:rPr kumimoji="1" lang="en-US" altLang="zh-CN" sz="2400" dirty="0" smtClean="0"/>
              <a:t>of</a:t>
            </a:r>
            <a:r>
              <a:rPr kumimoji="1" lang="zh-CN" altLang="en-US" sz="2400" dirty="0" smtClean="0"/>
              <a:t>, </a:t>
            </a:r>
            <a:r>
              <a:rPr kumimoji="1" lang="en-US" altLang="zh-CN" sz="2400" dirty="0" smtClean="0"/>
              <a:t>in</a:t>
            </a:r>
            <a:r>
              <a:rPr kumimoji="1" lang="zh-CN" altLang="en-US" sz="2400" dirty="0" smtClean="0"/>
              <a:t> </a:t>
            </a:r>
            <a:r>
              <a:rPr kumimoji="1" lang="en-US" altLang="zh-CN" sz="2400" dirty="0" smtClean="0"/>
              <a:t>view</a:t>
            </a:r>
            <a:r>
              <a:rPr kumimoji="1" lang="zh-CN" altLang="en-US" sz="2400" dirty="0" smtClean="0"/>
              <a:t> </a:t>
            </a:r>
            <a:r>
              <a:rPr kumimoji="1" lang="en-US" altLang="zh-CN" sz="2400" dirty="0" smtClean="0"/>
              <a:t>of,</a:t>
            </a:r>
            <a:r>
              <a:rPr kumimoji="1" lang="zh-CN" altLang="en-US" sz="2400" dirty="0" smtClean="0"/>
              <a:t> </a:t>
            </a:r>
            <a:r>
              <a:rPr kumimoji="1" lang="en-US" altLang="zh-CN" sz="2400" dirty="0" smtClean="0"/>
              <a:t>by,</a:t>
            </a:r>
            <a:r>
              <a:rPr kumimoji="1" lang="zh-CN" altLang="en-US" sz="2400" dirty="0" smtClean="0"/>
              <a:t> </a:t>
            </a:r>
            <a:r>
              <a:rPr kumimoji="1" lang="en-US" altLang="zh-CN" sz="2400" dirty="0" smtClean="0"/>
              <a:t>by</a:t>
            </a:r>
            <a:r>
              <a:rPr kumimoji="1" lang="zh-CN" altLang="en-US" sz="2400" dirty="0" smtClean="0"/>
              <a:t> </a:t>
            </a:r>
            <a:r>
              <a:rPr kumimoji="1" lang="en-US" altLang="zh-CN" sz="2400" dirty="0" smtClean="0"/>
              <a:t>way</a:t>
            </a:r>
            <a:r>
              <a:rPr kumimoji="1" lang="zh-CN" altLang="en-US" sz="2400" dirty="0" smtClean="0"/>
              <a:t> </a:t>
            </a:r>
            <a:r>
              <a:rPr kumimoji="1" lang="en-US" altLang="zh-CN" sz="2400" dirty="0" smtClean="0"/>
              <a:t>of,</a:t>
            </a:r>
            <a:r>
              <a:rPr kumimoji="1" lang="zh-CN" altLang="en-US" sz="2400" dirty="0" smtClean="0"/>
              <a:t> </a:t>
            </a:r>
            <a:r>
              <a:rPr kumimoji="1" lang="en-US" altLang="zh-CN" sz="2400" dirty="0" smtClean="0"/>
              <a:t>rely</a:t>
            </a:r>
            <a:r>
              <a:rPr kumimoji="1" lang="zh-CN" altLang="en-US" sz="2400" dirty="0" smtClean="0"/>
              <a:t> </a:t>
            </a:r>
            <a:r>
              <a:rPr kumimoji="1" lang="en-US" altLang="zh-CN" sz="2400" dirty="0" smtClean="0"/>
              <a:t>on,</a:t>
            </a:r>
            <a:r>
              <a:rPr kumimoji="1" lang="zh-CN" altLang="en-US" sz="2400" dirty="0" smtClean="0"/>
              <a:t> </a:t>
            </a:r>
            <a:r>
              <a:rPr kumimoji="1" lang="en-US" altLang="zh-CN" sz="2400" dirty="0" smtClean="0"/>
              <a:t>resort</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according</a:t>
            </a:r>
            <a:r>
              <a:rPr kumimoji="1" lang="zh-CN" altLang="en-US" sz="2400" dirty="0" smtClean="0"/>
              <a:t> </a:t>
            </a:r>
            <a:r>
              <a:rPr kumimoji="1" lang="en-US" altLang="zh-CN" sz="2400" dirty="0" smtClean="0"/>
              <a:t>to</a:t>
            </a:r>
          </a:p>
          <a:p>
            <a:pPr marL="0" indent="0">
              <a:buNone/>
            </a:pPr>
            <a:endParaRPr kumimoji="1" lang="en-US" altLang="zh-CN" sz="2400" dirty="0"/>
          </a:p>
          <a:p>
            <a:pPr marL="0" indent="0">
              <a:buNone/>
            </a:pPr>
            <a:r>
              <a:rPr kumimoji="1" lang="en-US" altLang="zh-CN" sz="2400" dirty="0" smtClean="0"/>
              <a:t>5.</a:t>
            </a:r>
            <a:r>
              <a:rPr kumimoji="1" lang="zh-CN" altLang="en-US" sz="2400" dirty="0" smtClean="0"/>
              <a:t> 条件关系词：</a:t>
            </a:r>
            <a:r>
              <a:rPr kumimoji="1" lang="en-US" altLang="zh-CN" sz="2400" dirty="0" smtClean="0"/>
              <a:t>if</a:t>
            </a:r>
            <a:r>
              <a:rPr kumimoji="1" lang="zh-CN" altLang="en-US" sz="2400" dirty="0" smtClean="0"/>
              <a:t> </a:t>
            </a:r>
            <a:r>
              <a:rPr kumimoji="1" lang="en-US" altLang="zh-CN" sz="2400" dirty="0" smtClean="0"/>
              <a:t>, when, while, once, as, as soon as, as long as</a:t>
            </a:r>
          </a:p>
          <a:p>
            <a:pPr marL="0" indent="0">
              <a:buNone/>
            </a:pPr>
            <a:endParaRPr kumimoji="1" lang="en-US" altLang="zh-CN" sz="2400" dirty="0"/>
          </a:p>
          <a:p>
            <a:pPr marL="0" indent="0">
              <a:buNone/>
            </a:pPr>
            <a:r>
              <a:rPr kumimoji="1" lang="en-US" altLang="zh-CN" sz="2400" dirty="0" smtClean="0"/>
              <a:t>6. </a:t>
            </a:r>
            <a:r>
              <a:rPr kumimoji="1" lang="zh-CN" altLang="en-US" sz="2400" dirty="0" smtClean="0"/>
              <a:t>分词短语、不定时、独立主格等表原因</a:t>
            </a:r>
            <a:endParaRPr kumimoji="1" lang="en-US" altLang="zh-CN" sz="2400" dirty="0" smtClean="0"/>
          </a:p>
        </p:txBody>
      </p:sp>
      <p:grpSp>
        <p:nvGrpSpPr>
          <p:cNvPr id="4" name="组 3"/>
          <p:cNvGrpSpPr/>
          <p:nvPr/>
        </p:nvGrpSpPr>
        <p:grpSpPr>
          <a:xfrm>
            <a:off x="2555479" y="5787102"/>
            <a:ext cx="4485567" cy="889000"/>
            <a:chOff x="1756600" y="5487999"/>
            <a:chExt cx="5198469" cy="889000"/>
          </a:xfrm>
        </p:grpSpPr>
        <p:pic>
          <p:nvPicPr>
            <p:cNvPr id="5" name="图片 4"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6" name="图片 5"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306364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sp>
        <p:nvSpPr>
          <p:cNvPr id="4" name="TextBox 5"/>
          <p:cNvSpPr txBox="1"/>
          <p:nvPr/>
        </p:nvSpPr>
        <p:spPr>
          <a:xfrm>
            <a:off x="642910" y="1428736"/>
            <a:ext cx="7786742"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t>Congress is having great difficulty developing a consensus on energy policy, primarily </a:t>
            </a:r>
            <a:r>
              <a:rPr lang="en-US" altLang="zh-CN" sz="2400" dirty="0" smtClean="0">
                <a:solidFill>
                  <a:schemeClr val="accent2">
                    <a:lumMod val="75000"/>
                  </a:schemeClr>
                </a:solidFill>
              </a:rPr>
              <a:t>because </a:t>
            </a:r>
            <a:r>
              <a:rPr lang="en-US" altLang="zh-CN" sz="2400" dirty="0" smtClean="0"/>
              <a:t>the policy objectives</a:t>
            </a:r>
            <a:r>
              <a:rPr lang="zh-CN" altLang="en-US" sz="2400" dirty="0" smtClean="0"/>
              <a:t> </a:t>
            </a:r>
            <a:r>
              <a:rPr lang="en-US" altLang="zh-CN" sz="2400" dirty="0" smtClean="0"/>
              <a:t>of various members of Congress rest on such _________assumptions.</a:t>
            </a:r>
          </a:p>
          <a:p>
            <a:pPr>
              <a:lnSpc>
                <a:spcPct val="150000"/>
              </a:lnSpc>
            </a:pPr>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5" name="TextBox 6"/>
          <p:cNvSpPr txBox="1"/>
          <p:nvPr/>
        </p:nvSpPr>
        <p:spPr>
          <a:xfrm>
            <a:off x="642910" y="3456738"/>
            <a:ext cx="7715304" cy="1631216"/>
          </a:xfrm>
          <a:prstGeom prst="rect">
            <a:avLst/>
          </a:prstGeom>
          <a:noFill/>
        </p:spPr>
        <p:txBody>
          <a:bodyPr wrap="square" rtlCol="0">
            <a:spAutoFit/>
          </a:bodyPr>
          <a:lstStyle/>
          <a:p>
            <a:pPr marL="457200" indent="-457200">
              <a:buAutoNum type="alphaUcParenBoth"/>
            </a:pPr>
            <a:r>
              <a:rPr lang="en-US" altLang="zh-CN" sz="2000" dirty="0" smtClean="0"/>
              <a:t>Commonplace</a:t>
            </a:r>
          </a:p>
          <a:p>
            <a:pPr marL="457200" indent="-457200">
              <a:buAutoNum type="alphaUcParenBoth"/>
            </a:pPr>
            <a:r>
              <a:rPr lang="en-US" altLang="zh-CN" sz="2000" dirty="0" smtClean="0"/>
              <a:t>Trivial</a:t>
            </a:r>
          </a:p>
          <a:p>
            <a:r>
              <a:rPr lang="en-US" altLang="zh-CN" sz="2000" dirty="0" smtClean="0"/>
              <a:t>(C) </a:t>
            </a:r>
            <a:r>
              <a:rPr lang="zh-CN" altLang="en-US" sz="2000" dirty="0" smtClean="0"/>
              <a:t> </a:t>
            </a:r>
            <a:r>
              <a:rPr lang="en-US" altLang="zh-CN" sz="2000" dirty="0" smtClean="0"/>
              <a:t>Explicit</a:t>
            </a:r>
          </a:p>
          <a:p>
            <a:r>
              <a:rPr lang="en-US" altLang="zh-CN" sz="2000" dirty="0" smtClean="0"/>
              <a:t>(D)</a:t>
            </a:r>
            <a:r>
              <a:rPr lang="zh-CN" altLang="en-US" sz="2000" dirty="0" smtClean="0"/>
              <a:t> </a:t>
            </a:r>
            <a:r>
              <a:rPr lang="en-US" altLang="zh-CN" sz="2000" dirty="0" smtClean="0"/>
              <a:t>Divergent</a:t>
            </a:r>
          </a:p>
          <a:p>
            <a:r>
              <a:rPr lang="en-US" altLang="zh-CN" sz="2000" dirty="0" smtClean="0"/>
              <a:t>(E) fundamental</a:t>
            </a:r>
            <a:endParaRPr kumimoji="1" lang="zh-CN" altLang="en-US" sz="2000" dirty="0" smtClean="0"/>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41219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sp>
        <p:nvSpPr>
          <p:cNvPr id="4" name="TextBox 5"/>
          <p:cNvSpPr txBox="1"/>
          <p:nvPr/>
        </p:nvSpPr>
        <p:spPr>
          <a:xfrm>
            <a:off x="642910" y="1428736"/>
            <a:ext cx="7786742" cy="41242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t>(A</a:t>
            </a:r>
            <a:r>
              <a:rPr lang="zh-CN" altLang="en-US" sz="2400" dirty="0" smtClean="0"/>
              <a:t> </a:t>
            </a:r>
            <a:r>
              <a:rPr lang="en-US" altLang="zh-CN" sz="2400" dirty="0" smtClean="0"/>
              <a:t>and</a:t>
            </a:r>
            <a:r>
              <a:rPr lang="zh-CN" altLang="en-US" sz="2400" dirty="0" smtClean="0"/>
              <a:t> </a:t>
            </a:r>
            <a:r>
              <a:rPr lang="en-US" altLang="zh-CN" sz="2400" dirty="0" smtClean="0"/>
              <a:t>B</a:t>
            </a:r>
            <a:r>
              <a:rPr lang="zh-CN" altLang="en-US" sz="2400" dirty="0" smtClean="0"/>
              <a:t>模式</a:t>
            </a:r>
            <a:r>
              <a:rPr lang="en-US" altLang="zh-CN" sz="2400" dirty="0" smtClean="0"/>
              <a:t>)</a:t>
            </a:r>
          </a:p>
          <a:p>
            <a:endParaRPr lang="en-US" altLang="zh-CN" sz="2400" dirty="0" smtClean="0"/>
          </a:p>
          <a:p>
            <a:r>
              <a:rPr lang="en-US" altLang="zh-CN" sz="2400" dirty="0"/>
              <a:t>He was regarded by his followers, as something of _____, </a:t>
            </a:r>
            <a:r>
              <a:rPr lang="en-US" altLang="zh-CN" sz="2400" dirty="0">
                <a:solidFill>
                  <a:srgbClr val="953735"/>
                </a:solidFill>
              </a:rPr>
              <a:t>not only because of </a:t>
            </a:r>
            <a:r>
              <a:rPr lang="en-US" altLang="zh-CN" sz="2400" dirty="0"/>
              <a:t>his insistence on </a:t>
            </a:r>
            <a:r>
              <a:rPr lang="en-US" altLang="zh-CN" sz="2400" dirty="0" smtClean="0"/>
              <a:t>strict</a:t>
            </a:r>
            <a:r>
              <a:rPr lang="en-US" altLang="zh-CN" sz="2400" dirty="0"/>
              <a:t> discipline, </a:t>
            </a:r>
            <a:r>
              <a:rPr lang="en-US" altLang="zh-CN" sz="2400" dirty="0">
                <a:solidFill>
                  <a:srgbClr val="953735"/>
                </a:solidFill>
              </a:rPr>
              <a:t>but also because of</a:t>
            </a:r>
            <a:r>
              <a:rPr lang="en-US" altLang="zh-CN" sz="2400" dirty="0"/>
              <a:t> his _____ adherence to formal details.</a:t>
            </a:r>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a:p>
            <a:pPr>
              <a:lnSpc>
                <a:spcPct val="150000"/>
              </a:lnSpc>
            </a:pPr>
            <a:endParaRPr lang="en-US" altLang="zh-CN" sz="2400" dirty="0"/>
          </a:p>
        </p:txBody>
      </p:sp>
      <p:graphicFrame>
        <p:nvGraphicFramePr>
          <p:cNvPr id="3" name="表格 2"/>
          <p:cNvGraphicFramePr>
            <a:graphicFrameLocks noGrp="1"/>
          </p:cNvGraphicFramePr>
          <p:nvPr>
            <p:extLst>
              <p:ext uri="{D42A27DB-BD31-4B8C-83A1-F6EECF244321}">
                <p14:modId xmlns:p14="http://schemas.microsoft.com/office/powerpoint/2010/main" val="1362472722"/>
              </p:ext>
            </p:extLst>
          </p:nvPr>
        </p:nvGraphicFramePr>
        <p:xfrm>
          <a:off x="1094746" y="3865611"/>
          <a:ext cx="6096000" cy="1584960"/>
        </p:xfrm>
        <a:graphic>
          <a:graphicData uri="http://schemas.openxmlformats.org/drawingml/2006/table">
            <a:tbl>
              <a:tblPr firstRow="1" bandRow="1">
                <a:tableStyleId>{2D5ABB26-0587-4C30-8999-92F81FD0307C}</a:tableStyleId>
              </a:tblPr>
              <a:tblGrid>
                <a:gridCol w="3048000"/>
                <a:gridCol w="3048000"/>
              </a:tblGrid>
              <a:tr h="370840">
                <a:tc>
                  <a:txBody>
                    <a:bodyPr/>
                    <a:lstStyle/>
                    <a:p>
                      <a:r>
                        <a:rPr lang="en-US" altLang="zh-CN" sz="2000" dirty="0" smtClean="0"/>
                        <a:t>Blank</a:t>
                      </a:r>
                      <a:r>
                        <a:rPr lang="zh-CN" altLang="en-US" sz="2000" dirty="0" smtClean="0"/>
                        <a:t> </a:t>
                      </a:r>
                      <a:r>
                        <a:rPr lang="zh-CN" altLang="zh-CN" sz="2000" dirty="0" smtClean="0"/>
                        <a:t>(</a:t>
                      </a:r>
                      <a:r>
                        <a:rPr lang="en-US" altLang="zh-CN" sz="2000" dirty="0" err="1" smtClean="0"/>
                        <a:t>i</a:t>
                      </a:r>
                      <a:r>
                        <a:rPr lang="en-US" altLang="zh-CN" sz="2000" dirty="0" smtClean="0"/>
                        <a:t>)</a:t>
                      </a:r>
                      <a:endParaRPr lang="zh-CN" altLang="en-US" sz="2000" dirty="0"/>
                    </a:p>
                  </a:txBody>
                  <a:tcPr/>
                </a:tc>
                <a:tc>
                  <a:txBody>
                    <a:bodyPr/>
                    <a:lstStyle/>
                    <a:p>
                      <a:r>
                        <a:rPr lang="en-US" altLang="zh-CN" sz="2000" dirty="0" smtClean="0"/>
                        <a:t>Blank(ii)</a:t>
                      </a:r>
                      <a:endParaRPr lang="zh-CN" altLang="en-US" sz="2000" dirty="0"/>
                    </a:p>
                  </a:txBody>
                  <a:tcPr/>
                </a:tc>
              </a:tr>
              <a:tr h="370840">
                <a:tc>
                  <a:txBody>
                    <a:bodyPr/>
                    <a:lstStyle/>
                    <a:p>
                      <a:r>
                        <a:rPr lang="en-US" altLang="zh-CN" sz="2000" dirty="0" smtClean="0"/>
                        <a:t>A</a:t>
                      </a:r>
                      <a:r>
                        <a:rPr lang="zh-CN" altLang="en-US" sz="2000" dirty="0" smtClean="0"/>
                        <a:t> </a:t>
                      </a:r>
                      <a:r>
                        <a:rPr lang="en-US" altLang="zh-CN" sz="2000" dirty="0" smtClean="0"/>
                        <a:t>martinet</a:t>
                      </a:r>
                      <a:endParaRPr lang="zh-CN" altLang="en-US" sz="2000" dirty="0"/>
                    </a:p>
                  </a:txBody>
                  <a:tcPr/>
                </a:tc>
                <a:tc>
                  <a:txBody>
                    <a:bodyPr/>
                    <a:lstStyle/>
                    <a:p>
                      <a:r>
                        <a:rPr lang="en-US" altLang="zh-CN" sz="2000" dirty="0" smtClean="0"/>
                        <a:t>D</a:t>
                      </a:r>
                      <a:r>
                        <a:rPr lang="zh-CN" altLang="en-US" sz="2000" dirty="0" smtClean="0"/>
                        <a:t> </a:t>
                      </a:r>
                      <a:r>
                        <a:rPr lang="en-US" altLang="zh-CN" sz="2000" dirty="0" smtClean="0"/>
                        <a:t>conscientious</a:t>
                      </a:r>
                      <a:endParaRPr lang="zh-CN" altLang="en-US" sz="2000" dirty="0"/>
                    </a:p>
                  </a:txBody>
                  <a:tcPr/>
                </a:tc>
              </a:tr>
              <a:tr h="370840">
                <a:tc>
                  <a:txBody>
                    <a:bodyPr/>
                    <a:lstStyle/>
                    <a:p>
                      <a:r>
                        <a:rPr lang="en-US" altLang="zh-CN" sz="2000" dirty="0" smtClean="0"/>
                        <a:t>B</a:t>
                      </a:r>
                      <a:r>
                        <a:rPr lang="zh-CN" altLang="en-US" sz="2000" dirty="0" smtClean="0"/>
                        <a:t> </a:t>
                      </a:r>
                      <a:r>
                        <a:rPr lang="en-US" altLang="zh-CN" sz="2000" dirty="0" smtClean="0"/>
                        <a:t>tyrant</a:t>
                      </a:r>
                      <a:endParaRPr lang="zh-CN" altLang="en-US" sz="2000" dirty="0"/>
                    </a:p>
                  </a:txBody>
                  <a:tcPr/>
                </a:tc>
                <a:tc>
                  <a:txBody>
                    <a:bodyPr/>
                    <a:lstStyle/>
                    <a:p>
                      <a:r>
                        <a:rPr lang="en-US" altLang="zh-CN" sz="2000" dirty="0" smtClean="0"/>
                        <a:t>E</a:t>
                      </a:r>
                      <a:r>
                        <a:rPr lang="zh-CN" altLang="en-US" sz="2000" dirty="0" smtClean="0"/>
                        <a:t> </a:t>
                      </a:r>
                      <a:r>
                        <a:rPr lang="en-US" altLang="zh-CN" sz="2000" dirty="0" smtClean="0"/>
                        <a:t>rigid</a:t>
                      </a:r>
                      <a:endParaRPr lang="zh-CN" altLang="en-US" sz="2000" dirty="0"/>
                    </a:p>
                  </a:txBody>
                  <a:tcPr/>
                </a:tc>
              </a:tr>
              <a:tr h="370840">
                <a:tc>
                  <a:txBody>
                    <a:bodyPr/>
                    <a:lstStyle/>
                    <a:p>
                      <a:r>
                        <a:rPr lang="en-US" altLang="zh-CN" sz="2000" dirty="0" smtClean="0"/>
                        <a:t>C</a:t>
                      </a:r>
                      <a:r>
                        <a:rPr lang="zh-CN" altLang="en-US" sz="2000" dirty="0" smtClean="0"/>
                        <a:t> </a:t>
                      </a:r>
                      <a:r>
                        <a:rPr lang="en-US" altLang="zh-CN" sz="2000" dirty="0" smtClean="0"/>
                        <a:t>acolyte</a:t>
                      </a:r>
                      <a:endParaRPr lang="zh-CN" altLang="en-US" sz="2000" dirty="0"/>
                    </a:p>
                  </a:txBody>
                  <a:tcPr/>
                </a:tc>
                <a:tc>
                  <a:txBody>
                    <a:bodyPr/>
                    <a:lstStyle/>
                    <a:p>
                      <a:r>
                        <a:rPr lang="en-US" altLang="zh-CN" sz="2000" dirty="0" smtClean="0"/>
                        <a:t>F</a:t>
                      </a:r>
                      <a:r>
                        <a:rPr lang="zh-CN" altLang="en-US" sz="2000" dirty="0" smtClean="0"/>
                        <a:t> </a:t>
                      </a:r>
                      <a:r>
                        <a:rPr lang="en-US" altLang="zh-CN" sz="2000" dirty="0" smtClean="0"/>
                        <a:t>maniacal</a:t>
                      </a:r>
                      <a:endParaRPr lang="zh-CN" altLang="en-US" sz="2000" dirty="0"/>
                    </a:p>
                  </a:txBody>
                  <a:tcPr/>
                </a:tc>
              </a:tr>
            </a:tbl>
          </a:graphicData>
        </a:graphic>
      </p:graphicFrame>
      <p:grpSp>
        <p:nvGrpSpPr>
          <p:cNvPr id="5" name="组 4"/>
          <p:cNvGrpSpPr/>
          <p:nvPr/>
        </p:nvGrpSpPr>
        <p:grpSpPr>
          <a:xfrm>
            <a:off x="2555479" y="5787102"/>
            <a:ext cx="4485567" cy="889000"/>
            <a:chOff x="1756600" y="5487999"/>
            <a:chExt cx="5198469" cy="889000"/>
          </a:xfrm>
        </p:grpSpPr>
        <p:pic>
          <p:nvPicPr>
            <p:cNvPr id="6" name="图片 5"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7" name="图片 6"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368852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642910" y="1643392"/>
            <a:ext cx="7786742" cy="32008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The </a:t>
            </a:r>
            <a:r>
              <a:rPr lang="en-US" altLang="zh-CN" sz="2400" dirty="0" smtClean="0"/>
              <a:t>successful_____ </a:t>
            </a:r>
            <a:r>
              <a:rPr lang="en-US" altLang="zh-CN" sz="2400" dirty="0"/>
              <a:t>of an archaeological site </a:t>
            </a:r>
            <a:r>
              <a:rPr lang="en-US" altLang="zh-CN" sz="2400" dirty="0">
                <a:solidFill>
                  <a:srgbClr val="953735"/>
                </a:solidFill>
              </a:rPr>
              <a:t>requires </a:t>
            </a:r>
            <a:r>
              <a:rPr lang="en-US" altLang="zh-CN" sz="2400" dirty="0"/>
              <a:t>scientific knowledge as well as </a:t>
            </a:r>
            <a:r>
              <a:rPr lang="en-US" altLang="zh-CN" sz="2400" dirty="0" smtClean="0"/>
              <a:t>cultural_____.</a:t>
            </a:r>
          </a:p>
          <a:p>
            <a:endParaRPr lang="en-US" altLang="zh-CN" sz="2400" dirty="0" smtClean="0"/>
          </a:p>
          <a:p>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48890080"/>
              </p:ext>
            </p:extLst>
          </p:nvPr>
        </p:nvGraphicFramePr>
        <p:xfrm>
          <a:off x="933776" y="3078506"/>
          <a:ext cx="6096000" cy="1584960"/>
        </p:xfrm>
        <a:graphic>
          <a:graphicData uri="http://schemas.openxmlformats.org/drawingml/2006/table">
            <a:tbl>
              <a:tblPr firstRow="1" bandRow="1">
                <a:tableStyleId>{2D5ABB26-0587-4C30-8999-92F81FD0307C}</a:tableStyleId>
              </a:tblPr>
              <a:tblGrid>
                <a:gridCol w="3048000"/>
                <a:gridCol w="3048000"/>
              </a:tblGrid>
              <a:tr h="370840">
                <a:tc>
                  <a:txBody>
                    <a:bodyPr/>
                    <a:lstStyle/>
                    <a:p>
                      <a:r>
                        <a:rPr lang="en-US" altLang="zh-CN" sz="2000" dirty="0" smtClean="0"/>
                        <a:t>Blank</a:t>
                      </a:r>
                      <a:r>
                        <a:rPr lang="zh-CN" altLang="en-US" sz="2000" dirty="0" smtClean="0"/>
                        <a:t> </a:t>
                      </a:r>
                      <a:r>
                        <a:rPr lang="zh-CN" altLang="zh-CN" sz="2000" dirty="0" smtClean="0"/>
                        <a:t>(</a:t>
                      </a:r>
                      <a:r>
                        <a:rPr lang="en-US" altLang="zh-CN" sz="2000" dirty="0" err="1" smtClean="0"/>
                        <a:t>i</a:t>
                      </a:r>
                      <a:r>
                        <a:rPr lang="en-US" altLang="zh-CN" sz="2000" dirty="0" smtClean="0"/>
                        <a:t>)</a:t>
                      </a:r>
                      <a:endParaRPr lang="zh-CN" altLang="en-US" sz="2000" dirty="0"/>
                    </a:p>
                  </a:txBody>
                  <a:tcPr/>
                </a:tc>
                <a:tc>
                  <a:txBody>
                    <a:bodyPr/>
                    <a:lstStyle/>
                    <a:p>
                      <a:r>
                        <a:rPr lang="en-US" altLang="zh-CN" sz="2000" dirty="0" smtClean="0"/>
                        <a:t>Blank(ii)</a:t>
                      </a:r>
                      <a:endParaRPr lang="zh-CN" altLang="en-US" sz="2000" dirty="0"/>
                    </a:p>
                  </a:txBody>
                  <a:tcPr/>
                </a:tc>
              </a:tr>
              <a:tr h="370840">
                <a:tc>
                  <a:txBody>
                    <a:bodyPr/>
                    <a:lstStyle/>
                    <a:p>
                      <a:r>
                        <a:rPr lang="en-US" altLang="zh-CN" sz="2000" dirty="0" smtClean="0"/>
                        <a:t>A</a:t>
                      </a:r>
                      <a:r>
                        <a:rPr lang="zh-CN" altLang="en-US" sz="2000" dirty="0" smtClean="0"/>
                        <a:t> </a:t>
                      </a:r>
                      <a:r>
                        <a:rPr lang="en-US" altLang="zh-CN" sz="2000" dirty="0" smtClean="0"/>
                        <a:t>evolution</a:t>
                      </a:r>
                      <a:endParaRPr lang="zh-CN" altLang="en-US" sz="2000" dirty="0"/>
                    </a:p>
                  </a:txBody>
                  <a:tcPr/>
                </a:tc>
                <a:tc>
                  <a:txBody>
                    <a:bodyPr/>
                    <a:lstStyle/>
                    <a:p>
                      <a:r>
                        <a:rPr lang="en-US" altLang="zh-CN" sz="2000" dirty="0" smtClean="0"/>
                        <a:t>D</a:t>
                      </a:r>
                      <a:r>
                        <a:rPr lang="zh-CN" altLang="en-US" sz="2000" dirty="0" smtClean="0"/>
                        <a:t> </a:t>
                      </a:r>
                      <a:r>
                        <a:rPr lang="en-US" altLang="zh-CN" sz="2000" dirty="0" smtClean="0"/>
                        <a:t>awareness</a:t>
                      </a:r>
                      <a:endParaRPr lang="zh-CN" altLang="en-US" sz="2000" dirty="0"/>
                    </a:p>
                  </a:txBody>
                  <a:tcPr/>
                </a:tc>
              </a:tr>
              <a:tr h="370840">
                <a:tc>
                  <a:txBody>
                    <a:bodyPr/>
                    <a:lstStyle/>
                    <a:p>
                      <a:r>
                        <a:rPr lang="en-US" altLang="zh-CN" sz="2000" dirty="0" smtClean="0"/>
                        <a:t>B</a:t>
                      </a:r>
                      <a:r>
                        <a:rPr lang="zh-CN" altLang="en-US" sz="2000" dirty="0" smtClean="0"/>
                        <a:t> </a:t>
                      </a:r>
                      <a:r>
                        <a:rPr lang="en-US" altLang="zh-CN" sz="2000" dirty="0" smtClean="0"/>
                        <a:t>reconstruction</a:t>
                      </a:r>
                      <a:endParaRPr lang="zh-CN" altLang="en-US" sz="2000" dirty="0"/>
                    </a:p>
                  </a:txBody>
                  <a:tcPr/>
                </a:tc>
                <a:tc>
                  <a:txBody>
                    <a:bodyPr/>
                    <a:lstStyle/>
                    <a:p>
                      <a:r>
                        <a:rPr lang="en-US" altLang="zh-CN" sz="2000" dirty="0" smtClean="0"/>
                        <a:t>E</a:t>
                      </a:r>
                      <a:r>
                        <a:rPr lang="zh-CN" altLang="en-US" sz="2000" dirty="0" smtClean="0"/>
                        <a:t> </a:t>
                      </a:r>
                      <a:r>
                        <a:rPr lang="en-US" altLang="zh-CN" sz="2000" dirty="0" smtClean="0"/>
                        <a:t>aesthetics</a:t>
                      </a:r>
                      <a:endParaRPr lang="zh-CN" altLang="en-US" sz="2000" dirty="0"/>
                    </a:p>
                  </a:txBody>
                  <a:tcPr/>
                </a:tc>
              </a:tr>
              <a:tr h="370840">
                <a:tc>
                  <a:txBody>
                    <a:bodyPr/>
                    <a:lstStyle/>
                    <a:p>
                      <a:r>
                        <a:rPr lang="en-US" altLang="zh-CN" sz="2000" dirty="0" smtClean="0"/>
                        <a:t>C</a:t>
                      </a:r>
                      <a:r>
                        <a:rPr lang="zh-CN" altLang="en-US" sz="2000" dirty="0" smtClean="0"/>
                        <a:t> </a:t>
                      </a:r>
                      <a:r>
                        <a:rPr lang="en-US" altLang="zh-CN" sz="2000" dirty="0" smtClean="0"/>
                        <a:t>analysis</a:t>
                      </a:r>
                      <a:endParaRPr lang="zh-CN" altLang="en-US" sz="2000" dirty="0"/>
                    </a:p>
                  </a:txBody>
                  <a:tcPr/>
                </a:tc>
                <a:tc>
                  <a:txBody>
                    <a:bodyPr/>
                    <a:lstStyle/>
                    <a:p>
                      <a:r>
                        <a:rPr lang="en-US" altLang="zh-CN" sz="2000" dirty="0" smtClean="0"/>
                        <a:t>F</a:t>
                      </a:r>
                      <a:r>
                        <a:rPr lang="zh-CN" altLang="en-US" sz="2000" dirty="0" smtClean="0"/>
                        <a:t> </a:t>
                      </a:r>
                      <a:r>
                        <a:rPr lang="en-US" altLang="zh-CN" sz="2000" dirty="0" smtClean="0"/>
                        <a:t>sensitivity</a:t>
                      </a:r>
                      <a:endParaRPr lang="zh-CN" altLang="en-US" sz="2000" dirty="0"/>
                    </a:p>
                  </a:txBody>
                  <a:tcPr/>
                </a:tc>
              </a:tr>
            </a:tbl>
          </a:graphicData>
        </a:graphic>
      </p:graphicFrame>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250444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sp>
        <p:nvSpPr>
          <p:cNvPr id="4" name="TextBox 5"/>
          <p:cNvSpPr txBox="1"/>
          <p:nvPr/>
        </p:nvSpPr>
        <p:spPr>
          <a:xfrm>
            <a:off x="642910" y="1428736"/>
            <a:ext cx="7786742"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The English novelist William Thackeray considered the cult of the criminal </a:t>
            </a:r>
            <a:r>
              <a:rPr lang="en-US" altLang="zh-CN" sz="2400" dirty="0">
                <a:solidFill>
                  <a:srgbClr val="953735"/>
                </a:solidFill>
              </a:rPr>
              <a:t>so</a:t>
            </a:r>
            <a:r>
              <a:rPr lang="en-US" altLang="zh-CN" sz="2400" dirty="0"/>
              <a:t> dangerous </a:t>
            </a:r>
            <a:r>
              <a:rPr lang="en-US" altLang="zh-CN" sz="2400" dirty="0">
                <a:solidFill>
                  <a:srgbClr val="953735"/>
                </a:solidFill>
              </a:rPr>
              <a:t>that</a:t>
            </a:r>
            <a:r>
              <a:rPr lang="en-US" altLang="zh-CN" sz="2400" dirty="0"/>
              <a:t> he criticized </a:t>
            </a:r>
            <a:r>
              <a:rPr lang="en-US" altLang="zh-CN" sz="2400" dirty="0" smtClean="0"/>
              <a:t>Dickens’</a:t>
            </a:r>
            <a:r>
              <a:rPr lang="zh-CN" altLang="zh-CN" sz="2400" dirty="0" smtClean="0"/>
              <a:t> </a:t>
            </a:r>
            <a:r>
              <a:rPr lang="en-US" altLang="zh-CN" sz="2400" dirty="0" smtClean="0"/>
              <a:t>Oliver </a:t>
            </a:r>
            <a:r>
              <a:rPr lang="en-US" altLang="zh-CN" sz="2400" dirty="0"/>
              <a:t>Twist for making the characters in the thieves' kitchen so______.</a:t>
            </a:r>
            <a:endParaRPr lang="en-US" altLang="zh-CN" sz="2400" dirty="0" smtClean="0"/>
          </a:p>
          <a:p>
            <a:pPr>
              <a:lnSpc>
                <a:spcPct val="150000"/>
              </a:lnSpc>
            </a:pPr>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5" name="TextBox 6"/>
          <p:cNvSpPr txBox="1"/>
          <p:nvPr/>
        </p:nvSpPr>
        <p:spPr>
          <a:xfrm>
            <a:off x="642910" y="3456738"/>
            <a:ext cx="7715304" cy="1631216"/>
          </a:xfrm>
          <a:prstGeom prst="rect">
            <a:avLst/>
          </a:prstGeom>
          <a:noFill/>
        </p:spPr>
        <p:txBody>
          <a:bodyPr wrap="square" rtlCol="0">
            <a:spAutoFit/>
          </a:bodyPr>
          <a:lstStyle/>
          <a:p>
            <a:pPr marL="457200" indent="-457200">
              <a:buAutoNum type="alphaUcParenBoth"/>
            </a:pPr>
            <a:r>
              <a:rPr lang="en-US" altLang="zh-CN" sz="2000" dirty="0" smtClean="0"/>
              <a:t>Threatening</a:t>
            </a:r>
          </a:p>
          <a:p>
            <a:pPr marL="457200" indent="-457200">
              <a:buAutoNum type="alphaUcParenBoth"/>
            </a:pPr>
            <a:r>
              <a:rPr lang="en-US" altLang="zh-CN" sz="2000" dirty="0"/>
              <a:t>R</a:t>
            </a:r>
            <a:r>
              <a:rPr lang="en-US" altLang="zh-CN" sz="2000" dirty="0" smtClean="0"/>
              <a:t>iveting</a:t>
            </a:r>
          </a:p>
          <a:p>
            <a:r>
              <a:rPr lang="en-US" altLang="zh-CN" sz="2000" dirty="0" smtClean="0"/>
              <a:t>(C) </a:t>
            </a:r>
            <a:r>
              <a:rPr lang="zh-CN" altLang="en-US" sz="2000" dirty="0" smtClean="0"/>
              <a:t> </a:t>
            </a:r>
            <a:r>
              <a:rPr lang="en-US" altLang="zh-CN" sz="2000" dirty="0"/>
              <a:t>C</a:t>
            </a:r>
            <a:r>
              <a:rPr lang="en-US" altLang="zh-CN" sz="2000" dirty="0" smtClean="0"/>
              <a:t>onniving</a:t>
            </a:r>
          </a:p>
          <a:p>
            <a:r>
              <a:rPr lang="en-US" altLang="zh-CN" sz="2000" dirty="0" smtClean="0"/>
              <a:t>(D)</a:t>
            </a:r>
            <a:r>
              <a:rPr lang="zh-CN" altLang="en-US" sz="2000" dirty="0" smtClean="0"/>
              <a:t> </a:t>
            </a:r>
            <a:r>
              <a:rPr lang="en-US" altLang="zh-CN" sz="2000" dirty="0" smtClean="0"/>
              <a:t>Fearsome</a:t>
            </a:r>
          </a:p>
          <a:p>
            <a:r>
              <a:rPr lang="en-US" altLang="zh-CN" sz="2000" dirty="0" smtClean="0"/>
              <a:t>(E) </a:t>
            </a:r>
            <a:r>
              <a:rPr lang="zh-CN" altLang="en-US" sz="2000" dirty="0" smtClean="0"/>
              <a:t> </a:t>
            </a:r>
            <a:r>
              <a:rPr lang="en-US" altLang="zh-CN" sz="2000" dirty="0" smtClean="0"/>
              <a:t>Irritating</a:t>
            </a:r>
            <a:endParaRPr kumimoji="1" lang="zh-CN" altLang="en-US" sz="2000" dirty="0" smtClean="0"/>
          </a:p>
        </p:txBody>
      </p:sp>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Tree>
    <p:extLst>
      <p:ext uri="{BB962C8B-B14F-4D97-AF65-F5344CB8AC3E}">
        <p14:creationId xmlns:p14="http://schemas.microsoft.com/office/powerpoint/2010/main" val="58221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2555479" y="5787102"/>
            <a:ext cx="4485567" cy="889000"/>
            <a:chOff x="1756600" y="5487999"/>
            <a:chExt cx="5198469" cy="889000"/>
          </a:xfrm>
        </p:grpSpPr>
        <p:pic>
          <p:nvPicPr>
            <p:cNvPr id="7" name="图片 6" descr="朗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00" y="5487999"/>
              <a:ext cx="2527300" cy="889000"/>
            </a:xfrm>
            <a:prstGeom prst="rect">
              <a:avLst/>
            </a:prstGeom>
          </p:spPr>
        </p:pic>
        <p:pic>
          <p:nvPicPr>
            <p:cNvPr id="8" name="图片 7" descr="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15" y="5638800"/>
              <a:ext cx="2076954" cy="592802"/>
            </a:xfrm>
            <a:prstGeom prst="rect">
              <a:avLst/>
            </a:prstGeom>
          </p:spPr>
        </p:pic>
      </p:grpSp>
      <p:sp>
        <p:nvSpPr>
          <p:cNvPr id="5" name="TextBox 5"/>
          <p:cNvSpPr txBox="1"/>
          <p:nvPr/>
        </p:nvSpPr>
        <p:spPr>
          <a:xfrm>
            <a:off x="642910" y="1339296"/>
            <a:ext cx="7786742" cy="504753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The question of (</a:t>
            </a:r>
            <a:r>
              <a:rPr lang="en-US" altLang="zh-CN" sz="2400" dirty="0" err="1"/>
              <a:t>i</a:t>
            </a:r>
            <a:r>
              <a:rPr lang="en-US" altLang="zh-CN" sz="2400" dirty="0"/>
              <a:t>) ______ in photography has lately become nontrivial. Prices for vintage prints (those make by </a:t>
            </a:r>
            <a:r>
              <a:rPr lang="en-US" altLang="zh-CN" sz="2400" dirty="0" smtClean="0"/>
              <a:t>a</a:t>
            </a:r>
            <a:r>
              <a:rPr lang="zh-CN" altLang="en-US" sz="2400" dirty="0" smtClean="0"/>
              <a:t> </a:t>
            </a:r>
            <a:r>
              <a:rPr lang="en-US" altLang="zh-CN" sz="2400" dirty="0" smtClean="0"/>
              <a:t>photographer </a:t>
            </a:r>
            <a:r>
              <a:rPr lang="en-US" altLang="zh-CN" sz="2400" dirty="0"/>
              <a:t>soon after he or she made the negative) so drastically (ii) ______ in the 1990s that one of these photographs might fetch a hundred times as much as a </a:t>
            </a:r>
            <a:r>
              <a:rPr lang="en-US" altLang="zh-CN" sz="2400" dirty="0" err="1"/>
              <a:t>nonvintage</a:t>
            </a:r>
            <a:r>
              <a:rPr lang="en-US" altLang="zh-CN" sz="2400" dirty="0"/>
              <a:t> print of the same image. It was perhaps only a matter of time before someone took advantage of the (iii) ______ to peddle newly created “vintage” prints for profit.</a:t>
            </a:r>
            <a:endParaRPr lang="en-US" altLang="zh-CN" sz="2400" dirty="0" smtClean="0"/>
          </a:p>
          <a:p>
            <a:endParaRPr lang="en-US" altLang="zh-CN" sz="2400" dirty="0" smtClean="0"/>
          </a:p>
          <a:p>
            <a:pPr>
              <a:lnSpc>
                <a:spcPct val="150000"/>
              </a:lnSpc>
            </a:pPr>
            <a:endParaRPr lang="en-US" altLang="zh-CN" sz="2400" dirty="0" smtClean="0"/>
          </a:p>
          <a:p>
            <a:pPr>
              <a:lnSpc>
                <a:spcPct val="150000"/>
              </a:lnSpc>
            </a:pPr>
            <a:endParaRPr lang="en-US" altLang="zh-CN" sz="2400" dirty="0"/>
          </a:p>
          <a:p>
            <a:pPr>
              <a:lnSpc>
                <a:spcPct val="150000"/>
              </a:lnSpc>
            </a:pPr>
            <a:endParaRPr lang="en-US" altLang="zh-CN" sz="2400" dirty="0" smtClean="0"/>
          </a:p>
        </p:txBody>
      </p:sp>
      <p:sp>
        <p:nvSpPr>
          <p:cNvPr id="2" name="标题 1"/>
          <p:cNvSpPr>
            <a:spLocks noGrp="1"/>
          </p:cNvSpPr>
          <p:nvPr>
            <p:ph type="title"/>
          </p:nvPr>
        </p:nvSpPr>
        <p:spPr/>
        <p:txBody>
          <a:bodyPr/>
          <a:lstStyle/>
          <a:p>
            <a:pPr algn="l"/>
            <a:r>
              <a:rPr lang="zh-CN" altLang="en-US" dirty="0" smtClean="0"/>
              <a:t>因果关系</a:t>
            </a:r>
            <a:endParaRPr kumimoji="1"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76454031"/>
              </p:ext>
            </p:extLst>
          </p:nvPr>
        </p:nvGraphicFramePr>
        <p:xfrm>
          <a:off x="933776" y="4670538"/>
          <a:ext cx="6096000" cy="1584960"/>
        </p:xfrm>
        <a:graphic>
          <a:graphicData uri="http://schemas.openxmlformats.org/drawingml/2006/table">
            <a:tbl>
              <a:tblPr firstRow="1" bandRow="1">
                <a:tableStyleId>{2D5ABB26-0587-4C30-8999-92F81FD0307C}</a:tableStyleId>
              </a:tblPr>
              <a:tblGrid>
                <a:gridCol w="2032000"/>
                <a:gridCol w="2032000"/>
                <a:gridCol w="2032000"/>
              </a:tblGrid>
              <a:tr h="370840">
                <a:tc>
                  <a:txBody>
                    <a:bodyPr/>
                    <a:lstStyle/>
                    <a:p>
                      <a:r>
                        <a:rPr lang="en-US" altLang="zh-CN" sz="2000" dirty="0" smtClean="0"/>
                        <a:t>Blank</a:t>
                      </a:r>
                      <a:r>
                        <a:rPr lang="zh-CN" altLang="en-US" sz="2000" dirty="0" smtClean="0"/>
                        <a:t> </a:t>
                      </a:r>
                      <a:r>
                        <a:rPr lang="zh-CN" altLang="zh-CN" sz="2000" dirty="0" smtClean="0"/>
                        <a:t>(</a:t>
                      </a:r>
                      <a:r>
                        <a:rPr lang="en-US" altLang="zh-CN" sz="2000" dirty="0" err="1" smtClean="0"/>
                        <a:t>i</a:t>
                      </a:r>
                      <a:r>
                        <a:rPr lang="en-US" altLang="zh-CN" sz="2000" dirty="0" smtClean="0"/>
                        <a:t>)</a:t>
                      </a:r>
                      <a:endParaRPr lang="zh-CN" altLang="en-US" sz="2000" dirty="0"/>
                    </a:p>
                  </a:txBody>
                  <a:tcPr/>
                </a:tc>
                <a:tc>
                  <a:txBody>
                    <a:bodyPr/>
                    <a:lstStyle/>
                    <a:p>
                      <a:r>
                        <a:rPr lang="en-US" altLang="zh-CN" sz="2000" dirty="0" smtClean="0"/>
                        <a:t>Blank(ii)</a:t>
                      </a:r>
                      <a:endParaRPr lang="zh-CN" alt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t>Blank(iii)</a:t>
                      </a:r>
                      <a:endParaRPr lang="zh-CN" altLang="en-US" sz="2000" dirty="0" smtClean="0"/>
                    </a:p>
                  </a:txBody>
                  <a:tcPr/>
                </a:tc>
              </a:tr>
              <a:tr h="370840">
                <a:tc>
                  <a:txBody>
                    <a:bodyPr/>
                    <a:lstStyle/>
                    <a:p>
                      <a:r>
                        <a:rPr lang="en-US" altLang="zh-CN" sz="2000" dirty="0" smtClean="0"/>
                        <a:t>A</a:t>
                      </a:r>
                      <a:r>
                        <a:rPr lang="zh-CN" altLang="en-US" sz="2000" dirty="0" smtClean="0"/>
                        <a:t> </a:t>
                      </a:r>
                      <a:r>
                        <a:rPr lang="en-US" altLang="zh-CN" sz="2000" dirty="0" smtClean="0"/>
                        <a:t>forgery</a:t>
                      </a:r>
                      <a:endParaRPr lang="zh-CN" altLang="en-US" sz="2000" dirty="0"/>
                    </a:p>
                  </a:txBody>
                  <a:tcPr/>
                </a:tc>
                <a:tc>
                  <a:txBody>
                    <a:bodyPr/>
                    <a:lstStyle/>
                    <a:p>
                      <a:r>
                        <a:rPr lang="en-US" altLang="zh-CN" sz="2000" dirty="0" smtClean="0"/>
                        <a:t>D</a:t>
                      </a:r>
                      <a:r>
                        <a:rPr lang="zh-CN" altLang="en-US" sz="2000" dirty="0" smtClean="0"/>
                        <a:t> </a:t>
                      </a:r>
                      <a:r>
                        <a:rPr lang="en-US" altLang="zh-CN" sz="2000" dirty="0" err="1" smtClean="0"/>
                        <a:t>balloned</a:t>
                      </a:r>
                      <a:endParaRPr lang="zh-CN" altLang="en-US" sz="2000" dirty="0"/>
                    </a:p>
                  </a:txBody>
                  <a:tcPr/>
                </a:tc>
                <a:tc>
                  <a:txBody>
                    <a:bodyPr/>
                    <a:lstStyle/>
                    <a:p>
                      <a:r>
                        <a:rPr lang="en-US" altLang="zh-CN" sz="2000" dirty="0" smtClean="0"/>
                        <a:t>G</a:t>
                      </a:r>
                      <a:r>
                        <a:rPr lang="zh-CN" altLang="en-US" sz="2000" dirty="0" smtClean="0"/>
                        <a:t> </a:t>
                      </a:r>
                      <a:r>
                        <a:rPr lang="en-US" altLang="zh-CN" sz="2000" dirty="0" smtClean="0"/>
                        <a:t>discrepancy</a:t>
                      </a:r>
                      <a:endParaRPr lang="zh-CN" altLang="en-US" sz="2000" dirty="0"/>
                    </a:p>
                  </a:txBody>
                  <a:tcPr/>
                </a:tc>
              </a:tr>
              <a:tr h="370840">
                <a:tc>
                  <a:txBody>
                    <a:bodyPr/>
                    <a:lstStyle/>
                    <a:p>
                      <a:r>
                        <a:rPr lang="en-US" altLang="zh-CN" sz="2000" dirty="0" smtClean="0"/>
                        <a:t>B</a:t>
                      </a:r>
                      <a:r>
                        <a:rPr lang="zh-CN" altLang="en-US" sz="2000" dirty="0" smtClean="0"/>
                        <a:t> </a:t>
                      </a:r>
                      <a:r>
                        <a:rPr lang="en-US" altLang="zh-CN" sz="2000" dirty="0" smtClean="0"/>
                        <a:t>influence</a:t>
                      </a:r>
                      <a:endParaRPr lang="zh-CN" altLang="en-US" sz="2000" dirty="0"/>
                    </a:p>
                  </a:txBody>
                  <a:tcPr/>
                </a:tc>
                <a:tc>
                  <a:txBody>
                    <a:bodyPr/>
                    <a:lstStyle/>
                    <a:p>
                      <a:r>
                        <a:rPr lang="en-US" altLang="zh-CN" sz="2000" dirty="0" smtClean="0"/>
                        <a:t>E</a:t>
                      </a:r>
                      <a:r>
                        <a:rPr lang="zh-CN" altLang="en-US" sz="2000" dirty="0" smtClean="0"/>
                        <a:t> </a:t>
                      </a:r>
                      <a:r>
                        <a:rPr lang="en-US" altLang="zh-CN" sz="2000" dirty="0" smtClean="0"/>
                        <a:t>weakened</a:t>
                      </a:r>
                      <a:endParaRPr lang="zh-CN" altLang="en-US" sz="2000" dirty="0"/>
                    </a:p>
                  </a:txBody>
                  <a:tcPr/>
                </a:tc>
                <a:tc>
                  <a:txBody>
                    <a:bodyPr/>
                    <a:lstStyle/>
                    <a:p>
                      <a:r>
                        <a:rPr lang="en-US" altLang="zh-CN" sz="2000" dirty="0" smtClean="0"/>
                        <a:t>H</a:t>
                      </a:r>
                      <a:r>
                        <a:rPr lang="zh-CN" altLang="en-US" sz="2000" dirty="0" smtClean="0"/>
                        <a:t> </a:t>
                      </a:r>
                      <a:r>
                        <a:rPr lang="en-US" altLang="zh-CN" sz="2000" dirty="0" smtClean="0"/>
                        <a:t>ambiguity</a:t>
                      </a:r>
                      <a:endParaRPr lang="zh-CN" altLang="en-US" sz="2000" dirty="0"/>
                    </a:p>
                  </a:txBody>
                  <a:tcPr/>
                </a:tc>
              </a:tr>
              <a:tr h="370840">
                <a:tc>
                  <a:txBody>
                    <a:bodyPr/>
                    <a:lstStyle/>
                    <a:p>
                      <a:r>
                        <a:rPr lang="en-US" altLang="zh-CN" sz="2000" dirty="0" smtClean="0"/>
                        <a:t>C</a:t>
                      </a:r>
                      <a:r>
                        <a:rPr lang="zh-CN" altLang="en-US" sz="2000" dirty="0" smtClean="0"/>
                        <a:t> </a:t>
                      </a:r>
                      <a:r>
                        <a:rPr lang="en-US" altLang="zh-CN" sz="2000" dirty="0" smtClean="0"/>
                        <a:t>style</a:t>
                      </a:r>
                      <a:endParaRPr lang="zh-CN" altLang="en-US" sz="2000" dirty="0"/>
                    </a:p>
                  </a:txBody>
                  <a:tcPr/>
                </a:tc>
                <a:tc>
                  <a:txBody>
                    <a:bodyPr/>
                    <a:lstStyle/>
                    <a:p>
                      <a:r>
                        <a:rPr lang="en-US" altLang="zh-CN" sz="2000" dirty="0" smtClean="0"/>
                        <a:t>F</a:t>
                      </a:r>
                      <a:r>
                        <a:rPr lang="zh-CN" altLang="en-US" sz="2000" dirty="0" smtClean="0"/>
                        <a:t> </a:t>
                      </a:r>
                      <a:r>
                        <a:rPr lang="en-US" altLang="zh-CN" sz="2000" dirty="0" smtClean="0"/>
                        <a:t>varied</a:t>
                      </a:r>
                      <a:endParaRPr lang="zh-CN" altLang="en-US" sz="2000" dirty="0"/>
                    </a:p>
                  </a:txBody>
                  <a:tcPr/>
                </a:tc>
                <a:tc>
                  <a:txBody>
                    <a:bodyPr/>
                    <a:lstStyle/>
                    <a:p>
                      <a:r>
                        <a:rPr lang="en-US" altLang="zh-CN" sz="2000" dirty="0" smtClean="0"/>
                        <a:t>I</a:t>
                      </a:r>
                      <a:r>
                        <a:rPr lang="zh-CN" altLang="en-US" sz="2000" dirty="0" smtClean="0"/>
                        <a:t> </a:t>
                      </a:r>
                      <a:r>
                        <a:rPr lang="en-US" altLang="zh-CN" sz="2000" dirty="0" smtClean="0"/>
                        <a:t>duplicity</a:t>
                      </a:r>
                      <a:endParaRPr lang="zh-CN" altLang="en-US" sz="2000" dirty="0"/>
                    </a:p>
                  </a:txBody>
                  <a:tcPr/>
                </a:tc>
              </a:tr>
            </a:tbl>
          </a:graphicData>
        </a:graphic>
      </p:graphicFrame>
    </p:spTree>
    <p:extLst>
      <p:ext uri="{BB962C8B-B14F-4D97-AF65-F5344CB8AC3E}">
        <p14:creationId xmlns:p14="http://schemas.microsoft.com/office/powerpoint/2010/main" val="4012801212"/>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TotalTime>
  <Words>2076</Words>
  <Application>Microsoft Macintosh PowerPoint</Application>
  <PresentationFormat>全屏显示(4:3)</PresentationFormat>
  <Paragraphs>379</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GRE填空（2）—分类解析</vt:lpstr>
      <vt:lpstr>因果关系</vt:lpstr>
      <vt:lpstr>因果关系</vt:lpstr>
      <vt:lpstr>因果关系</vt:lpstr>
      <vt:lpstr>因果关系</vt:lpstr>
      <vt:lpstr>因果关系</vt:lpstr>
      <vt:lpstr>因果关系</vt:lpstr>
      <vt:lpstr>因果关系</vt:lpstr>
      <vt:lpstr>因果关系</vt:lpstr>
      <vt:lpstr>因果关系</vt:lpstr>
      <vt:lpstr>递进关系</vt:lpstr>
      <vt:lpstr>递进关系</vt:lpstr>
      <vt:lpstr>递进关系</vt:lpstr>
      <vt:lpstr>递进关系</vt:lpstr>
      <vt:lpstr>递进关系</vt:lpstr>
      <vt:lpstr>复指关系</vt:lpstr>
      <vt:lpstr>复指关系</vt:lpstr>
      <vt:lpstr>复指关系</vt:lpstr>
      <vt:lpstr>复指关系</vt:lpstr>
      <vt:lpstr>复指关系</vt:lpstr>
      <vt:lpstr>修饰（解释）关系</vt:lpstr>
      <vt:lpstr>修饰（解释）关系</vt:lpstr>
      <vt:lpstr>修饰（解释）关系</vt:lpstr>
      <vt:lpstr>修饰（解释）关系</vt:lpstr>
      <vt:lpstr>转折关系</vt:lpstr>
      <vt:lpstr>转折关系</vt:lpstr>
      <vt:lpstr>转折关系</vt:lpstr>
      <vt:lpstr>转折关系</vt:lpstr>
      <vt:lpstr>转折关系</vt:lpstr>
      <vt:lpstr>对比关系</vt:lpstr>
      <vt:lpstr>对比关系</vt:lpstr>
      <vt:lpstr>对比关系</vt:lpstr>
      <vt:lpstr>对比关系</vt:lpstr>
      <vt:lpstr>对比关系</vt:lpstr>
      <vt:lpstr>More tips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GRE填空（2）—分类解析</dc:title>
  <dc:creator>Yunyang Gao</dc:creator>
  <cp:lastModifiedBy>xianfu Qin</cp:lastModifiedBy>
  <cp:revision>21</cp:revision>
  <dcterms:created xsi:type="dcterms:W3CDTF">2015-08-09T04:17:14Z</dcterms:created>
  <dcterms:modified xsi:type="dcterms:W3CDTF">2015-08-11T08:50:05Z</dcterms:modified>
</cp:coreProperties>
</file>