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73" r:id="rId3"/>
    <p:sldId id="265" r:id="rId4"/>
    <p:sldId id="272" r:id="rId5"/>
    <p:sldId id="266" r:id="rId6"/>
    <p:sldId id="267" r:id="rId7"/>
    <p:sldId id="263" r:id="rId8"/>
    <p:sldId id="264" r:id="rId9"/>
    <p:sldId id="268" r:id="rId10"/>
    <p:sldId id="270" r:id="rId11"/>
    <p:sldId id="271" r:id="rId12"/>
    <p:sldId id="269" r:id="rId13"/>
    <p:sldId id="259" r:id="rId14"/>
    <p:sldId id="275" r:id="rId15"/>
    <p:sldId id="27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9" r:id="rId29"/>
    <p:sldId id="288" r:id="rId30"/>
    <p:sldId id="290" r:id="rId31"/>
    <p:sldId id="291" r:id="rId32"/>
    <p:sldId id="26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29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B9B96-B7FE-C84B-BDDA-C4F212026223}" type="datetimeFigureOut">
              <a:rPr lang="en-US" smtClean="0"/>
              <a:t>8/10/15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ADFFDE-0712-7D41-A4EB-CAC3028C5E9C}" type="slidenum">
              <a:rPr lang="en-US" smtClean="0"/>
              <a:t>‹#›</a:t>
            </a:fld>
            <a:endParaRPr lang="en-US"/>
          </a:p>
        </p:txBody>
      </p:sp>
    </p:spTree>
    <p:extLst>
      <p:ext uri="{BB962C8B-B14F-4D97-AF65-F5344CB8AC3E}">
        <p14:creationId xmlns:p14="http://schemas.microsoft.com/office/powerpoint/2010/main" val="14917802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1</a:t>
            </a:fld>
            <a:endParaRPr lang="en-US"/>
          </a:p>
        </p:txBody>
      </p:sp>
    </p:spTree>
    <p:extLst>
      <p:ext uri="{BB962C8B-B14F-4D97-AF65-F5344CB8AC3E}">
        <p14:creationId xmlns:p14="http://schemas.microsoft.com/office/powerpoint/2010/main" val="220182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24</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zh-CN" altLang="en-US" dirty="0" smtClean="0"/>
              <a:t> </a:t>
            </a:r>
            <a:r>
              <a:rPr lang="zh-CN" altLang="en-US" dirty="0" smtClean="0">
                <a:sym typeface="Wingdings"/>
              </a:rPr>
              <a:t> </a:t>
            </a:r>
            <a:r>
              <a:rPr lang="en-US" altLang="zh-CN" dirty="0" smtClean="0">
                <a:sym typeface="Wingdings"/>
              </a:rPr>
              <a:t>CE</a:t>
            </a:r>
            <a:r>
              <a:rPr lang="zh-CN" altLang="en-US" dirty="0" smtClean="0">
                <a:sym typeface="Wingdings"/>
              </a:rPr>
              <a:t>  </a:t>
            </a:r>
            <a:r>
              <a:rPr lang="en-US" altLang="zh-CN" dirty="0" smtClean="0">
                <a:sym typeface="Wingdings"/>
              </a:rPr>
              <a:t>B</a:t>
            </a:r>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25</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26</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27</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28</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29</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下节课我们讲具体题型和作业分析</a:t>
            </a:r>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30</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下节课我们讲具体题型和作业分析</a:t>
            </a:r>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31</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16</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17</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18</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19</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zh-CN" altLang="en-US" dirty="0" smtClean="0"/>
              <a:t> </a:t>
            </a:r>
            <a:r>
              <a:rPr lang="zh-CN" altLang="en-US" dirty="0" smtClean="0">
                <a:sym typeface="Wingdings"/>
              </a:rPr>
              <a:t> </a:t>
            </a:r>
            <a:r>
              <a:rPr lang="en-US" altLang="zh-CN" dirty="0" smtClean="0">
                <a:sym typeface="Wingdings"/>
              </a:rPr>
              <a:t>CE</a:t>
            </a:r>
            <a:r>
              <a:rPr lang="zh-CN" altLang="en-US" dirty="0" smtClean="0">
                <a:sym typeface="Wingdings"/>
              </a:rPr>
              <a:t>  </a:t>
            </a:r>
            <a:r>
              <a:rPr lang="en-US" altLang="zh-CN" dirty="0" smtClean="0">
                <a:sym typeface="Wingdings"/>
              </a:rPr>
              <a:t>B</a:t>
            </a:r>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20</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21</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22</a:t>
            </a:fld>
            <a:endParaRPr lang="en-US"/>
          </a:p>
        </p:txBody>
      </p:sp>
    </p:spTree>
    <p:extLst>
      <p:ext uri="{BB962C8B-B14F-4D97-AF65-F5344CB8AC3E}">
        <p14:creationId xmlns:p14="http://schemas.microsoft.com/office/powerpoint/2010/main" val="114087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DFFDE-0712-7D41-A4EB-CAC3028C5E9C}" type="slidenum">
              <a:rPr lang="en-US" smtClean="0"/>
              <a:t>23</a:t>
            </a:fld>
            <a:endParaRPr lang="en-US"/>
          </a:p>
        </p:txBody>
      </p:sp>
    </p:spTree>
    <p:extLst>
      <p:ext uri="{BB962C8B-B14F-4D97-AF65-F5344CB8AC3E}">
        <p14:creationId xmlns:p14="http://schemas.microsoft.com/office/powerpoint/2010/main" val="114087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21CCD77C-8204-244E-AE0A-0AC46182D08E}" type="datetimeFigureOut">
              <a:rPr lang="en-US" smtClean="0"/>
              <a:t>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230084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21CCD77C-8204-244E-AE0A-0AC46182D08E}" type="datetimeFigureOut">
              <a:rPr lang="en-US" smtClean="0"/>
              <a:t>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381575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21CCD77C-8204-244E-AE0A-0AC46182D08E}" type="datetimeFigureOut">
              <a:rPr lang="en-US" smtClean="0"/>
              <a:t>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162314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21CCD77C-8204-244E-AE0A-0AC46182D08E}" type="datetimeFigureOut">
              <a:rPr lang="en-US" smtClean="0"/>
              <a:t>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191496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1CCD77C-8204-244E-AE0A-0AC46182D08E}" type="datetimeFigureOut">
              <a:rPr lang="en-US" smtClean="0"/>
              <a:t>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325195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21CCD77C-8204-244E-AE0A-0AC46182D08E}" type="datetimeFigureOut">
              <a:rPr lang="en-US" smtClean="0"/>
              <a:t>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197210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21CCD77C-8204-244E-AE0A-0AC46182D08E}" type="datetimeFigureOut">
              <a:rPr lang="en-US" smtClean="0"/>
              <a:t>8/10/15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362721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21CCD77C-8204-244E-AE0A-0AC46182D08E}" type="datetimeFigureOut">
              <a:rPr lang="en-US" smtClean="0"/>
              <a:t>8/10/15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20614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D77C-8204-244E-AE0A-0AC46182D08E}" type="datetimeFigureOut">
              <a:rPr lang="en-US" smtClean="0"/>
              <a:t>8/10/15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2746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1CCD77C-8204-244E-AE0A-0AC46182D08E}" type="datetimeFigureOut">
              <a:rPr lang="en-US" smtClean="0"/>
              <a:t>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54728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1CCD77C-8204-244E-AE0A-0AC46182D08E}" type="datetimeFigureOut">
              <a:rPr lang="en-US" smtClean="0"/>
              <a:t>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B75C2-44BB-B14D-B4E0-E6E6DE02E455}" type="slidenum">
              <a:rPr lang="en-US" smtClean="0"/>
              <a:t>‹#›</a:t>
            </a:fld>
            <a:endParaRPr lang="en-US"/>
          </a:p>
        </p:txBody>
      </p:sp>
    </p:spTree>
    <p:extLst>
      <p:ext uri="{BB962C8B-B14F-4D97-AF65-F5344CB8AC3E}">
        <p14:creationId xmlns:p14="http://schemas.microsoft.com/office/powerpoint/2010/main" val="740128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CD77C-8204-244E-AE0A-0AC46182D08E}" type="datetimeFigureOut">
              <a:rPr lang="en-US" smtClean="0"/>
              <a:t>8/10/15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B75C2-44BB-B14D-B4E0-E6E6DE02E455}" type="slidenum">
              <a:rPr lang="en-US" smtClean="0"/>
              <a:t>‹#›</a:t>
            </a:fld>
            <a:endParaRPr lang="en-US"/>
          </a:p>
        </p:txBody>
      </p:sp>
    </p:spTree>
    <p:extLst>
      <p:ext uri="{BB962C8B-B14F-4D97-AF65-F5344CB8AC3E}">
        <p14:creationId xmlns:p14="http://schemas.microsoft.com/office/powerpoint/2010/main" val="86869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ctrTitle"/>
          </p:nvPr>
        </p:nvSpPr>
        <p:spPr/>
        <p:txBody>
          <a:bodyPr>
            <a:normAutofit/>
          </a:bodyPr>
          <a:lstStyle/>
          <a:p>
            <a:r>
              <a:rPr lang="zh-CN" altLang="en-US" sz="6600" b="1" dirty="0">
                <a:solidFill>
                  <a:srgbClr val="E3E3E3"/>
                </a:solidFill>
                <a:latin typeface="华文细黑"/>
                <a:ea typeface="华文细黑"/>
                <a:cs typeface="华文细黑"/>
              </a:rPr>
              <a:t>第四讲</a:t>
            </a:r>
            <a:r>
              <a:rPr lang="zh-CN" altLang="en-US" sz="6600" b="1" dirty="0" smtClean="0">
                <a:solidFill>
                  <a:srgbClr val="E3E3E3"/>
                </a:solidFill>
                <a:latin typeface="Garamond"/>
                <a:cs typeface="Garamond"/>
              </a:rPr>
              <a:t> </a:t>
            </a:r>
            <a:r>
              <a:rPr lang="en-US" sz="6600" b="1" dirty="0" smtClean="0">
                <a:solidFill>
                  <a:srgbClr val="E3E3E3"/>
                </a:solidFill>
                <a:latin typeface="Garamond"/>
                <a:cs typeface="Garamond"/>
              </a:rPr>
              <a:t>GRE</a:t>
            </a:r>
            <a:r>
              <a:rPr lang="en-US" sz="6600" b="1" dirty="0" smtClean="0">
                <a:solidFill>
                  <a:srgbClr val="E3E3E3"/>
                </a:solidFill>
              </a:rPr>
              <a:t> </a:t>
            </a:r>
            <a:r>
              <a:rPr lang="en-US" sz="6600" b="1" dirty="0" smtClean="0">
                <a:solidFill>
                  <a:srgbClr val="E3E3E3"/>
                </a:solidFill>
                <a:latin typeface="华文细黑"/>
                <a:ea typeface="华文细黑"/>
                <a:cs typeface="华文细黑"/>
              </a:rPr>
              <a:t>阅读</a:t>
            </a:r>
            <a:endParaRPr lang="en-US" sz="6600" b="1" dirty="0">
              <a:solidFill>
                <a:srgbClr val="E3E3E3"/>
              </a:solidFill>
              <a:latin typeface="Garamond"/>
              <a:cs typeface="Garamond"/>
            </a:endParaRPr>
          </a:p>
        </p:txBody>
      </p:sp>
      <p:sp>
        <p:nvSpPr>
          <p:cNvPr id="3" name="Subtitle 2"/>
          <p:cNvSpPr>
            <a:spLocks noGrp="1"/>
          </p:cNvSpPr>
          <p:nvPr>
            <p:ph type="subTitle" idx="1"/>
          </p:nvPr>
        </p:nvSpPr>
        <p:spPr>
          <a:xfrm>
            <a:off x="2376370" y="3886200"/>
            <a:ext cx="6374711" cy="1752600"/>
          </a:xfrm>
        </p:spPr>
        <p:txBody>
          <a:bodyPr>
            <a:normAutofit/>
          </a:bodyPr>
          <a:lstStyle/>
          <a:p>
            <a:pPr algn="r"/>
            <a:r>
              <a:rPr lang="zh-CN" altLang="en-US" sz="3600" b="1" dirty="0" smtClean="0">
                <a:solidFill>
                  <a:srgbClr val="E3E3E3"/>
                </a:solidFill>
                <a:latin typeface="Garamond"/>
                <a:cs typeface="Garamond"/>
              </a:rPr>
              <a:t>“没有野心的人是在给自己的懒惰找借口。”</a:t>
            </a:r>
            <a:endParaRPr lang="en-US" sz="3600" b="1" dirty="0">
              <a:solidFill>
                <a:srgbClr val="E3E3E3"/>
              </a:solidFill>
              <a:latin typeface="Garamond"/>
              <a:cs typeface="Garamond"/>
            </a:endParaRPr>
          </a:p>
        </p:txBody>
      </p:sp>
      <p:pic>
        <p:nvPicPr>
          <p:cNvPr id="6" name="Picture 5"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564" y="5814276"/>
            <a:ext cx="2794436" cy="1219773"/>
          </a:xfrm>
          <a:prstGeom prst="rect">
            <a:avLst/>
          </a:prstGeom>
        </p:spPr>
      </p:pic>
    </p:spTree>
    <p:extLst>
      <p:ext uri="{BB962C8B-B14F-4D97-AF65-F5344CB8AC3E}">
        <p14:creationId xmlns:p14="http://schemas.microsoft.com/office/powerpoint/2010/main" val="48875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508980"/>
            <a:ext cx="8229600" cy="4617183"/>
          </a:xfrm>
        </p:spPr>
        <p:txBody>
          <a:bodyPr>
            <a:noAutofit/>
          </a:bodyPr>
          <a:lstStyle/>
          <a:p>
            <a:r>
              <a:rPr lang="zh-CN" altLang="en-US" b="1" dirty="0" smtClean="0">
                <a:solidFill>
                  <a:srgbClr val="E3E3E3"/>
                </a:solidFill>
                <a:latin typeface="Garamond"/>
                <a:ea typeface="华文细黑"/>
                <a:cs typeface="Garamond"/>
              </a:rPr>
              <a:t>分析文章的逻辑结构</a:t>
            </a:r>
            <a:endParaRPr lang="en-US" altLang="zh-CN" b="1" dirty="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弄懂所有句子之间的关系</a:t>
            </a:r>
            <a:r>
              <a:rPr lang="zh-CN" altLang="zh-CN" b="1" dirty="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也就是</a:t>
            </a:r>
            <a:r>
              <a:rPr lang="zh-CN" altLang="en-US" b="1" dirty="0" smtClean="0">
                <a:solidFill>
                  <a:srgbClr val="FFFF00"/>
                </a:solidFill>
                <a:latin typeface="Garamond"/>
                <a:ea typeface="华文细黑"/>
                <a:cs typeface="Garamond"/>
              </a:rPr>
              <a:t>论点与论点的关系、论点与论据</a:t>
            </a:r>
            <a:r>
              <a:rPr lang="zh-CN" altLang="en-US" b="1" dirty="0">
                <a:solidFill>
                  <a:srgbClr val="FFFF00"/>
                </a:solidFill>
                <a:latin typeface="Garamond"/>
                <a:ea typeface="华文细黑"/>
                <a:cs typeface="Garamond"/>
              </a:rPr>
              <a:t>的关系、论据与论据</a:t>
            </a:r>
            <a:r>
              <a:rPr lang="zh-CN" altLang="en-US" b="1" dirty="0" smtClean="0">
                <a:solidFill>
                  <a:srgbClr val="FFFF00"/>
                </a:solidFill>
                <a:latin typeface="Garamond"/>
                <a:ea typeface="华文细黑"/>
                <a:cs typeface="Garamond"/>
              </a:rPr>
              <a:t>的关系</a:t>
            </a:r>
            <a:r>
              <a:rPr lang="zh-CN" altLang="zh-CN" b="1" dirty="0">
                <a:solidFill>
                  <a:srgbClr val="FFFF00"/>
                </a:solidFill>
                <a:latin typeface="Garamond"/>
                <a:ea typeface="华文细黑"/>
                <a:cs typeface="Garamond"/>
              </a:rPr>
              <a:t>，</a:t>
            </a:r>
            <a:r>
              <a:rPr lang="zh-CN" altLang="en-US" b="1" dirty="0" smtClean="0">
                <a:solidFill>
                  <a:srgbClr val="E3E3E3"/>
                </a:solidFill>
                <a:latin typeface="Garamond"/>
                <a:ea typeface="华文细黑"/>
                <a:cs typeface="Garamond"/>
              </a:rPr>
              <a:t>并写出反映文章结构的逻辑图</a:t>
            </a:r>
            <a:r>
              <a:rPr lang="zh-CN" altLang="zh-CN" b="1" dirty="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包括每句话尤其是首句转</a:t>
            </a:r>
            <a:r>
              <a:rPr lang="zh-CN" altLang="en-US" b="1" dirty="0">
                <a:solidFill>
                  <a:srgbClr val="E3E3E3"/>
                </a:solidFill>
                <a:latin typeface="Garamond"/>
                <a:ea typeface="华文细黑"/>
                <a:cs typeface="Garamond"/>
              </a:rPr>
              <a:t>折句的核心词</a:t>
            </a:r>
            <a:r>
              <a:rPr lang="en-US" altLang="zh-CN" b="1" dirty="0">
                <a:solidFill>
                  <a:srgbClr val="E3E3E3"/>
                </a:solidFill>
                <a:latin typeface="Garamond"/>
                <a:ea typeface="华文细黑"/>
                <a:cs typeface="Garamond"/>
              </a:rPr>
              <a:t>(core)</a:t>
            </a:r>
            <a:r>
              <a:rPr lang="zh-CN" altLang="en-US" b="1" dirty="0">
                <a:solidFill>
                  <a:srgbClr val="E3E3E3"/>
                </a:solidFill>
                <a:latin typeface="Garamond"/>
                <a:ea typeface="华文细黑"/>
                <a:cs typeface="Garamond"/>
              </a:rPr>
              <a:t>、每句话的功能作用</a:t>
            </a:r>
            <a:r>
              <a:rPr lang="en-US" altLang="zh-CN" b="1" dirty="0">
                <a:solidFill>
                  <a:srgbClr val="E3E3E3"/>
                </a:solidFill>
                <a:latin typeface="Garamond"/>
                <a:ea typeface="华文细黑"/>
                <a:cs typeface="Garamond"/>
              </a:rPr>
              <a:t>(function)</a:t>
            </a:r>
            <a:r>
              <a:rPr lang="zh-CN" altLang="en-US" b="1" dirty="0" smtClean="0">
                <a:solidFill>
                  <a:srgbClr val="E3E3E3"/>
                </a:solidFill>
                <a:latin typeface="Garamond"/>
                <a:ea typeface="华文细黑"/>
                <a:cs typeface="Garamond"/>
              </a:rPr>
              <a:t>。</a:t>
            </a:r>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请注意</a:t>
            </a:r>
            <a:r>
              <a:rPr lang="en-US" altLang="zh-CN" b="1" dirty="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这不是重做题目</a:t>
            </a:r>
            <a:r>
              <a:rPr lang="zh-CN" altLang="zh-CN" b="1" dirty="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而是分析结构。</a:t>
            </a:r>
            <a:endParaRPr lang="en-US" altLang="zh-CN" b="1" dirty="0" smtClean="0">
              <a:solidFill>
                <a:srgbClr val="E3E3E3"/>
              </a:solidFill>
              <a:latin typeface="Garamond"/>
              <a:ea typeface="华文细黑"/>
              <a:cs typeface="Garamond"/>
            </a:endParaRPr>
          </a:p>
          <a:p>
            <a:endParaRPr lang="en-US" altLang="zh-CN" sz="3000" b="1" dirty="0">
              <a:solidFill>
                <a:srgbClr val="FFFF00"/>
              </a:solidFill>
              <a:latin typeface="Garamond"/>
              <a:ea typeface="华文细黑"/>
              <a:cs typeface="Garamond"/>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如何分析？（</a:t>
            </a:r>
            <a:r>
              <a:rPr lang="en-US" altLang="zh-CN" b="1" dirty="0" smtClean="0">
                <a:solidFill>
                  <a:srgbClr val="E3E3E3"/>
                </a:solidFill>
                <a:latin typeface="Garamond"/>
                <a:ea typeface="华文细黑"/>
                <a:cs typeface="Garamond"/>
              </a:rPr>
              <a:t>2</a:t>
            </a:r>
            <a:r>
              <a:rPr lang="zh-CN" altLang="en-US" b="1" dirty="0" smtClean="0">
                <a:solidFill>
                  <a:srgbClr val="E3E3E3"/>
                </a:solidFill>
                <a:latin typeface="Garamond"/>
                <a:ea typeface="华文细黑"/>
                <a:cs typeface="Garamond"/>
              </a:rPr>
              <a:t>）</a:t>
            </a:r>
            <a:endParaRPr lang="en-US" altLang="zh-CN" b="1" dirty="0">
              <a:solidFill>
                <a:srgbClr val="E3E3E3"/>
              </a:solidFill>
              <a:latin typeface="Garamond"/>
              <a:ea typeface="华文细黑"/>
              <a:cs typeface="Garamond"/>
            </a:endParaRPr>
          </a:p>
        </p:txBody>
      </p:sp>
    </p:spTree>
    <p:extLst>
      <p:ext uri="{BB962C8B-B14F-4D97-AF65-F5344CB8AC3E}">
        <p14:creationId xmlns:p14="http://schemas.microsoft.com/office/powerpoint/2010/main" val="285787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508980"/>
            <a:ext cx="8229600" cy="4617183"/>
          </a:xfrm>
        </p:spPr>
        <p:txBody>
          <a:bodyPr>
            <a:noAutofit/>
          </a:bodyPr>
          <a:lstStyle/>
          <a:p>
            <a:r>
              <a:rPr lang="zh-CN" altLang="en-US" b="1" dirty="0" smtClean="0">
                <a:solidFill>
                  <a:srgbClr val="E3E3E3"/>
                </a:solidFill>
                <a:latin typeface="Garamond"/>
                <a:ea typeface="华文细黑"/>
                <a:cs typeface="Garamond"/>
              </a:rPr>
              <a:t>在做完这些后</a:t>
            </a:r>
            <a:r>
              <a:rPr lang="zh-CN" altLang="zh-CN" b="1" dirty="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进行题目分析</a:t>
            </a:r>
            <a:r>
              <a:rPr lang="zh-CN" altLang="zh-CN" b="1" dirty="0" smtClean="0">
                <a:solidFill>
                  <a:srgbClr val="E3E3E3"/>
                </a:solidFill>
                <a:latin typeface="Garamond"/>
                <a:ea typeface="华文细黑"/>
                <a:cs typeface="Garamond"/>
              </a:rPr>
              <a:t>。</a:t>
            </a:r>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包括</a:t>
            </a:r>
            <a:r>
              <a:rPr lang="zh-CN" altLang="en-US" b="1" dirty="0" smtClean="0">
                <a:solidFill>
                  <a:srgbClr val="FFFF00"/>
                </a:solidFill>
                <a:latin typeface="Garamond"/>
                <a:ea typeface="华文细黑"/>
                <a:cs typeface="Garamond"/>
              </a:rPr>
              <a:t>题干的定位、题目对应原文的位置特点、正确选项与原文的文字对应和逻辑</a:t>
            </a:r>
            <a:r>
              <a:rPr lang="zh-CN" altLang="en-US" b="1" dirty="0" smtClean="0">
                <a:solidFill>
                  <a:srgbClr val="E3E3E3"/>
                </a:solidFill>
                <a:latin typeface="Garamond"/>
                <a:ea typeface="华文细黑"/>
                <a:cs typeface="Garamond"/>
              </a:rPr>
              <a:t>改写方式、选项出错的原因</a:t>
            </a:r>
            <a:r>
              <a:rPr lang="zh-CN" altLang="zh-CN" b="1" dirty="0" smtClean="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以对出题点、正确答案写法、</a:t>
            </a:r>
            <a:r>
              <a:rPr lang="zh-CN" altLang="en-US" b="1" dirty="0" smtClean="0">
                <a:solidFill>
                  <a:srgbClr val="FFFF00"/>
                </a:solidFill>
                <a:latin typeface="Garamond"/>
                <a:ea typeface="华文细黑"/>
                <a:cs typeface="Garamond"/>
              </a:rPr>
              <a:t>错误选项设置形成敏感 </a:t>
            </a:r>
          </a:p>
          <a:p>
            <a:r>
              <a:rPr lang="zh-CN" altLang="en-US" b="1" dirty="0">
                <a:solidFill>
                  <a:srgbClr val="E3E3E3"/>
                </a:solidFill>
                <a:latin typeface="Garamond"/>
                <a:ea typeface="华文细黑"/>
                <a:cs typeface="Garamond"/>
              </a:rPr>
              <a:t>在做完这些后</a:t>
            </a:r>
            <a:r>
              <a:rPr lang="zh-CN" altLang="zh-CN" b="1" dirty="0" smtClean="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在杨鹏长难句中找到对应难句，训练</a:t>
            </a:r>
            <a:r>
              <a:rPr lang="zh-CN" altLang="en-US" b="1" dirty="0" smtClean="0">
                <a:solidFill>
                  <a:schemeClr val="accent6"/>
                </a:solidFill>
                <a:latin typeface="Garamond"/>
                <a:ea typeface="华文细黑"/>
                <a:cs typeface="Garamond"/>
              </a:rPr>
              <a:t>意群及不回视阅读</a:t>
            </a:r>
            <a:r>
              <a:rPr lang="zh-CN" altLang="en-US" b="1" dirty="0" smtClean="0">
                <a:solidFill>
                  <a:srgbClr val="E3E3E3"/>
                </a:solidFill>
                <a:latin typeface="Garamond"/>
                <a:ea typeface="华文细黑"/>
                <a:cs typeface="Garamond"/>
              </a:rPr>
              <a:t>，若杨鹏长难句又不理解的语法点一定要查语法书</a:t>
            </a:r>
            <a:endParaRPr lang="en-US" altLang="zh-CN" b="1" dirty="0">
              <a:solidFill>
                <a:schemeClr val="accent6"/>
              </a:solidFill>
              <a:latin typeface="Garamond"/>
              <a:ea typeface="华文细黑"/>
              <a:cs typeface="Garamond"/>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如何分析？（</a:t>
            </a:r>
            <a:r>
              <a:rPr lang="en-US" altLang="zh-CN" b="1" dirty="0" smtClean="0">
                <a:solidFill>
                  <a:srgbClr val="E3E3E3"/>
                </a:solidFill>
                <a:latin typeface="Garamond"/>
                <a:ea typeface="华文细黑"/>
                <a:cs typeface="Garamond"/>
              </a:rPr>
              <a:t>3</a:t>
            </a:r>
            <a:r>
              <a:rPr lang="zh-CN" altLang="en-US" b="1" dirty="0" smtClean="0">
                <a:solidFill>
                  <a:srgbClr val="E3E3E3"/>
                </a:solidFill>
                <a:latin typeface="Garamond"/>
                <a:ea typeface="华文细黑"/>
                <a:cs typeface="Garamond"/>
              </a:rPr>
              <a:t>）</a:t>
            </a:r>
            <a:endParaRPr lang="en-US" altLang="zh-CN" b="1" dirty="0">
              <a:solidFill>
                <a:srgbClr val="E3E3E3"/>
              </a:solidFill>
              <a:latin typeface="Garamond"/>
              <a:ea typeface="华文细黑"/>
              <a:cs typeface="Garamond"/>
            </a:endParaRPr>
          </a:p>
        </p:txBody>
      </p:sp>
    </p:spTree>
    <p:extLst>
      <p:ext uri="{BB962C8B-B14F-4D97-AF65-F5344CB8AC3E}">
        <p14:creationId xmlns:p14="http://schemas.microsoft.com/office/powerpoint/2010/main" val="79185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508980"/>
            <a:ext cx="8229600" cy="4617183"/>
          </a:xfrm>
        </p:spPr>
        <p:txBody>
          <a:bodyPr>
            <a:noAutofit/>
          </a:bodyPr>
          <a:lstStyle/>
          <a:p>
            <a:r>
              <a:rPr lang="zh-CN" altLang="en-US" sz="3000" b="1" dirty="0" smtClean="0">
                <a:solidFill>
                  <a:srgbClr val="E3E3E3"/>
                </a:solidFill>
                <a:latin typeface="Garamond"/>
                <a:ea typeface="华文细黑"/>
                <a:cs typeface="Garamond"/>
              </a:rPr>
              <a:t>推荐</a:t>
            </a:r>
            <a:r>
              <a:rPr lang="en-US" altLang="en-US" sz="3000" b="1" dirty="0" smtClean="0">
                <a:solidFill>
                  <a:srgbClr val="E3E3E3"/>
                </a:solidFill>
                <a:latin typeface="Garamond"/>
                <a:ea typeface="华文细黑"/>
                <a:cs typeface="Garamond"/>
              </a:rPr>
              <a:t>有一个</a:t>
            </a:r>
            <a:r>
              <a:rPr lang="en-US" altLang="en-US" sz="3000" b="1" u="sng" dirty="0" smtClean="0">
                <a:solidFill>
                  <a:srgbClr val="FFFF00"/>
                </a:solidFill>
                <a:latin typeface="Garamond"/>
                <a:ea typeface="华文细黑"/>
                <a:cs typeface="Garamond"/>
              </a:rPr>
              <a:t>错题</a:t>
            </a:r>
            <a:r>
              <a:rPr lang="zh-CN" altLang="en-US" sz="3000" b="1" u="sng" dirty="0" smtClean="0">
                <a:solidFill>
                  <a:srgbClr val="FFFF00"/>
                </a:solidFill>
                <a:latin typeface="Garamond"/>
                <a:ea typeface="华文细黑"/>
                <a:cs typeface="Garamond"/>
              </a:rPr>
              <a:t>本</a:t>
            </a:r>
            <a:r>
              <a:rPr lang="en-US" altLang="en-US" sz="3000" b="1" dirty="0" smtClean="0">
                <a:solidFill>
                  <a:srgbClr val="E3E3E3"/>
                </a:solidFill>
                <a:latin typeface="Garamond"/>
                <a:ea typeface="华文细黑"/>
                <a:cs typeface="Garamond"/>
              </a:rPr>
              <a:t>记录</a:t>
            </a:r>
            <a:r>
              <a:rPr lang="zh-CN" altLang="en-US" sz="3000" b="1" dirty="0" smtClean="0">
                <a:solidFill>
                  <a:srgbClr val="E3E3E3"/>
                </a:solidFill>
                <a:latin typeface="Garamond"/>
                <a:ea typeface="华文细黑"/>
                <a:cs typeface="Garamond"/>
              </a:rPr>
              <a:t>一些经典错误，以及进行选项</a:t>
            </a:r>
            <a:r>
              <a:rPr lang="zh-CN" altLang="en-US" sz="3000" b="1" dirty="0">
                <a:solidFill>
                  <a:srgbClr val="E3E3E3"/>
                </a:solidFill>
                <a:latin typeface="Garamond"/>
                <a:ea typeface="华文细黑"/>
                <a:cs typeface="Garamond"/>
              </a:rPr>
              <a:t>分析</a:t>
            </a:r>
            <a:r>
              <a:rPr lang="zh-CN" altLang="en-US" sz="3000" b="1" dirty="0" smtClean="0">
                <a:solidFill>
                  <a:srgbClr val="E3E3E3"/>
                </a:solidFill>
                <a:latin typeface="Garamond"/>
                <a:ea typeface="华文细黑"/>
                <a:cs typeface="Garamond"/>
              </a:rPr>
              <a:t>。比如</a:t>
            </a:r>
            <a:endParaRPr lang="en-US" altLang="zh-CN" sz="1600" b="1" u="sng" dirty="0" smtClean="0">
              <a:solidFill>
                <a:srgbClr val="FFFF00"/>
              </a:solidFill>
              <a:latin typeface="Garamond"/>
              <a:ea typeface="华文细黑"/>
              <a:cs typeface="Garamond"/>
            </a:endParaRPr>
          </a:p>
          <a:p>
            <a:pPr lvl="1"/>
            <a:r>
              <a:rPr lang="zh-CN" altLang="en-US" sz="3000" b="1" u="sng" dirty="0" smtClean="0">
                <a:solidFill>
                  <a:srgbClr val="FFFF00"/>
                </a:solidFill>
                <a:latin typeface="Garamond"/>
                <a:ea typeface="华文细黑"/>
                <a:cs typeface="Garamond"/>
              </a:rPr>
              <a:t>态度题</a:t>
            </a:r>
            <a:r>
              <a:rPr lang="zh-CN" altLang="en-US" sz="3000" b="1" dirty="0" smtClean="0">
                <a:solidFill>
                  <a:srgbClr val="E3E3E3"/>
                </a:solidFill>
                <a:latin typeface="Garamond"/>
                <a:ea typeface="华文细黑"/>
                <a:cs typeface="Garamond"/>
              </a:rPr>
              <a:t>中形容态度的选项，以熟悉各种态度及更好揣摩每种态度是如何在文中呈现的</a:t>
            </a:r>
            <a:endParaRPr lang="en-US" altLang="zh-CN" sz="3000" b="1" dirty="0" smtClean="0">
              <a:solidFill>
                <a:srgbClr val="E3E3E3"/>
              </a:solidFill>
              <a:latin typeface="Garamond"/>
              <a:ea typeface="华文细黑"/>
              <a:cs typeface="Garamond"/>
            </a:endParaRPr>
          </a:p>
          <a:p>
            <a:pPr lvl="1"/>
            <a:r>
              <a:rPr lang="zh-CN" altLang="en-US" sz="3000" b="1" u="sng" dirty="0" smtClean="0">
                <a:solidFill>
                  <a:srgbClr val="FFFF00"/>
                </a:solidFill>
                <a:latin typeface="Garamond"/>
                <a:ea typeface="华文细黑"/>
                <a:cs typeface="Garamond"/>
              </a:rPr>
              <a:t>段落结构</a:t>
            </a:r>
            <a:r>
              <a:rPr lang="en-US" altLang="zh-CN" sz="3000" b="1" u="sng" dirty="0" smtClean="0">
                <a:solidFill>
                  <a:srgbClr val="FFFF00"/>
                </a:solidFill>
                <a:latin typeface="Garamond"/>
                <a:ea typeface="华文细黑"/>
                <a:cs typeface="Garamond"/>
              </a:rPr>
              <a:t>/</a:t>
            </a:r>
            <a:r>
              <a:rPr lang="zh-CN" altLang="en-US" sz="3000" b="1" u="sng" dirty="0" smtClean="0">
                <a:solidFill>
                  <a:srgbClr val="FFFF00"/>
                </a:solidFill>
                <a:latin typeface="Garamond"/>
                <a:ea typeface="华文细黑"/>
                <a:cs typeface="Garamond"/>
              </a:rPr>
              <a:t>作用题</a:t>
            </a:r>
            <a:r>
              <a:rPr lang="zh-CN" altLang="en-US" sz="3000" b="1" dirty="0" smtClean="0">
                <a:solidFill>
                  <a:srgbClr val="E3E3E3"/>
                </a:solidFill>
                <a:latin typeface="Garamond"/>
                <a:ea typeface="华文细黑"/>
                <a:cs typeface="Garamond"/>
              </a:rPr>
              <a:t>中的各个选项，以熟悉段落的经典结构和作用</a:t>
            </a:r>
            <a:endParaRPr lang="en-US" altLang="zh-CN" sz="3000" b="1" u="sng" dirty="0" smtClean="0">
              <a:solidFill>
                <a:srgbClr val="FFFF00"/>
              </a:solidFill>
              <a:latin typeface="Garamond"/>
              <a:ea typeface="华文细黑"/>
              <a:cs typeface="Garamond"/>
            </a:endParaRPr>
          </a:p>
          <a:p>
            <a:pPr lvl="1"/>
            <a:r>
              <a:rPr lang="zh-CN" altLang="en-US" sz="3000" b="1" u="sng" dirty="0" smtClean="0">
                <a:solidFill>
                  <a:srgbClr val="FFFF00"/>
                </a:solidFill>
                <a:latin typeface="Garamond"/>
                <a:ea typeface="华文细黑"/>
                <a:cs typeface="Garamond"/>
              </a:rPr>
              <a:t>句子作用题</a:t>
            </a:r>
            <a:r>
              <a:rPr lang="zh-CN" altLang="en-US" sz="3000" b="1" dirty="0" smtClean="0">
                <a:solidFill>
                  <a:srgbClr val="E3E3E3"/>
                </a:solidFill>
                <a:latin typeface="Garamond"/>
                <a:ea typeface="华文细黑"/>
                <a:cs typeface="Garamond"/>
              </a:rPr>
              <a:t>的各个选项</a:t>
            </a:r>
            <a:r>
              <a:rPr lang="zh-CN" altLang="en-US" sz="3000" b="1" dirty="0">
                <a:solidFill>
                  <a:srgbClr val="E3E3E3"/>
                </a:solidFill>
                <a:latin typeface="Garamond"/>
                <a:ea typeface="华文细黑"/>
                <a:cs typeface="Garamond"/>
              </a:rPr>
              <a:t>，</a:t>
            </a:r>
            <a:r>
              <a:rPr lang="zh-CN" altLang="en-US" sz="3000" b="1" dirty="0" smtClean="0">
                <a:solidFill>
                  <a:srgbClr val="E3E3E3"/>
                </a:solidFill>
                <a:latin typeface="Garamond"/>
                <a:ea typeface="华文细黑"/>
                <a:cs typeface="Garamond"/>
              </a:rPr>
              <a:t>以熟悉句子的作用</a:t>
            </a:r>
            <a:endParaRPr lang="en-US" altLang="zh-CN" sz="3000" b="1" dirty="0" smtClean="0">
              <a:solidFill>
                <a:srgbClr val="E3E3E3"/>
              </a:solidFill>
              <a:latin typeface="Garamond"/>
              <a:ea typeface="华文细黑"/>
              <a:cs typeface="Garamond"/>
            </a:endParaRPr>
          </a:p>
          <a:p>
            <a:pPr lvl="1"/>
            <a:r>
              <a:rPr lang="zh-CN" altLang="en-US" sz="3000" b="1" dirty="0" smtClean="0">
                <a:solidFill>
                  <a:srgbClr val="E3E3E3"/>
                </a:solidFill>
                <a:latin typeface="Garamond"/>
                <a:ea typeface="华文细黑"/>
                <a:cs typeface="Garamond"/>
              </a:rPr>
              <a:t>等等</a:t>
            </a:r>
            <a:endParaRPr lang="en-US" altLang="zh-CN" sz="3000" b="1" dirty="0">
              <a:solidFill>
                <a:srgbClr val="FFFF00"/>
              </a:solidFill>
              <a:latin typeface="Garamond"/>
              <a:ea typeface="华文细黑"/>
              <a:cs typeface="Garamond"/>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如何分析？（</a:t>
            </a:r>
            <a:r>
              <a:rPr lang="en-US" altLang="zh-CN" b="1" dirty="0" smtClean="0">
                <a:solidFill>
                  <a:srgbClr val="E3E3E3"/>
                </a:solidFill>
                <a:latin typeface="Garamond"/>
                <a:ea typeface="华文细黑"/>
                <a:cs typeface="Garamond"/>
              </a:rPr>
              <a:t>4</a:t>
            </a:r>
            <a:r>
              <a:rPr lang="zh-CN" altLang="en-US" b="1" dirty="0" smtClean="0">
                <a:solidFill>
                  <a:srgbClr val="E3E3E3"/>
                </a:solidFill>
                <a:latin typeface="Garamond"/>
                <a:ea typeface="华文细黑"/>
                <a:cs typeface="Garamond"/>
              </a:rPr>
              <a:t>）</a:t>
            </a:r>
            <a:endParaRPr lang="en-US" altLang="zh-CN" b="1" dirty="0">
              <a:solidFill>
                <a:srgbClr val="E3E3E3"/>
              </a:solidFill>
              <a:latin typeface="Garamond"/>
              <a:ea typeface="华文细黑"/>
              <a:cs typeface="Garamond"/>
            </a:endParaRPr>
          </a:p>
        </p:txBody>
      </p:sp>
    </p:spTree>
    <p:extLst>
      <p:ext uri="{BB962C8B-B14F-4D97-AF65-F5344CB8AC3E}">
        <p14:creationId xmlns:p14="http://schemas.microsoft.com/office/powerpoint/2010/main" val="403229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270058"/>
            <a:ext cx="8229600" cy="4805805"/>
          </a:xfrm>
        </p:spPr>
        <p:txBody>
          <a:bodyPr>
            <a:normAutofit/>
          </a:bodyPr>
          <a:lstStyle/>
          <a:p>
            <a:r>
              <a:rPr lang="zh-CN" altLang="en-US" b="1" dirty="0" smtClean="0">
                <a:solidFill>
                  <a:srgbClr val="FFFF00"/>
                </a:solidFill>
                <a:latin typeface="Garamond"/>
                <a:ea typeface="华文细黑"/>
                <a:cs typeface="Garamond"/>
              </a:rPr>
              <a:t>推荐用铅笔答题，写错的题不要把正确答案标在边上，相反把答案擦掉</a:t>
            </a:r>
            <a:r>
              <a:rPr lang="zh-CN" altLang="en-US" b="1" dirty="0" smtClean="0">
                <a:solidFill>
                  <a:srgbClr val="E3E3E3"/>
                </a:solidFill>
                <a:latin typeface="Garamond"/>
                <a:ea typeface="华文细黑"/>
                <a:cs typeface="Garamond"/>
              </a:rPr>
              <a:t>，时不时重做，看能否做对。以训练正确答案的思维。</a:t>
            </a:r>
            <a:endParaRPr lang="en-US" altLang="zh-CN" b="1" dirty="0" smtClean="0">
              <a:solidFill>
                <a:srgbClr val="E3E3E3"/>
              </a:solidFill>
              <a:latin typeface="Garamond"/>
              <a:ea typeface="华文细黑"/>
              <a:cs typeface="Garamond"/>
            </a:endParaRPr>
          </a:p>
          <a:p>
            <a:r>
              <a:rPr lang="zh-CN" altLang="en-US" b="1" dirty="0" smtClean="0">
                <a:solidFill>
                  <a:srgbClr val="FFFF00"/>
                </a:solidFill>
                <a:latin typeface="Garamond"/>
                <a:ea typeface="华文细黑"/>
                <a:cs typeface="Garamond"/>
              </a:rPr>
              <a:t>交流讨论很重要。</a:t>
            </a:r>
            <a:r>
              <a:rPr lang="zh-CN" altLang="en-US" b="1" dirty="0" smtClean="0">
                <a:solidFill>
                  <a:srgbClr val="E3E3E3"/>
                </a:solidFill>
                <a:latin typeface="Garamond"/>
                <a:ea typeface="华文细黑"/>
                <a:cs typeface="Garamond"/>
              </a:rPr>
              <a:t>遇到不懂的文章或题目常与别人讨论，讨论错误选项的设置及正确答案的思维。</a:t>
            </a:r>
            <a:endParaRPr lang="en-US" altLang="zh-CN" b="1" dirty="0" smtClean="0">
              <a:solidFill>
                <a:srgbClr val="E3E3E3"/>
              </a:solidFill>
              <a:latin typeface="Garamond"/>
              <a:ea typeface="华文细黑"/>
              <a:cs typeface="Garamond"/>
            </a:endParaRPr>
          </a:p>
          <a:p>
            <a:r>
              <a:rPr lang="zh-CN" altLang="en-US" b="1" dirty="0" smtClean="0">
                <a:solidFill>
                  <a:srgbClr val="FFFF00"/>
                </a:solidFill>
                <a:latin typeface="Garamond"/>
                <a:ea typeface="华文细黑"/>
                <a:cs typeface="Garamond"/>
              </a:rPr>
              <a:t>不以题目做对为目的。</a:t>
            </a:r>
            <a:r>
              <a:rPr lang="zh-CN" altLang="en-US" b="1" dirty="0" smtClean="0">
                <a:solidFill>
                  <a:srgbClr val="E3E3E3"/>
                </a:solidFill>
                <a:latin typeface="Garamond"/>
                <a:ea typeface="华文细黑"/>
                <a:cs typeface="Garamond"/>
              </a:rPr>
              <a:t>把难的文章标注出来，常常阅读。有时正确率很高，但文章却似懂非懂，一定要反复阅读，不能算了。</a:t>
            </a:r>
            <a:endParaRPr lang="en-US" dirty="0"/>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华文细黑"/>
                <a:ea typeface="华文细黑"/>
                <a:cs typeface="华文细黑"/>
              </a:rPr>
              <a:t>几点注意事项</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87061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457200" y="2592282"/>
            <a:ext cx="8229600" cy="1143000"/>
          </a:xfrm>
        </p:spPr>
        <p:txBody>
          <a:bodyPr>
            <a:normAutofit/>
          </a:bodyPr>
          <a:lstStyle/>
          <a:p>
            <a:r>
              <a:rPr lang="zh-CN" altLang="en-US" b="1" dirty="0" smtClean="0">
                <a:solidFill>
                  <a:srgbClr val="E3E3E3"/>
                </a:solidFill>
                <a:latin typeface="华文细黑"/>
                <a:ea typeface="华文细黑"/>
                <a:cs typeface="华文细黑"/>
              </a:rPr>
              <a:t>长、短阅读的解题技巧</a:t>
            </a:r>
            <a:endParaRPr lang="en-US" b="1" dirty="0">
              <a:solidFill>
                <a:srgbClr val="E3E3E3"/>
              </a:solidFill>
              <a:latin typeface="华文细黑"/>
              <a:ea typeface="华文细黑"/>
              <a:cs typeface="华文细黑"/>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1020489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p:txBody>
          <a:bodyPr/>
          <a:lstStyle/>
          <a:p>
            <a:r>
              <a:rPr lang="en-US" altLang="zh-CN" b="1" dirty="0" smtClean="0">
                <a:solidFill>
                  <a:srgbClr val="E3E3E3"/>
                </a:solidFill>
                <a:latin typeface="Garamond"/>
                <a:ea typeface="华文细黑"/>
                <a:cs typeface="Garamond"/>
              </a:rPr>
              <a:t>GRE</a:t>
            </a:r>
            <a:r>
              <a:rPr lang="zh-CN" altLang="en-US" b="1" dirty="0" smtClean="0">
                <a:solidFill>
                  <a:srgbClr val="E3E3E3"/>
                </a:solidFill>
                <a:latin typeface="Garamond"/>
                <a:ea typeface="华文细黑"/>
                <a:cs typeface="Garamond"/>
              </a:rPr>
              <a:t>阅读文章分为四种结构</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全文论证一个观点型</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新观点推翻旧观点型</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解释针对问题型</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混合结构型（以第二种</a:t>
            </a:r>
            <a:r>
              <a:rPr lang="en-US" altLang="zh-CN" b="1" dirty="0" smtClean="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第三种居多）</a:t>
            </a:r>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我们要重点关注作者的中心意图，包括：</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作者的观点是什么</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作者对此观点持有什么态度（正</a:t>
            </a:r>
            <a:r>
              <a:rPr lang="en-US" altLang="zh-CN" b="1" dirty="0" smtClean="0">
                <a:solidFill>
                  <a:srgbClr val="E3E3E3"/>
                </a:solidFill>
                <a:latin typeface="Garamond"/>
                <a:ea typeface="华文细黑"/>
                <a:cs typeface="Garamond"/>
              </a:rPr>
              <a:t>or</a:t>
            </a:r>
            <a:r>
              <a:rPr lang="zh-CN" altLang="en-US" b="1" dirty="0" smtClean="0">
                <a:solidFill>
                  <a:srgbClr val="E3E3E3"/>
                </a:solidFill>
                <a:latin typeface="Garamond"/>
                <a:ea typeface="华文细黑"/>
                <a:cs typeface="Garamond"/>
              </a:rPr>
              <a:t>负）</a:t>
            </a:r>
            <a:endParaRPr lang="en-US" altLang="zh-CN" b="1" dirty="0" smtClean="0">
              <a:solidFill>
                <a:srgbClr val="E3E3E3"/>
              </a:solidFill>
              <a:latin typeface="Garamond"/>
              <a:ea typeface="华文细黑"/>
              <a:cs typeface="Garamond"/>
            </a:endParaRPr>
          </a:p>
          <a:p>
            <a:pPr lvl="1"/>
            <a:endParaRPr lang="en-US" altLang="zh-CN" b="1" dirty="0" smtClean="0">
              <a:solidFill>
                <a:srgbClr val="E3E3E3"/>
              </a:solidFill>
              <a:latin typeface="Garamond"/>
              <a:ea typeface="华文细黑"/>
              <a:cs typeface="Garamond"/>
            </a:endParaRPr>
          </a:p>
          <a:p>
            <a:pPr marL="457200" lvl="1" indent="0">
              <a:buNone/>
            </a:pPr>
            <a:endParaRPr lang="en-US" altLang="zh-CN" sz="3200" b="1" dirty="0" smtClean="0">
              <a:solidFill>
                <a:srgbClr val="E3E3E3"/>
              </a:solidFill>
              <a:latin typeface="Garamond"/>
              <a:ea typeface="华文细黑"/>
              <a:cs typeface="Garamond"/>
            </a:endParaRPr>
          </a:p>
        </p:txBody>
      </p:sp>
      <p:pic>
        <p:nvPicPr>
          <p:cNvPr id="4" name="Picture 3"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华文细黑"/>
                <a:ea typeface="华文细黑"/>
                <a:cs typeface="华文细黑"/>
              </a:rPr>
              <a:t>阅读文章结构</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405548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8"/>
            <a:ext cx="8229600" cy="4708525"/>
          </a:xfrm>
        </p:spPr>
        <p:txBody>
          <a:bodyPr>
            <a:noAutofit/>
          </a:bodyPr>
          <a:lstStyle/>
          <a:p>
            <a:r>
              <a:rPr lang="zh-CN" altLang="en-US" sz="2600" b="1" dirty="0">
                <a:solidFill>
                  <a:srgbClr val="E3E3E3"/>
                </a:solidFill>
                <a:latin typeface="Garamond"/>
                <a:ea typeface="华文细黑"/>
                <a:cs typeface="Garamond"/>
              </a:rPr>
              <a:t>此类文章一般是作者在文章</a:t>
            </a:r>
            <a:r>
              <a:rPr lang="zh-CN" altLang="en-US" sz="2600" b="1" dirty="0">
                <a:solidFill>
                  <a:srgbClr val="FFFF00"/>
                </a:solidFill>
                <a:latin typeface="Garamond"/>
                <a:ea typeface="华文细黑"/>
                <a:cs typeface="Garamond"/>
              </a:rPr>
              <a:t>第一段就给出明确的结论，</a:t>
            </a:r>
            <a:r>
              <a:rPr lang="zh-CN" altLang="en-US" sz="2600" b="1" dirty="0">
                <a:solidFill>
                  <a:srgbClr val="E3E3E3"/>
                </a:solidFill>
                <a:latin typeface="Garamond"/>
                <a:ea typeface="华文细黑"/>
                <a:cs typeface="Garamond"/>
              </a:rPr>
              <a:t>即阐述某一观点。</a:t>
            </a:r>
            <a:r>
              <a:rPr lang="zh-CN" altLang="en-US" sz="2600" b="1" dirty="0">
                <a:solidFill>
                  <a:srgbClr val="FFFF00"/>
                </a:solidFill>
                <a:latin typeface="Garamond"/>
                <a:ea typeface="华文细黑"/>
                <a:cs typeface="Garamond"/>
              </a:rPr>
              <a:t>下文全是对此观点做出的解释说明和论证，都是顺承关系的支持性文字</a:t>
            </a:r>
            <a:r>
              <a:rPr lang="zh-CN" altLang="en-US" sz="2600" b="1" dirty="0">
                <a:solidFill>
                  <a:srgbClr val="E3E3E3"/>
                </a:solidFill>
                <a:latin typeface="Garamond"/>
                <a:ea typeface="华文细黑"/>
                <a:cs typeface="Garamond"/>
              </a:rPr>
              <a:t>，要么从其用途、功能、原理、结构、特征、起源等方面来进一步阐述，要么举出具体的例子来深化说明，全文可概括为一句话：全文观点一致，深入探讨。有些文章在末段或者结尾处，作者为了公正客观地对开头的观点给出一个小小的让步，比如说，观点句和全文</a:t>
            </a:r>
            <a:r>
              <a:rPr lang="zh-CN" altLang="en-US" sz="2600" b="1" dirty="0" smtClean="0">
                <a:solidFill>
                  <a:srgbClr val="E3E3E3"/>
                </a:solidFill>
                <a:latin typeface="Garamond"/>
                <a:ea typeface="华文细黑"/>
                <a:cs typeface="Garamond"/>
              </a:rPr>
              <a:t>都在说</a:t>
            </a:r>
            <a:r>
              <a:rPr lang="en-US" altLang="zh-CN" sz="2600" b="1" dirty="0" smtClean="0">
                <a:solidFill>
                  <a:srgbClr val="E3E3E3"/>
                </a:solidFill>
                <a:latin typeface="Garamond"/>
                <a:ea typeface="华文细黑"/>
                <a:cs typeface="Garamond"/>
              </a:rPr>
              <a:t>A</a:t>
            </a:r>
            <a:r>
              <a:rPr lang="zh-CN" altLang="en-US" sz="2600" b="1" dirty="0" smtClean="0">
                <a:solidFill>
                  <a:srgbClr val="E3E3E3"/>
                </a:solidFill>
                <a:latin typeface="Garamond"/>
                <a:ea typeface="华文细黑"/>
                <a:cs typeface="Garamond"/>
              </a:rPr>
              <a:t>好，结尾突然说：</a:t>
            </a:r>
            <a:r>
              <a:rPr lang="en-US" altLang="zh-CN" sz="2600" b="1" dirty="0" smtClean="0">
                <a:solidFill>
                  <a:srgbClr val="E3E3E3"/>
                </a:solidFill>
                <a:latin typeface="Garamond"/>
                <a:ea typeface="华文细黑"/>
                <a:cs typeface="Garamond"/>
              </a:rPr>
              <a:t>A</a:t>
            </a:r>
            <a:r>
              <a:rPr lang="zh-CN" altLang="en-US" sz="2600" b="1" dirty="0" smtClean="0">
                <a:solidFill>
                  <a:srgbClr val="E3E3E3"/>
                </a:solidFill>
                <a:latin typeface="Garamond"/>
                <a:ea typeface="华文细黑"/>
                <a:cs typeface="Garamond"/>
              </a:rPr>
              <a:t>其实也是有一个小缺点的。但这种小让步并不影响整篇文章中作者对</a:t>
            </a:r>
            <a:r>
              <a:rPr lang="en-US" altLang="zh-CN" sz="2600" b="1" dirty="0" smtClean="0">
                <a:solidFill>
                  <a:srgbClr val="E3E3E3"/>
                </a:solidFill>
                <a:latin typeface="Garamond"/>
                <a:ea typeface="华文细黑"/>
                <a:cs typeface="Garamond"/>
              </a:rPr>
              <a:t>A</a:t>
            </a:r>
            <a:r>
              <a:rPr lang="zh-CN" altLang="en-US" sz="2600" b="1" dirty="0" smtClean="0">
                <a:solidFill>
                  <a:srgbClr val="E3E3E3"/>
                </a:solidFill>
                <a:latin typeface="Garamond"/>
                <a:ea typeface="华文细黑"/>
                <a:cs typeface="Garamond"/>
              </a:rPr>
              <a:t>的正态度和作者的写作意图，它只是作者力求客观的写作方式。</a:t>
            </a:r>
            <a:endParaRPr lang="en-US" sz="2600" b="1" dirty="0">
              <a:solidFill>
                <a:srgbClr val="E3E3E3"/>
              </a:solidFill>
              <a:latin typeface="Garamond"/>
              <a:ea typeface="华文细黑"/>
              <a:cs typeface="Garamond"/>
            </a:endParaRP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全文论证一个观点型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146958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204169"/>
            <a:ext cx="8229600" cy="5163090"/>
          </a:xfrm>
          <a:solidFill>
            <a:schemeClr val="bg1">
              <a:alpha val="50000"/>
            </a:schemeClr>
          </a:solidFill>
        </p:spPr>
        <p:txBody>
          <a:bodyPr>
            <a:noAutofit/>
          </a:bodyPr>
          <a:lstStyle/>
          <a:p>
            <a:pPr marL="0" indent="0">
              <a:buNone/>
            </a:pPr>
            <a:r>
              <a:rPr lang="en-US" sz="3000" b="1" u="sng" dirty="0">
                <a:solidFill>
                  <a:srgbClr val="FFFF00"/>
                </a:solidFill>
                <a:latin typeface="Garamond"/>
                <a:cs typeface="Garamond"/>
              </a:rPr>
              <a:t>Jean </a:t>
            </a:r>
            <a:r>
              <a:rPr lang="en-US" sz="3000" b="1" u="sng" dirty="0" smtClean="0">
                <a:solidFill>
                  <a:srgbClr val="FFFF00"/>
                </a:solidFill>
                <a:latin typeface="Garamond"/>
                <a:cs typeface="Garamond"/>
              </a:rPr>
              <a:t>Wagner’s </a:t>
            </a:r>
            <a:r>
              <a:rPr lang="en-US" sz="3000" b="1" u="sng" dirty="0">
                <a:solidFill>
                  <a:srgbClr val="FFFF00"/>
                </a:solidFill>
                <a:latin typeface="Garamond"/>
                <a:cs typeface="Garamond"/>
              </a:rPr>
              <a:t>most enduring contribution to the study of Afro-American poetry is his insistence that it be analyzed in a religious, as well as secular, frame of </a:t>
            </a:r>
            <a:r>
              <a:rPr lang="en-US" sz="3000" b="1" u="sng" dirty="0" smtClean="0">
                <a:solidFill>
                  <a:srgbClr val="FFFF00"/>
                </a:solidFill>
                <a:latin typeface="Garamond"/>
                <a:cs typeface="Garamond"/>
              </a:rPr>
              <a:t>reference</a:t>
            </a:r>
            <a:r>
              <a:rPr lang="en-US" sz="3000" b="1" u="sng" dirty="0">
                <a:solidFill>
                  <a:srgbClr val="FFFF00"/>
                </a:solidFill>
                <a:latin typeface="Garamond"/>
                <a:cs typeface="Garamond"/>
              </a:rPr>
              <a:t>. </a:t>
            </a:r>
            <a:r>
              <a:rPr lang="en-US" sz="3000" dirty="0">
                <a:solidFill>
                  <a:srgbClr val="1F497D"/>
                </a:solidFill>
                <a:latin typeface="Garamond"/>
                <a:cs typeface="Garamond"/>
              </a:rPr>
              <a:t>The appropriateness of such an approach may </a:t>
            </a:r>
            <a:r>
              <a:rPr lang="en-US" sz="3000" dirty="0" smtClean="0">
                <a:solidFill>
                  <a:srgbClr val="1F497D"/>
                </a:solidFill>
                <a:latin typeface="Garamond"/>
                <a:cs typeface="Garamond"/>
              </a:rPr>
              <a:t>seem </a:t>
            </a:r>
            <a:r>
              <a:rPr lang="en-US" sz="3000" dirty="0">
                <a:solidFill>
                  <a:srgbClr val="1F497D"/>
                </a:solidFill>
                <a:latin typeface="Garamond"/>
                <a:cs typeface="Garamond"/>
              </a:rPr>
              <a:t>self-evident for a tradition commencing with </a:t>
            </a:r>
            <a:r>
              <a:rPr lang="en-US" sz="3000" dirty="0" smtClean="0">
                <a:solidFill>
                  <a:srgbClr val="1F497D"/>
                </a:solidFill>
                <a:latin typeface="Garamond"/>
                <a:cs typeface="Garamond"/>
              </a:rPr>
              <a:t>spirituals </a:t>
            </a:r>
            <a:r>
              <a:rPr lang="en-US" sz="3000" dirty="0">
                <a:solidFill>
                  <a:srgbClr val="1F497D"/>
                </a:solidFill>
                <a:latin typeface="Garamond"/>
                <a:cs typeface="Garamond"/>
              </a:rPr>
              <a:t>and owing its early forms, rhythms, vocabulary, and evangelical fervor to Wesleyan hymnals. But before Wagner a secular outlook that analyzed Black poetry solely within the context of political and social </a:t>
            </a:r>
            <a:r>
              <a:rPr lang="en-US" sz="3000" dirty="0" smtClean="0">
                <a:solidFill>
                  <a:srgbClr val="1F497D"/>
                </a:solidFill>
                <a:latin typeface="Garamond"/>
                <a:cs typeface="Garamond"/>
              </a:rPr>
              <a:t>protest </a:t>
            </a:r>
            <a:r>
              <a:rPr lang="en-US" sz="3000" dirty="0">
                <a:solidFill>
                  <a:srgbClr val="1F497D"/>
                </a:solidFill>
                <a:latin typeface="Garamond"/>
                <a:cs typeface="Garamond"/>
              </a:rPr>
              <a:t>was dominant in the field.</a:t>
            </a:r>
            <a:br>
              <a:rPr lang="en-US" sz="3000" dirty="0">
                <a:solidFill>
                  <a:srgbClr val="1F497D"/>
                </a:solidFill>
                <a:latin typeface="Garamond"/>
                <a:cs typeface="Garamond"/>
              </a:rPr>
            </a:br>
            <a:endParaRPr lang="en-US" sz="3000" b="1" dirty="0">
              <a:solidFill>
                <a:srgbClr val="1F497D"/>
              </a:solidFill>
              <a:latin typeface="Garamond"/>
              <a:ea typeface="华文细黑"/>
              <a:cs typeface="Garamond"/>
            </a:endParaRPr>
          </a:p>
        </p:txBody>
      </p:sp>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全文论证一个观点型</a:t>
            </a:r>
            <a:endParaRPr lang="en-US" b="1" dirty="0">
              <a:solidFill>
                <a:srgbClr val="E3E3E3"/>
              </a:solidFill>
              <a:latin typeface="华文细黑"/>
              <a:ea typeface="华文细黑"/>
              <a:cs typeface="华文细黑"/>
            </a:endParaRP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2711144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186708"/>
            <a:ext cx="8229600" cy="4708525"/>
          </a:xfrm>
          <a:solidFill>
            <a:schemeClr val="bg1">
              <a:alpha val="50000"/>
            </a:schemeClr>
          </a:solidFill>
        </p:spPr>
        <p:txBody>
          <a:bodyPr>
            <a:noAutofit/>
          </a:bodyPr>
          <a:lstStyle/>
          <a:p>
            <a:pPr marL="0" indent="0">
              <a:buNone/>
            </a:pPr>
            <a:r>
              <a:rPr lang="en-US" sz="3000" b="1" u="sng" dirty="0" smtClean="0">
                <a:solidFill>
                  <a:srgbClr val="FFFF00"/>
                </a:solidFill>
                <a:latin typeface="Garamond"/>
                <a:cs typeface="Garamond"/>
              </a:rPr>
              <a:t>It is Wagner who first demonstrated the essential </a:t>
            </a:r>
          </a:p>
          <a:p>
            <a:pPr marL="0" indent="0">
              <a:buNone/>
            </a:pPr>
            <a:r>
              <a:rPr lang="en-US" sz="3000" b="1" u="sng" dirty="0" smtClean="0">
                <a:solidFill>
                  <a:srgbClr val="FFFF00"/>
                </a:solidFill>
                <a:latin typeface="Garamond"/>
                <a:cs typeface="Garamond"/>
              </a:rPr>
              <a:t>fusion of racial and religious feeling in Afro-American poetry.</a:t>
            </a:r>
            <a:r>
              <a:rPr lang="en-US" sz="3000" dirty="0" smtClean="0">
                <a:solidFill>
                  <a:srgbClr val="FFFFFF"/>
                </a:solidFill>
                <a:latin typeface="Garamond"/>
                <a:cs typeface="Garamond"/>
              </a:rPr>
              <a:t> </a:t>
            </a:r>
            <a:r>
              <a:rPr lang="en-US" sz="3000" dirty="0" smtClean="0">
                <a:solidFill>
                  <a:srgbClr val="1F497D"/>
                </a:solidFill>
                <a:latin typeface="Garamond"/>
                <a:cs typeface="Garamond"/>
              </a:rPr>
              <a:t>The two, he argued, form a symbiotic union in which religious feelings are often applied to racial issues and racial problems are often projected onto a metaphysical plane. Wagner found this most eloquently illustrated in the Black spiritual, where the desire for freedom in this world and the hope for salvation in the next are inextricably intertwined. </a:t>
            </a:r>
            <a:endParaRPr lang="en-US" sz="3000" b="1" dirty="0">
              <a:solidFill>
                <a:srgbClr val="FFFFFF"/>
              </a:solidFill>
              <a:latin typeface="Garamond"/>
              <a:ea typeface="华文细黑"/>
              <a:cs typeface="Garamond"/>
            </a:endParaRP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25153"/>
            <a:ext cx="5805946" cy="1143000"/>
          </a:xfrm>
        </p:spPr>
        <p:txBody>
          <a:bodyPr/>
          <a:lstStyle/>
          <a:p>
            <a:pPr algn="l"/>
            <a:r>
              <a:rPr lang="zh-CN" altLang="en-US" b="1" dirty="0" smtClean="0">
                <a:solidFill>
                  <a:srgbClr val="E3E3E3"/>
                </a:solidFill>
                <a:latin typeface="Garamond"/>
                <a:ea typeface="华文细黑"/>
                <a:cs typeface="Garamond"/>
              </a:rPr>
              <a:t>全文论证一个观点型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426102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286648"/>
            <a:ext cx="8229600" cy="4921992"/>
          </a:xfrm>
          <a:solidFill>
            <a:schemeClr val="bg1">
              <a:alpha val="50000"/>
            </a:schemeClr>
          </a:solidFill>
        </p:spPr>
        <p:txBody>
          <a:bodyPr>
            <a:noAutofit/>
          </a:bodyPr>
          <a:lstStyle/>
          <a:p>
            <a:pPr marL="0" indent="0">
              <a:buNone/>
            </a:pPr>
            <a:r>
              <a:rPr lang="en-US" sz="2800" b="1" dirty="0" smtClean="0">
                <a:solidFill>
                  <a:schemeClr val="tx2"/>
                </a:solidFill>
                <a:latin typeface="Garamond"/>
                <a:cs typeface="Garamond"/>
              </a:rPr>
              <a:t>The </a:t>
            </a:r>
            <a:r>
              <a:rPr lang="en-US" sz="2800" b="1" dirty="0">
                <a:solidFill>
                  <a:schemeClr val="tx2"/>
                </a:solidFill>
                <a:latin typeface="Garamond"/>
                <a:cs typeface="Garamond"/>
              </a:rPr>
              <a:t>primary purpose of the passage is </a:t>
            </a:r>
            <a:r>
              <a:rPr lang="en-US" sz="2800" b="1" dirty="0" smtClean="0">
                <a:solidFill>
                  <a:schemeClr val="tx2"/>
                </a:solidFill>
                <a:latin typeface="Garamond"/>
                <a:cs typeface="Garamond"/>
              </a:rPr>
              <a:t>to</a:t>
            </a:r>
          </a:p>
          <a:p>
            <a:pPr marL="0" indent="0">
              <a:buNone/>
            </a:pPr>
            <a:r>
              <a:rPr lang="en-US" sz="2400" dirty="0" smtClean="0">
                <a:solidFill>
                  <a:schemeClr val="tx2"/>
                </a:solidFill>
                <a:latin typeface="Garamond"/>
                <a:cs typeface="Garamond"/>
              </a:rPr>
              <a:t>	(</a:t>
            </a:r>
            <a:r>
              <a:rPr lang="en-US" sz="2400" dirty="0">
                <a:solidFill>
                  <a:schemeClr val="tx2"/>
                </a:solidFill>
                <a:latin typeface="Garamond"/>
                <a:cs typeface="Garamond"/>
              </a:rPr>
              <a:t>A) contrast the theories of Jean Wagner with </a:t>
            </a:r>
            <a:r>
              <a:rPr lang="en-US" sz="2400" dirty="0" smtClean="0">
                <a:solidFill>
                  <a:schemeClr val="tx2"/>
                </a:solidFill>
                <a:latin typeface="Garamond"/>
                <a:cs typeface="Garamond"/>
              </a:rPr>
              <a:t>those </a:t>
            </a:r>
            <a:r>
              <a:rPr lang="en-US" sz="2400" dirty="0">
                <a:solidFill>
                  <a:schemeClr val="tx2"/>
                </a:solidFill>
                <a:latin typeface="Garamond"/>
                <a:cs typeface="Garamond"/>
              </a:rPr>
              <a:t>of other </a:t>
            </a:r>
            <a:r>
              <a:rPr lang="en-US" sz="2400" dirty="0" smtClean="0">
                <a:solidFill>
                  <a:schemeClr val="tx2"/>
                </a:solidFill>
                <a:latin typeface="Garamond"/>
                <a:cs typeface="Garamond"/>
              </a:rPr>
              <a:t>			contemporary critics</a:t>
            </a:r>
          </a:p>
          <a:p>
            <a:pPr marL="0" indent="0">
              <a:buNone/>
            </a:pPr>
            <a:r>
              <a:rPr lang="en-US" sz="2400" dirty="0" smtClean="0">
                <a:solidFill>
                  <a:schemeClr val="tx2"/>
                </a:solidFill>
                <a:latin typeface="Garamond"/>
                <a:cs typeface="Garamond"/>
              </a:rPr>
              <a:t>	(</a:t>
            </a:r>
            <a:r>
              <a:rPr lang="en-US" sz="2400" dirty="0">
                <a:solidFill>
                  <a:schemeClr val="tx2"/>
                </a:solidFill>
                <a:latin typeface="Garamond"/>
                <a:cs typeface="Garamond"/>
              </a:rPr>
              <a:t>B) document the influence of Jean Wagner on the </a:t>
            </a:r>
            <a:r>
              <a:rPr lang="en-US" sz="2400" dirty="0" smtClean="0">
                <a:solidFill>
                  <a:schemeClr val="tx2"/>
                </a:solidFill>
                <a:latin typeface="Garamond"/>
                <a:cs typeface="Garamond"/>
              </a:rPr>
              <a:t>development 		of </a:t>
            </a:r>
            <a:r>
              <a:rPr lang="en-US" sz="2400" dirty="0">
                <a:solidFill>
                  <a:schemeClr val="tx2"/>
                </a:solidFill>
                <a:latin typeface="Garamond"/>
                <a:cs typeface="Garamond"/>
              </a:rPr>
              <a:t>Afro-American </a:t>
            </a:r>
            <a:r>
              <a:rPr lang="en-US" sz="2400" dirty="0" smtClean="0">
                <a:solidFill>
                  <a:schemeClr val="tx2"/>
                </a:solidFill>
                <a:latin typeface="Garamond"/>
                <a:cs typeface="Garamond"/>
              </a:rPr>
              <a:t>poetry</a:t>
            </a:r>
          </a:p>
          <a:p>
            <a:pPr marL="0" indent="0">
              <a:buNone/>
            </a:pPr>
            <a:r>
              <a:rPr lang="en-US" sz="2400" dirty="0" smtClean="0">
                <a:solidFill>
                  <a:schemeClr val="tx2"/>
                </a:solidFill>
                <a:latin typeface="Garamond"/>
                <a:cs typeface="Garamond"/>
              </a:rPr>
              <a:t>	(</a:t>
            </a:r>
            <a:r>
              <a:rPr lang="en-US" sz="2400" dirty="0">
                <a:solidFill>
                  <a:schemeClr val="tx2"/>
                </a:solidFill>
                <a:latin typeface="Garamond"/>
                <a:cs typeface="Garamond"/>
              </a:rPr>
              <a:t>C) explain the relevance of Jean Wagner‘s work to </a:t>
            </a:r>
            <a:r>
              <a:rPr lang="en-US" sz="2400" dirty="0" smtClean="0">
                <a:solidFill>
                  <a:schemeClr val="tx2"/>
                </a:solidFill>
                <a:latin typeface="Garamond"/>
                <a:cs typeface="Garamond"/>
              </a:rPr>
              <a:t>the </a:t>
            </a:r>
            <a:r>
              <a:rPr lang="en-US" sz="2400" dirty="0">
                <a:solidFill>
                  <a:schemeClr val="tx2"/>
                </a:solidFill>
                <a:latin typeface="Garamond"/>
                <a:cs typeface="Garamond"/>
              </a:rPr>
              <a:t>study of </a:t>
            </a:r>
            <a:r>
              <a:rPr lang="en-US" sz="2400" dirty="0" smtClean="0">
                <a:solidFill>
                  <a:schemeClr val="tx2"/>
                </a:solidFill>
                <a:latin typeface="Garamond"/>
                <a:cs typeface="Garamond"/>
              </a:rPr>
              <a:t>		Afro</a:t>
            </a:r>
            <a:r>
              <a:rPr lang="en-US" sz="2400" dirty="0">
                <a:solidFill>
                  <a:schemeClr val="tx2"/>
                </a:solidFill>
                <a:latin typeface="Garamond"/>
                <a:cs typeface="Garamond"/>
              </a:rPr>
              <a:t>-American religion </a:t>
            </a:r>
            <a:endParaRPr lang="en-US" sz="2400" dirty="0" smtClean="0">
              <a:solidFill>
                <a:schemeClr val="tx2"/>
              </a:solidFill>
              <a:latin typeface="Garamond"/>
              <a:cs typeface="Garamond"/>
            </a:endParaRPr>
          </a:p>
          <a:p>
            <a:pPr marL="0" indent="0">
              <a:buNone/>
            </a:pPr>
            <a:r>
              <a:rPr lang="en-US" sz="2400" dirty="0" smtClean="0">
                <a:solidFill>
                  <a:schemeClr val="tx2"/>
                </a:solidFill>
                <a:latin typeface="Garamond"/>
                <a:cs typeface="Garamond"/>
              </a:rPr>
              <a:t>	(</a:t>
            </a:r>
            <a:r>
              <a:rPr lang="en-US" sz="2400" dirty="0">
                <a:solidFill>
                  <a:schemeClr val="tx2"/>
                </a:solidFill>
                <a:latin typeface="Garamond"/>
                <a:cs typeface="Garamond"/>
              </a:rPr>
              <a:t>D) indicate the importance of Jean Wagner‘s </a:t>
            </a:r>
            <a:r>
              <a:rPr lang="en-US" sz="2400" dirty="0" smtClean="0">
                <a:solidFill>
                  <a:schemeClr val="tx2"/>
                </a:solidFill>
                <a:latin typeface="Garamond"/>
                <a:cs typeface="Garamond"/>
              </a:rPr>
              <a:t>analysis </a:t>
            </a:r>
            <a:r>
              <a:rPr lang="en-US" sz="2400" dirty="0">
                <a:solidFill>
                  <a:schemeClr val="tx2"/>
                </a:solidFill>
                <a:latin typeface="Garamond"/>
                <a:cs typeface="Garamond"/>
              </a:rPr>
              <a:t>of Afro</a:t>
            </a:r>
            <a:r>
              <a:rPr lang="en-US" sz="2400" dirty="0" smtClean="0">
                <a:solidFill>
                  <a:schemeClr val="tx2"/>
                </a:solidFill>
                <a:latin typeface="Garamond"/>
                <a:cs typeface="Garamond"/>
              </a:rPr>
              <a:t>-		American poetry</a:t>
            </a:r>
          </a:p>
          <a:p>
            <a:pPr marL="0" indent="0">
              <a:buNone/>
            </a:pPr>
            <a:r>
              <a:rPr lang="en-US" sz="2400" dirty="0" smtClean="0">
                <a:solidFill>
                  <a:schemeClr val="tx2"/>
                </a:solidFill>
                <a:latin typeface="Garamond"/>
                <a:cs typeface="Garamond"/>
              </a:rPr>
              <a:t>	(</a:t>
            </a:r>
            <a:r>
              <a:rPr lang="en-US" sz="2400" dirty="0">
                <a:solidFill>
                  <a:schemeClr val="tx2"/>
                </a:solidFill>
                <a:latin typeface="Garamond"/>
                <a:cs typeface="Garamond"/>
              </a:rPr>
              <a:t>E) present the contributions of Jean Wagner to </a:t>
            </a:r>
            <a:r>
              <a:rPr lang="en-US" sz="2400" dirty="0" smtClean="0">
                <a:solidFill>
                  <a:schemeClr val="tx2"/>
                </a:solidFill>
                <a:latin typeface="Garamond"/>
                <a:cs typeface="Garamond"/>
              </a:rPr>
              <a:t>the </a:t>
            </a:r>
            <a:r>
              <a:rPr lang="en-US" sz="2400" dirty="0">
                <a:solidFill>
                  <a:schemeClr val="tx2"/>
                </a:solidFill>
                <a:latin typeface="Garamond"/>
                <a:cs typeface="Garamond"/>
              </a:rPr>
              <a:t>study of </a:t>
            </a:r>
            <a:r>
              <a:rPr lang="en-US" sz="2400" dirty="0" smtClean="0">
                <a:solidFill>
                  <a:schemeClr val="tx2"/>
                </a:solidFill>
                <a:latin typeface="Garamond"/>
                <a:cs typeface="Garamond"/>
              </a:rPr>
              <a:t>			Black </a:t>
            </a:r>
            <a:r>
              <a:rPr lang="en-US" sz="2400" dirty="0">
                <a:solidFill>
                  <a:schemeClr val="tx2"/>
                </a:solidFill>
                <a:latin typeface="Garamond"/>
                <a:cs typeface="Garamond"/>
              </a:rPr>
              <a:t>spirituals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全文论证一个观点型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378645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457200" y="2592282"/>
            <a:ext cx="8229600" cy="1143000"/>
          </a:xfrm>
        </p:spPr>
        <p:txBody>
          <a:bodyPr>
            <a:normAutofit/>
          </a:bodyPr>
          <a:lstStyle/>
          <a:p>
            <a:r>
              <a:rPr lang="zh-CN" altLang="en-US" b="1" dirty="0" smtClean="0">
                <a:solidFill>
                  <a:srgbClr val="E3E3E3"/>
                </a:solidFill>
                <a:latin typeface="华文细黑"/>
                <a:ea typeface="华文细黑"/>
                <a:cs typeface="华文细黑"/>
              </a:rPr>
              <a:t>阅读部分的准备策略</a:t>
            </a:r>
            <a:endParaRPr lang="en-US" b="1" dirty="0">
              <a:solidFill>
                <a:srgbClr val="E3E3E3"/>
              </a:solidFill>
              <a:latin typeface="华文细黑"/>
              <a:ea typeface="华文细黑"/>
              <a:cs typeface="华文细黑"/>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384098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286648"/>
            <a:ext cx="8229600" cy="4630056"/>
          </a:xfrm>
          <a:solidFill>
            <a:schemeClr val="bg1">
              <a:alpha val="50000"/>
            </a:schemeClr>
          </a:solidFill>
        </p:spPr>
        <p:txBody>
          <a:bodyPr>
            <a:noAutofit/>
          </a:bodyPr>
          <a:lstStyle/>
          <a:p>
            <a:pPr marL="0" indent="0">
              <a:buNone/>
            </a:pPr>
            <a:r>
              <a:rPr lang="en-US" sz="2800" b="1" dirty="0" smtClean="0">
                <a:solidFill>
                  <a:srgbClr val="1F497D"/>
                </a:solidFill>
                <a:latin typeface="Garamond"/>
                <a:cs typeface="Garamond"/>
              </a:rPr>
              <a:t>The </a:t>
            </a:r>
            <a:r>
              <a:rPr lang="en-US" sz="2800" b="1" dirty="0">
                <a:solidFill>
                  <a:srgbClr val="1F497D"/>
                </a:solidFill>
                <a:latin typeface="Garamond"/>
                <a:cs typeface="Garamond"/>
              </a:rPr>
              <a:t>primary purpose of the passage is </a:t>
            </a:r>
            <a:r>
              <a:rPr lang="en-US" sz="2800" b="1" dirty="0" smtClean="0">
                <a:solidFill>
                  <a:srgbClr val="1F497D"/>
                </a:solidFill>
                <a:latin typeface="Garamond"/>
                <a:cs typeface="Garamond"/>
              </a:rPr>
              <a:t>to</a:t>
            </a: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A)</a:t>
            </a:r>
            <a:r>
              <a:rPr lang="en-US" sz="2400" dirty="0">
                <a:solidFill>
                  <a:srgbClr val="000000"/>
                </a:solidFill>
                <a:latin typeface="Garamond"/>
                <a:cs typeface="Garamond"/>
              </a:rPr>
              <a:t> </a:t>
            </a:r>
            <a:r>
              <a:rPr lang="en-US" sz="2400" b="1" dirty="0">
                <a:solidFill>
                  <a:srgbClr val="FFFF00"/>
                </a:solidFill>
                <a:latin typeface="Garamond"/>
                <a:cs typeface="Garamond"/>
              </a:rPr>
              <a:t>C</a:t>
            </a:r>
            <a:r>
              <a:rPr lang="en-US" sz="2400" b="1" dirty="0" smtClean="0">
                <a:solidFill>
                  <a:srgbClr val="FFFF00"/>
                </a:solidFill>
                <a:latin typeface="Garamond"/>
                <a:cs typeface="Garamond"/>
              </a:rPr>
              <a:t>ontrast</a:t>
            </a:r>
            <a:r>
              <a:rPr lang="en-US" sz="2400" dirty="0" smtClean="0">
                <a:solidFill>
                  <a:srgbClr val="FFFF00"/>
                </a:solidFill>
                <a:latin typeface="Garamond"/>
                <a:cs typeface="Garamond"/>
              </a:rPr>
              <a:t> </a:t>
            </a:r>
            <a:r>
              <a:rPr lang="en-US" sz="2400" dirty="0">
                <a:solidFill>
                  <a:srgbClr val="1F497D"/>
                </a:solidFill>
                <a:latin typeface="Garamond"/>
                <a:cs typeface="Garamond"/>
              </a:rPr>
              <a:t>the theories of Jean Wagner with </a:t>
            </a:r>
            <a:r>
              <a:rPr lang="en-US" sz="2400" dirty="0" smtClean="0">
                <a:solidFill>
                  <a:srgbClr val="1F497D"/>
                </a:solidFill>
                <a:latin typeface="Garamond"/>
                <a:cs typeface="Garamond"/>
              </a:rPr>
              <a:t>those </a:t>
            </a:r>
            <a:r>
              <a:rPr lang="en-US" sz="2400" dirty="0">
                <a:solidFill>
                  <a:srgbClr val="1F497D"/>
                </a:solidFill>
                <a:latin typeface="Garamond"/>
                <a:cs typeface="Garamond"/>
              </a:rPr>
              <a:t>of other </a:t>
            </a:r>
            <a:r>
              <a:rPr lang="en-US" sz="2400" dirty="0" smtClean="0">
                <a:solidFill>
                  <a:srgbClr val="1F497D"/>
                </a:solidFill>
                <a:latin typeface="Garamond"/>
                <a:cs typeface="Garamond"/>
              </a:rPr>
              <a:t>		contemporary critics</a:t>
            </a: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B) </a:t>
            </a:r>
            <a:r>
              <a:rPr lang="en-US" sz="2400" b="1" dirty="0" smtClean="0">
                <a:solidFill>
                  <a:srgbClr val="FFFF00"/>
                </a:solidFill>
                <a:latin typeface="Garamond"/>
                <a:cs typeface="Garamond"/>
              </a:rPr>
              <a:t>Document</a:t>
            </a:r>
            <a:r>
              <a:rPr lang="en-US" sz="2400" dirty="0" smtClean="0">
                <a:solidFill>
                  <a:srgbClr val="000000"/>
                </a:solidFill>
                <a:latin typeface="Garamond"/>
                <a:cs typeface="Garamond"/>
              </a:rPr>
              <a:t> </a:t>
            </a:r>
            <a:r>
              <a:rPr lang="en-US" sz="2400" dirty="0">
                <a:solidFill>
                  <a:srgbClr val="1F497D"/>
                </a:solidFill>
                <a:latin typeface="Garamond"/>
                <a:cs typeface="Garamond"/>
              </a:rPr>
              <a:t>the</a:t>
            </a:r>
            <a:r>
              <a:rPr lang="en-US" sz="2400" dirty="0">
                <a:solidFill>
                  <a:srgbClr val="000000"/>
                </a:solidFill>
                <a:latin typeface="Garamond"/>
                <a:cs typeface="Garamond"/>
              </a:rPr>
              <a:t> </a:t>
            </a:r>
            <a:r>
              <a:rPr lang="en-US" sz="2400" b="1" dirty="0">
                <a:solidFill>
                  <a:srgbClr val="FFFF00"/>
                </a:solidFill>
                <a:latin typeface="Garamond"/>
                <a:cs typeface="Garamond"/>
              </a:rPr>
              <a:t>influence</a:t>
            </a:r>
            <a:r>
              <a:rPr lang="en-US" sz="2400" dirty="0">
                <a:solidFill>
                  <a:srgbClr val="000000"/>
                </a:solidFill>
                <a:latin typeface="Garamond"/>
                <a:cs typeface="Garamond"/>
              </a:rPr>
              <a:t> </a:t>
            </a:r>
            <a:r>
              <a:rPr lang="en-US" sz="2400" dirty="0">
                <a:solidFill>
                  <a:schemeClr val="tx2"/>
                </a:solidFill>
                <a:latin typeface="Garamond"/>
                <a:cs typeface="Garamond"/>
              </a:rPr>
              <a:t>of Jean Wagner on the </a:t>
            </a:r>
            <a:r>
              <a:rPr lang="en-US" sz="2400" dirty="0" smtClean="0">
                <a:solidFill>
                  <a:schemeClr val="bg1"/>
                </a:solidFill>
                <a:latin typeface="Garamond"/>
                <a:cs typeface="Garamond"/>
              </a:rPr>
              <a:t>					</a:t>
            </a:r>
            <a:r>
              <a:rPr lang="en-US" sz="2400" b="1" dirty="0" smtClean="0">
                <a:solidFill>
                  <a:srgbClr val="FF0000"/>
                </a:solidFill>
                <a:latin typeface="Garamond"/>
                <a:cs typeface="Garamond"/>
              </a:rPr>
              <a:t>development</a:t>
            </a:r>
            <a:r>
              <a:rPr lang="en-US" sz="2400" dirty="0" smtClean="0">
                <a:solidFill>
                  <a:srgbClr val="FF0000"/>
                </a:solidFill>
                <a:latin typeface="Garamond"/>
                <a:cs typeface="Garamond"/>
              </a:rPr>
              <a:t> </a:t>
            </a:r>
            <a:r>
              <a:rPr lang="en-US" sz="2400" dirty="0">
                <a:solidFill>
                  <a:srgbClr val="1F497D"/>
                </a:solidFill>
                <a:latin typeface="Garamond"/>
                <a:cs typeface="Garamond"/>
              </a:rPr>
              <a:t>of Afro-American </a:t>
            </a:r>
            <a:r>
              <a:rPr lang="en-US" sz="2400" dirty="0" smtClean="0">
                <a:solidFill>
                  <a:srgbClr val="1F497D"/>
                </a:solidFill>
                <a:latin typeface="Garamond"/>
                <a:cs typeface="Garamond"/>
              </a:rPr>
              <a:t>poetry</a:t>
            </a: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C)</a:t>
            </a:r>
            <a:r>
              <a:rPr lang="en-US" sz="2400" dirty="0">
                <a:solidFill>
                  <a:srgbClr val="000000"/>
                </a:solidFill>
                <a:latin typeface="Garamond"/>
                <a:cs typeface="Garamond"/>
              </a:rPr>
              <a:t> </a:t>
            </a:r>
            <a:r>
              <a:rPr lang="en-US" sz="2400" b="1" dirty="0" smtClean="0">
                <a:solidFill>
                  <a:srgbClr val="FFFF00"/>
                </a:solidFill>
                <a:latin typeface="Garamond"/>
                <a:cs typeface="Garamond"/>
              </a:rPr>
              <a:t>Explain</a:t>
            </a:r>
            <a:r>
              <a:rPr lang="en-US" sz="2400" dirty="0" smtClean="0">
                <a:solidFill>
                  <a:srgbClr val="FFFF00"/>
                </a:solidFill>
                <a:latin typeface="Garamond"/>
                <a:cs typeface="Garamond"/>
              </a:rPr>
              <a:t> </a:t>
            </a:r>
            <a:r>
              <a:rPr lang="en-US" sz="2400" dirty="0">
                <a:solidFill>
                  <a:srgbClr val="1F497D"/>
                </a:solidFill>
                <a:latin typeface="Garamond"/>
                <a:cs typeface="Garamond"/>
              </a:rPr>
              <a:t>the relevance of Jean </a:t>
            </a:r>
            <a:r>
              <a:rPr lang="en-US" sz="2400" dirty="0" smtClean="0">
                <a:solidFill>
                  <a:srgbClr val="1F497D"/>
                </a:solidFill>
                <a:latin typeface="Garamond"/>
                <a:cs typeface="Garamond"/>
              </a:rPr>
              <a:t>Wagner’s </a:t>
            </a:r>
            <a:r>
              <a:rPr lang="en-US" sz="2400" dirty="0">
                <a:solidFill>
                  <a:srgbClr val="1F497D"/>
                </a:solidFill>
                <a:latin typeface="Garamond"/>
                <a:cs typeface="Garamond"/>
              </a:rPr>
              <a:t>work to </a:t>
            </a:r>
            <a:r>
              <a:rPr lang="en-US" sz="2400" dirty="0" smtClean="0">
                <a:solidFill>
                  <a:srgbClr val="1F497D"/>
                </a:solidFill>
                <a:latin typeface="Garamond"/>
                <a:cs typeface="Garamond"/>
              </a:rPr>
              <a:t>the </a:t>
            </a:r>
            <a:r>
              <a:rPr lang="en-US" sz="2400" dirty="0">
                <a:solidFill>
                  <a:srgbClr val="1F497D"/>
                </a:solidFill>
                <a:latin typeface="Garamond"/>
                <a:cs typeface="Garamond"/>
              </a:rPr>
              <a:t>study </a:t>
            </a:r>
            <a:r>
              <a:rPr lang="en-US" sz="2400" dirty="0" smtClean="0">
                <a:solidFill>
                  <a:srgbClr val="1F497D"/>
                </a:solidFill>
                <a:latin typeface="Garamond"/>
                <a:cs typeface="Garamond"/>
              </a:rPr>
              <a:t>		of</a:t>
            </a:r>
            <a:r>
              <a:rPr lang="en-US" sz="2400" dirty="0" smtClean="0">
                <a:solidFill>
                  <a:srgbClr val="000000"/>
                </a:solidFill>
                <a:latin typeface="Garamond"/>
                <a:cs typeface="Garamond"/>
              </a:rPr>
              <a:t> </a:t>
            </a:r>
            <a:r>
              <a:rPr lang="en-US" sz="2400" b="1" dirty="0">
                <a:solidFill>
                  <a:srgbClr val="FF0000"/>
                </a:solidFill>
                <a:latin typeface="Garamond"/>
                <a:cs typeface="Garamond"/>
              </a:rPr>
              <a:t>Afro-American religion </a:t>
            </a:r>
            <a:endParaRPr lang="en-US" sz="2400" b="1" dirty="0" smtClean="0">
              <a:solidFill>
                <a:srgbClr val="FF0000"/>
              </a:solidFill>
              <a:latin typeface="Garamond"/>
              <a:cs typeface="Garamond"/>
            </a:endParaRPr>
          </a:p>
          <a:p>
            <a:pPr marL="0" indent="0">
              <a:buNone/>
            </a:pPr>
            <a:r>
              <a:rPr lang="en-US" sz="2400" dirty="0" smtClean="0">
                <a:solidFill>
                  <a:schemeClr val="bg1"/>
                </a:solidFill>
                <a:latin typeface="Garamond"/>
                <a:cs typeface="Garamond"/>
              </a:rPr>
              <a:t>	</a:t>
            </a:r>
            <a:r>
              <a:rPr lang="en-US" sz="2400" dirty="0" smtClean="0">
                <a:solidFill>
                  <a:srgbClr val="1F497D"/>
                </a:solidFill>
                <a:latin typeface="Garamond"/>
                <a:cs typeface="Garamond"/>
              </a:rPr>
              <a:t>(</a:t>
            </a:r>
            <a:r>
              <a:rPr lang="en-US" sz="2400" dirty="0">
                <a:solidFill>
                  <a:srgbClr val="1F497D"/>
                </a:solidFill>
                <a:latin typeface="Garamond"/>
                <a:cs typeface="Garamond"/>
              </a:rPr>
              <a:t>D) </a:t>
            </a:r>
            <a:r>
              <a:rPr lang="en-US" sz="2400" b="1" dirty="0" smtClean="0">
                <a:solidFill>
                  <a:srgbClr val="FFFF00"/>
                </a:solidFill>
                <a:latin typeface="Garamond"/>
                <a:cs typeface="Garamond"/>
              </a:rPr>
              <a:t>Indicate</a:t>
            </a:r>
            <a:r>
              <a:rPr lang="en-US" sz="2400" dirty="0" smtClean="0">
                <a:solidFill>
                  <a:srgbClr val="000000"/>
                </a:solidFill>
                <a:latin typeface="Garamond"/>
                <a:cs typeface="Garamond"/>
              </a:rPr>
              <a:t> </a:t>
            </a:r>
            <a:r>
              <a:rPr lang="en-US" sz="2400" dirty="0">
                <a:solidFill>
                  <a:srgbClr val="1F497D"/>
                </a:solidFill>
                <a:latin typeface="Garamond"/>
                <a:cs typeface="Garamond"/>
              </a:rPr>
              <a:t>the</a:t>
            </a:r>
            <a:r>
              <a:rPr lang="en-US" sz="2400" dirty="0">
                <a:solidFill>
                  <a:srgbClr val="000000"/>
                </a:solidFill>
                <a:latin typeface="Garamond"/>
                <a:cs typeface="Garamond"/>
              </a:rPr>
              <a:t> </a:t>
            </a:r>
            <a:r>
              <a:rPr lang="en-US" sz="2400" b="1" dirty="0">
                <a:solidFill>
                  <a:srgbClr val="FFFF00"/>
                </a:solidFill>
                <a:latin typeface="Garamond"/>
                <a:cs typeface="Garamond"/>
              </a:rPr>
              <a:t>importance</a:t>
            </a:r>
            <a:r>
              <a:rPr lang="en-US" sz="2400" dirty="0">
                <a:solidFill>
                  <a:srgbClr val="FFFF00"/>
                </a:solidFill>
                <a:latin typeface="Garamond"/>
                <a:cs typeface="Garamond"/>
              </a:rPr>
              <a:t> </a:t>
            </a:r>
            <a:r>
              <a:rPr lang="en-US" sz="2400" dirty="0">
                <a:solidFill>
                  <a:srgbClr val="1F497D"/>
                </a:solidFill>
                <a:latin typeface="Garamond"/>
                <a:cs typeface="Garamond"/>
              </a:rPr>
              <a:t>of Jean </a:t>
            </a:r>
            <a:r>
              <a:rPr lang="en-US" sz="2400" dirty="0" smtClean="0">
                <a:solidFill>
                  <a:srgbClr val="1F497D"/>
                </a:solidFill>
                <a:latin typeface="Garamond"/>
                <a:cs typeface="Garamond"/>
              </a:rPr>
              <a:t>Wagner’s </a:t>
            </a:r>
            <a:r>
              <a:rPr lang="en-US" sz="2400" b="1" dirty="0" smtClean="0">
                <a:solidFill>
                  <a:srgbClr val="1F497D"/>
                </a:solidFill>
                <a:latin typeface="Garamond"/>
                <a:cs typeface="Garamond"/>
              </a:rPr>
              <a:t>analysis</a:t>
            </a:r>
            <a:r>
              <a:rPr lang="en-US" sz="2400" dirty="0" smtClean="0">
                <a:solidFill>
                  <a:srgbClr val="1F497D"/>
                </a:solidFill>
                <a:latin typeface="Garamond"/>
                <a:cs typeface="Garamond"/>
              </a:rPr>
              <a:t> </a:t>
            </a:r>
            <a:r>
              <a:rPr lang="en-US" sz="2400" dirty="0">
                <a:solidFill>
                  <a:srgbClr val="1F497D"/>
                </a:solidFill>
                <a:latin typeface="Garamond"/>
                <a:cs typeface="Garamond"/>
              </a:rPr>
              <a:t>of </a:t>
            </a:r>
            <a:r>
              <a:rPr lang="en-US" sz="2400" dirty="0" smtClean="0">
                <a:solidFill>
                  <a:srgbClr val="1F497D"/>
                </a:solidFill>
                <a:latin typeface="Garamond"/>
                <a:cs typeface="Garamond"/>
              </a:rPr>
              <a:t>			Afro</a:t>
            </a:r>
            <a:r>
              <a:rPr lang="en-US" sz="2400" dirty="0">
                <a:solidFill>
                  <a:srgbClr val="1F497D"/>
                </a:solidFill>
                <a:latin typeface="Garamond"/>
                <a:cs typeface="Garamond"/>
              </a:rPr>
              <a:t>-American </a:t>
            </a:r>
            <a:r>
              <a:rPr lang="en-US" sz="2400" dirty="0" smtClean="0">
                <a:solidFill>
                  <a:srgbClr val="1F497D"/>
                </a:solidFill>
                <a:latin typeface="Garamond"/>
                <a:cs typeface="Garamond"/>
              </a:rPr>
              <a:t>poetry</a:t>
            </a: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E) </a:t>
            </a:r>
            <a:r>
              <a:rPr lang="en-US" sz="2400" b="1" dirty="0" smtClean="0">
                <a:solidFill>
                  <a:srgbClr val="FFFF00"/>
                </a:solidFill>
                <a:latin typeface="Garamond"/>
                <a:cs typeface="Garamond"/>
              </a:rPr>
              <a:t>Present</a:t>
            </a:r>
            <a:r>
              <a:rPr lang="en-US" sz="2400" dirty="0" smtClean="0">
                <a:solidFill>
                  <a:srgbClr val="FFFF00"/>
                </a:solidFill>
                <a:latin typeface="Garamond"/>
                <a:cs typeface="Garamond"/>
              </a:rPr>
              <a:t> </a:t>
            </a:r>
            <a:r>
              <a:rPr lang="en-US" sz="2400" dirty="0">
                <a:solidFill>
                  <a:srgbClr val="1F497D"/>
                </a:solidFill>
                <a:latin typeface="Garamond"/>
                <a:cs typeface="Garamond"/>
              </a:rPr>
              <a:t>the contributions of Jean Wagner to </a:t>
            </a:r>
            <a:r>
              <a:rPr lang="en-US" sz="2400" dirty="0" smtClean="0">
                <a:solidFill>
                  <a:srgbClr val="1F497D"/>
                </a:solidFill>
                <a:latin typeface="Garamond"/>
                <a:cs typeface="Garamond"/>
              </a:rPr>
              <a:t>the </a:t>
            </a:r>
            <a:r>
              <a:rPr lang="en-US" sz="2400" dirty="0">
                <a:solidFill>
                  <a:srgbClr val="1F497D"/>
                </a:solidFill>
                <a:latin typeface="Garamond"/>
                <a:cs typeface="Garamond"/>
              </a:rPr>
              <a:t>study of </a:t>
            </a:r>
            <a:r>
              <a:rPr lang="en-US" sz="2400" dirty="0" smtClean="0">
                <a:solidFill>
                  <a:schemeClr val="bg1"/>
                </a:solidFill>
                <a:latin typeface="Garamond"/>
                <a:cs typeface="Garamond"/>
              </a:rPr>
              <a:t>		</a:t>
            </a:r>
            <a:r>
              <a:rPr lang="en-US" sz="2400" b="1" dirty="0" smtClean="0">
                <a:solidFill>
                  <a:srgbClr val="FF0000"/>
                </a:solidFill>
                <a:latin typeface="Garamond"/>
                <a:cs typeface="Garamond"/>
              </a:rPr>
              <a:t>Black </a:t>
            </a:r>
            <a:r>
              <a:rPr lang="en-US" sz="2400" b="1" dirty="0">
                <a:solidFill>
                  <a:srgbClr val="FF0000"/>
                </a:solidFill>
                <a:latin typeface="Garamond"/>
                <a:cs typeface="Garamond"/>
              </a:rPr>
              <a:t>spirituals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全文论证一个观点型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390681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8"/>
            <a:ext cx="8229600" cy="4708525"/>
          </a:xfrm>
        </p:spPr>
        <p:txBody>
          <a:bodyPr>
            <a:noAutofit/>
          </a:bodyPr>
          <a:lstStyle/>
          <a:p>
            <a:r>
              <a:rPr lang="zh-CN" altLang="en-US" sz="2800" b="1" dirty="0">
                <a:solidFill>
                  <a:srgbClr val="E3E3E3"/>
                </a:solidFill>
                <a:latin typeface="Garamond"/>
                <a:ea typeface="华文细黑"/>
                <a:cs typeface="Garamond"/>
              </a:rPr>
              <a:t>此类文章</a:t>
            </a:r>
            <a:r>
              <a:rPr lang="zh-CN" altLang="en-US" sz="2800" b="1" dirty="0" smtClean="0">
                <a:solidFill>
                  <a:srgbClr val="E3E3E3"/>
                </a:solidFill>
                <a:latin typeface="Garamond"/>
                <a:ea typeface="华文细黑"/>
                <a:cs typeface="Garamond"/>
              </a:rPr>
              <a:t>一般先阐述一个作者即将放弃的观点，即旧观点，下文可能不加论述直接放弃，也可能大致讲一下它的内容、缺陷然后放弃，而且必定是通过提出一个新的作者支持的观点这种方式来摒弃先前的这个旧观点、旧理论的。这类文章有一个明显特征：有旧观点必有新观点，有让步必有转折。</a:t>
            </a:r>
            <a:endParaRPr lang="en-US" altLang="zh-CN" sz="2800" b="1" dirty="0" smtClean="0">
              <a:solidFill>
                <a:srgbClr val="E3E3E3"/>
              </a:solidFill>
              <a:latin typeface="Garamond"/>
              <a:ea typeface="华文细黑"/>
              <a:cs typeface="Garamond"/>
            </a:endParaRP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新观点推翻旧观点型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2244904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8"/>
            <a:ext cx="8229600" cy="4708525"/>
          </a:xfrm>
        </p:spPr>
        <p:txBody>
          <a:bodyPr>
            <a:noAutofit/>
          </a:bodyPr>
          <a:lstStyle/>
          <a:p>
            <a:r>
              <a:rPr lang="zh-CN" altLang="en-US" sz="2600" b="1" dirty="0" smtClean="0">
                <a:solidFill>
                  <a:srgbClr val="E3E3E3"/>
                </a:solidFill>
                <a:latin typeface="Garamond"/>
                <a:ea typeface="华文细黑"/>
                <a:cs typeface="Garamond"/>
              </a:rPr>
              <a:t>所有新观点推翻旧观点的文章大致可以分为两类：</a:t>
            </a:r>
            <a:endParaRPr lang="en-US" altLang="zh-CN" sz="2600" b="1" dirty="0" smtClean="0">
              <a:solidFill>
                <a:srgbClr val="E3E3E3"/>
              </a:solidFill>
              <a:latin typeface="Garamond"/>
              <a:ea typeface="华文细黑"/>
              <a:cs typeface="Garamond"/>
            </a:endParaRPr>
          </a:p>
          <a:p>
            <a:r>
              <a:rPr lang="zh-CN" altLang="en-US" sz="2600" b="1" dirty="0" smtClean="0">
                <a:solidFill>
                  <a:srgbClr val="FFFF00"/>
                </a:solidFill>
                <a:latin typeface="Garamond"/>
                <a:ea typeface="华文细黑"/>
                <a:cs typeface="Garamond"/>
              </a:rPr>
              <a:t>头重脚轻型文章，</a:t>
            </a:r>
            <a:r>
              <a:rPr lang="zh-CN" altLang="en-US" sz="2600" b="1" dirty="0" smtClean="0">
                <a:solidFill>
                  <a:srgbClr val="E3E3E3"/>
                </a:solidFill>
                <a:latin typeface="Garamond"/>
                <a:ea typeface="华文细黑"/>
                <a:cs typeface="Garamond"/>
              </a:rPr>
              <a:t>即大篇幅地讲旧观点及其特征，在文章最后给出它的缺陷和不可救药之处，提出新的观点，这种类型相对较少</a:t>
            </a:r>
            <a:endParaRPr lang="en-US" altLang="zh-CN" sz="2600" b="1" dirty="0" smtClean="0">
              <a:solidFill>
                <a:srgbClr val="E3E3E3"/>
              </a:solidFill>
              <a:latin typeface="Garamond"/>
              <a:ea typeface="华文细黑"/>
              <a:cs typeface="Garamond"/>
            </a:endParaRPr>
          </a:p>
          <a:p>
            <a:r>
              <a:rPr lang="zh-CN" altLang="en-US" sz="2600" b="1" dirty="0" smtClean="0">
                <a:solidFill>
                  <a:srgbClr val="FFFF00"/>
                </a:solidFill>
                <a:latin typeface="Garamond"/>
                <a:ea typeface="华文细黑"/>
                <a:cs typeface="Garamond"/>
              </a:rPr>
              <a:t>头轻脚重型文章，</a:t>
            </a:r>
            <a:r>
              <a:rPr lang="zh-CN" altLang="en-US" sz="2600" b="1" dirty="0" smtClean="0">
                <a:solidFill>
                  <a:srgbClr val="E3E3E3"/>
                </a:solidFill>
                <a:latin typeface="Garamond"/>
                <a:ea typeface="华文细黑"/>
                <a:cs typeface="Garamond"/>
              </a:rPr>
              <a:t>即在对旧观点进行了简要的介绍之后立即提出其缺陷和不可救药之处，然后马上提出新的观点，文章的大量篇幅都在论证新观点，有时候也可能在结尾之处给出新观点的一些不痛不痒的缺点以求客观，但不影响作者对新观点的正态度</a:t>
            </a:r>
            <a:endParaRPr lang="en-US" sz="2600" b="1" dirty="0">
              <a:solidFill>
                <a:srgbClr val="E3E3E3"/>
              </a:solidFill>
              <a:latin typeface="Garamond"/>
              <a:ea typeface="华文细黑"/>
              <a:cs typeface="Garamond"/>
            </a:endParaRP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新观点推翻旧观点型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372504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7"/>
            <a:ext cx="8229600" cy="4499067"/>
          </a:xfrm>
          <a:solidFill>
            <a:schemeClr val="bg1">
              <a:alpha val="50000"/>
            </a:schemeClr>
          </a:solidFill>
        </p:spPr>
        <p:txBody>
          <a:bodyPr>
            <a:noAutofit/>
          </a:bodyPr>
          <a:lstStyle/>
          <a:p>
            <a:r>
              <a:rPr lang="en-US" b="1" u="sng" dirty="0">
                <a:solidFill>
                  <a:srgbClr val="FF0000"/>
                </a:solidFill>
                <a:latin typeface="Garamond"/>
                <a:cs typeface="Garamond"/>
              </a:rPr>
              <a:t>Historically,</a:t>
            </a:r>
            <a:r>
              <a:rPr lang="en-US" b="1" u="sng" dirty="0">
                <a:solidFill>
                  <a:srgbClr val="FFFF00"/>
                </a:solidFill>
                <a:latin typeface="Garamond"/>
                <a:cs typeface="Garamond"/>
              </a:rPr>
              <a:t> a cornerstone of classical empiricism has been the notion that every true generalization must be confirmable by specific observations.</a:t>
            </a:r>
            <a:r>
              <a:rPr lang="en-US" dirty="0">
                <a:solidFill>
                  <a:schemeClr val="bg1"/>
                </a:solidFill>
                <a:latin typeface="Garamond"/>
                <a:cs typeface="Garamond"/>
              </a:rPr>
              <a:t> </a:t>
            </a:r>
            <a:r>
              <a:rPr lang="en-US" dirty="0">
                <a:solidFill>
                  <a:srgbClr val="1F497D"/>
                </a:solidFill>
                <a:latin typeface="Garamond"/>
                <a:cs typeface="Garamond"/>
              </a:rPr>
              <a:t>In classical empiricism, the truth of “All balls are red,” for example, is assessed by inspecting balls; any observation of a non red ball refutes unequivocally the proposed generalization.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新观点推翻旧观点型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1000247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3" name="Content Placeholder 2"/>
          <p:cNvSpPr>
            <a:spLocks noGrp="1"/>
          </p:cNvSpPr>
          <p:nvPr>
            <p:ph idx="1"/>
          </p:nvPr>
        </p:nvSpPr>
        <p:spPr>
          <a:xfrm>
            <a:off x="457200" y="1417637"/>
            <a:ext cx="8229600" cy="4883640"/>
          </a:xfrm>
          <a:solidFill>
            <a:schemeClr val="bg1">
              <a:alpha val="50000"/>
            </a:schemeClr>
          </a:solidFill>
        </p:spPr>
        <p:txBody>
          <a:bodyPr>
            <a:noAutofit/>
          </a:bodyPr>
          <a:lstStyle/>
          <a:p>
            <a:r>
              <a:rPr lang="en-US" sz="2400" b="1" u="sng" dirty="0">
                <a:solidFill>
                  <a:srgbClr val="FFFF00"/>
                </a:solidFill>
                <a:latin typeface="Garamond"/>
                <a:cs typeface="Garamond"/>
              </a:rPr>
              <a:t>For W.V.O. </a:t>
            </a:r>
            <a:r>
              <a:rPr lang="en-US" sz="2400" b="1" u="sng" dirty="0" err="1">
                <a:solidFill>
                  <a:srgbClr val="FFFF00"/>
                </a:solidFill>
                <a:latin typeface="Garamond"/>
                <a:cs typeface="Garamond"/>
              </a:rPr>
              <a:t>Quine</a:t>
            </a:r>
            <a:r>
              <a:rPr lang="en-US" sz="2400" b="1" u="sng" dirty="0">
                <a:solidFill>
                  <a:srgbClr val="FFFF00"/>
                </a:solidFill>
                <a:latin typeface="Garamond"/>
                <a:cs typeface="Garamond"/>
              </a:rPr>
              <a:t>, </a:t>
            </a:r>
            <a:r>
              <a:rPr lang="en-US" sz="2400" b="1" u="sng" dirty="0">
                <a:solidFill>
                  <a:srgbClr val="FF0000"/>
                </a:solidFill>
                <a:latin typeface="Garamond"/>
                <a:cs typeface="Garamond"/>
              </a:rPr>
              <a:t>however,</a:t>
            </a:r>
            <a:r>
              <a:rPr lang="en-US" sz="2400" b="1" u="sng" dirty="0">
                <a:solidFill>
                  <a:srgbClr val="FFFF00"/>
                </a:solidFill>
                <a:latin typeface="Garamond"/>
                <a:cs typeface="Garamond"/>
              </a:rPr>
              <a:t> this constitutes an overly “narrow” conception of empiricism. </a:t>
            </a:r>
            <a:r>
              <a:rPr lang="en-US" sz="2400" dirty="0">
                <a:solidFill>
                  <a:srgbClr val="FFFF00"/>
                </a:solidFill>
                <a:latin typeface="Garamond"/>
                <a:cs typeface="Garamond"/>
              </a:rPr>
              <a:t>“All balls are red,” he maintains, forms one strand within an entire web of statements (our knowledge); individual observations can be referred only to this web as a whole.</a:t>
            </a:r>
            <a:r>
              <a:rPr lang="en-US" sz="2400" dirty="0">
                <a:solidFill>
                  <a:schemeClr val="bg1"/>
                </a:solidFill>
                <a:latin typeface="Garamond"/>
                <a:cs typeface="Garamond"/>
              </a:rPr>
              <a:t> </a:t>
            </a:r>
            <a:r>
              <a:rPr lang="en-US" sz="2400" b="1" u="sng" dirty="0">
                <a:solidFill>
                  <a:srgbClr val="FFFF00"/>
                </a:solidFill>
                <a:latin typeface="Garamond"/>
                <a:cs typeface="Garamond"/>
              </a:rPr>
              <a:t>As new observations are collected, he explains, </a:t>
            </a:r>
            <a:r>
              <a:rPr lang="en-US" sz="2400" dirty="0">
                <a:solidFill>
                  <a:srgbClr val="1F497D"/>
                </a:solidFill>
                <a:latin typeface="Garamond"/>
                <a:cs typeface="Garamond"/>
              </a:rPr>
              <a:t>they must be integrated into the web. Problems occur only if a contradiction develops between a new observation, say, “That ball is blue,” and the preexisting statements. In that case, he argues, any statement or combination of statements (not merely the “offending” generalization, as in classical empiricism) can be altered to achieve the fundamental requirement, a system free of contradictions, even if, in some cases, the alteration consists of labeling the new observation a “hallucination”.</a:t>
            </a:r>
          </a:p>
        </p:txBody>
      </p:sp>
      <p:sp>
        <p:nvSpPr>
          <p:cNvPr id="7"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新观点推翻旧观点型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85340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02113"/>
            <a:ext cx="8229600" cy="4921992"/>
          </a:xfrm>
          <a:solidFill>
            <a:schemeClr val="bg1">
              <a:alpha val="50000"/>
            </a:schemeClr>
          </a:solidFill>
        </p:spPr>
        <p:txBody>
          <a:bodyPr>
            <a:noAutofit/>
          </a:bodyPr>
          <a:lstStyle/>
          <a:p>
            <a:pPr marL="0" indent="0">
              <a:buNone/>
            </a:pPr>
            <a:r>
              <a:rPr lang="en-US" sz="2400" dirty="0">
                <a:solidFill>
                  <a:srgbClr val="1F497D"/>
                </a:solidFill>
                <a:latin typeface="Garamond"/>
                <a:cs typeface="Garamond"/>
              </a:rPr>
              <a:t>The author of the passage is primarily concerned with presenting </a:t>
            </a: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A)</a:t>
            </a:r>
            <a:r>
              <a:rPr lang="en-US" sz="2400" dirty="0">
                <a:latin typeface="Garamond"/>
                <a:cs typeface="Garamond"/>
              </a:rPr>
              <a:t> </a:t>
            </a:r>
            <a:r>
              <a:rPr lang="en-US" sz="2400" b="1" dirty="0" smtClean="0">
                <a:solidFill>
                  <a:srgbClr val="FF0000"/>
                </a:solidFill>
                <a:latin typeface="Garamond"/>
                <a:cs typeface="Garamond"/>
              </a:rPr>
              <a:t>Criticisms</a:t>
            </a:r>
            <a:r>
              <a:rPr lang="en-US" sz="2400" dirty="0" smtClean="0">
                <a:latin typeface="Garamond"/>
                <a:cs typeface="Garamond"/>
              </a:rPr>
              <a:t> </a:t>
            </a:r>
            <a:r>
              <a:rPr lang="en-US" sz="2400" dirty="0">
                <a:solidFill>
                  <a:srgbClr val="1F497D"/>
                </a:solidFill>
                <a:latin typeface="Garamond"/>
                <a:cs typeface="Garamond"/>
              </a:rPr>
              <a:t>of </a:t>
            </a:r>
            <a:r>
              <a:rPr lang="en-US" sz="2400" dirty="0" err="1">
                <a:solidFill>
                  <a:srgbClr val="1F497D"/>
                </a:solidFill>
                <a:latin typeface="Garamond"/>
                <a:cs typeface="Garamond"/>
              </a:rPr>
              <a:t>Quine’s</a:t>
            </a:r>
            <a:r>
              <a:rPr lang="en-US" sz="2400" dirty="0">
                <a:solidFill>
                  <a:srgbClr val="1F497D"/>
                </a:solidFill>
                <a:latin typeface="Garamond"/>
                <a:cs typeface="Garamond"/>
              </a:rPr>
              <a:t> views on the proper </a:t>
            </a:r>
            <a:r>
              <a:rPr lang="en-US" sz="2400" dirty="0" smtClean="0">
                <a:solidFill>
                  <a:srgbClr val="1F497D"/>
                </a:solidFill>
                <a:latin typeface="Garamond"/>
                <a:cs typeface="Garamond"/>
              </a:rPr>
              <a:t>						conceptualization </a:t>
            </a:r>
            <a:r>
              <a:rPr lang="en-US" sz="2400" dirty="0">
                <a:solidFill>
                  <a:srgbClr val="1F497D"/>
                </a:solidFill>
                <a:latin typeface="Garamond"/>
                <a:cs typeface="Garamond"/>
              </a:rPr>
              <a:t>of empiricism</a:t>
            </a:r>
            <a:r>
              <a:rPr lang="en-US" sz="2400" dirty="0" smtClean="0">
                <a:solidFill>
                  <a:srgbClr val="1F497D"/>
                </a:solidFill>
                <a:latin typeface="Garamond"/>
                <a:cs typeface="Garamond"/>
              </a:rPr>
              <a:t>.</a:t>
            </a:r>
            <a:endParaRPr lang="en-US" sz="2400" dirty="0">
              <a:solidFill>
                <a:srgbClr val="1F497D"/>
              </a:solidFill>
              <a:latin typeface="Garamond"/>
              <a:cs typeface="Garamond"/>
            </a:endParaRP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B) 	Evidence to support </a:t>
            </a:r>
            <a:r>
              <a:rPr lang="en-US" sz="2400" dirty="0" err="1">
                <a:solidFill>
                  <a:srgbClr val="1F497D"/>
                </a:solidFill>
                <a:latin typeface="Garamond"/>
                <a:cs typeface="Garamond"/>
              </a:rPr>
              <a:t>Quine’s</a:t>
            </a:r>
            <a:r>
              <a:rPr lang="en-US" sz="2400" dirty="0">
                <a:solidFill>
                  <a:srgbClr val="1F497D"/>
                </a:solidFill>
                <a:latin typeface="Garamond"/>
                <a:cs typeface="Garamond"/>
              </a:rPr>
              <a:t> claims about the problems </a:t>
            </a:r>
            <a:r>
              <a:rPr lang="en-US" sz="2400" dirty="0" smtClean="0">
                <a:solidFill>
                  <a:srgbClr val="1F497D"/>
                </a:solidFill>
                <a:latin typeface="Garamond"/>
                <a:cs typeface="Garamond"/>
              </a:rPr>
              <a:t>			inherent </a:t>
            </a:r>
            <a:r>
              <a:rPr lang="en-US" sz="2400" dirty="0">
                <a:solidFill>
                  <a:srgbClr val="1F497D"/>
                </a:solidFill>
                <a:latin typeface="Garamond"/>
                <a:cs typeface="Garamond"/>
              </a:rPr>
              <a:t>in classical empiricism.</a:t>
            </a: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C) 	An account of </a:t>
            </a:r>
            <a:r>
              <a:rPr lang="en-US" sz="2400" dirty="0" err="1">
                <a:solidFill>
                  <a:srgbClr val="1F497D"/>
                </a:solidFill>
                <a:latin typeface="Garamond"/>
                <a:cs typeface="Garamond"/>
              </a:rPr>
              <a:t>Quine’s</a:t>
            </a:r>
            <a:r>
              <a:rPr lang="en-US" sz="2400" dirty="0">
                <a:latin typeface="Garamond"/>
                <a:cs typeface="Garamond"/>
              </a:rPr>
              <a:t> </a:t>
            </a:r>
            <a:r>
              <a:rPr lang="en-US" sz="2400" b="1" dirty="0">
                <a:solidFill>
                  <a:srgbClr val="FFFF00"/>
                </a:solidFill>
                <a:latin typeface="Garamond"/>
                <a:cs typeface="Garamond"/>
              </a:rPr>
              <a:t>counterproposal</a:t>
            </a:r>
            <a:r>
              <a:rPr lang="en-US" sz="2400" dirty="0">
                <a:latin typeface="Garamond"/>
                <a:cs typeface="Garamond"/>
              </a:rPr>
              <a:t> </a:t>
            </a:r>
            <a:r>
              <a:rPr lang="en-US" sz="2400" dirty="0">
                <a:solidFill>
                  <a:srgbClr val="1F497D"/>
                </a:solidFill>
                <a:latin typeface="Garamond"/>
                <a:cs typeface="Garamond"/>
              </a:rPr>
              <a:t>to one of the </a:t>
            </a:r>
            <a:r>
              <a:rPr lang="en-US" sz="2400" dirty="0" smtClean="0">
                <a:latin typeface="Garamond"/>
                <a:cs typeface="Garamond"/>
              </a:rPr>
              <a:t>			</a:t>
            </a:r>
            <a:r>
              <a:rPr lang="en-US" sz="2400" b="1" dirty="0" smtClean="0">
                <a:solidFill>
                  <a:srgbClr val="FFFF00"/>
                </a:solidFill>
                <a:latin typeface="Garamond"/>
                <a:cs typeface="Garamond"/>
              </a:rPr>
              <a:t>traditional </a:t>
            </a:r>
            <a:r>
              <a:rPr lang="en-US" sz="2400" b="1" dirty="0">
                <a:solidFill>
                  <a:srgbClr val="FFFF00"/>
                </a:solidFill>
                <a:latin typeface="Garamond"/>
                <a:cs typeface="Garamond"/>
              </a:rPr>
              <a:t>assumptions of classical empiricism</a:t>
            </a:r>
            <a:r>
              <a:rPr lang="en-US" sz="2400" dirty="0">
                <a:solidFill>
                  <a:srgbClr val="FFFF00"/>
                </a:solidFill>
                <a:latin typeface="Garamond"/>
                <a:cs typeface="Garamond"/>
              </a:rPr>
              <a:t>.</a:t>
            </a:r>
          </a:p>
          <a:p>
            <a:pPr marL="0" indent="0">
              <a:buNone/>
            </a:pPr>
            <a:r>
              <a:rPr lang="en-US" sz="2400" dirty="0" smtClean="0">
                <a:latin typeface="Garamond"/>
                <a:cs typeface="Garamond"/>
              </a:rPr>
              <a:t>	</a:t>
            </a:r>
            <a:r>
              <a:rPr lang="en-US" sz="2400" dirty="0" smtClean="0">
                <a:solidFill>
                  <a:srgbClr val="1F497D"/>
                </a:solidFill>
                <a:latin typeface="Garamond"/>
                <a:cs typeface="Garamond"/>
              </a:rPr>
              <a:t>(</a:t>
            </a:r>
            <a:r>
              <a:rPr lang="en-US" sz="2400" dirty="0">
                <a:solidFill>
                  <a:srgbClr val="1F497D"/>
                </a:solidFill>
                <a:latin typeface="Garamond"/>
                <a:cs typeface="Garamond"/>
              </a:rPr>
              <a:t>D) </a:t>
            </a:r>
            <a:r>
              <a:rPr lang="en-US" sz="2400" dirty="0" smtClean="0">
                <a:solidFill>
                  <a:srgbClr val="1F497D"/>
                </a:solidFill>
                <a:latin typeface="Garamond"/>
                <a:cs typeface="Garamond"/>
              </a:rPr>
              <a:t>An </a:t>
            </a:r>
            <a:r>
              <a:rPr lang="en-US" sz="2400" dirty="0">
                <a:solidFill>
                  <a:schemeClr val="tx2"/>
                </a:solidFill>
                <a:latin typeface="Garamond"/>
                <a:cs typeface="Garamond"/>
              </a:rPr>
              <a:t>overview of classical empiricism and </a:t>
            </a:r>
            <a:r>
              <a:rPr lang="en-US" sz="2400" b="1" dirty="0">
                <a:solidFill>
                  <a:srgbClr val="FF0000"/>
                </a:solidFill>
                <a:latin typeface="Garamond"/>
                <a:cs typeface="Garamond"/>
              </a:rPr>
              <a:t>its </a:t>
            </a:r>
            <a:r>
              <a:rPr lang="en-US" sz="2400" b="1" dirty="0" smtClean="0">
                <a:solidFill>
                  <a:srgbClr val="FF0000"/>
                </a:solidFill>
                <a:latin typeface="Garamond"/>
                <a:cs typeface="Garamond"/>
              </a:rPr>
              <a:t>					contributions</a:t>
            </a:r>
            <a:r>
              <a:rPr lang="en-US" sz="2400" b="1" dirty="0" smtClean="0">
                <a:solidFill>
                  <a:srgbClr val="1F497D"/>
                </a:solidFill>
                <a:latin typeface="Garamond"/>
                <a:cs typeface="Garamond"/>
              </a:rPr>
              <a:t> </a:t>
            </a:r>
            <a:r>
              <a:rPr lang="en-US" sz="2400" dirty="0">
                <a:solidFill>
                  <a:srgbClr val="1F497D"/>
                </a:solidFill>
                <a:latin typeface="Garamond"/>
                <a:cs typeface="Garamond"/>
              </a:rPr>
              <a:t>to </a:t>
            </a:r>
            <a:r>
              <a:rPr lang="en-US" sz="2400" dirty="0" err="1" smtClean="0">
                <a:solidFill>
                  <a:srgbClr val="1F497D"/>
                </a:solidFill>
                <a:latin typeface="Garamond"/>
                <a:cs typeface="Garamond"/>
              </a:rPr>
              <a:t>Quine’s</a:t>
            </a:r>
            <a:r>
              <a:rPr lang="en-US" sz="2400" dirty="0" smtClean="0">
                <a:solidFill>
                  <a:srgbClr val="1F497D"/>
                </a:solidFill>
                <a:latin typeface="Garamond"/>
                <a:cs typeface="Garamond"/>
              </a:rPr>
              <a:t> </a:t>
            </a:r>
            <a:r>
              <a:rPr lang="en-US" sz="2400" dirty="0">
                <a:solidFill>
                  <a:srgbClr val="1F497D"/>
                </a:solidFill>
                <a:latin typeface="Garamond"/>
                <a:cs typeface="Garamond"/>
              </a:rPr>
              <a:t>alternate understanding of </a:t>
            </a:r>
            <a:r>
              <a:rPr lang="en-US" sz="2400" dirty="0" smtClean="0">
                <a:solidFill>
                  <a:srgbClr val="1F497D"/>
                </a:solidFill>
                <a:latin typeface="Garamond"/>
                <a:cs typeface="Garamond"/>
              </a:rPr>
              <a:t>				empiricism</a:t>
            </a:r>
            <a:endParaRPr lang="en-US" sz="2400" dirty="0">
              <a:solidFill>
                <a:srgbClr val="1F497D"/>
              </a:solidFill>
              <a:latin typeface="Garamond"/>
              <a:cs typeface="Garamond"/>
            </a:endParaRPr>
          </a:p>
          <a:p>
            <a:pPr marL="0" indent="0">
              <a:buNone/>
            </a:pPr>
            <a:r>
              <a:rPr lang="en-US" sz="2400" dirty="0" smtClean="0">
                <a:solidFill>
                  <a:srgbClr val="1F497D"/>
                </a:solidFill>
                <a:latin typeface="Garamond"/>
                <a:cs typeface="Garamond"/>
              </a:rPr>
              <a:t>	(</a:t>
            </a:r>
            <a:r>
              <a:rPr lang="en-US" sz="2400" dirty="0">
                <a:solidFill>
                  <a:srgbClr val="1F497D"/>
                </a:solidFill>
                <a:latin typeface="Garamond"/>
                <a:cs typeface="Garamond"/>
              </a:rPr>
              <a:t>E) </a:t>
            </a:r>
            <a:r>
              <a:rPr lang="en-US" sz="2400" b="1" dirty="0">
                <a:solidFill>
                  <a:srgbClr val="1F497D"/>
                </a:solidFill>
                <a:latin typeface="Garamond"/>
                <a:cs typeface="Garamond"/>
              </a:rPr>
              <a:t>	</a:t>
            </a:r>
            <a:r>
              <a:rPr lang="en-US" sz="2400" b="1" dirty="0">
                <a:solidFill>
                  <a:srgbClr val="FF0000"/>
                </a:solidFill>
                <a:latin typeface="Garamond"/>
                <a:cs typeface="Garamond"/>
              </a:rPr>
              <a:t>A history of classical empiricism </a:t>
            </a:r>
            <a:r>
              <a:rPr lang="en-US" sz="2400" dirty="0">
                <a:solidFill>
                  <a:srgbClr val="1F497D"/>
                </a:solidFill>
                <a:latin typeface="Garamond"/>
                <a:cs typeface="Garamond"/>
              </a:rPr>
              <a:t>and </a:t>
            </a:r>
            <a:r>
              <a:rPr lang="en-US" sz="2400" dirty="0" err="1">
                <a:solidFill>
                  <a:srgbClr val="1F497D"/>
                </a:solidFill>
                <a:latin typeface="Garamond"/>
                <a:cs typeface="Garamond"/>
              </a:rPr>
              <a:t>Quine’s</a:t>
            </a:r>
            <a:r>
              <a:rPr lang="en-US" sz="2400" dirty="0">
                <a:solidFill>
                  <a:srgbClr val="1F497D"/>
                </a:solidFill>
                <a:latin typeface="Garamond"/>
                <a:cs typeface="Garamond"/>
              </a:rPr>
              <a:t> reservations </a:t>
            </a:r>
            <a:r>
              <a:rPr lang="en-US" sz="2400" dirty="0" smtClean="0">
                <a:solidFill>
                  <a:srgbClr val="1F497D"/>
                </a:solidFill>
                <a:latin typeface="Garamond"/>
                <a:cs typeface="Garamond"/>
              </a:rPr>
              <a:t>		about </a:t>
            </a:r>
            <a:r>
              <a:rPr lang="en-US" sz="2400" dirty="0">
                <a:solidFill>
                  <a:srgbClr val="1F497D"/>
                </a:solidFill>
                <a:latin typeface="Garamond"/>
                <a:cs typeface="Garamond"/>
              </a:rPr>
              <a:t>it.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新观点推翻旧观点型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1981706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8"/>
            <a:ext cx="8229600" cy="4708525"/>
          </a:xfrm>
        </p:spPr>
        <p:txBody>
          <a:bodyPr>
            <a:noAutofit/>
          </a:bodyPr>
          <a:lstStyle/>
          <a:p>
            <a:r>
              <a:rPr lang="zh-CN" altLang="en-US" b="1" dirty="0">
                <a:solidFill>
                  <a:srgbClr val="E3E3E3"/>
                </a:solidFill>
                <a:latin typeface="Garamond"/>
                <a:ea typeface="华文细黑"/>
                <a:cs typeface="Garamond"/>
              </a:rPr>
              <a:t>此类</a:t>
            </a:r>
            <a:r>
              <a:rPr lang="zh-CN" altLang="en-US" b="1" dirty="0" smtClean="0">
                <a:solidFill>
                  <a:srgbClr val="E3E3E3"/>
                </a:solidFill>
                <a:latin typeface="Garamond"/>
                <a:ea typeface="华文细黑"/>
                <a:cs typeface="Garamond"/>
              </a:rPr>
              <a:t>文章通常是首段先给出一个有待解释的现象（通常不合常规）</a:t>
            </a:r>
            <a:r>
              <a:rPr lang="zh-CN" altLang="zh-CN" b="1" dirty="0" smtClean="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有待解决的任务、问题，首段后半部分或者二段首句开始针对前文的问题进行解释，可能给出一个解释，也可能给出多个解释，并对这些解释的有效性进行评价。</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针对问题解释型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247179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8"/>
            <a:ext cx="8229600" cy="4708525"/>
          </a:xfrm>
        </p:spPr>
        <p:txBody>
          <a:bodyPr>
            <a:noAutofit/>
          </a:bodyPr>
          <a:lstStyle/>
          <a:p>
            <a:r>
              <a:rPr lang="zh-CN" altLang="en-US" sz="2600" b="1" dirty="0" smtClean="0">
                <a:solidFill>
                  <a:srgbClr val="E3E3E3"/>
                </a:solidFill>
                <a:latin typeface="Garamond"/>
                <a:ea typeface="华文细黑"/>
                <a:cs typeface="Garamond"/>
              </a:rPr>
              <a:t>判断方法</a:t>
            </a:r>
            <a:endParaRPr lang="en-US" altLang="zh-CN" sz="2600" b="1" dirty="0" smtClean="0">
              <a:solidFill>
                <a:srgbClr val="E3E3E3"/>
              </a:solidFill>
              <a:latin typeface="Garamond"/>
              <a:ea typeface="华文细黑"/>
              <a:cs typeface="Garamond"/>
            </a:endParaRPr>
          </a:p>
          <a:p>
            <a:r>
              <a:rPr lang="zh-CN" altLang="en-US" sz="2600" b="1" dirty="0" smtClean="0">
                <a:solidFill>
                  <a:srgbClr val="E3E3E3"/>
                </a:solidFill>
                <a:latin typeface="Garamond"/>
                <a:ea typeface="华文细黑"/>
                <a:cs typeface="Garamond"/>
              </a:rPr>
              <a:t>首段有一个古怪的现象或者矛盾，句子中常有</a:t>
            </a:r>
            <a:r>
              <a:rPr lang="en-US" altLang="zh-CN" sz="2600" b="1" dirty="0" smtClean="0">
                <a:solidFill>
                  <a:srgbClr val="E3E3E3"/>
                </a:solidFill>
                <a:latin typeface="Garamond"/>
                <a:ea typeface="华文细黑"/>
                <a:cs typeface="Garamond"/>
              </a:rPr>
              <a:t>puzzle,</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task,</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problem,</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phenomenon,</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dilemma,</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difficulty,</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paradox,</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controversy</a:t>
            </a:r>
            <a:r>
              <a:rPr lang="zh-CN" altLang="en-US" sz="2600" b="1" dirty="0" smtClean="0">
                <a:solidFill>
                  <a:srgbClr val="E3E3E3"/>
                </a:solidFill>
                <a:latin typeface="Garamond"/>
                <a:ea typeface="华文细黑"/>
                <a:cs typeface="Garamond"/>
              </a:rPr>
              <a:t>等标志词，或者有以</a:t>
            </a:r>
            <a:r>
              <a:rPr lang="en-US" altLang="zh-CN" sz="2600" b="1" dirty="0" smtClean="0">
                <a:solidFill>
                  <a:srgbClr val="E3E3E3"/>
                </a:solidFill>
                <a:latin typeface="Garamond"/>
                <a:ea typeface="华文细黑"/>
                <a:cs typeface="Garamond"/>
              </a:rPr>
              <a:t>however</a:t>
            </a:r>
            <a:r>
              <a:rPr lang="zh-CN" altLang="en-US" sz="2600" b="1" dirty="0" smtClean="0">
                <a:solidFill>
                  <a:srgbClr val="E3E3E3"/>
                </a:solidFill>
                <a:latin typeface="Garamond"/>
                <a:ea typeface="华文细黑"/>
                <a:cs typeface="Garamond"/>
              </a:rPr>
              <a:t>链接的反应前后矛盾的句子。</a:t>
            </a:r>
            <a:endParaRPr lang="en-US" altLang="zh-CN" sz="2600" b="1" dirty="0" smtClean="0">
              <a:solidFill>
                <a:srgbClr val="E3E3E3"/>
              </a:solidFill>
              <a:latin typeface="Garamond"/>
              <a:ea typeface="华文细黑"/>
              <a:cs typeface="Garamond"/>
            </a:endParaRPr>
          </a:p>
          <a:p>
            <a:r>
              <a:rPr lang="zh-CN" altLang="en-US" sz="2600" b="1" dirty="0" smtClean="0">
                <a:solidFill>
                  <a:srgbClr val="E3E3E3"/>
                </a:solidFill>
                <a:latin typeface="Garamond"/>
                <a:ea typeface="华文细黑"/>
                <a:cs typeface="Garamond"/>
              </a:rPr>
              <a:t>首段的后半部分或者二段首句有表示“解释”的词汇，例如：</a:t>
            </a:r>
            <a:r>
              <a:rPr lang="en-US" altLang="zh-CN" sz="2600" b="1" dirty="0" smtClean="0">
                <a:solidFill>
                  <a:srgbClr val="E3E3E3"/>
                </a:solidFill>
                <a:latin typeface="Garamond"/>
                <a:ea typeface="华文细黑"/>
                <a:cs typeface="Garamond"/>
              </a:rPr>
              <a:t>one</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possible</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explanation</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is</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that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to</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test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this</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hypothesis,</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researchers</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offer</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sensible</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explanations</a:t>
            </a:r>
            <a:r>
              <a:rPr lang="zh-CN" altLang="en-US" sz="2600" b="1" dirty="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researchers</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now</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know</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that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XXX</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finds</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that</a:t>
            </a:r>
            <a:r>
              <a:rPr lang="zh-CN" altLang="en-US" sz="2600" b="1" dirty="0" smtClean="0">
                <a:solidFill>
                  <a:srgbClr val="E3E3E3"/>
                </a:solidFill>
                <a:latin typeface="Garamond"/>
                <a:ea typeface="华文细黑"/>
                <a:cs typeface="Garamond"/>
              </a:rPr>
              <a:t> </a:t>
            </a:r>
            <a:r>
              <a:rPr lang="en-US" altLang="zh-CN" sz="2600" b="1" dirty="0" smtClean="0">
                <a:solidFill>
                  <a:srgbClr val="E3E3E3"/>
                </a:solidFill>
                <a:latin typeface="Garamond"/>
                <a:ea typeface="华文细黑"/>
                <a:cs typeface="Garamond"/>
              </a:rPr>
              <a:t>…</a:t>
            </a:r>
            <a:r>
              <a:rPr lang="zh-CN" altLang="en-US" sz="2600" b="1" dirty="0" smtClean="0">
                <a:solidFill>
                  <a:srgbClr val="E3E3E3"/>
                </a:solidFill>
                <a:latin typeface="Garamond"/>
                <a:ea typeface="华文细黑"/>
                <a:cs typeface="Garamond"/>
              </a:rPr>
              <a:t>等</a:t>
            </a:r>
            <a:endParaRPr lang="en-US" sz="2600" b="1" dirty="0">
              <a:solidFill>
                <a:srgbClr val="E3E3E3"/>
              </a:solidFill>
              <a:latin typeface="Garamond"/>
              <a:ea typeface="华文细黑"/>
              <a:cs typeface="Garamond"/>
            </a:endParaRP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针对问题解释型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242086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417637"/>
            <a:ext cx="8229600" cy="4499067"/>
          </a:xfrm>
          <a:solidFill>
            <a:schemeClr val="bg1">
              <a:alpha val="50000"/>
            </a:schemeClr>
          </a:solidFill>
        </p:spPr>
        <p:txBody>
          <a:bodyPr>
            <a:noAutofit/>
          </a:bodyPr>
          <a:lstStyle/>
          <a:p>
            <a:pPr marL="0" indent="0">
              <a:buNone/>
            </a:pPr>
            <a:r>
              <a:rPr lang="en-US" b="1" dirty="0">
                <a:solidFill>
                  <a:srgbClr val="FFFF00"/>
                </a:solidFill>
                <a:latin typeface="Garamond"/>
                <a:cs typeface="Garamond"/>
              </a:rPr>
              <a:t>A mysterious phenomenon </a:t>
            </a:r>
            <a:r>
              <a:rPr lang="en-US" dirty="0">
                <a:solidFill>
                  <a:srgbClr val="1F497D"/>
                </a:solidFill>
                <a:latin typeface="Garamond"/>
                <a:cs typeface="Garamond"/>
              </a:rPr>
              <a:t>is the ability of over-water migrants to travel on course. Birds, bees, and other species can keep track of time without any sensory cues from the outside world, and such “biological clocks” clearly contribute to their “compass sense.” For example, they can use the position of the Sun or stars, along with the time of day, to find north.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针对问题解释型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50496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269921"/>
            <a:ext cx="8229600" cy="4646783"/>
          </a:xfrm>
          <a:solidFill>
            <a:schemeClr val="bg1">
              <a:alpha val="50000"/>
            </a:schemeClr>
          </a:solidFill>
        </p:spPr>
        <p:txBody>
          <a:bodyPr>
            <a:noAutofit/>
          </a:bodyPr>
          <a:lstStyle/>
          <a:p>
            <a:pPr marL="0" indent="0">
              <a:buNone/>
            </a:pPr>
            <a:r>
              <a:rPr lang="en-US" sz="2700" b="1" u="sng" dirty="0" smtClean="0">
                <a:solidFill>
                  <a:srgbClr val="FFFF00"/>
                </a:solidFill>
                <a:latin typeface="Garamond"/>
                <a:cs typeface="Garamond"/>
              </a:rPr>
              <a:t>But</a:t>
            </a:r>
            <a:r>
              <a:rPr lang="en-US" sz="2700" dirty="0" smtClean="0">
                <a:solidFill>
                  <a:srgbClr val="FFFF00"/>
                </a:solidFill>
                <a:latin typeface="Garamond"/>
                <a:cs typeface="Garamond"/>
              </a:rPr>
              <a:t> </a:t>
            </a:r>
            <a:r>
              <a:rPr lang="en-US" sz="2700" dirty="0">
                <a:solidFill>
                  <a:srgbClr val="1F497D"/>
                </a:solidFill>
                <a:latin typeface="Garamond"/>
                <a:cs typeface="Garamond"/>
              </a:rPr>
              <a:t>compass sense alone </a:t>
            </a:r>
            <a:r>
              <a:rPr lang="en-US" sz="2700" b="1" u="sng" dirty="0">
                <a:solidFill>
                  <a:srgbClr val="FFFF00"/>
                </a:solidFill>
                <a:latin typeface="Garamond"/>
                <a:cs typeface="Garamond"/>
              </a:rPr>
              <a:t>cannot explain</a:t>
            </a:r>
            <a:r>
              <a:rPr lang="en-US" sz="2700" dirty="0">
                <a:solidFill>
                  <a:srgbClr val="1F497D"/>
                </a:solidFill>
                <a:latin typeface="Garamond"/>
                <a:cs typeface="Garamond"/>
              </a:rPr>
              <a:t> how birds navigate the ocean: after a flock traveling east is blown far south by a storm, it will assume the proper northeasterly course to compensate. Perhaps, some scientists thought, migrants determine their geographic position on Earth by celestial navigation, almost as human navigators use stars and planets, </a:t>
            </a:r>
            <a:r>
              <a:rPr lang="en-US" sz="2700" b="1" u="sng" dirty="0">
                <a:solidFill>
                  <a:srgbClr val="FFFF00"/>
                </a:solidFill>
                <a:latin typeface="Garamond"/>
                <a:cs typeface="Garamond"/>
              </a:rPr>
              <a:t>but</a:t>
            </a:r>
            <a:r>
              <a:rPr lang="en-US" sz="2700" dirty="0">
                <a:solidFill>
                  <a:srgbClr val="FFFF00"/>
                </a:solidFill>
                <a:latin typeface="Garamond"/>
                <a:cs typeface="Garamond"/>
              </a:rPr>
              <a:t> </a:t>
            </a:r>
            <a:r>
              <a:rPr lang="en-US" sz="2700" dirty="0">
                <a:solidFill>
                  <a:srgbClr val="1F497D"/>
                </a:solidFill>
                <a:latin typeface="Garamond"/>
                <a:cs typeface="Garamond"/>
              </a:rPr>
              <a:t>this would demand of the animals a fantastic map sense. </a:t>
            </a:r>
            <a:r>
              <a:rPr lang="en-US" sz="2700" b="1" u="sng" dirty="0">
                <a:solidFill>
                  <a:srgbClr val="FFFF00"/>
                </a:solidFill>
                <a:latin typeface="Garamond"/>
                <a:cs typeface="Garamond"/>
              </a:rPr>
              <a:t>Researchers now know that </a:t>
            </a:r>
            <a:r>
              <a:rPr lang="en-US" sz="2700" dirty="0">
                <a:solidFill>
                  <a:srgbClr val="1F497D"/>
                </a:solidFill>
                <a:latin typeface="Garamond"/>
                <a:cs typeface="Garamond"/>
              </a:rPr>
              <a:t>some species have a magnetic sense, which might allow migrants to determine their geographic location by detecting variations in the strength of the Earth’s magnetic field.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针对问题解释型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114651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p:txBody>
          <a:bodyPr>
            <a:normAutofit lnSpcReduction="10000"/>
          </a:bodyPr>
          <a:lstStyle/>
          <a:p>
            <a:r>
              <a:rPr lang="zh-CN" altLang="en-US" b="1" dirty="0" smtClean="0">
                <a:solidFill>
                  <a:srgbClr val="E3E3E3"/>
                </a:solidFill>
                <a:latin typeface="Songti SC Regular"/>
                <a:ea typeface="华文细黑"/>
                <a:cs typeface="Songti SC Regular"/>
              </a:rPr>
              <a:t>阅读难度整体低于填空，因为不认识的单词非常少，以考理解为主，是</a:t>
            </a:r>
            <a:r>
              <a:rPr lang="zh-CN" altLang="en-US" b="1" u="sng" dirty="0" smtClean="0">
                <a:solidFill>
                  <a:srgbClr val="FFFF00"/>
                </a:solidFill>
                <a:latin typeface="Songti SC Regular"/>
                <a:ea typeface="华文细黑"/>
                <a:cs typeface="Songti SC Regular"/>
              </a:rPr>
              <a:t>送分部分</a:t>
            </a:r>
            <a:r>
              <a:rPr lang="zh-CN" altLang="en-US" b="1" dirty="0" smtClean="0">
                <a:solidFill>
                  <a:srgbClr val="E3E3E3"/>
                </a:solidFill>
                <a:latin typeface="Songti SC Regular"/>
                <a:ea typeface="华文细黑"/>
                <a:cs typeface="Songti SC Regular"/>
              </a:rPr>
              <a:t>，因此做阅读的时候应该</a:t>
            </a:r>
            <a:endParaRPr lang="en-US" altLang="zh-CN" b="1" dirty="0" smtClean="0">
              <a:solidFill>
                <a:srgbClr val="E3E3E3"/>
              </a:solidFill>
              <a:latin typeface="Songti SC Regular"/>
              <a:ea typeface="华文细黑"/>
              <a:cs typeface="Songti SC Regular"/>
            </a:endParaRPr>
          </a:p>
          <a:p>
            <a:r>
              <a:rPr lang="zh-CN" altLang="en-US" b="1" dirty="0" smtClean="0">
                <a:solidFill>
                  <a:srgbClr val="E3E3E3"/>
                </a:solidFill>
                <a:latin typeface="Garamond"/>
                <a:ea typeface="华文细黑"/>
                <a:cs typeface="Garamond"/>
              </a:rPr>
              <a:t>要求</a:t>
            </a:r>
            <a:r>
              <a:rPr lang="zh-CN" altLang="en-US" b="1" u="sng" dirty="0" smtClean="0">
                <a:solidFill>
                  <a:srgbClr val="F79646"/>
                </a:solidFill>
                <a:latin typeface="Garamond"/>
                <a:ea typeface="华文细黑"/>
                <a:cs typeface="Garamond"/>
              </a:rPr>
              <a:t>准确率</a:t>
            </a:r>
            <a:r>
              <a:rPr lang="zh-CN" altLang="en-US" b="1" dirty="0" smtClean="0">
                <a:solidFill>
                  <a:srgbClr val="E3E3E3"/>
                </a:solidFill>
                <a:latin typeface="Garamond"/>
                <a:ea typeface="华文细黑"/>
                <a:cs typeface="Garamond"/>
              </a:rPr>
              <a:t>：</a:t>
            </a:r>
            <a:endParaRPr lang="en-US" altLang="zh-CN" b="1" dirty="0" smtClean="0">
              <a:solidFill>
                <a:srgbClr val="E3E3E3"/>
              </a:solidFill>
              <a:latin typeface="Garamond"/>
              <a:ea typeface="华文细黑"/>
              <a:cs typeface="Garamond"/>
            </a:endParaRPr>
          </a:p>
          <a:p>
            <a:pPr marL="457200" lvl="1" indent="0">
              <a:buNone/>
            </a:pPr>
            <a:r>
              <a:rPr lang="en-US" altLang="zh-CN" sz="3000" b="1" dirty="0">
                <a:solidFill>
                  <a:srgbClr val="E3E3E3"/>
                </a:solidFill>
                <a:latin typeface="Garamond"/>
                <a:ea typeface="华文细黑"/>
                <a:cs typeface="Garamond"/>
              </a:rPr>
              <a:t>	</a:t>
            </a:r>
            <a:r>
              <a:rPr lang="zh-CN" altLang="en-US" sz="3000" b="1" dirty="0" smtClean="0">
                <a:solidFill>
                  <a:srgbClr val="E3E3E3"/>
                </a:solidFill>
                <a:latin typeface="Garamond"/>
                <a:ea typeface="华文细黑"/>
                <a:cs typeface="Garamond"/>
              </a:rPr>
              <a:t>想要</a:t>
            </a:r>
            <a:r>
              <a:rPr lang="en-US" altLang="zh-CN" sz="3000" b="1" dirty="0" smtClean="0">
                <a:solidFill>
                  <a:srgbClr val="E3E3E3"/>
                </a:solidFill>
                <a:latin typeface="Garamond"/>
                <a:ea typeface="华文细黑"/>
                <a:cs typeface="Garamond"/>
              </a:rPr>
              <a:t>Verbal</a:t>
            </a:r>
            <a:r>
              <a:rPr lang="zh-CN" altLang="en-US" sz="3000" b="1" dirty="0" smtClean="0">
                <a:solidFill>
                  <a:srgbClr val="E3E3E3"/>
                </a:solidFill>
                <a:latin typeface="Garamond"/>
                <a:ea typeface="华文细黑"/>
                <a:cs typeface="Garamond"/>
              </a:rPr>
              <a:t>分高，阅读对的多比填空</a:t>
            </a:r>
            <a:r>
              <a:rPr lang="en-US" altLang="zh-CN" sz="3000" b="1" dirty="0" smtClean="0">
                <a:solidFill>
                  <a:srgbClr val="E3E3E3"/>
                </a:solidFill>
                <a:latin typeface="Garamond"/>
                <a:ea typeface="华文细黑"/>
                <a:cs typeface="Garamond"/>
              </a:rPr>
              <a:t>				</a:t>
            </a:r>
            <a:r>
              <a:rPr lang="zh-CN" altLang="en-US" sz="3000" b="1" dirty="0" smtClean="0">
                <a:solidFill>
                  <a:srgbClr val="E3E3E3"/>
                </a:solidFill>
                <a:latin typeface="Garamond"/>
                <a:ea typeface="华文细黑"/>
                <a:cs typeface="Garamond"/>
              </a:rPr>
              <a:t>对的多容易达到</a:t>
            </a:r>
            <a:endParaRPr lang="en-US" altLang="zh-CN" sz="3000"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要求</a:t>
            </a:r>
            <a:r>
              <a:rPr lang="zh-CN" altLang="en-US" b="1" u="sng" dirty="0" smtClean="0">
                <a:solidFill>
                  <a:srgbClr val="F79646"/>
                </a:solidFill>
                <a:latin typeface="Garamond"/>
                <a:ea typeface="华文细黑"/>
                <a:cs typeface="Garamond"/>
              </a:rPr>
              <a:t>速度</a:t>
            </a:r>
            <a:r>
              <a:rPr lang="zh-CN" altLang="en-US" b="1" dirty="0" smtClean="0">
                <a:solidFill>
                  <a:srgbClr val="E3E3E3"/>
                </a:solidFill>
                <a:latin typeface="Garamond"/>
                <a:ea typeface="华文细黑"/>
                <a:cs typeface="Garamond"/>
              </a:rPr>
              <a:t>：</a:t>
            </a:r>
            <a:endParaRPr lang="en-US" altLang="zh-CN" b="1" dirty="0" smtClean="0">
              <a:solidFill>
                <a:srgbClr val="E3E3E3"/>
              </a:solidFill>
              <a:latin typeface="Garamond"/>
              <a:ea typeface="华文细黑"/>
              <a:cs typeface="Garamond"/>
            </a:endParaRPr>
          </a:p>
          <a:p>
            <a:pPr marL="0" indent="0">
              <a:buNone/>
            </a:pPr>
            <a:r>
              <a:rPr lang="en-US" altLang="zh-CN" sz="3000" b="1" dirty="0">
                <a:solidFill>
                  <a:srgbClr val="E3E3E3"/>
                </a:solidFill>
                <a:latin typeface="Garamond"/>
                <a:ea typeface="华文细黑"/>
                <a:cs typeface="Garamond"/>
              </a:rPr>
              <a:t>	</a:t>
            </a:r>
            <a:r>
              <a:rPr lang="en-US" altLang="zh-CN" sz="3000" b="1" dirty="0" smtClean="0">
                <a:solidFill>
                  <a:srgbClr val="E3E3E3"/>
                </a:solidFill>
                <a:latin typeface="Garamond"/>
                <a:ea typeface="华文细黑"/>
                <a:cs typeface="Garamond"/>
              </a:rPr>
              <a:t>	</a:t>
            </a:r>
            <a:r>
              <a:rPr lang="zh-CN" altLang="en-US" sz="3000" b="1" dirty="0" smtClean="0">
                <a:solidFill>
                  <a:srgbClr val="E3E3E3"/>
                </a:solidFill>
                <a:latin typeface="Garamond"/>
                <a:ea typeface="华文细黑"/>
                <a:cs typeface="Garamond"/>
              </a:rPr>
              <a:t>要又快又好，留出时间给填空，整体</a:t>
            </a:r>
            <a:r>
              <a:rPr lang="en-US" altLang="zh-CN" sz="3000" b="1" dirty="0" smtClean="0">
                <a:solidFill>
                  <a:srgbClr val="E3E3E3"/>
                </a:solidFill>
                <a:latin typeface="Garamond"/>
                <a:ea typeface="华文细黑"/>
                <a:cs typeface="Garamond"/>
              </a:rPr>
              <a:t>				Verbal</a:t>
            </a:r>
            <a:r>
              <a:rPr lang="zh-CN" altLang="en-US" sz="3000" b="1" dirty="0" smtClean="0">
                <a:solidFill>
                  <a:srgbClr val="E3E3E3"/>
                </a:solidFill>
                <a:latin typeface="Garamond"/>
                <a:ea typeface="华文细黑"/>
                <a:cs typeface="Garamond"/>
              </a:rPr>
              <a:t>部分分才能高</a:t>
            </a:r>
            <a:endParaRPr lang="en-US" altLang="zh-CN" sz="3000" b="1" dirty="0" smtClean="0">
              <a:solidFill>
                <a:srgbClr val="E3E3E3"/>
              </a:solidFill>
              <a:latin typeface="Garamond"/>
              <a:ea typeface="华文细黑"/>
              <a:cs typeface="Garamond"/>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8"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华文细黑"/>
                <a:ea typeface="华文细黑"/>
                <a:cs typeface="华文细黑"/>
              </a:rPr>
              <a:t>阅读备战的指导思想</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9423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012505"/>
            <a:ext cx="8229600" cy="5182648"/>
          </a:xfrm>
          <a:solidFill>
            <a:schemeClr val="bg1">
              <a:alpha val="50000"/>
            </a:schemeClr>
          </a:solidFill>
        </p:spPr>
        <p:txBody>
          <a:bodyPr>
            <a:noAutofit/>
          </a:bodyPr>
          <a:lstStyle/>
          <a:p>
            <a:pPr marL="0" indent="0">
              <a:buNone/>
            </a:pPr>
            <a:r>
              <a:rPr lang="en-US" sz="2800" b="1" dirty="0">
                <a:solidFill>
                  <a:schemeClr val="tx2"/>
                </a:solidFill>
                <a:latin typeface="Garamond"/>
                <a:cs typeface="Garamond"/>
              </a:rPr>
              <a:t>The main idea of the passage is that</a:t>
            </a:r>
            <a:r>
              <a:rPr lang="en-US" sz="2800" b="1" dirty="0" smtClean="0">
                <a:solidFill>
                  <a:schemeClr val="tx2"/>
                </a:solidFill>
                <a:latin typeface="Garamond"/>
                <a:cs typeface="Garamond"/>
              </a:rPr>
              <a:t> </a:t>
            </a:r>
            <a:r>
              <a:rPr lang="en-US" sz="2800" dirty="0" smtClean="0">
                <a:solidFill>
                  <a:schemeClr val="tx2"/>
                </a:solidFill>
                <a:latin typeface="Garamond"/>
                <a:cs typeface="Garamond"/>
              </a:rPr>
              <a:t>	(</a:t>
            </a:r>
            <a:r>
              <a:rPr lang="en-US" sz="2800" dirty="0">
                <a:solidFill>
                  <a:schemeClr val="tx2"/>
                </a:solidFill>
                <a:latin typeface="Garamond"/>
                <a:cs typeface="Garamond"/>
              </a:rPr>
              <a:t>A</a:t>
            </a:r>
            <a:r>
              <a:rPr lang="en-US" sz="2800" dirty="0" smtClean="0">
                <a:solidFill>
                  <a:schemeClr val="tx2"/>
                </a:solidFill>
                <a:latin typeface="Garamond"/>
                <a:cs typeface="Garamond"/>
              </a:rPr>
              <a:t>) Migration </a:t>
            </a:r>
            <a:r>
              <a:rPr lang="en-US" sz="2800" dirty="0">
                <a:solidFill>
                  <a:schemeClr val="tx2"/>
                </a:solidFill>
                <a:latin typeface="Garamond"/>
                <a:cs typeface="Garamond"/>
              </a:rPr>
              <a:t>over land requires a simpler </a:t>
            </a:r>
            <a:r>
              <a:rPr lang="en-US" sz="2800" dirty="0" smtClean="0">
                <a:solidFill>
                  <a:schemeClr val="tx2"/>
                </a:solidFill>
                <a:latin typeface="Garamond"/>
                <a:cs typeface="Garamond"/>
              </a:rPr>
              <a:t>						explanation </a:t>
            </a:r>
            <a:r>
              <a:rPr lang="en-US" sz="2800" dirty="0">
                <a:solidFill>
                  <a:schemeClr val="tx2"/>
                </a:solidFill>
                <a:latin typeface="Garamond"/>
                <a:cs typeface="Garamond"/>
              </a:rPr>
              <a:t>than migration over water does</a:t>
            </a:r>
            <a:r>
              <a:rPr lang="en-US" sz="2800" dirty="0" smtClean="0">
                <a:solidFill>
                  <a:schemeClr val="tx2"/>
                </a:solidFill>
                <a:latin typeface="Garamond"/>
                <a:cs typeface="Garamond"/>
              </a:rPr>
              <a:t> 	(</a:t>
            </a:r>
            <a:r>
              <a:rPr lang="en-US" sz="2800" dirty="0">
                <a:solidFill>
                  <a:schemeClr val="tx2"/>
                </a:solidFill>
                <a:latin typeface="Garamond"/>
                <a:cs typeface="Garamond"/>
              </a:rPr>
              <a:t>B) </a:t>
            </a:r>
            <a:r>
              <a:rPr lang="en-US" sz="2800" dirty="0" smtClean="0">
                <a:solidFill>
                  <a:schemeClr val="tx2"/>
                </a:solidFill>
                <a:latin typeface="Garamond"/>
                <a:cs typeface="Garamond"/>
              </a:rPr>
              <a:t>The </a:t>
            </a:r>
            <a:r>
              <a:rPr lang="en-US" sz="2800" dirty="0">
                <a:solidFill>
                  <a:schemeClr val="tx2"/>
                </a:solidFill>
                <a:latin typeface="Garamond"/>
                <a:cs typeface="Garamond"/>
              </a:rPr>
              <a:t>means by which animals migrate over water </a:t>
            </a:r>
            <a:r>
              <a:rPr lang="en-US" sz="2800" dirty="0" smtClean="0">
                <a:solidFill>
                  <a:schemeClr val="tx2"/>
                </a:solidFill>
                <a:latin typeface="Garamond"/>
                <a:cs typeface="Garamond"/>
              </a:rPr>
              <a:t>			are </a:t>
            </a:r>
            <a:r>
              <a:rPr lang="en-US" sz="2800" dirty="0">
                <a:solidFill>
                  <a:schemeClr val="tx2"/>
                </a:solidFill>
                <a:latin typeface="Garamond"/>
                <a:cs typeface="Garamond"/>
              </a:rPr>
              <a:t>complex and only partly understood</a:t>
            </a:r>
            <a:r>
              <a:rPr lang="en-US" sz="2800" dirty="0" smtClean="0">
                <a:solidFill>
                  <a:schemeClr val="tx2"/>
                </a:solidFill>
                <a:latin typeface="Garamond"/>
                <a:cs typeface="Garamond"/>
              </a:rPr>
              <a:t> 	(</a:t>
            </a:r>
            <a:r>
              <a:rPr lang="en-US" sz="2800" dirty="0">
                <a:solidFill>
                  <a:schemeClr val="tx2"/>
                </a:solidFill>
                <a:latin typeface="Garamond"/>
                <a:cs typeface="Garamond"/>
              </a:rPr>
              <a:t>C) </a:t>
            </a:r>
            <a:r>
              <a:rPr lang="en-US" sz="2800" dirty="0" smtClean="0">
                <a:solidFill>
                  <a:schemeClr val="tx2"/>
                </a:solidFill>
                <a:latin typeface="Garamond"/>
                <a:cs typeface="Garamond"/>
              </a:rPr>
              <a:t>The </a:t>
            </a:r>
            <a:r>
              <a:rPr lang="en-US" sz="2800" dirty="0">
                <a:solidFill>
                  <a:schemeClr val="tx2"/>
                </a:solidFill>
                <a:latin typeface="Garamond"/>
                <a:cs typeface="Garamond"/>
              </a:rPr>
              <a:t>ability of migrant animals to keep track of </a:t>
            </a:r>
            <a:r>
              <a:rPr lang="en-US" sz="2800" dirty="0" smtClean="0">
                <a:solidFill>
                  <a:schemeClr val="tx2"/>
                </a:solidFill>
                <a:latin typeface="Garamond"/>
                <a:cs typeface="Garamond"/>
              </a:rPr>
              <a:t>			time </a:t>
            </a:r>
            <a:r>
              <a:rPr lang="en-US" sz="2800" dirty="0">
                <a:solidFill>
                  <a:schemeClr val="tx2"/>
                </a:solidFill>
                <a:latin typeface="Garamond"/>
                <a:cs typeface="Garamond"/>
              </a:rPr>
              <a:t>is related to their magnetic sense </a:t>
            </a:r>
            <a:endParaRPr lang="en-US" sz="2800" dirty="0" smtClean="0">
              <a:solidFill>
                <a:schemeClr val="tx2"/>
              </a:solidFill>
              <a:latin typeface="Garamond"/>
              <a:cs typeface="Garamond"/>
            </a:endParaRPr>
          </a:p>
          <a:p>
            <a:pPr marL="0" indent="0">
              <a:buNone/>
            </a:pPr>
            <a:r>
              <a:rPr lang="en-US" sz="2800" dirty="0">
                <a:solidFill>
                  <a:schemeClr val="tx2"/>
                </a:solidFill>
                <a:latin typeface="Garamond"/>
                <a:cs typeface="Garamond"/>
              </a:rPr>
              <a:t>	</a:t>
            </a:r>
            <a:r>
              <a:rPr lang="en-US" sz="2800" dirty="0" smtClean="0">
                <a:solidFill>
                  <a:schemeClr val="tx2"/>
                </a:solidFill>
                <a:latin typeface="Garamond"/>
                <a:cs typeface="Garamond"/>
              </a:rPr>
              <a:t>(</a:t>
            </a:r>
            <a:r>
              <a:rPr lang="en-US" sz="2800" dirty="0">
                <a:solidFill>
                  <a:schemeClr val="tx2"/>
                </a:solidFill>
                <a:latin typeface="Garamond"/>
                <a:cs typeface="Garamond"/>
              </a:rPr>
              <a:t>D) </a:t>
            </a:r>
            <a:r>
              <a:rPr lang="en-US" sz="2800" dirty="0" smtClean="0">
                <a:solidFill>
                  <a:schemeClr val="tx2"/>
                </a:solidFill>
                <a:latin typeface="Garamond"/>
                <a:cs typeface="Garamond"/>
              </a:rPr>
              <a:t>Knowledge </a:t>
            </a:r>
            <a:r>
              <a:rPr lang="en-US" sz="2800" dirty="0">
                <a:solidFill>
                  <a:schemeClr val="tx2"/>
                </a:solidFill>
                <a:latin typeface="Garamond"/>
                <a:cs typeface="Garamond"/>
              </a:rPr>
              <a:t>of geographic location is essential </a:t>
            </a:r>
            <a:r>
              <a:rPr lang="en-US" sz="2800" dirty="0" smtClean="0">
                <a:solidFill>
                  <a:schemeClr val="tx2"/>
                </a:solidFill>
                <a:latin typeface="Garamond"/>
                <a:cs typeface="Garamond"/>
              </a:rPr>
              <a:t>			to </a:t>
            </a:r>
            <a:r>
              <a:rPr lang="en-US" sz="2800" dirty="0">
                <a:solidFill>
                  <a:schemeClr val="tx2"/>
                </a:solidFill>
                <a:latin typeface="Garamond"/>
                <a:cs typeface="Garamond"/>
              </a:rPr>
              <a:t>migrants with little or no compass sense</a:t>
            </a:r>
            <a:r>
              <a:rPr lang="en-US" sz="2800" dirty="0" smtClean="0">
                <a:solidFill>
                  <a:schemeClr val="tx2"/>
                </a:solidFill>
                <a:latin typeface="Garamond"/>
                <a:cs typeface="Garamond"/>
              </a:rPr>
              <a:t> 	(</a:t>
            </a:r>
            <a:r>
              <a:rPr lang="en-US" sz="2800" dirty="0">
                <a:solidFill>
                  <a:schemeClr val="tx2"/>
                </a:solidFill>
                <a:latin typeface="Garamond"/>
                <a:cs typeface="Garamond"/>
              </a:rPr>
              <a:t>E) </a:t>
            </a:r>
            <a:r>
              <a:rPr lang="en-US" sz="2800" dirty="0" smtClean="0">
                <a:solidFill>
                  <a:schemeClr val="tx2"/>
                </a:solidFill>
                <a:latin typeface="Garamond"/>
                <a:cs typeface="Garamond"/>
              </a:rPr>
              <a:t>Explanations </a:t>
            </a:r>
            <a:r>
              <a:rPr lang="en-US" sz="2800" dirty="0">
                <a:solidFill>
                  <a:schemeClr val="tx2"/>
                </a:solidFill>
                <a:latin typeface="Garamond"/>
                <a:cs typeface="Garamond"/>
              </a:rPr>
              <a:t>of how animals migrate tend to </a:t>
            </a:r>
            <a:r>
              <a:rPr lang="en-US" sz="2800" dirty="0" smtClean="0">
                <a:solidFill>
                  <a:schemeClr val="tx2"/>
                </a:solidFill>
                <a:latin typeface="Garamond"/>
                <a:cs typeface="Garamond"/>
              </a:rPr>
              <a:t>			</a:t>
            </a:r>
            <a:r>
              <a:rPr lang="zh-CN" altLang="en-US" sz="2800" dirty="0" smtClean="0">
                <a:solidFill>
                  <a:schemeClr val="tx2"/>
                </a:solidFill>
                <a:latin typeface="Garamond"/>
                <a:cs typeface="Garamond"/>
              </a:rPr>
              <a:t> </a:t>
            </a:r>
            <a:r>
              <a:rPr lang="en-US" sz="2800" dirty="0" smtClean="0">
                <a:solidFill>
                  <a:schemeClr val="tx2"/>
                </a:solidFill>
                <a:latin typeface="Garamond"/>
                <a:cs typeface="Garamond"/>
              </a:rPr>
              <a:t>replace</a:t>
            </a:r>
            <a:r>
              <a:rPr lang="en-US" sz="2800" dirty="0">
                <a:solidFill>
                  <a:schemeClr val="tx2"/>
                </a:solidFill>
                <a:latin typeface="Garamond"/>
                <a:cs typeface="Garamond"/>
              </a:rPr>
              <a:t>, rather than build on, one another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68706"/>
            <a:ext cx="5805946" cy="1143000"/>
          </a:xfrm>
        </p:spPr>
        <p:txBody>
          <a:bodyPr/>
          <a:lstStyle/>
          <a:p>
            <a:pPr algn="l"/>
            <a:r>
              <a:rPr lang="zh-CN" altLang="en-US" b="1" dirty="0">
                <a:solidFill>
                  <a:srgbClr val="E3E3E3"/>
                </a:solidFill>
                <a:latin typeface="Garamond"/>
                <a:ea typeface="华文细黑"/>
                <a:cs typeface="Garamond"/>
              </a:rPr>
              <a:t>针对问题解释型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29917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a:xfrm>
            <a:off x="457200" y="1012505"/>
            <a:ext cx="8229600" cy="5182648"/>
          </a:xfrm>
          <a:solidFill>
            <a:schemeClr val="bg1">
              <a:alpha val="50000"/>
            </a:schemeClr>
          </a:solidFill>
        </p:spPr>
        <p:txBody>
          <a:bodyPr>
            <a:noAutofit/>
          </a:bodyPr>
          <a:lstStyle/>
          <a:p>
            <a:pPr marL="0" indent="0">
              <a:buNone/>
            </a:pPr>
            <a:r>
              <a:rPr lang="en-US" sz="2800" b="1" dirty="0">
                <a:solidFill>
                  <a:schemeClr val="tx2"/>
                </a:solidFill>
                <a:latin typeface="Garamond"/>
                <a:cs typeface="Garamond"/>
              </a:rPr>
              <a:t>The main idea of the passage is that</a:t>
            </a:r>
            <a:r>
              <a:rPr lang="en-US" sz="2800" b="1" dirty="0" smtClean="0">
                <a:solidFill>
                  <a:schemeClr val="tx2"/>
                </a:solidFill>
                <a:latin typeface="Garamond"/>
                <a:cs typeface="Garamond"/>
              </a:rPr>
              <a:t> </a:t>
            </a:r>
            <a:r>
              <a:rPr lang="en-US" sz="2800" dirty="0" smtClean="0">
                <a:solidFill>
                  <a:schemeClr val="tx2"/>
                </a:solidFill>
                <a:latin typeface="Garamond"/>
                <a:cs typeface="Garamond"/>
              </a:rPr>
              <a:t>	(</a:t>
            </a:r>
            <a:r>
              <a:rPr lang="en-US" sz="2800" dirty="0">
                <a:solidFill>
                  <a:schemeClr val="tx2"/>
                </a:solidFill>
                <a:latin typeface="Garamond"/>
                <a:cs typeface="Garamond"/>
              </a:rPr>
              <a:t>A</a:t>
            </a:r>
            <a:r>
              <a:rPr lang="en-US" sz="2800" dirty="0" smtClean="0">
                <a:solidFill>
                  <a:schemeClr val="tx2"/>
                </a:solidFill>
                <a:latin typeface="Garamond"/>
                <a:cs typeface="Garamond"/>
              </a:rPr>
              <a:t>) </a:t>
            </a:r>
            <a:r>
              <a:rPr lang="en-US" sz="2800" b="1" dirty="0" smtClean="0">
                <a:solidFill>
                  <a:srgbClr val="FF0000"/>
                </a:solidFill>
                <a:latin typeface="Garamond"/>
                <a:cs typeface="Garamond"/>
              </a:rPr>
              <a:t>Migration </a:t>
            </a:r>
            <a:r>
              <a:rPr lang="en-US" sz="2800" b="1" dirty="0">
                <a:solidFill>
                  <a:srgbClr val="FF0000"/>
                </a:solidFill>
                <a:latin typeface="Garamond"/>
                <a:cs typeface="Garamond"/>
              </a:rPr>
              <a:t>over land </a:t>
            </a:r>
            <a:r>
              <a:rPr lang="en-US" sz="2800" dirty="0">
                <a:solidFill>
                  <a:schemeClr val="tx2"/>
                </a:solidFill>
                <a:latin typeface="Garamond"/>
                <a:cs typeface="Garamond"/>
              </a:rPr>
              <a:t>requires a simpler </a:t>
            </a:r>
            <a:r>
              <a:rPr lang="en-US" sz="2800" dirty="0" smtClean="0">
                <a:solidFill>
                  <a:schemeClr val="tx2"/>
                </a:solidFill>
                <a:latin typeface="Garamond"/>
                <a:cs typeface="Garamond"/>
              </a:rPr>
              <a:t>						explanation </a:t>
            </a:r>
            <a:r>
              <a:rPr lang="en-US" sz="2800" dirty="0">
                <a:solidFill>
                  <a:schemeClr val="tx2"/>
                </a:solidFill>
                <a:latin typeface="Garamond"/>
                <a:cs typeface="Garamond"/>
              </a:rPr>
              <a:t>than migration over water does</a:t>
            </a:r>
            <a:r>
              <a:rPr lang="en-US" sz="2800" dirty="0" smtClean="0">
                <a:solidFill>
                  <a:schemeClr val="tx2"/>
                </a:solidFill>
                <a:latin typeface="Garamond"/>
                <a:cs typeface="Garamond"/>
              </a:rPr>
              <a:t> 	(</a:t>
            </a:r>
            <a:r>
              <a:rPr lang="en-US" sz="2800" dirty="0">
                <a:solidFill>
                  <a:schemeClr val="tx2"/>
                </a:solidFill>
                <a:latin typeface="Garamond"/>
                <a:cs typeface="Garamond"/>
              </a:rPr>
              <a:t>B) </a:t>
            </a:r>
            <a:r>
              <a:rPr lang="en-US" sz="2800" b="1" dirty="0" smtClean="0">
                <a:solidFill>
                  <a:srgbClr val="FFFF00"/>
                </a:solidFill>
                <a:latin typeface="Garamond"/>
                <a:cs typeface="Garamond"/>
              </a:rPr>
              <a:t>The </a:t>
            </a:r>
            <a:r>
              <a:rPr lang="en-US" sz="2800" b="1" dirty="0">
                <a:solidFill>
                  <a:srgbClr val="FFFF00"/>
                </a:solidFill>
                <a:latin typeface="Garamond"/>
                <a:cs typeface="Garamond"/>
              </a:rPr>
              <a:t>means </a:t>
            </a:r>
            <a:r>
              <a:rPr lang="en-US" sz="2800" dirty="0">
                <a:solidFill>
                  <a:schemeClr val="tx2"/>
                </a:solidFill>
                <a:latin typeface="Garamond"/>
                <a:cs typeface="Garamond"/>
              </a:rPr>
              <a:t>by which animals migrate over water </a:t>
            </a:r>
            <a:r>
              <a:rPr lang="en-US" sz="2800" dirty="0" smtClean="0">
                <a:solidFill>
                  <a:schemeClr val="tx2"/>
                </a:solidFill>
                <a:latin typeface="Garamond"/>
                <a:cs typeface="Garamond"/>
              </a:rPr>
              <a:t>			are </a:t>
            </a:r>
            <a:r>
              <a:rPr lang="en-US" sz="2800" b="1" dirty="0">
                <a:solidFill>
                  <a:srgbClr val="FFFF00"/>
                </a:solidFill>
                <a:latin typeface="Garamond"/>
                <a:cs typeface="Garamond"/>
              </a:rPr>
              <a:t>complex and only partly understood</a:t>
            </a:r>
            <a:r>
              <a:rPr lang="en-US" sz="2800" dirty="0" smtClean="0">
                <a:solidFill>
                  <a:schemeClr val="tx2"/>
                </a:solidFill>
                <a:latin typeface="Garamond"/>
                <a:cs typeface="Garamond"/>
              </a:rPr>
              <a:t> 	(</a:t>
            </a:r>
            <a:r>
              <a:rPr lang="en-US" sz="2800" dirty="0">
                <a:solidFill>
                  <a:schemeClr val="tx2"/>
                </a:solidFill>
                <a:latin typeface="Garamond"/>
                <a:cs typeface="Garamond"/>
              </a:rPr>
              <a:t>C) </a:t>
            </a:r>
            <a:r>
              <a:rPr lang="en-US" sz="2800" dirty="0" smtClean="0">
                <a:solidFill>
                  <a:schemeClr val="tx2"/>
                </a:solidFill>
                <a:latin typeface="Garamond"/>
                <a:cs typeface="Garamond"/>
              </a:rPr>
              <a:t>The </a:t>
            </a:r>
            <a:r>
              <a:rPr lang="en-US" sz="2800" dirty="0">
                <a:solidFill>
                  <a:schemeClr val="tx2"/>
                </a:solidFill>
                <a:latin typeface="Garamond"/>
                <a:cs typeface="Garamond"/>
              </a:rPr>
              <a:t>ability of migrant animals to keep track of </a:t>
            </a:r>
            <a:r>
              <a:rPr lang="en-US" sz="2800" dirty="0" smtClean="0">
                <a:solidFill>
                  <a:schemeClr val="tx2"/>
                </a:solidFill>
                <a:latin typeface="Garamond"/>
                <a:cs typeface="Garamond"/>
              </a:rPr>
              <a:t>			time </a:t>
            </a:r>
            <a:r>
              <a:rPr lang="en-US" sz="2800" dirty="0">
                <a:solidFill>
                  <a:schemeClr val="tx2"/>
                </a:solidFill>
                <a:latin typeface="Garamond"/>
                <a:cs typeface="Garamond"/>
              </a:rPr>
              <a:t>is related to their </a:t>
            </a:r>
            <a:r>
              <a:rPr lang="en-US" sz="2800" b="1" dirty="0">
                <a:solidFill>
                  <a:srgbClr val="FF0000"/>
                </a:solidFill>
                <a:latin typeface="Garamond"/>
                <a:cs typeface="Garamond"/>
              </a:rPr>
              <a:t>magnetic sense </a:t>
            </a:r>
            <a:endParaRPr lang="en-US" sz="2800" b="1" dirty="0" smtClean="0">
              <a:solidFill>
                <a:srgbClr val="FF0000"/>
              </a:solidFill>
              <a:latin typeface="Garamond"/>
              <a:cs typeface="Garamond"/>
            </a:endParaRPr>
          </a:p>
          <a:p>
            <a:pPr marL="0" indent="0">
              <a:buNone/>
            </a:pPr>
            <a:r>
              <a:rPr lang="en-US" sz="2800" dirty="0">
                <a:solidFill>
                  <a:schemeClr val="tx2"/>
                </a:solidFill>
                <a:latin typeface="Garamond"/>
                <a:cs typeface="Garamond"/>
              </a:rPr>
              <a:t>	</a:t>
            </a:r>
            <a:r>
              <a:rPr lang="en-US" sz="2800" dirty="0" smtClean="0">
                <a:solidFill>
                  <a:schemeClr val="tx2"/>
                </a:solidFill>
                <a:latin typeface="Garamond"/>
                <a:cs typeface="Garamond"/>
              </a:rPr>
              <a:t>(</a:t>
            </a:r>
            <a:r>
              <a:rPr lang="en-US" sz="2800" dirty="0">
                <a:solidFill>
                  <a:schemeClr val="tx2"/>
                </a:solidFill>
                <a:latin typeface="Garamond"/>
                <a:cs typeface="Garamond"/>
              </a:rPr>
              <a:t>D) </a:t>
            </a:r>
            <a:r>
              <a:rPr lang="en-US" sz="2800" dirty="0" smtClean="0">
                <a:solidFill>
                  <a:schemeClr val="tx2"/>
                </a:solidFill>
                <a:latin typeface="Garamond"/>
                <a:cs typeface="Garamond"/>
              </a:rPr>
              <a:t>Knowledge </a:t>
            </a:r>
            <a:r>
              <a:rPr lang="en-US" sz="2800" dirty="0">
                <a:solidFill>
                  <a:schemeClr val="tx2"/>
                </a:solidFill>
                <a:latin typeface="Garamond"/>
                <a:cs typeface="Garamond"/>
              </a:rPr>
              <a:t>of geographic location is essential </a:t>
            </a:r>
            <a:r>
              <a:rPr lang="en-US" sz="2800" dirty="0" smtClean="0">
                <a:solidFill>
                  <a:schemeClr val="tx2"/>
                </a:solidFill>
                <a:latin typeface="Garamond"/>
                <a:cs typeface="Garamond"/>
              </a:rPr>
              <a:t>			to </a:t>
            </a:r>
            <a:r>
              <a:rPr lang="en-US" sz="2800" dirty="0">
                <a:solidFill>
                  <a:schemeClr val="tx2"/>
                </a:solidFill>
                <a:latin typeface="Garamond"/>
                <a:cs typeface="Garamond"/>
              </a:rPr>
              <a:t>migrants with little or no </a:t>
            </a:r>
            <a:r>
              <a:rPr lang="en-US" sz="2800" b="1" dirty="0">
                <a:solidFill>
                  <a:srgbClr val="FF0000"/>
                </a:solidFill>
                <a:latin typeface="Garamond"/>
                <a:cs typeface="Garamond"/>
              </a:rPr>
              <a:t>compass sense</a:t>
            </a:r>
            <a:r>
              <a:rPr lang="en-US" sz="2800" b="1" dirty="0" smtClean="0">
                <a:solidFill>
                  <a:srgbClr val="FF0000"/>
                </a:solidFill>
                <a:latin typeface="Garamond"/>
                <a:cs typeface="Garamond"/>
              </a:rPr>
              <a:t> </a:t>
            </a:r>
            <a:r>
              <a:rPr lang="en-US" sz="2800" dirty="0" smtClean="0">
                <a:solidFill>
                  <a:schemeClr val="tx2"/>
                </a:solidFill>
                <a:latin typeface="Garamond"/>
                <a:cs typeface="Garamond"/>
              </a:rPr>
              <a:t>	(</a:t>
            </a:r>
            <a:r>
              <a:rPr lang="en-US" sz="2800" dirty="0">
                <a:solidFill>
                  <a:schemeClr val="tx2"/>
                </a:solidFill>
                <a:latin typeface="Garamond"/>
                <a:cs typeface="Garamond"/>
              </a:rPr>
              <a:t>E) </a:t>
            </a:r>
            <a:r>
              <a:rPr lang="en-US" sz="2800" dirty="0" smtClean="0">
                <a:solidFill>
                  <a:schemeClr val="tx2"/>
                </a:solidFill>
                <a:latin typeface="Garamond"/>
                <a:cs typeface="Garamond"/>
              </a:rPr>
              <a:t>Explanations </a:t>
            </a:r>
            <a:r>
              <a:rPr lang="en-US" sz="2800" dirty="0">
                <a:solidFill>
                  <a:schemeClr val="tx2"/>
                </a:solidFill>
                <a:latin typeface="Garamond"/>
                <a:cs typeface="Garamond"/>
              </a:rPr>
              <a:t>of how animals migrate tend to </a:t>
            </a:r>
            <a:r>
              <a:rPr lang="en-US" sz="2800" dirty="0" smtClean="0">
                <a:solidFill>
                  <a:schemeClr val="tx2"/>
                </a:solidFill>
                <a:latin typeface="Garamond"/>
                <a:cs typeface="Garamond"/>
              </a:rPr>
              <a:t>			</a:t>
            </a:r>
            <a:r>
              <a:rPr lang="zh-CN" altLang="en-US" sz="2800" dirty="0" smtClean="0">
                <a:solidFill>
                  <a:schemeClr val="tx2"/>
                </a:solidFill>
                <a:latin typeface="Garamond"/>
                <a:cs typeface="Garamond"/>
              </a:rPr>
              <a:t> </a:t>
            </a:r>
            <a:r>
              <a:rPr lang="en-US" sz="2800" b="1" dirty="0" smtClean="0">
                <a:solidFill>
                  <a:srgbClr val="FF0000"/>
                </a:solidFill>
                <a:latin typeface="Garamond"/>
                <a:cs typeface="Garamond"/>
              </a:rPr>
              <a:t>replace</a:t>
            </a:r>
            <a:r>
              <a:rPr lang="en-US" sz="2800" b="1" dirty="0">
                <a:solidFill>
                  <a:srgbClr val="FF0000"/>
                </a:solidFill>
                <a:latin typeface="Garamond"/>
                <a:cs typeface="Garamond"/>
              </a:rPr>
              <a:t>, rather than build on</a:t>
            </a:r>
            <a:r>
              <a:rPr lang="en-US" sz="2800" dirty="0">
                <a:solidFill>
                  <a:schemeClr val="tx2"/>
                </a:solidFill>
                <a:latin typeface="Garamond"/>
                <a:cs typeface="Garamond"/>
              </a:rPr>
              <a:t>, one another </a:t>
            </a:r>
          </a:p>
        </p:txBody>
      </p:sp>
      <p:pic>
        <p:nvPicPr>
          <p:cNvPr id="4" name="Picture 3"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Title 1"/>
          <p:cNvSpPr>
            <a:spLocks noGrp="1"/>
          </p:cNvSpPr>
          <p:nvPr>
            <p:ph type="title"/>
          </p:nvPr>
        </p:nvSpPr>
        <p:spPr>
          <a:xfrm>
            <a:off x="2880854" y="68706"/>
            <a:ext cx="5805946" cy="1143000"/>
          </a:xfrm>
        </p:spPr>
        <p:txBody>
          <a:bodyPr/>
          <a:lstStyle/>
          <a:p>
            <a:pPr algn="l"/>
            <a:r>
              <a:rPr lang="zh-CN" altLang="en-US" b="1" dirty="0">
                <a:solidFill>
                  <a:srgbClr val="E3E3E3"/>
                </a:solidFill>
                <a:latin typeface="Garamond"/>
                <a:ea typeface="华文细黑"/>
                <a:cs typeface="Garamond"/>
              </a:rPr>
              <a:t>针对问题解释型</a:t>
            </a:r>
            <a:endParaRPr lang="en-US" b="1" dirty="0">
              <a:solidFill>
                <a:srgbClr val="E3E3E3"/>
              </a:solidFill>
              <a:latin typeface="华文细黑"/>
              <a:ea typeface="华文细黑"/>
              <a:cs typeface="华文细黑"/>
            </a:endParaRPr>
          </a:p>
        </p:txBody>
      </p:sp>
    </p:spTree>
    <p:extLst>
      <p:ext uri="{BB962C8B-B14F-4D97-AF65-F5344CB8AC3E}">
        <p14:creationId xmlns:p14="http://schemas.microsoft.com/office/powerpoint/2010/main" val="3190318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Content Placeholder 2"/>
          <p:cNvSpPr txBox="1">
            <a:spLocks/>
          </p:cNvSpPr>
          <p:nvPr/>
        </p:nvSpPr>
        <p:spPr>
          <a:xfrm>
            <a:off x="457200" y="10846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zh-CN" sz="4400" b="1" dirty="0" smtClean="0">
              <a:solidFill>
                <a:srgbClr val="E3E3E3"/>
              </a:solidFill>
              <a:latin typeface="Garamond"/>
              <a:ea typeface="华文细黑"/>
              <a:cs typeface="Garamond"/>
            </a:endParaRPr>
          </a:p>
          <a:p>
            <a:endParaRPr lang="en-US" altLang="zh-CN" sz="4400" b="1" dirty="0" smtClean="0">
              <a:solidFill>
                <a:srgbClr val="E3E3E3"/>
              </a:solidFill>
              <a:latin typeface="Garamond"/>
              <a:ea typeface="华文细黑"/>
              <a:cs typeface="Garamond"/>
            </a:endParaRPr>
          </a:p>
          <a:p>
            <a:pPr marL="0" indent="0" algn="ctr">
              <a:buFont typeface="Arial"/>
              <a:buNone/>
            </a:pPr>
            <a:r>
              <a:rPr lang="en-US" altLang="zh-CN" sz="4400" b="1" dirty="0" smtClean="0">
                <a:solidFill>
                  <a:srgbClr val="E3E3E3"/>
                </a:solidFill>
                <a:latin typeface="Garamond"/>
                <a:ea typeface="华文细黑"/>
                <a:cs typeface="Garamond"/>
              </a:rPr>
              <a:t>	Q&amp;A</a:t>
            </a:r>
            <a:endParaRPr lang="en-US" sz="4400" dirty="0"/>
          </a:p>
        </p:txBody>
      </p:sp>
    </p:spTree>
    <p:extLst>
      <p:ext uri="{BB962C8B-B14F-4D97-AF65-F5344CB8AC3E}">
        <p14:creationId xmlns:p14="http://schemas.microsoft.com/office/powerpoint/2010/main" val="87061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华文细黑"/>
                <a:ea typeface="华文细黑"/>
                <a:cs typeface="华文细黑"/>
              </a:rPr>
              <a:t>阅读材料</a:t>
            </a:r>
            <a:endParaRPr lang="en-US" b="1" dirty="0">
              <a:solidFill>
                <a:srgbClr val="E3E3E3"/>
              </a:solidFill>
              <a:latin typeface="华文细黑"/>
              <a:ea typeface="华文细黑"/>
              <a:cs typeface="华文细黑"/>
            </a:endParaRPr>
          </a:p>
        </p:txBody>
      </p:sp>
      <p:sp>
        <p:nvSpPr>
          <p:cNvPr id="3" name="Content Placeholder 2"/>
          <p:cNvSpPr>
            <a:spLocks noGrp="1"/>
          </p:cNvSpPr>
          <p:nvPr>
            <p:ph idx="1"/>
          </p:nvPr>
        </p:nvSpPr>
        <p:spPr>
          <a:xfrm>
            <a:off x="457200" y="1298400"/>
            <a:ext cx="8229600" cy="4649492"/>
          </a:xfrm>
        </p:spPr>
        <p:txBody>
          <a:bodyPr>
            <a:normAutofit/>
          </a:bodyPr>
          <a:lstStyle/>
          <a:p>
            <a:r>
              <a:rPr lang="en-US" altLang="zh-CN" b="1" dirty="0" smtClean="0">
                <a:solidFill>
                  <a:srgbClr val="E3E3E3"/>
                </a:solidFill>
                <a:latin typeface="Garamond"/>
                <a:ea typeface="华文细黑"/>
                <a:cs typeface="Garamond"/>
              </a:rPr>
              <a:t>Must</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Have</a:t>
            </a:r>
          </a:p>
          <a:p>
            <a:pPr lvl="1"/>
            <a:r>
              <a:rPr lang="en-US" altLang="zh-CN" b="1" dirty="0" smtClean="0">
                <a:solidFill>
                  <a:srgbClr val="E3E3E3"/>
                </a:solidFill>
                <a:latin typeface="Garamond"/>
                <a:ea typeface="华文细黑"/>
                <a:cs typeface="Garamond"/>
              </a:rPr>
              <a:t>GRE</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OG						-</a:t>
            </a:r>
            <a:r>
              <a:rPr lang="en-US" altLang="zh-CN" b="1" dirty="0">
                <a:solidFill>
                  <a:srgbClr val="E3E3E3"/>
                </a:solidFill>
                <a:latin typeface="Garamond"/>
                <a:ea typeface="华文细黑"/>
                <a:cs typeface="Garamond"/>
              </a:rPr>
              <a:t>--</a:t>
            </a:r>
            <a:r>
              <a:rPr lang="zh-CN" altLang="en-US" b="1" dirty="0">
                <a:solidFill>
                  <a:srgbClr val="E3E3E3"/>
                </a:solidFill>
                <a:latin typeface="Garamond"/>
                <a:ea typeface="华文细黑"/>
                <a:cs typeface="Garamond"/>
              </a:rPr>
              <a:t> 特别重要</a:t>
            </a:r>
            <a:r>
              <a:rPr lang="zh-CN" altLang="en-US" b="1" dirty="0" smtClean="0">
                <a:solidFill>
                  <a:srgbClr val="E3E3E3"/>
                </a:solidFill>
                <a:latin typeface="Garamond"/>
                <a:ea typeface="华文细黑"/>
                <a:cs typeface="Garamond"/>
              </a:rPr>
              <a:t>！</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新</a:t>
            </a:r>
            <a:r>
              <a:rPr lang="en-US" altLang="zh-CN" b="1" dirty="0" smtClean="0">
                <a:solidFill>
                  <a:srgbClr val="E3E3E3"/>
                </a:solidFill>
                <a:latin typeface="Garamond"/>
                <a:ea typeface="华文细黑"/>
                <a:cs typeface="Garamond"/>
              </a:rPr>
              <a:t>GRE</a:t>
            </a:r>
            <a:r>
              <a:rPr lang="zh-CN" altLang="en-US" b="1" dirty="0" smtClean="0">
                <a:solidFill>
                  <a:srgbClr val="E3E3E3"/>
                </a:solidFill>
                <a:latin typeface="Garamond"/>
                <a:ea typeface="华文细黑"/>
                <a:cs typeface="Garamond"/>
              </a:rPr>
              <a:t>阅读理解</a:t>
            </a:r>
            <a:r>
              <a:rPr lang="en-US" altLang="zh-CN" b="1" dirty="0" smtClean="0">
                <a:solidFill>
                  <a:srgbClr val="E3E3E3"/>
                </a:solidFill>
                <a:latin typeface="Garamond"/>
                <a:ea typeface="华文细黑"/>
                <a:cs typeface="Garamond"/>
              </a:rPr>
              <a:t>36</a:t>
            </a:r>
            <a:r>
              <a:rPr lang="zh-CN" altLang="en-US" b="1" dirty="0" smtClean="0">
                <a:solidFill>
                  <a:srgbClr val="E3E3E3"/>
                </a:solidFill>
                <a:latin typeface="Garamond"/>
                <a:ea typeface="华文细黑"/>
                <a:cs typeface="Garamond"/>
              </a:rPr>
              <a:t>套</a:t>
            </a:r>
            <a:r>
              <a:rPr lang="en-US" altLang="zh-CN" b="1" dirty="0" smtClean="0">
                <a:solidFill>
                  <a:srgbClr val="E3E3E3"/>
                </a:solidFill>
                <a:latin typeface="Garamond"/>
                <a:ea typeface="华文细黑"/>
                <a:cs typeface="Garamond"/>
              </a:rPr>
              <a:t> 		---</a:t>
            </a:r>
            <a:r>
              <a:rPr lang="zh-CN" altLang="en-US" b="1" dirty="0" smtClean="0">
                <a:solidFill>
                  <a:srgbClr val="E3E3E3"/>
                </a:solidFill>
                <a:latin typeface="Garamond"/>
                <a:ea typeface="华文细黑"/>
                <a:cs typeface="Garamond"/>
              </a:rPr>
              <a:t> 特别重要！</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杨鹏长难句</a:t>
            </a:r>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推荐辅助</a:t>
            </a:r>
            <a:endParaRPr lang="en-US" altLang="zh-CN" b="1" dirty="0" smtClean="0">
              <a:solidFill>
                <a:srgbClr val="E3E3E3"/>
              </a:solidFill>
              <a:latin typeface="Garamond"/>
              <a:ea typeface="华文细黑"/>
              <a:cs typeface="Garamond"/>
            </a:endParaRPr>
          </a:p>
          <a:p>
            <a:pPr lvl="1"/>
            <a:r>
              <a:rPr lang="zh-CN" altLang="en-US" b="1" dirty="0" smtClean="0">
                <a:solidFill>
                  <a:srgbClr val="E3E3E3"/>
                </a:solidFill>
                <a:latin typeface="Garamond"/>
                <a:ea typeface="华文细黑"/>
                <a:cs typeface="Garamond"/>
              </a:rPr>
              <a:t>花儿阅读</a:t>
            </a:r>
            <a:r>
              <a:rPr lang="en-US" altLang="zh-CN" b="1" dirty="0" smtClean="0">
                <a:solidFill>
                  <a:srgbClr val="E3E3E3"/>
                </a:solidFill>
                <a:latin typeface="Garamond"/>
                <a:ea typeface="华文细黑"/>
                <a:cs typeface="Garamond"/>
              </a:rPr>
              <a:t>39+3</a:t>
            </a:r>
            <a:r>
              <a:rPr lang="zh-CN" altLang="en-US" b="1" dirty="0" smtClean="0">
                <a:solidFill>
                  <a:srgbClr val="E3E3E3"/>
                </a:solidFill>
                <a:latin typeface="Garamond"/>
                <a:ea typeface="华文细黑"/>
                <a:cs typeface="Garamond"/>
              </a:rPr>
              <a:t>，看第二和第三章，及</a:t>
            </a:r>
            <a:r>
              <a:rPr lang="en-US" altLang="zh-CN" b="1" dirty="0" smtClean="0">
                <a:solidFill>
                  <a:srgbClr val="E3E3E3"/>
                </a:solidFill>
                <a:latin typeface="Garamond"/>
                <a:ea typeface="华文细黑"/>
                <a:cs typeface="Garamond"/>
              </a:rPr>
              <a:t>P299-314</a:t>
            </a:r>
            <a:r>
              <a:rPr lang="zh-CN" altLang="en-US" b="1" dirty="0" smtClean="0">
                <a:solidFill>
                  <a:srgbClr val="E3E3E3"/>
                </a:solidFill>
                <a:latin typeface="Garamond"/>
                <a:ea typeface="华文细黑"/>
                <a:cs typeface="Garamond"/>
              </a:rPr>
              <a:t>的高频词组及专业词汇</a:t>
            </a:r>
            <a:endParaRPr lang="en-US" altLang="zh-CN" b="1" dirty="0" smtClean="0">
              <a:solidFill>
                <a:srgbClr val="E3E3E3"/>
              </a:solidFill>
              <a:latin typeface="Garamond"/>
              <a:ea typeface="华文细黑"/>
              <a:cs typeface="Garamond"/>
            </a:endParaRPr>
          </a:p>
          <a:p>
            <a:pPr lvl="1"/>
            <a:r>
              <a:rPr lang="en-US" altLang="zh-CN" b="1" dirty="0" smtClean="0">
                <a:solidFill>
                  <a:srgbClr val="E3E3E3"/>
                </a:solidFill>
                <a:latin typeface="Garamond"/>
                <a:ea typeface="华文细黑"/>
                <a:cs typeface="Garamond"/>
              </a:rPr>
              <a:t>Manhattan</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LSAT</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Reading</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Comprehensive</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Strategy</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Guide</a:t>
            </a:r>
            <a:endParaRPr lang="en-US" dirty="0">
              <a:latin typeface="Garamond"/>
              <a:cs typeface="Garamond"/>
            </a:endParaRPr>
          </a:p>
        </p:txBody>
      </p:sp>
      <p:pic>
        <p:nvPicPr>
          <p:cNvPr id="6" name="Picture 5"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240697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华文细黑"/>
                <a:ea typeface="华文细黑"/>
                <a:cs typeface="华文细黑"/>
              </a:rPr>
              <a:t>时间安排</a:t>
            </a:r>
            <a:endParaRPr lang="en-US" b="1" dirty="0">
              <a:solidFill>
                <a:srgbClr val="E3E3E3"/>
              </a:solidFill>
              <a:latin typeface="华文细黑"/>
              <a:ea typeface="华文细黑"/>
              <a:cs typeface="华文细黑"/>
            </a:endParaRPr>
          </a:p>
        </p:txBody>
      </p:sp>
      <p:sp>
        <p:nvSpPr>
          <p:cNvPr id="3" name="Content Placeholder 2"/>
          <p:cNvSpPr>
            <a:spLocks noGrp="1"/>
          </p:cNvSpPr>
          <p:nvPr>
            <p:ph idx="1"/>
          </p:nvPr>
        </p:nvSpPr>
        <p:spPr>
          <a:xfrm>
            <a:off x="457200" y="1424150"/>
            <a:ext cx="8229600" cy="4525963"/>
          </a:xfrm>
        </p:spPr>
        <p:txBody>
          <a:bodyPr>
            <a:normAutofit/>
          </a:bodyPr>
          <a:lstStyle/>
          <a:p>
            <a:r>
              <a:rPr lang="zh-CN" altLang="en-US" b="1" dirty="0" smtClean="0">
                <a:solidFill>
                  <a:srgbClr val="E3E3E3"/>
                </a:solidFill>
                <a:latin typeface="Garamond"/>
                <a:ea typeface="华文细黑"/>
                <a:cs typeface="Garamond"/>
              </a:rPr>
              <a:t>刚开始</a:t>
            </a:r>
            <a:r>
              <a:rPr lang="en-US" altLang="zh-CN" b="1" dirty="0" smtClean="0">
                <a:solidFill>
                  <a:srgbClr val="E3E3E3"/>
                </a:solidFill>
                <a:latin typeface="Garamond"/>
                <a:ea typeface="华文细黑"/>
                <a:cs typeface="Garamond"/>
              </a:rPr>
              <a:t>1-2</a:t>
            </a:r>
            <a:r>
              <a:rPr lang="zh-CN" altLang="en-US" b="1" dirty="0" smtClean="0">
                <a:solidFill>
                  <a:srgbClr val="E3E3E3"/>
                </a:solidFill>
                <a:latin typeface="Garamond"/>
                <a:ea typeface="华文细黑"/>
                <a:cs typeface="Garamond"/>
              </a:rPr>
              <a:t>天以</a:t>
            </a:r>
            <a:r>
              <a:rPr lang="en-US" altLang="zh-CN" b="1" u="sng" dirty="0">
                <a:solidFill>
                  <a:srgbClr val="FFFF00"/>
                </a:solidFill>
                <a:latin typeface="Garamond"/>
                <a:ea typeface="华文细黑"/>
                <a:cs typeface="Garamond"/>
              </a:rPr>
              <a:t>GRE</a:t>
            </a:r>
            <a:r>
              <a:rPr lang="zh-CN" altLang="en-US" b="1" u="sng" dirty="0">
                <a:solidFill>
                  <a:srgbClr val="FFFF00"/>
                </a:solidFill>
                <a:latin typeface="Garamond"/>
                <a:ea typeface="华文细黑"/>
                <a:cs typeface="Garamond"/>
              </a:rPr>
              <a:t> </a:t>
            </a:r>
            <a:r>
              <a:rPr lang="en-US" altLang="zh-CN" b="1" u="sng" dirty="0" smtClean="0">
                <a:solidFill>
                  <a:srgbClr val="FFFF00"/>
                </a:solidFill>
                <a:latin typeface="Garamond"/>
                <a:ea typeface="华文细黑"/>
                <a:cs typeface="Garamond"/>
              </a:rPr>
              <a:t>OG</a:t>
            </a:r>
            <a:r>
              <a:rPr lang="zh-CN" altLang="en-US" b="1" dirty="0" smtClean="0">
                <a:solidFill>
                  <a:srgbClr val="E3E3E3"/>
                </a:solidFill>
                <a:latin typeface="Garamond"/>
                <a:ea typeface="华文细黑"/>
                <a:cs typeface="Garamond"/>
              </a:rPr>
              <a:t>上手，</a:t>
            </a:r>
            <a:r>
              <a:rPr lang="en-US" altLang="zh-CN" b="1" dirty="0" smtClean="0">
                <a:solidFill>
                  <a:srgbClr val="E3E3E3"/>
                </a:solidFill>
                <a:latin typeface="Garamond"/>
                <a:ea typeface="华文细黑"/>
                <a:cs typeface="Garamond"/>
              </a:rPr>
              <a:t>OG</a:t>
            </a:r>
            <a:r>
              <a:rPr lang="zh-CN" altLang="en-US" b="1" dirty="0" smtClean="0">
                <a:solidFill>
                  <a:srgbClr val="E3E3E3"/>
                </a:solidFill>
                <a:latin typeface="Garamond"/>
                <a:ea typeface="华文细黑"/>
                <a:cs typeface="Garamond"/>
              </a:rPr>
              <a:t>难度较低</a:t>
            </a:r>
            <a:endParaRPr lang="en-US" altLang="zh-CN" b="1" dirty="0" smtClean="0">
              <a:solidFill>
                <a:srgbClr val="E3E3E3"/>
              </a:solidFill>
              <a:latin typeface="Garamond"/>
              <a:ea typeface="华文细黑"/>
              <a:cs typeface="Garamond"/>
            </a:endParaRPr>
          </a:p>
          <a:p>
            <a:endParaRPr lang="en-US" altLang="zh-CN" sz="2000" b="1" dirty="0" smtClean="0">
              <a:solidFill>
                <a:srgbClr val="E3E3E3"/>
              </a:solidFill>
              <a:latin typeface="Garamond"/>
              <a:ea typeface="华文细黑"/>
              <a:cs typeface="Garamond"/>
            </a:endParaRPr>
          </a:p>
          <a:p>
            <a:r>
              <a:rPr lang="en-US" altLang="zh-CN" b="1" dirty="0" smtClean="0">
                <a:solidFill>
                  <a:srgbClr val="E3E3E3"/>
                </a:solidFill>
                <a:latin typeface="Garamond"/>
                <a:ea typeface="华文细黑"/>
                <a:cs typeface="Garamond"/>
              </a:rPr>
              <a:t>OG</a:t>
            </a:r>
            <a:r>
              <a:rPr lang="zh-CN" altLang="en-US" b="1" dirty="0" smtClean="0">
                <a:solidFill>
                  <a:srgbClr val="E3E3E3"/>
                </a:solidFill>
                <a:latin typeface="Garamond"/>
                <a:ea typeface="华文细黑"/>
                <a:cs typeface="Garamond"/>
              </a:rPr>
              <a:t>看完后花</a:t>
            </a:r>
            <a:r>
              <a:rPr lang="en-US" altLang="zh-CN" b="1" dirty="0" smtClean="0">
                <a:solidFill>
                  <a:srgbClr val="E3E3E3"/>
                </a:solidFill>
                <a:latin typeface="Garamond"/>
                <a:ea typeface="华文细黑"/>
                <a:cs typeface="Garamond"/>
              </a:rPr>
              <a:t>1</a:t>
            </a:r>
            <a:r>
              <a:rPr lang="zh-CN" altLang="en-US" b="1" dirty="0">
                <a:solidFill>
                  <a:srgbClr val="E3E3E3"/>
                </a:solidFill>
                <a:latin typeface="Garamond"/>
                <a:ea typeface="华文细黑"/>
                <a:cs typeface="Garamond"/>
              </a:rPr>
              <a:t>天看</a:t>
            </a:r>
            <a:r>
              <a:rPr lang="zh-CN" altLang="en-US" b="1" u="sng" dirty="0">
                <a:solidFill>
                  <a:srgbClr val="FFFF00"/>
                </a:solidFill>
                <a:latin typeface="Garamond"/>
                <a:ea typeface="华文细黑"/>
                <a:cs typeface="Garamond"/>
              </a:rPr>
              <a:t>花儿阅读</a:t>
            </a:r>
            <a:r>
              <a:rPr lang="en-US" altLang="zh-CN" b="1" u="sng" dirty="0">
                <a:solidFill>
                  <a:srgbClr val="FFFF00"/>
                </a:solidFill>
                <a:latin typeface="Garamond"/>
                <a:ea typeface="华文细黑"/>
                <a:cs typeface="Garamond"/>
              </a:rPr>
              <a:t>39+3</a:t>
            </a:r>
            <a:r>
              <a:rPr lang="zh-CN" altLang="en-US" b="1" u="sng" dirty="0">
                <a:solidFill>
                  <a:srgbClr val="FFFF00"/>
                </a:solidFill>
                <a:latin typeface="Garamond"/>
                <a:ea typeface="华文细黑"/>
                <a:cs typeface="Garamond"/>
              </a:rPr>
              <a:t>的第二和</a:t>
            </a:r>
            <a:r>
              <a:rPr lang="zh-CN" altLang="en-US" b="1" u="sng" dirty="0" smtClean="0">
                <a:solidFill>
                  <a:srgbClr val="FFFF00"/>
                </a:solidFill>
                <a:latin typeface="Garamond"/>
                <a:ea typeface="华文细黑"/>
                <a:cs typeface="Garamond"/>
              </a:rPr>
              <a:t>第三章</a:t>
            </a:r>
            <a:r>
              <a:rPr lang="zh-CN" altLang="zh-CN" b="1" dirty="0" smtClean="0">
                <a:solidFill>
                  <a:srgbClr val="E3E3E3"/>
                </a:solidFill>
                <a:latin typeface="Garamond"/>
                <a:ea typeface="华文细黑"/>
                <a:cs typeface="Garamond"/>
              </a:rPr>
              <a:t>，</a:t>
            </a:r>
            <a:r>
              <a:rPr lang="zh-CN" altLang="en-US" b="1" dirty="0" smtClean="0">
                <a:solidFill>
                  <a:srgbClr val="E3E3E3"/>
                </a:solidFill>
                <a:latin typeface="Garamond"/>
                <a:ea typeface="华文细黑"/>
                <a:cs typeface="Garamond"/>
              </a:rPr>
              <a:t>掌握文章类型和重点题型</a:t>
            </a:r>
            <a:endParaRPr lang="en-US" altLang="zh-CN" b="1" dirty="0" smtClean="0">
              <a:solidFill>
                <a:srgbClr val="E3E3E3"/>
              </a:solidFill>
              <a:latin typeface="Garamond"/>
              <a:ea typeface="华文细黑"/>
              <a:cs typeface="Garamond"/>
            </a:endParaRPr>
          </a:p>
          <a:p>
            <a:endParaRPr lang="en-US" altLang="zh-CN" sz="1800" b="1" dirty="0">
              <a:solidFill>
                <a:srgbClr val="E3E3E3"/>
              </a:solidFill>
              <a:latin typeface="Garamond"/>
              <a:ea typeface="华文细黑"/>
              <a:cs typeface="Garamond"/>
            </a:endParaRPr>
          </a:p>
          <a:p>
            <a:r>
              <a:rPr lang="zh-CN" altLang="en-US" b="1" dirty="0">
                <a:solidFill>
                  <a:srgbClr val="E3E3E3"/>
                </a:solidFill>
                <a:latin typeface="Garamond"/>
                <a:ea typeface="华文细黑"/>
                <a:cs typeface="Garamond"/>
              </a:rPr>
              <a:t>着重训练</a:t>
            </a:r>
            <a:r>
              <a:rPr lang="zh-CN" altLang="en-US" b="1" u="sng" dirty="0">
                <a:solidFill>
                  <a:srgbClr val="FFFF00"/>
                </a:solidFill>
                <a:latin typeface="Garamond"/>
                <a:ea typeface="华文细黑"/>
                <a:cs typeface="Garamond"/>
              </a:rPr>
              <a:t>新</a:t>
            </a:r>
            <a:r>
              <a:rPr lang="en-US" altLang="zh-CN" b="1" u="sng" dirty="0">
                <a:solidFill>
                  <a:srgbClr val="FFFF00"/>
                </a:solidFill>
                <a:latin typeface="Garamond"/>
                <a:ea typeface="华文细黑"/>
                <a:cs typeface="Garamond"/>
              </a:rPr>
              <a:t>GRE</a:t>
            </a:r>
            <a:r>
              <a:rPr lang="zh-CN" altLang="en-US" b="1" u="sng" dirty="0">
                <a:solidFill>
                  <a:srgbClr val="FFFF00"/>
                </a:solidFill>
                <a:latin typeface="Garamond"/>
                <a:ea typeface="华文细黑"/>
                <a:cs typeface="Garamond"/>
              </a:rPr>
              <a:t>阅读理解</a:t>
            </a:r>
            <a:r>
              <a:rPr lang="en-US" altLang="zh-CN" b="1" u="sng" dirty="0">
                <a:solidFill>
                  <a:srgbClr val="FFFF00"/>
                </a:solidFill>
                <a:latin typeface="Garamond"/>
                <a:ea typeface="华文细黑"/>
                <a:cs typeface="Garamond"/>
              </a:rPr>
              <a:t>36</a:t>
            </a:r>
            <a:r>
              <a:rPr lang="zh-CN" altLang="en-US" b="1" u="sng" dirty="0">
                <a:solidFill>
                  <a:srgbClr val="FFFF00"/>
                </a:solidFill>
                <a:latin typeface="Garamond"/>
                <a:ea typeface="华文细黑"/>
                <a:cs typeface="Garamond"/>
              </a:rPr>
              <a:t>套</a:t>
            </a:r>
            <a:r>
              <a:rPr lang="en-US" altLang="zh-CN" b="1" u="sng" dirty="0">
                <a:solidFill>
                  <a:srgbClr val="FFFF00"/>
                </a:solidFill>
                <a:latin typeface="Garamond"/>
                <a:ea typeface="华文细黑"/>
                <a:cs typeface="Garamond"/>
              </a:rPr>
              <a:t> </a:t>
            </a:r>
          </a:p>
          <a:p>
            <a:r>
              <a:rPr lang="zh-CN" altLang="en-US" b="1" dirty="0">
                <a:solidFill>
                  <a:srgbClr val="E3E3E3"/>
                </a:solidFill>
                <a:latin typeface="Garamond"/>
                <a:ea typeface="华文细黑"/>
                <a:cs typeface="Garamond"/>
              </a:rPr>
              <a:t>每天做完</a:t>
            </a:r>
            <a:r>
              <a:rPr lang="en-US" altLang="zh-CN" b="1" dirty="0">
                <a:solidFill>
                  <a:srgbClr val="E3E3E3"/>
                </a:solidFill>
                <a:latin typeface="Garamond"/>
                <a:ea typeface="华文细黑"/>
                <a:cs typeface="Garamond"/>
              </a:rPr>
              <a:t>36</a:t>
            </a:r>
            <a:r>
              <a:rPr lang="zh-CN" altLang="en-US" b="1" dirty="0">
                <a:solidFill>
                  <a:srgbClr val="E3E3E3"/>
                </a:solidFill>
                <a:latin typeface="Garamond"/>
                <a:ea typeface="华文细黑"/>
                <a:cs typeface="Garamond"/>
              </a:rPr>
              <a:t>套练习分析结构时，辅助看</a:t>
            </a:r>
            <a:r>
              <a:rPr lang="zh-CN" altLang="en-US" b="1" u="sng" dirty="0">
                <a:solidFill>
                  <a:srgbClr val="FFFF00"/>
                </a:solidFill>
                <a:latin typeface="Garamond"/>
                <a:ea typeface="华文细黑"/>
                <a:cs typeface="Garamond"/>
              </a:rPr>
              <a:t>杨鹏长难句</a:t>
            </a:r>
            <a:r>
              <a:rPr lang="zh-CN" altLang="en-US" b="1" dirty="0">
                <a:solidFill>
                  <a:srgbClr val="E3E3E3"/>
                </a:solidFill>
                <a:latin typeface="Garamond"/>
                <a:ea typeface="华文细黑"/>
                <a:cs typeface="Garamond"/>
              </a:rPr>
              <a:t>，训练</a:t>
            </a:r>
            <a:r>
              <a:rPr lang="zh-CN" altLang="en-US" b="1" dirty="0" smtClean="0">
                <a:solidFill>
                  <a:srgbClr val="E3E3E3"/>
                </a:solidFill>
                <a:latin typeface="Garamond"/>
                <a:ea typeface="华文细黑"/>
                <a:cs typeface="Garamond"/>
              </a:rPr>
              <a:t>意群及不回视阅读</a:t>
            </a:r>
            <a:r>
              <a:rPr lang="zh-CN" altLang="en-US" b="1" dirty="0">
                <a:solidFill>
                  <a:srgbClr val="E3E3E3"/>
                </a:solidFill>
                <a:latin typeface="Garamond"/>
                <a:ea typeface="华文细黑"/>
                <a:cs typeface="Garamond"/>
              </a:rPr>
              <a:t>，提高阅读速度</a:t>
            </a:r>
            <a:endParaRPr lang="en-US" altLang="zh-CN" b="1" dirty="0">
              <a:solidFill>
                <a:srgbClr val="E3E3E3"/>
              </a:solidFill>
              <a:latin typeface="Garamond"/>
              <a:ea typeface="华文细黑"/>
              <a:cs typeface="Garamond"/>
            </a:endParaRPr>
          </a:p>
          <a:p>
            <a:endParaRPr lang="en-US" altLang="zh-CN" b="1" dirty="0" smtClean="0">
              <a:solidFill>
                <a:srgbClr val="E3E3E3"/>
              </a:solidFill>
              <a:latin typeface="Garamond"/>
              <a:ea typeface="华文细黑"/>
              <a:cs typeface="Garamond"/>
            </a:endParaRPr>
          </a:p>
        </p:txBody>
      </p:sp>
      <p:pic>
        <p:nvPicPr>
          <p:cNvPr id="6" name="Picture 5"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159790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华文细黑"/>
                <a:ea typeface="华文细黑"/>
                <a:cs typeface="华文细黑"/>
              </a:rPr>
              <a:t>时间安排</a:t>
            </a:r>
            <a:endParaRPr lang="en-US" b="1" dirty="0">
              <a:solidFill>
                <a:srgbClr val="E3E3E3"/>
              </a:solidFill>
              <a:latin typeface="华文细黑"/>
              <a:ea typeface="华文细黑"/>
              <a:cs typeface="华文细黑"/>
            </a:endParaRPr>
          </a:p>
        </p:txBody>
      </p:sp>
      <p:sp>
        <p:nvSpPr>
          <p:cNvPr id="3" name="Content Placeholder 2"/>
          <p:cNvSpPr>
            <a:spLocks noGrp="1"/>
          </p:cNvSpPr>
          <p:nvPr>
            <p:ph idx="1"/>
          </p:nvPr>
        </p:nvSpPr>
        <p:spPr/>
        <p:txBody>
          <a:bodyPr>
            <a:normAutofit/>
          </a:bodyPr>
          <a:lstStyle/>
          <a:p>
            <a:pPr marL="342900" lvl="1" indent="-342900">
              <a:buFont typeface="Arial"/>
              <a:buChar char="•"/>
            </a:pPr>
            <a:r>
              <a:rPr lang="zh-CN" altLang="en-US" sz="3200" b="1" dirty="0" smtClean="0">
                <a:solidFill>
                  <a:srgbClr val="E3E3E3"/>
                </a:solidFill>
                <a:latin typeface="Garamond"/>
                <a:ea typeface="华文细黑"/>
                <a:cs typeface="Garamond"/>
              </a:rPr>
              <a:t>若有空余时间，可看</a:t>
            </a:r>
            <a:r>
              <a:rPr lang="en-US" altLang="zh-CN" sz="3200" b="1" u="sng" dirty="0">
                <a:solidFill>
                  <a:srgbClr val="FFFF00"/>
                </a:solidFill>
                <a:latin typeface="Garamond"/>
                <a:ea typeface="华文细黑"/>
                <a:cs typeface="Garamond"/>
              </a:rPr>
              <a:t>Manhattan</a:t>
            </a:r>
            <a:r>
              <a:rPr lang="zh-CN" altLang="en-US" sz="3200" b="1" u="sng" dirty="0">
                <a:solidFill>
                  <a:srgbClr val="FFFF00"/>
                </a:solidFill>
                <a:latin typeface="Garamond"/>
                <a:ea typeface="华文细黑"/>
                <a:cs typeface="Garamond"/>
              </a:rPr>
              <a:t> </a:t>
            </a:r>
            <a:r>
              <a:rPr lang="en-US" altLang="zh-CN" sz="3200" b="1" u="sng" dirty="0">
                <a:solidFill>
                  <a:srgbClr val="FFFF00"/>
                </a:solidFill>
                <a:latin typeface="Garamond"/>
                <a:ea typeface="华文细黑"/>
                <a:cs typeface="Garamond"/>
              </a:rPr>
              <a:t>LSAT</a:t>
            </a:r>
            <a:r>
              <a:rPr lang="zh-CN" altLang="en-US" sz="3200" b="1" u="sng" dirty="0">
                <a:solidFill>
                  <a:srgbClr val="FFFF00"/>
                </a:solidFill>
                <a:latin typeface="Garamond"/>
                <a:ea typeface="华文细黑"/>
                <a:cs typeface="Garamond"/>
              </a:rPr>
              <a:t> </a:t>
            </a:r>
            <a:r>
              <a:rPr lang="en-US" altLang="zh-CN" sz="3200" b="1" u="sng" dirty="0">
                <a:solidFill>
                  <a:srgbClr val="FFFF00"/>
                </a:solidFill>
                <a:latin typeface="Garamond"/>
                <a:ea typeface="华文细黑"/>
                <a:cs typeface="Garamond"/>
              </a:rPr>
              <a:t>Reading</a:t>
            </a:r>
            <a:r>
              <a:rPr lang="zh-CN" altLang="en-US" sz="3200" b="1" u="sng" dirty="0">
                <a:solidFill>
                  <a:srgbClr val="FFFF00"/>
                </a:solidFill>
                <a:latin typeface="Garamond"/>
                <a:ea typeface="华文细黑"/>
                <a:cs typeface="Garamond"/>
              </a:rPr>
              <a:t> </a:t>
            </a:r>
            <a:r>
              <a:rPr lang="en-US" altLang="zh-CN" sz="3200" b="1" u="sng" dirty="0">
                <a:solidFill>
                  <a:srgbClr val="FFFF00"/>
                </a:solidFill>
                <a:latin typeface="Garamond"/>
                <a:ea typeface="华文细黑"/>
                <a:cs typeface="Garamond"/>
              </a:rPr>
              <a:t>Comprehensive</a:t>
            </a:r>
            <a:r>
              <a:rPr lang="zh-CN" altLang="en-US" sz="3200" b="1" u="sng" dirty="0">
                <a:solidFill>
                  <a:srgbClr val="FFFF00"/>
                </a:solidFill>
                <a:latin typeface="Garamond"/>
                <a:ea typeface="华文细黑"/>
                <a:cs typeface="Garamond"/>
              </a:rPr>
              <a:t> </a:t>
            </a:r>
            <a:r>
              <a:rPr lang="en-US" altLang="zh-CN" sz="3200" b="1" u="sng" dirty="0">
                <a:solidFill>
                  <a:srgbClr val="FFFF00"/>
                </a:solidFill>
                <a:latin typeface="Garamond"/>
                <a:ea typeface="华文细黑"/>
                <a:cs typeface="Garamond"/>
              </a:rPr>
              <a:t>Strategy</a:t>
            </a:r>
            <a:r>
              <a:rPr lang="zh-CN" altLang="en-US" sz="3200" b="1" u="sng" dirty="0">
                <a:solidFill>
                  <a:srgbClr val="FFFF00"/>
                </a:solidFill>
                <a:latin typeface="Garamond"/>
                <a:ea typeface="华文细黑"/>
                <a:cs typeface="Garamond"/>
              </a:rPr>
              <a:t> </a:t>
            </a:r>
            <a:r>
              <a:rPr lang="en-US" altLang="zh-CN" sz="3200" b="1" u="sng" dirty="0">
                <a:solidFill>
                  <a:srgbClr val="FFFF00"/>
                </a:solidFill>
                <a:latin typeface="Garamond"/>
                <a:ea typeface="华文细黑"/>
                <a:cs typeface="Garamond"/>
              </a:rPr>
              <a:t>Guide</a:t>
            </a:r>
            <a:endParaRPr lang="en-US" sz="3200" u="sng" dirty="0">
              <a:solidFill>
                <a:srgbClr val="FFFF00"/>
              </a:solidFill>
              <a:latin typeface="Garamond"/>
              <a:cs typeface="Garamond"/>
            </a:endParaRPr>
          </a:p>
          <a:p>
            <a:pPr lvl="1"/>
            <a:r>
              <a:rPr lang="zh-CN" altLang="en-US" sz="3000" b="1" dirty="0" smtClean="0">
                <a:solidFill>
                  <a:srgbClr val="E3E3E3"/>
                </a:solidFill>
                <a:latin typeface="Garamond"/>
                <a:ea typeface="华文细黑"/>
                <a:cs typeface="Garamond"/>
              </a:rPr>
              <a:t>现在</a:t>
            </a:r>
            <a:r>
              <a:rPr lang="en-US" altLang="zh-CN" sz="3000" b="1" dirty="0" smtClean="0">
                <a:solidFill>
                  <a:srgbClr val="E3E3E3"/>
                </a:solidFill>
                <a:latin typeface="Garamond"/>
                <a:ea typeface="华文细黑"/>
                <a:cs typeface="Garamond"/>
              </a:rPr>
              <a:t>GRE</a:t>
            </a:r>
            <a:r>
              <a:rPr lang="zh-CN" altLang="en-US" sz="3000" b="1" dirty="0" smtClean="0">
                <a:solidFill>
                  <a:srgbClr val="E3E3E3"/>
                </a:solidFill>
                <a:latin typeface="Garamond"/>
                <a:ea typeface="华文细黑"/>
                <a:cs typeface="Garamond"/>
              </a:rPr>
              <a:t>常考单道逻辑题，跟</a:t>
            </a:r>
            <a:r>
              <a:rPr lang="en-US" altLang="zh-CN" sz="3000" b="1" dirty="0" smtClean="0">
                <a:solidFill>
                  <a:srgbClr val="E3E3E3"/>
                </a:solidFill>
                <a:latin typeface="Garamond"/>
                <a:ea typeface="华文细黑"/>
                <a:cs typeface="Garamond"/>
              </a:rPr>
              <a:t>LSAT</a:t>
            </a:r>
            <a:r>
              <a:rPr lang="zh-CN" altLang="en-US" sz="3000" b="1" dirty="0" smtClean="0">
                <a:solidFill>
                  <a:srgbClr val="E3E3E3"/>
                </a:solidFill>
                <a:latin typeface="Garamond"/>
                <a:ea typeface="华文细黑"/>
                <a:cs typeface="Garamond"/>
              </a:rPr>
              <a:t>逻辑判断题出题思路非常像，做些有帮助。</a:t>
            </a:r>
            <a:endParaRPr lang="en-US" altLang="zh-CN" sz="3000" b="1" dirty="0" smtClean="0">
              <a:solidFill>
                <a:srgbClr val="E3E3E3"/>
              </a:solidFill>
              <a:latin typeface="Garamond"/>
              <a:ea typeface="华文细黑"/>
              <a:cs typeface="Garamond"/>
            </a:endParaRPr>
          </a:p>
          <a:p>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若时间不够，则不推荐读。</a:t>
            </a:r>
            <a:endParaRPr lang="en-US" altLang="zh-CN" b="1" dirty="0" smtClean="0">
              <a:solidFill>
                <a:srgbClr val="E3E3E3"/>
              </a:solidFill>
              <a:latin typeface="Garamond"/>
              <a:ea typeface="华文细黑"/>
              <a:cs typeface="Garamond"/>
            </a:endParaRPr>
          </a:p>
        </p:txBody>
      </p:sp>
      <p:pic>
        <p:nvPicPr>
          <p:cNvPr id="6" name="Picture 5"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428238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新</a:t>
            </a:r>
            <a:r>
              <a:rPr lang="en-US" altLang="zh-CN" b="1" dirty="0">
                <a:solidFill>
                  <a:srgbClr val="E3E3E3"/>
                </a:solidFill>
                <a:latin typeface="Garamond"/>
                <a:ea typeface="华文细黑"/>
                <a:cs typeface="Garamond"/>
              </a:rPr>
              <a:t>GRE</a:t>
            </a:r>
            <a:r>
              <a:rPr lang="zh-CN" altLang="en-US" b="1" dirty="0">
                <a:solidFill>
                  <a:srgbClr val="E3E3E3"/>
                </a:solidFill>
                <a:latin typeface="Garamond"/>
                <a:ea typeface="华文细黑"/>
                <a:cs typeface="Garamond"/>
              </a:rPr>
              <a:t>阅读理解</a:t>
            </a:r>
            <a:r>
              <a:rPr lang="en-US" altLang="zh-CN" b="1" dirty="0">
                <a:solidFill>
                  <a:srgbClr val="E3E3E3"/>
                </a:solidFill>
                <a:latin typeface="Garamond"/>
                <a:ea typeface="华文细黑"/>
                <a:cs typeface="Garamond"/>
              </a:rPr>
              <a:t>36</a:t>
            </a:r>
            <a:r>
              <a:rPr lang="zh-CN" altLang="en-US" b="1" dirty="0">
                <a:solidFill>
                  <a:srgbClr val="E3E3E3"/>
                </a:solidFill>
                <a:latin typeface="Garamond"/>
                <a:ea typeface="华文细黑"/>
                <a:cs typeface="Garamond"/>
              </a:rPr>
              <a:t>套</a:t>
            </a:r>
            <a:endParaRPr lang="en-US" altLang="zh-CN" b="1" dirty="0">
              <a:solidFill>
                <a:srgbClr val="E3E3E3"/>
              </a:solidFill>
              <a:latin typeface="Garamond"/>
              <a:ea typeface="华文细黑"/>
              <a:cs typeface="Garamond"/>
            </a:endParaRPr>
          </a:p>
        </p:txBody>
      </p:sp>
      <p:sp>
        <p:nvSpPr>
          <p:cNvPr id="3" name="Content Placeholder 2"/>
          <p:cNvSpPr>
            <a:spLocks noGrp="1"/>
          </p:cNvSpPr>
          <p:nvPr>
            <p:ph idx="1"/>
          </p:nvPr>
        </p:nvSpPr>
        <p:spPr>
          <a:xfrm>
            <a:off x="457200" y="1524750"/>
            <a:ext cx="8229600" cy="4525963"/>
          </a:xfrm>
        </p:spPr>
        <p:txBody>
          <a:bodyPr>
            <a:normAutofit/>
          </a:bodyPr>
          <a:lstStyle/>
          <a:p>
            <a:r>
              <a:rPr lang="en-US" altLang="en-US" b="1" dirty="0" smtClean="0">
                <a:solidFill>
                  <a:srgbClr val="E3E3E3"/>
                </a:solidFill>
                <a:latin typeface="Garamond"/>
                <a:ea typeface="华文细黑"/>
                <a:cs typeface="Garamond"/>
              </a:rPr>
              <a:t>训练可分为2个主要阶段</a:t>
            </a:r>
          </a:p>
          <a:p>
            <a:pPr marL="0" lvl="1" indent="0">
              <a:buNone/>
            </a:pPr>
            <a:r>
              <a:rPr lang="en-US" altLang="en-US" b="1" dirty="0">
                <a:solidFill>
                  <a:srgbClr val="E3E3E3"/>
                </a:solidFill>
                <a:latin typeface="Garamond"/>
                <a:ea typeface="华文细黑"/>
                <a:cs typeface="Garamond"/>
              </a:rPr>
              <a:t>	</a:t>
            </a:r>
            <a:r>
              <a:rPr lang="en-US" altLang="en-US" sz="3200" b="1" dirty="0">
                <a:solidFill>
                  <a:srgbClr val="E3E3E3"/>
                </a:solidFill>
                <a:latin typeface="Garamond"/>
                <a:ea typeface="华文细黑"/>
                <a:cs typeface="Garamond"/>
              </a:rPr>
              <a:t>第一阶段：适应性</a:t>
            </a:r>
            <a:r>
              <a:rPr lang="en-US" altLang="en-US" sz="3200" b="1" dirty="0" smtClean="0">
                <a:solidFill>
                  <a:srgbClr val="E3E3E3"/>
                </a:solidFill>
                <a:latin typeface="Garamond"/>
                <a:ea typeface="华文细黑"/>
                <a:cs typeface="Garamond"/>
              </a:rPr>
              <a:t>训练</a:t>
            </a:r>
            <a:endParaRPr lang="en-US" altLang="en-US" b="1" dirty="0" smtClean="0">
              <a:solidFill>
                <a:srgbClr val="E3E3E3"/>
              </a:solidFill>
              <a:latin typeface="Garamond"/>
              <a:ea typeface="华文细黑"/>
              <a:cs typeface="Garamond"/>
            </a:endParaRPr>
          </a:p>
          <a:p>
            <a:pPr lvl="2"/>
            <a:r>
              <a:rPr lang="zh-CN" altLang="en-US" sz="2800" b="1" dirty="0">
                <a:solidFill>
                  <a:srgbClr val="FFFF00"/>
                </a:solidFill>
                <a:latin typeface="Garamond"/>
                <a:ea typeface="华文细黑"/>
                <a:cs typeface="Garamond"/>
              </a:rPr>
              <a:t>练习</a:t>
            </a:r>
            <a:r>
              <a:rPr lang="en-US" altLang="zh-CN" sz="2800" b="1" dirty="0" smtClean="0">
                <a:solidFill>
                  <a:srgbClr val="FFFF00"/>
                </a:solidFill>
                <a:latin typeface="Garamond"/>
                <a:ea typeface="华文细黑"/>
                <a:cs typeface="Garamond"/>
              </a:rPr>
              <a:t>1-17</a:t>
            </a:r>
            <a:r>
              <a:rPr lang="zh-CN" altLang="en-US" sz="2800" b="1" dirty="0" smtClean="0">
                <a:solidFill>
                  <a:srgbClr val="E3E3E3"/>
                </a:solidFill>
                <a:latin typeface="Garamond"/>
                <a:ea typeface="华文细黑"/>
                <a:cs typeface="Garamond"/>
              </a:rPr>
              <a:t>，可在每个练习完成后休息，重在理解文意，熟悉题型，适应</a:t>
            </a:r>
            <a:r>
              <a:rPr lang="en-US" altLang="zh-CN" sz="2800" b="1" dirty="0" smtClean="0">
                <a:solidFill>
                  <a:srgbClr val="E3E3E3"/>
                </a:solidFill>
                <a:latin typeface="Garamond"/>
                <a:ea typeface="华文细黑"/>
                <a:cs typeface="Garamond"/>
              </a:rPr>
              <a:t>GRE</a:t>
            </a:r>
            <a:r>
              <a:rPr lang="zh-CN" altLang="en-US" sz="2800" b="1" dirty="0" smtClean="0">
                <a:solidFill>
                  <a:srgbClr val="E3E3E3"/>
                </a:solidFill>
                <a:latin typeface="Garamond"/>
                <a:ea typeface="华文细黑"/>
                <a:cs typeface="Garamond"/>
              </a:rPr>
              <a:t>考试方式</a:t>
            </a:r>
            <a:endParaRPr lang="en-US" altLang="zh-CN" sz="2800" b="1" dirty="0" smtClean="0">
              <a:solidFill>
                <a:srgbClr val="E3E3E3"/>
              </a:solidFill>
              <a:latin typeface="Garamond"/>
              <a:ea typeface="华文细黑"/>
              <a:cs typeface="Garamond"/>
            </a:endParaRPr>
          </a:p>
          <a:p>
            <a:pPr lvl="2"/>
            <a:r>
              <a:rPr lang="zh-CN" altLang="en-US" sz="2800" b="1" dirty="0" smtClean="0">
                <a:solidFill>
                  <a:srgbClr val="E3E3E3"/>
                </a:solidFill>
                <a:latin typeface="Garamond"/>
                <a:ea typeface="华文细黑"/>
                <a:cs typeface="Garamond"/>
              </a:rPr>
              <a:t>每天做</a:t>
            </a:r>
            <a:r>
              <a:rPr lang="en-US" altLang="zh-CN" sz="2800" b="1" dirty="0" smtClean="0">
                <a:solidFill>
                  <a:srgbClr val="E3E3E3"/>
                </a:solidFill>
                <a:latin typeface="Garamond"/>
                <a:ea typeface="华文细黑"/>
                <a:cs typeface="Garamond"/>
              </a:rPr>
              <a:t>4-6</a:t>
            </a:r>
            <a:r>
              <a:rPr lang="zh-CN" altLang="en-US" sz="2800" b="1" dirty="0" smtClean="0">
                <a:solidFill>
                  <a:srgbClr val="E3E3E3"/>
                </a:solidFill>
                <a:latin typeface="Garamond"/>
                <a:ea typeface="华文细黑"/>
                <a:cs typeface="Garamond"/>
              </a:rPr>
              <a:t>个练习，计时练习</a:t>
            </a:r>
            <a:r>
              <a:rPr lang="zh-CN" altLang="zh-CN" sz="2800" b="1" dirty="0">
                <a:solidFill>
                  <a:srgbClr val="E3E3E3"/>
                </a:solidFill>
                <a:latin typeface="Garamond"/>
                <a:ea typeface="华文细黑"/>
                <a:cs typeface="Garamond"/>
              </a:rPr>
              <a:t>。</a:t>
            </a:r>
            <a:r>
              <a:rPr lang="zh-CN" altLang="en-US" sz="2800" b="1" dirty="0" smtClean="0">
                <a:solidFill>
                  <a:srgbClr val="E3E3E3"/>
                </a:solidFill>
                <a:latin typeface="Garamond"/>
                <a:ea typeface="华文细黑"/>
                <a:cs typeface="Garamond"/>
              </a:rPr>
              <a:t>一开始时间可以在</a:t>
            </a:r>
            <a:r>
              <a:rPr lang="en-US" altLang="zh-CN" sz="2800" b="1" dirty="0" smtClean="0">
                <a:solidFill>
                  <a:srgbClr val="E3E3E3"/>
                </a:solidFill>
                <a:latin typeface="Garamond"/>
                <a:ea typeface="华文细黑"/>
                <a:cs typeface="Garamond"/>
              </a:rPr>
              <a:t>30</a:t>
            </a:r>
            <a:r>
              <a:rPr lang="zh-CN" altLang="en-US" sz="2800" b="1" dirty="0" smtClean="0">
                <a:solidFill>
                  <a:srgbClr val="E3E3E3"/>
                </a:solidFill>
                <a:latin typeface="Garamond"/>
                <a:ea typeface="华文细黑"/>
                <a:cs typeface="Garamond"/>
              </a:rPr>
              <a:t>分钟左右，配合杨鹏长难句的意群练习，不回视练习，逐渐提高速度。</a:t>
            </a:r>
            <a:r>
              <a:rPr lang="zh-CN" altLang="en-US" sz="2800" b="1" dirty="0" smtClean="0">
                <a:solidFill>
                  <a:schemeClr val="accent6"/>
                </a:solidFill>
                <a:latin typeface="Garamond"/>
                <a:ea typeface="华文细黑"/>
                <a:cs typeface="Garamond"/>
              </a:rPr>
              <a:t>若速度始终无法提升，请加强强度背单词</a:t>
            </a:r>
            <a:endParaRPr lang="en-US" altLang="zh-CN" sz="2800" b="1" dirty="0" smtClean="0">
              <a:solidFill>
                <a:schemeClr val="accent6"/>
              </a:solidFill>
              <a:latin typeface="Garamond"/>
              <a:ea typeface="华文细黑"/>
              <a:cs typeface="Garamond"/>
            </a:endParaRPr>
          </a:p>
          <a:p>
            <a:pPr lvl="2"/>
            <a:r>
              <a:rPr lang="zh-CN" altLang="en-US" sz="2800" b="1" dirty="0" smtClean="0">
                <a:solidFill>
                  <a:srgbClr val="E3E3E3"/>
                </a:solidFill>
                <a:latin typeface="Garamond"/>
                <a:ea typeface="华文细黑"/>
                <a:cs typeface="Garamond"/>
              </a:rPr>
              <a:t>练习结束后分析</a:t>
            </a:r>
            <a:endParaRPr lang="en-US" altLang="en-US" b="1" dirty="0" smtClean="0">
              <a:solidFill>
                <a:srgbClr val="E3E3E3"/>
              </a:solidFill>
              <a:latin typeface="Garamond"/>
              <a:ea typeface="华文细黑"/>
              <a:cs typeface="Garamond"/>
            </a:endParaRPr>
          </a:p>
          <a:p>
            <a:pPr lvl="2"/>
            <a:endParaRPr lang="en-US" altLang="en-US" b="1" dirty="0" smtClean="0">
              <a:solidFill>
                <a:srgbClr val="E3E3E3"/>
              </a:solidFill>
              <a:latin typeface="Garamond"/>
              <a:ea typeface="华文细黑"/>
              <a:cs typeface="Garamond"/>
            </a:endParaRPr>
          </a:p>
          <a:p>
            <a:pPr lvl="2"/>
            <a:endParaRPr lang="en-US" altLang="en-US" b="1" dirty="0" smtClean="0">
              <a:solidFill>
                <a:srgbClr val="E3E3E3"/>
              </a:solidFill>
              <a:latin typeface="Garamond"/>
              <a:ea typeface="华文细黑"/>
              <a:cs typeface="Garamond"/>
            </a:endParaRPr>
          </a:p>
          <a:p>
            <a:pPr marL="914400" lvl="2" indent="0">
              <a:buNone/>
            </a:pPr>
            <a:endParaRPr lang="en-US" altLang="en-US" b="1" dirty="0" smtClean="0">
              <a:solidFill>
                <a:srgbClr val="E3E3E3"/>
              </a:solidFill>
              <a:latin typeface="Garamond"/>
              <a:ea typeface="华文细黑"/>
              <a:cs typeface="Garamond"/>
            </a:endParaRPr>
          </a:p>
          <a:p>
            <a:endParaRPr lang="en-US" dirty="0">
              <a:latin typeface="Garamond"/>
              <a:cs typeface="Garamond"/>
            </a:endParaRPr>
          </a:p>
        </p:txBody>
      </p:sp>
      <p:pic>
        <p:nvPicPr>
          <p:cNvPr id="6" name="Picture 5"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191358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2" name="Title 1"/>
          <p:cNvSpPr>
            <a:spLocks noGrp="1"/>
          </p:cNvSpPr>
          <p:nvPr>
            <p:ph type="title"/>
          </p:nvPr>
        </p:nvSpPr>
        <p:spPr>
          <a:xfrm>
            <a:off x="2880854" y="274638"/>
            <a:ext cx="5805946" cy="1143000"/>
          </a:xfrm>
        </p:spPr>
        <p:txBody>
          <a:bodyPr/>
          <a:lstStyle/>
          <a:p>
            <a:pPr algn="l"/>
            <a:r>
              <a:rPr lang="zh-CN" altLang="en-US" b="1" dirty="0">
                <a:solidFill>
                  <a:srgbClr val="E3E3E3"/>
                </a:solidFill>
                <a:latin typeface="Garamond"/>
                <a:ea typeface="华文细黑"/>
                <a:cs typeface="Garamond"/>
              </a:rPr>
              <a:t>新</a:t>
            </a:r>
            <a:r>
              <a:rPr lang="en-US" altLang="zh-CN" b="1" dirty="0">
                <a:solidFill>
                  <a:srgbClr val="E3E3E3"/>
                </a:solidFill>
                <a:latin typeface="Garamond"/>
                <a:ea typeface="华文细黑"/>
                <a:cs typeface="Garamond"/>
              </a:rPr>
              <a:t>GRE</a:t>
            </a:r>
            <a:r>
              <a:rPr lang="zh-CN" altLang="en-US" b="1" dirty="0">
                <a:solidFill>
                  <a:srgbClr val="E3E3E3"/>
                </a:solidFill>
                <a:latin typeface="Garamond"/>
                <a:ea typeface="华文细黑"/>
                <a:cs typeface="Garamond"/>
              </a:rPr>
              <a:t>阅读理解</a:t>
            </a:r>
            <a:r>
              <a:rPr lang="en-US" altLang="zh-CN" b="1" dirty="0">
                <a:solidFill>
                  <a:srgbClr val="E3E3E3"/>
                </a:solidFill>
                <a:latin typeface="Garamond"/>
                <a:ea typeface="华文细黑"/>
                <a:cs typeface="Garamond"/>
              </a:rPr>
              <a:t>36</a:t>
            </a:r>
            <a:r>
              <a:rPr lang="zh-CN" altLang="en-US" b="1" dirty="0">
                <a:solidFill>
                  <a:srgbClr val="E3E3E3"/>
                </a:solidFill>
                <a:latin typeface="Garamond"/>
                <a:ea typeface="华文细黑"/>
                <a:cs typeface="Garamond"/>
              </a:rPr>
              <a:t>套</a:t>
            </a:r>
            <a:endParaRPr lang="en-US" altLang="zh-CN" b="1" dirty="0">
              <a:solidFill>
                <a:srgbClr val="E3E3E3"/>
              </a:solidFill>
              <a:latin typeface="Garamond"/>
              <a:ea typeface="华文细黑"/>
              <a:cs typeface="Garamond"/>
            </a:endParaRPr>
          </a:p>
        </p:txBody>
      </p:sp>
      <p:sp>
        <p:nvSpPr>
          <p:cNvPr id="3" name="Content Placeholder 2"/>
          <p:cNvSpPr>
            <a:spLocks noGrp="1"/>
          </p:cNvSpPr>
          <p:nvPr>
            <p:ph idx="1"/>
          </p:nvPr>
        </p:nvSpPr>
        <p:spPr/>
        <p:txBody>
          <a:bodyPr>
            <a:normAutofit/>
          </a:bodyPr>
          <a:lstStyle/>
          <a:p>
            <a:pPr marL="457200" lvl="1" indent="0">
              <a:buNone/>
            </a:pPr>
            <a:r>
              <a:rPr lang="en-US" altLang="en-US" sz="3200" b="1" dirty="0" smtClean="0">
                <a:solidFill>
                  <a:srgbClr val="E3E3E3"/>
                </a:solidFill>
                <a:latin typeface="Garamond"/>
                <a:ea typeface="华文细黑"/>
                <a:cs typeface="Garamond"/>
              </a:rPr>
              <a:t>第</a:t>
            </a:r>
            <a:r>
              <a:rPr lang="zh-CN" altLang="en-US" sz="3200" b="1" dirty="0" smtClean="0">
                <a:solidFill>
                  <a:srgbClr val="E3E3E3"/>
                </a:solidFill>
                <a:latin typeface="Garamond"/>
                <a:ea typeface="华文细黑"/>
                <a:cs typeface="Garamond"/>
              </a:rPr>
              <a:t>二</a:t>
            </a:r>
            <a:r>
              <a:rPr lang="en-US" altLang="en-US" sz="3200" b="1" dirty="0">
                <a:solidFill>
                  <a:srgbClr val="E3E3E3"/>
                </a:solidFill>
                <a:latin typeface="Garamond"/>
                <a:ea typeface="华文细黑"/>
                <a:cs typeface="Garamond"/>
              </a:rPr>
              <a:t>阶段：</a:t>
            </a:r>
            <a:r>
              <a:rPr lang="zh-CN" altLang="en-US" sz="3200" b="1" dirty="0">
                <a:solidFill>
                  <a:srgbClr val="E3E3E3"/>
                </a:solidFill>
                <a:latin typeface="Garamond"/>
                <a:ea typeface="华文细黑"/>
                <a:cs typeface="Garamond"/>
              </a:rPr>
              <a:t>速度及耐力</a:t>
            </a:r>
            <a:r>
              <a:rPr lang="en-US" altLang="en-US" sz="3200" b="1" dirty="0">
                <a:solidFill>
                  <a:srgbClr val="E3E3E3"/>
                </a:solidFill>
                <a:latin typeface="Garamond"/>
                <a:ea typeface="华文细黑"/>
                <a:cs typeface="Garamond"/>
              </a:rPr>
              <a:t>训练</a:t>
            </a:r>
          </a:p>
          <a:p>
            <a:pPr lvl="2"/>
            <a:r>
              <a:rPr lang="zh-CN" altLang="en-US" sz="2800" b="1" dirty="0" smtClean="0">
                <a:solidFill>
                  <a:srgbClr val="E3E3E3"/>
                </a:solidFill>
                <a:latin typeface="Garamond"/>
                <a:ea typeface="华文细黑"/>
                <a:cs typeface="Garamond"/>
              </a:rPr>
              <a:t>后</a:t>
            </a:r>
            <a:r>
              <a:rPr lang="en-US" altLang="zh-CN" sz="2800" b="1" dirty="0" smtClean="0">
                <a:solidFill>
                  <a:srgbClr val="E3E3E3"/>
                </a:solidFill>
                <a:latin typeface="Garamond"/>
                <a:ea typeface="华文细黑"/>
                <a:cs typeface="Garamond"/>
              </a:rPr>
              <a:t>18-36</a:t>
            </a:r>
            <a:r>
              <a:rPr lang="zh-CN" altLang="en-US" sz="2800" b="1" dirty="0" smtClean="0">
                <a:solidFill>
                  <a:srgbClr val="E3E3E3"/>
                </a:solidFill>
                <a:latin typeface="Garamond"/>
                <a:ea typeface="华文细黑"/>
                <a:cs typeface="Garamond"/>
              </a:rPr>
              <a:t>个练习</a:t>
            </a:r>
            <a:endParaRPr lang="en-US" altLang="zh-CN" sz="2800" b="1" dirty="0">
              <a:solidFill>
                <a:srgbClr val="E3E3E3"/>
              </a:solidFill>
              <a:latin typeface="Garamond"/>
              <a:ea typeface="华文细黑"/>
              <a:cs typeface="Garamond"/>
            </a:endParaRPr>
          </a:p>
          <a:p>
            <a:pPr lvl="2"/>
            <a:r>
              <a:rPr lang="zh-CN" altLang="en-US" sz="2800" b="1" dirty="0" smtClean="0">
                <a:solidFill>
                  <a:srgbClr val="E3E3E3"/>
                </a:solidFill>
                <a:latin typeface="Garamond"/>
                <a:ea typeface="华文细黑"/>
                <a:cs typeface="Garamond"/>
              </a:rPr>
              <a:t>每天</a:t>
            </a:r>
            <a:r>
              <a:rPr lang="en-US" altLang="zh-CN" sz="2800" b="1" dirty="0" smtClean="0">
                <a:solidFill>
                  <a:srgbClr val="E3E3E3"/>
                </a:solidFill>
                <a:latin typeface="Garamond"/>
                <a:ea typeface="华文细黑"/>
                <a:cs typeface="Garamond"/>
              </a:rPr>
              <a:t>4-8</a:t>
            </a:r>
            <a:r>
              <a:rPr lang="zh-CN" altLang="en-US" sz="2800" b="1" dirty="0" smtClean="0">
                <a:solidFill>
                  <a:srgbClr val="E3E3E3"/>
                </a:solidFill>
                <a:latin typeface="Garamond"/>
                <a:ea typeface="华文细黑"/>
                <a:cs typeface="Garamond"/>
              </a:rPr>
              <a:t>个练习，每次</a:t>
            </a:r>
            <a:r>
              <a:rPr lang="zh-CN" altLang="en-US" sz="2800" b="1" dirty="0" smtClean="0">
                <a:solidFill>
                  <a:srgbClr val="FFFF00"/>
                </a:solidFill>
                <a:latin typeface="Garamond"/>
                <a:ea typeface="华文细黑"/>
                <a:cs typeface="Garamond"/>
              </a:rPr>
              <a:t>连续完成</a:t>
            </a:r>
            <a:r>
              <a:rPr lang="en-US" altLang="zh-CN" sz="2800" b="1" dirty="0" smtClean="0">
                <a:solidFill>
                  <a:srgbClr val="FFFF00"/>
                </a:solidFill>
                <a:latin typeface="Garamond"/>
                <a:ea typeface="华文细黑"/>
                <a:cs typeface="Garamond"/>
              </a:rPr>
              <a:t>4</a:t>
            </a:r>
            <a:r>
              <a:rPr lang="zh-CN" altLang="en-US" sz="2800" b="1" dirty="0" smtClean="0">
                <a:solidFill>
                  <a:srgbClr val="FFFF00"/>
                </a:solidFill>
                <a:latin typeface="Garamond"/>
                <a:ea typeface="华文细黑"/>
                <a:cs typeface="Garamond"/>
              </a:rPr>
              <a:t>个练习</a:t>
            </a:r>
            <a:r>
              <a:rPr lang="zh-CN" altLang="en-US" sz="2800" b="1" dirty="0" smtClean="0">
                <a:solidFill>
                  <a:srgbClr val="E3E3E3"/>
                </a:solidFill>
                <a:latin typeface="Garamond"/>
                <a:ea typeface="华文细黑"/>
                <a:cs typeface="Garamond"/>
              </a:rPr>
              <a:t>后才休息，模拟考试环境</a:t>
            </a:r>
            <a:endParaRPr lang="en-US" altLang="zh-CN" sz="2800" b="1" dirty="0" smtClean="0">
              <a:solidFill>
                <a:srgbClr val="E3E3E3"/>
              </a:solidFill>
              <a:latin typeface="Garamond"/>
              <a:ea typeface="华文细黑"/>
              <a:cs typeface="Garamond"/>
            </a:endParaRPr>
          </a:p>
          <a:p>
            <a:pPr lvl="2"/>
            <a:r>
              <a:rPr lang="zh-CN" altLang="en-US" sz="2800" b="1" dirty="0" smtClean="0">
                <a:solidFill>
                  <a:srgbClr val="E3E3E3"/>
                </a:solidFill>
                <a:latin typeface="Garamond"/>
                <a:ea typeface="华文细黑"/>
                <a:cs typeface="Garamond"/>
              </a:rPr>
              <a:t>每个练习计时。</a:t>
            </a:r>
            <a:r>
              <a:rPr lang="zh-CN" altLang="en-US" sz="2800" b="1" dirty="0">
                <a:solidFill>
                  <a:srgbClr val="E3E3E3"/>
                </a:solidFill>
                <a:latin typeface="Garamond"/>
                <a:ea typeface="华文细黑"/>
                <a:cs typeface="Garamond"/>
              </a:rPr>
              <a:t>此时应该达到</a:t>
            </a:r>
            <a:r>
              <a:rPr lang="zh-CN" altLang="en-US" sz="2800" b="1" dirty="0" smtClean="0">
                <a:solidFill>
                  <a:srgbClr val="FFFF00"/>
                </a:solidFill>
                <a:latin typeface="Garamond"/>
                <a:ea typeface="华文细黑"/>
                <a:cs typeface="Garamond"/>
              </a:rPr>
              <a:t>逻辑分析题</a:t>
            </a:r>
            <a:r>
              <a:rPr lang="en-US" altLang="zh-CN" sz="2800" b="1" dirty="0" smtClean="0">
                <a:solidFill>
                  <a:srgbClr val="FFFF00"/>
                </a:solidFill>
                <a:latin typeface="Garamond"/>
                <a:ea typeface="华文细黑"/>
                <a:cs typeface="Garamond"/>
              </a:rPr>
              <a:t>1</a:t>
            </a:r>
            <a:r>
              <a:rPr lang="zh-CN" altLang="en-US" sz="2800" b="1" dirty="0" smtClean="0">
                <a:solidFill>
                  <a:srgbClr val="FFFF00"/>
                </a:solidFill>
                <a:latin typeface="Garamond"/>
                <a:ea typeface="华文细黑"/>
                <a:cs typeface="Garamond"/>
              </a:rPr>
              <a:t>分钟左右做完，短文章</a:t>
            </a:r>
            <a:r>
              <a:rPr lang="en-US" altLang="zh-CN" sz="2800" b="1" dirty="0" smtClean="0">
                <a:solidFill>
                  <a:srgbClr val="FFFF00"/>
                </a:solidFill>
                <a:latin typeface="Garamond"/>
                <a:ea typeface="华文细黑"/>
                <a:cs typeface="Garamond"/>
              </a:rPr>
              <a:t>3</a:t>
            </a:r>
            <a:r>
              <a:rPr lang="zh-CN" altLang="en-US" sz="2800" b="1" dirty="0" smtClean="0">
                <a:solidFill>
                  <a:srgbClr val="FFFF00"/>
                </a:solidFill>
                <a:latin typeface="Garamond"/>
                <a:ea typeface="华文细黑"/>
                <a:cs typeface="Garamond"/>
              </a:rPr>
              <a:t>分左右，长文章</a:t>
            </a:r>
            <a:r>
              <a:rPr lang="en-US" altLang="zh-CN" sz="2800" b="1" dirty="0" smtClean="0">
                <a:solidFill>
                  <a:srgbClr val="FFFF00"/>
                </a:solidFill>
                <a:latin typeface="Garamond"/>
                <a:ea typeface="华文细黑"/>
                <a:cs typeface="Garamond"/>
              </a:rPr>
              <a:t>6-8</a:t>
            </a:r>
            <a:r>
              <a:rPr lang="zh-CN" altLang="en-US" sz="2800" b="1" dirty="0" smtClean="0">
                <a:solidFill>
                  <a:srgbClr val="FFFF00"/>
                </a:solidFill>
                <a:latin typeface="Garamond"/>
                <a:ea typeface="华文细黑"/>
                <a:cs typeface="Garamond"/>
              </a:rPr>
              <a:t>分左右（根据难度调整，不应一味求快），</a:t>
            </a:r>
            <a:r>
              <a:rPr lang="zh-CN" altLang="en-US" sz="2800" b="1" dirty="0" smtClean="0">
                <a:solidFill>
                  <a:srgbClr val="E3E3E3"/>
                </a:solidFill>
                <a:latin typeface="Garamond"/>
                <a:ea typeface="华文细黑"/>
                <a:cs typeface="Garamond"/>
              </a:rPr>
              <a:t>整个练习时间在</a:t>
            </a:r>
            <a:r>
              <a:rPr lang="en-US" altLang="zh-CN" sz="2800" b="1" dirty="0" smtClean="0">
                <a:solidFill>
                  <a:srgbClr val="E3E3E3"/>
                </a:solidFill>
                <a:latin typeface="Garamond"/>
                <a:ea typeface="华文细黑"/>
                <a:cs typeface="Garamond"/>
              </a:rPr>
              <a:t>17</a:t>
            </a:r>
            <a:r>
              <a:rPr lang="zh-CN" altLang="en-US" sz="2800" b="1" dirty="0" smtClean="0">
                <a:solidFill>
                  <a:srgbClr val="E3E3E3"/>
                </a:solidFill>
                <a:latin typeface="Garamond"/>
                <a:ea typeface="华文细黑"/>
                <a:cs typeface="Garamond"/>
              </a:rPr>
              <a:t>分钟以内，以留时间给填空</a:t>
            </a:r>
            <a:endParaRPr lang="en-US" altLang="zh-CN" sz="2800" b="1" dirty="0" smtClean="0">
              <a:solidFill>
                <a:srgbClr val="E3E3E3"/>
              </a:solidFill>
              <a:latin typeface="Garamond"/>
              <a:ea typeface="华文细黑"/>
              <a:cs typeface="Garamond"/>
            </a:endParaRPr>
          </a:p>
          <a:p>
            <a:pPr lvl="2"/>
            <a:r>
              <a:rPr lang="zh-CN" altLang="en-US" sz="2800" b="1" dirty="0" smtClean="0">
                <a:solidFill>
                  <a:srgbClr val="E3E3E3"/>
                </a:solidFill>
                <a:latin typeface="Garamond"/>
                <a:ea typeface="华文细黑"/>
                <a:cs typeface="Garamond"/>
              </a:rPr>
              <a:t>练习结束后分析</a:t>
            </a:r>
            <a:endParaRPr lang="en-US" altLang="en-US" b="1" dirty="0" smtClean="0">
              <a:solidFill>
                <a:srgbClr val="E3E3E3"/>
              </a:solidFill>
              <a:latin typeface="Garamond"/>
              <a:ea typeface="华文细黑"/>
              <a:cs typeface="Garamond"/>
            </a:endParaRPr>
          </a:p>
          <a:p>
            <a:pPr lvl="2"/>
            <a:endParaRPr lang="en-US" altLang="en-US" b="1" dirty="0" smtClean="0">
              <a:solidFill>
                <a:srgbClr val="E3E3E3"/>
              </a:solidFill>
              <a:latin typeface="Garamond"/>
              <a:ea typeface="华文细黑"/>
              <a:cs typeface="Garamond"/>
            </a:endParaRPr>
          </a:p>
          <a:p>
            <a:pPr lvl="2"/>
            <a:endParaRPr lang="en-US" altLang="en-US" b="1" dirty="0" smtClean="0">
              <a:solidFill>
                <a:srgbClr val="E3E3E3"/>
              </a:solidFill>
              <a:latin typeface="Garamond"/>
              <a:ea typeface="华文细黑"/>
              <a:cs typeface="Garamond"/>
            </a:endParaRPr>
          </a:p>
          <a:p>
            <a:pPr marL="914400" lvl="2" indent="0">
              <a:buNone/>
            </a:pPr>
            <a:endParaRPr lang="en-US" altLang="en-US" b="1" dirty="0" smtClean="0">
              <a:solidFill>
                <a:srgbClr val="E3E3E3"/>
              </a:solidFill>
              <a:latin typeface="Garamond"/>
              <a:ea typeface="华文细黑"/>
              <a:cs typeface="Garamond"/>
            </a:endParaRPr>
          </a:p>
          <a:p>
            <a:endParaRPr lang="en-US" dirty="0">
              <a:latin typeface="Garamond"/>
              <a:cs typeface="Garamond"/>
            </a:endParaRPr>
          </a:p>
        </p:txBody>
      </p:sp>
      <p:pic>
        <p:nvPicPr>
          <p:cNvPr id="6" name="Picture 5"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Tree>
    <p:extLst>
      <p:ext uri="{BB962C8B-B14F-4D97-AF65-F5344CB8AC3E}">
        <p14:creationId xmlns:p14="http://schemas.microsoft.com/office/powerpoint/2010/main" val="246085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3" name="Content Placeholder 2"/>
          <p:cNvSpPr>
            <a:spLocks noGrp="1"/>
          </p:cNvSpPr>
          <p:nvPr>
            <p:ph idx="1"/>
          </p:nvPr>
        </p:nvSpPr>
        <p:spPr/>
        <p:txBody>
          <a:bodyPr>
            <a:normAutofit/>
          </a:bodyPr>
          <a:lstStyle/>
          <a:p>
            <a:r>
              <a:rPr lang="en-US" altLang="en-US" b="1" dirty="0" smtClean="0">
                <a:solidFill>
                  <a:srgbClr val="E3E3E3"/>
                </a:solidFill>
                <a:latin typeface="Garamond"/>
                <a:ea typeface="华文细黑"/>
                <a:cs typeface="Garamond"/>
              </a:rPr>
              <a:t>应有一个</a:t>
            </a:r>
            <a:r>
              <a:rPr lang="zh-CN" altLang="en-US" b="1" u="sng" dirty="0" smtClean="0">
                <a:solidFill>
                  <a:srgbClr val="FFFF00"/>
                </a:solidFill>
                <a:latin typeface="Garamond"/>
                <a:ea typeface="华文细黑"/>
                <a:cs typeface="Garamond"/>
              </a:rPr>
              <a:t>生词本</a:t>
            </a:r>
            <a:r>
              <a:rPr lang="en-US" altLang="en-US" b="1" dirty="0" smtClean="0">
                <a:solidFill>
                  <a:srgbClr val="E3E3E3"/>
                </a:solidFill>
                <a:latin typeface="Garamond"/>
                <a:ea typeface="华文细黑"/>
                <a:cs typeface="Garamond"/>
              </a:rPr>
              <a:t>记录阅读中出现的生词，包括分学科的专有名词</a:t>
            </a:r>
            <a:r>
              <a:rPr lang="zh-CN" altLang="en-US" b="1" dirty="0" smtClean="0">
                <a:solidFill>
                  <a:srgbClr val="E3E3E3"/>
                </a:solidFill>
                <a:latin typeface="Garamond"/>
                <a:ea typeface="华文细黑"/>
                <a:cs typeface="Garamond"/>
              </a:rPr>
              <a:t>。非专有名词应以全部认识为目标，专有名词应尽量熟悉，因为有些会</a:t>
            </a:r>
            <a:r>
              <a:rPr lang="zh-CN" altLang="en-US" b="1" dirty="0" smtClean="0">
                <a:solidFill>
                  <a:srgbClr val="FFFF00"/>
                </a:solidFill>
                <a:latin typeface="Garamond"/>
                <a:ea typeface="华文细黑"/>
                <a:cs typeface="Garamond"/>
              </a:rPr>
              <a:t>反复出现</a:t>
            </a:r>
            <a:r>
              <a:rPr lang="zh-CN" altLang="en-US" b="1" dirty="0" smtClean="0">
                <a:solidFill>
                  <a:srgbClr val="E3E3E3"/>
                </a:solidFill>
                <a:latin typeface="Garamond"/>
                <a:ea typeface="华文细黑"/>
                <a:cs typeface="Garamond"/>
              </a:rPr>
              <a:t>，认识会减少很多理解时间</a:t>
            </a:r>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类似专有名词：</a:t>
            </a:r>
            <a:endParaRPr lang="en-US" altLang="zh-CN" b="1" dirty="0" smtClean="0">
              <a:solidFill>
                <a:srgbClr val="E3E3E3"/>
              </a:solidFill>
              <a:latin typeface="Garamond"/>
              <a:ea typeface="华文细黑"/>
              <a:cs typeface="Garamond"/>
            </a:endParaRPr>
          </a:p>
          <a:p>
            <a:r>
              <a:rPr lang="zh-CN" altLang="en-US" b="1" dirty="0" smtClean="0">
                <a:solidFill>
                  <a:srgbClr val="E3E3E3"/>
                </a:solidFill>
                <a:latin typeface="Garamond"/>
                <a:ea typeface="华文细黑"/>
                <a:cs typeface="Garamond"/>
              </a:rPr>
              <a:t>生物：</a:t>
            </a:r>
            <a:r>
              <a:rPr lang="en-US" altLang="zh-CN" b="1" dirty="0" smtClean="0">
                <a:solidFill>
                  <a:srgbClr val="E3E3E3"/>
                </a:solidFill>
                <a:latin typeface="Garamond"/>
                <a:ea typeface="华文细黑"/>
                <a:cs typeface="Garamond"/>
              </a:rPr>
              <a:t>	endocrine</a:t>
            </a:r>
            <a:r>
              <a:rPr lang="zh-CN" altLang="en-US" b="1" dirty="0" smtClean="0">
                <a:solidFill>
                  <a:srgbClr val="E3E3E3"/>
                </a:solidFill>
                <a:latin typeface="Garamond"/>
                <a:ea typeface="华文细黑"/>
                <a:cs typeface="Garamond"/>
              </a:rPr>
              <a:t> </a:t>
            </a:r>
            <a:r>
              <a:rPr lang="en-US" altLang="zh-CN" b="1" dirty="0" smtClean="0">
                <a:solidFill>
                  <a:srgbClr val="E3E3E3"/>
                </a:solidFill>
                <a:latin typeface="Garamond"/>
                <a:ea typeface="华文细黑"/>
                <a:cs typeface="Garamond"/>
              </a:rPr>
              <a:t>gland</a:t>
            </a:r>
            <a:r>
              <a:rPr lang="zh-CN" altLang="en-US" b="1" dirty="0" smtClean="0">
                <a:solidFill>
                  <a:srgbClr val="E3E3E3"/>
                </a:solidFill>
                <a:latin typeface="Garamond"/>
                <a:ea typeface="华文细黑"/>
                <a:cs typeface="Garamond"/>
              </a:rPr>
              <a:t> 内分泌腺</a:t>
            </a:r>
            <a:endParaRPr lang="en-US" altLang="zh-CN" b="1" dirty="0" smtClean="0">
              <a:solidFill>
                <a:srgbClr val="E3E3E3"/>
              </a:solidFill>
              <a:latin typeface="Garamond"/>
              <a:ea typeface="华文细黑"/>
              <a:cs typeface="Garamond"/>
            </a:endParaRPr>
          </a:p>
          <a:p>
            <a:pPr marL="1828800" lvl="4" indent="0">
              <a:buNone/>
            </a:pPr>
            <a:r>
              <a:rPr lang="en-US" sz="3200" b="1" dirty="0">
                <a:solidFill>
                  <a:schemeClr val="accent6"/>
                </a:solidFill>
                <a:latin typeface="Garamond"/>
                <a:ea typeface="华文细黑"/>
                <a:cs typeface="Garamond"/>
              </a:rPr>
              <a:t>Anaerobic </a:t>
            </a:r>
            <a:r>
              <a:rPr lang="en-US" sz="3200" b="1" dirty="0" smtClean="0">
                <a:solidFill>
                  <a:srgbClr val="E3E3E3"/>
                </a:solidFill>
                <a:latin typeface="Garamond"/>
                <a:ea typeface="华文细黑"/>
                <a:cs typeface="Garamond"/>
              </a:rPr>
              <a:t>glycolysis</a:t>
            </a:r>
            <a:r>
              <a:rPr lang="zh-CN" altLang="en-US" sz="3200" b="1" dirty="0" smtClean="0">
                <a:solidFill>
                  <a:srgbClr val="E3E3E3"/>
                </a:solidFill>
                <a:latin typeface="Garamond"/>
                <a:ea typeface="华文细黑"/>
                <a:cs typeface="Garamond"/>
              </a:rPr>
              <a:t> </a:t>
            </a:r>
            <a:r>
              <a:rPr lang="zh-CN" altLang="en-US" sz="3200" b="1" dirty="0" smtClean="0">
                <a:solidFill>
                  <a:srgbClr val="F79646"/>
                </a:solidFill>
                <a:latin typeface="Garamond"/>
                <a:ea typeface="华文细黑"/>
                <a:cs typeface="Garamond"/>
              </a:rPr>
              <a:t>无氧</a:t>
            </a:r>
            <a:r>
              <a:rPr lang="zh-CN" altLang="en-US" sz="3200" b="1" dirty="0" smtClean="0">
                <a:solidFill>
                  <a:srgbClr val="E3E3E3"/>
                </a:solidFill>
                <a:latin typeface="Garamond"/>
                <a:ea typeface="华文细黑"/>
                <a:cs typeface="Garamond"/>
              </a:rPr>
              <a:t>糖酵解</a:t>
            </a:r>
            <a:endParaRPr lang="en-US" sz="3200" b="1" dirty="0">
              <a:solidFill>
                <a:srgbClr val="E3E3E3"/>
              </a:solidFill>
              <a:latin typeface="Garamond"/>
              <a:ea typeface="华文细黑"/>
              <a:cs typeface="Garamond"/>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80854" y="274638"/>
            <a:ext cx="5805946" cy="1143000"/>
          </a:xfrm>
        </p:spPr>
        <p:txBody>
          <a:bodyPr/>
          <a:lstStyle/>
          <a:p>
            <a:pPr algn="l"/>
            <a:r>
              <a:rPr lang="zh-CN" altLang="en-US" b="1" dirty="0" smtClean="0">
                <a:solidFill>
                  <a:srgbClr val="E3E3E3"/>
                </a:solidFill>
                <a:latin typeface="Garamond"/>
                <a:ea typeface="华文细黑"/>
                <a:cs typeface="Garamond"/>
              </a:rPr>
              <a:t>如何分析？（</a:t>
            </a:r>
            <a:r>
              <a:rPr lang="en-US" altLang="zh-CN" b="1" dirty="0" smtClean="0">
                <a:solidFill>
                  <a:srgbClr val="E3E3E3"/>
                </a:solidFill>
                <a:latin typeface="Garamond"/>
                <a:ea typeface="华文细黑"/>
                <a:cs typeface="Garamond"/>
              </a:rPr>
              <a:t>1</a:t>
            </a:r>
            <a:r>
              <a:rPr lang="zh-CN" altLang="en-US" b="1" dirty="0" smtClean="0">
                <a:solidFill>
                  <a:srgbClr val="E3E3E3"/>
                </a:solidFill>
                <a:latin typeface="Garamond"/>
                <a:ea typeface="华文细黑"/>
                <a:cs typeface="Garamond"/>
              </a:rPr>
              <a:t>）</a:t>
            </a:r>
            <a:endParaRPr lang="en-US" altLang="zh-CN" b="1" dirty="0">
              <a:solidFill>
                <a:srgbClr val="E3E3E3"/>
              </a:solidFill>
              <a:latin typeface="Garamond"/>
              <a:ea typeface="华文细黑"/>
              <a:cs typeface="Garamond"/>
            </a:endParaRPr>
          </a:p>
        </p:txBody>
      </p:sp>
    </p:spTree>
    <p:extLst>
      <p:ext uri="{BB962C8B-B14F-4D97-AF65-F5344CB8AC3E}">
        <p14:creationId xmlns:p14="http://schemas.microsoft.com/office/powerpoint/2010/main" val="176286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369</TotalTime>
  <Words>1405</Words>
  <Application>Microsoft Macintosh PowerPoint</Application>
  <PresentationFormat>On-screen Show (4:3)</PresentationFormat>
  <Paragraphs>156</Paragraphs>
  <Slides>32</Slides>
  <Notes>17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第四讲 GRE 阅读</vt:lpstr>
      <vt:lpstr>阅读部分的准备策略</vt:lpstr>
      <vt:lpstr>阅读备战的指导思想</vt:lpstr>
      <vt:lpstr>阅读材料</vt:lpstr>
      <vt:lpstr>时间安排</vt:lpstr>
      <vt:lpstr>时间安排</vt:lpstr>
      <vt:lpstr>新GRE阅读理解36套</vt:lpstr>
      <vt:lpstr>新GRE阅读理解36套</vt:lpstr>
      <vt:lpstr>如何分析？（1）</vt:lpstr>
      <vt:lpstr>如何分析？（2）</vt:lpstr>
      <vt:lpstr>如何分析？（3）</vt:lpstr>
      <vt:lpstr>如何分析？（4）</vt:lpstr>
      <vt:lpstr>几点注意事项</vt:lpstr>
      <vt:lpstr>长、短阅读的解题技巧</vt:lpstr>
      <vt:lpstr>阅读文章结构</vt:lpstr>
      <vt:lpstr>全文论证一个观点型</vt:lpstr>
      <vt:lpstr>全文论证一个观点型</vt:lpstr>
      <vt:lpstr>全文论证一个观点型</vt:lpstr>
      <vt:lpstr>全文论证一个观点型</vt:lpstr>
      <vt:lpstr>全文论证一个观点型</vt:lpstr>
      <vt:lpstr>新观点推翻旧观点型</vt:lpstr>
      <vt:lpstr>新观点推翻旧观点型</vt:lpstr>
      <vt:lpstr>新观点推翻旧观点型</vt:lpstr>
      <vt:lpstr>新观点推翻旧观点型</vt:lpstr>
      <vt:lpstr>新观点推翻旧观点型</vt:lpstr>
      <vt:lpstr>针对问题解释型</vt:lpstr>
      <vt:lpstr>针对问题解释型</vt:lpstr>
      <vt:lpstr>针对问题解释型</vt:lpstr>
      <vt:lpstr>针对问题解释型</vt:lpstr>
      <vt:lpstr>针对问题解释型</vt:lpstr>
      <vt:lpstr>针对问题解释型</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 阅读</dc:title>
  <dc:creator>Ke Cheng</dc:creator>
  <cp:lastModifiedBy>Ke Cheng</cp:lastModifiedBy>
  <cp:revision>26</cp:revision>
  <dcterms:created xsi:type="dcterms:W3CDTF">2015-08-01T05:28:53Z</dcterms:created>
  <dcterms:modified xsi:type="dcterms:W3CDTF">2015-08-10T10:56:27Z</dcterms:modified>
</cp:coreProperties>
</file>