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9" r:id="rId3"/>
    <p:sldId id="260" r:id="rId4"/>
    <p:sldId id="257" r:id="rId5"/>
    <p:sldId id="258" r:id="rId6"/>
    <p:sldId id="266" r:id="rId7"/>
    <p:sldId id="269" r:id="rId8"/>
    <p:sldId id="270" r:id="rId9"/>
    <p:sldId id="271" r:id="rId10"/>
    <p:sldId id="272" r:id="rId11"/>
    <p:sldId id="273" r:id="rId12"/>
    <p:sldId id="274" r:id="rId13"/>
    <p:sldId id="275" r:id="rId14"/>
    <p:sldId id="302" r:id="rId15"/>
    <p:sldId id="276" r:id="rId16"/>
    <p:sldId id="277" r:id="rId17"/>
    <p:sldId id="278" r:id="rId18"/>
    <p:sldId id="280" r:id="rId19"/>
    <p:sldId id="281" r:id="rId20"/>
    <p:sldId id="282" r:id="rId21"/>
    <p:sldId id="283" r:id="rId22"/>
    <p:sldId id="301" r:id="rId23"/>
    <p:sldId id="279" r:id="rId24"/>
    <p:sldId id="284" r:id="rId25"/>
    <p:sldId id="285" r:id="rId26"/>
    <p:sldId id="289" r:id="rId27"/>
    <p:sldId id="296" r:id="rId28"/>
    <p:sldId id="293" r:id="rId29"/>
    <p:sldId id="294" r:id="rId30"/>
    <p:sldId id="295" r:id="rId31"/>
    <p:sldId id="300" r:id="rId32"/>
    <p:sldId id="297" r:id="rId33"/>
    <p:sldId id="298" r:id="rId34"/>
    <p:sldId id="299" r:id="rId35"/>
    <p:sldId id="290" r:id="rId36"/>
    <p:sldId id="291" r:id="rId37"/>
    <p:sldId id="292" r:id="rId38"/>
    <p:sldId id="303" r:id="rId39"/>
    <p:sldId id="304" r:id="rId40"/>
    <p:sldId id="30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8" d="100"/>
          <a:sy n="58" d="100"/>
        </p:scale>
        <p:origin x="-29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EB54E5-F908-3642-BB6F-E1D5F03E9B90}" type="datetimeFigureOut">
              <a:rPr lang="en-US" smtClean="0"/>
              <a:t>8/14/15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CAD7A9-7E03-8047-B2AE-50FD473A665A}" type="slidenum">
              <a:rPr lang="en-US" smtClean="0"/>
              <a:t>‹#›</a:t>
            </a:fld>
            <a:endParaRPr lang="en-US"/>
          </a:p>
        </p:txBody>
      </p:sp>
    </p:spTree>
    <p:extLst>
      <p:ext uri="{BB962C8B-B14F-4D97-AF65-F5344CB8AC3E}">
        <p14:creationId xmlns:p14="http://schemas.microsoft.com/office/powerpoint/2010/main" val="11644919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比如，两个人运动强度一样，没有</a:t>
            </a:r>
            <a:r>
              <a:rPr lang="en-US" dirty="0" smtClean="0"/>
              <a:t>其他</a:t>
            </a:r>
            <a:r>
              <a:rPr lang="en-US" dirty="0" smtClean="0"/>
              <a:t>影响肥胖的原因</a:t>
            </a:r>
            <a:endParaRPr lang="en-US" dirty="0"/>
          </a:p>
        </p:txBody>
      </p:sp>
      <p:sp>
        <p:nvSpPr>
          <p:cNvPr id="4" name="Slide Number Placeholder 3"/>
          <p:cNvSpPr>
            <a:spLocks noGrp="1"/>
          </p:cNvSpPr>
          <p:nvPr>
            <p:ph type="sldNum" sz="quarter" idx="10"/>
          </p:nvPr>
        </p:nvSpPr>
        <p:spPr/>
        <p:txBody>
          <a:bodyPr/>
          <a:lstStyle/>
          <a:p>
            <a:fld id="{A7CAD7A9-7E03-8047-B2AE-50FD473A665A}" type="slidenum">
              <a:rPr lang="en-US" smtClean="0"/>
              <a:t>27</a:t>
            </a:fld>
            <a:endParaRPr lang="en-US"/>
          </a:p>
        </p:txBody>
      </p:sp>
    </p:spTree>
    <p:extLst>
      <p:ext uri="{BB962C8B-B14F-4D97-AF65-F5344CB8AC3E}">
        <p14:creationId xmlns:p14="http://schemas.microsoft.com/office/powerpoint/2010/main" val="115923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没有完全相同体型的两个人；或者说：长胖了是因为吃了营养价值更高的食品所致。</a:t>
            </a:r>
            <a:endParaRPr lang="en-US" dirty="0"/>
          </a:p>
        </p:txBody>
      </p:sp>
      <p:sp>
        <p:nvSpPr>
          <p:cNvPr id="4" name="Slide Number Placeholder 3"/>
          <p:cNvSpPr>
            <a:spLocks noGrp="1"/>
          </p:cNvSpPr>
          <p:nvPr>
            <p:ph type="sldNum" sz="quarter" idx="10"/>
          </p:nvPr>
        </p:nvSpPr>
        <p:spPr/>
        <p:txBody>
          <a:bodyPr/>
          <a:lstStyle/>
          <a:p>
            <a:fld id="{A7CAD7A9-7E03-8047-B2AE-50FD473A665A}" type="slidenum">
              <a:rPr lang="en-US" smtClean="0"/>
              <a:t>31</a:t>
            </a:fld>
            <a:endParaRPr lang="en-US"/>
          </a:p>
        </p:txBody>
      </p:sp>
    </p:spTree>
    <p:extLst>
      <p:ext uri="{BB962C8B-B14F-4D97-AF65-F5344CB8AC3E}">
        <p14:creationId xmlns:p14="http://schemas.microsoft.com/office/powerpoint/2010/main" val="115923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1007CB12-E524-F24A-9671-133C809AF86C}" type="datetimeFigureOut">
              <a:rPr lang="en-US" smtClean="0"/>
              <a:t>8/14/15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238943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1007CB12-E524-F24A-9671-133C809AF86C}" type="datetimeFigureOut">
              <a:rPr lang="en-US" smtClean="0"/>
              <a:t>8/14/15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31821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1007CB12-E524-F24A-9671-133C809AF86C}" type="datetimeFigureOut">
              <a:rPr lang="en-US" smtClean="0"/>
              <a:t>8/14/15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325386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1007CB12-E524-F24A-9671-133C809AF86C}" type="datetimeFigureOut">
              <a:rPr lang="en-US" smtClean="0"/>
              <a:t>8/14/15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66661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1007CB12-E524-F24A-9671-133C809AF86C}" type="datetimeFigureOut">
              <a:rPr lang="en-US" smtClean="0"/>
              <a:t>8/14/15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414008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1007CB12-E524-F24A-9671-133C809AF86C}" type="datetimeFigureOut">
              <a:rPr lang="en-US" smtClean="0"/>
              <a:t>8/14/15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196037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1007CB12-E524-F24A-9671-133C809AF86C}" type="datetimeFigureOut">
              <a:rPr lang="en-US" smtClean="0"/>
              <a:t>8/14/15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200698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1007CB12-E524-F24A-9671-133C809AF86C}" type="datetimeFigureOut">
              <a:rPr lang="en-US" smtClean="0"/>
              <a:t>8/14/15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386617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7CB12-E524-F24A-9671-133C809AF86C}" type="datetimeFigureOut">
              <a:rPr lang="en-US" smtClean="0"/>
              <a:t>8/14/15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42165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007CB12-E524-F24A-9671-133C809AF86C}" type="datetimeFigureOut">
              <a:rPr lang="en-US" smtClean="0"/>
              <a:t>8/14/15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220817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007CB12-E524-F24A-9671-133C809AF86C}" type="datetimeFigureOut">
              <a:rPr lang="en-US" smtClean="0"/>
              <a:t>8/14/15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3BA9F-6A05-CF4F-B16F-460E6216A4AA}" type="slidenum">
              <a:rPr lang="en-US" smtClean="0"/>
              <a:t>‹#›</a:t>
            </a:fld>
            <a:endParaRPr lang="en-US"/>
          </a:p>
        </p:txBody>
      </p:sp>
    </p:spTree>
    <p:extLst>
      <p:ext uri="{BB962C8B-B14F-4D97-AF65-F5344CB8AC3E}">
        <p14:creationId xmlns:p14="http://schemas.microsoft.com/office/powerpoint/2010/main" val="16575294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7CB12-E524-F24A-9671-133C809AF86C}" type="datetimeFigureOut">
              <a:rPr lang="en-US" smtClean="0"/>
              <a:t>8/14/15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3BA9F-6A05-CF4F-B16F-460E6216A4AA}" type="slidenum">
              <a:rPr lang="en-US" smtClean="0"/>
              <a:t>‹#›</a:t>
            </a:fld>
            <a:endParaRPr lang="en-US"/>
          </a:p>
        </p:txBody>
      </p:sp>
    </p:spTree>
    <p:extLst>
      <p:ext uri="{BB962C8B-B14F-4D97-AF65-F5344CB8AC3E}">
        <p14:creationId xmlns:p14="http://schemas.microsoft.com/office/powerpoint/2010/main" val="425112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zh-CN" altLang="en-US" b="1" dirty="0" smtClean="0">
                <a:solidFill>
                  <a:schemeClr val="bg1"/>
                </a:solidFill>
                <a:latin typeface="华文细黑"/>
                <a:ea typeface="华文细黑"/>
                <a:cs typeface="华文细黑"/>
              </a:rPr>
              <a:t>第</a:t>
            </a:r>
            <a:r>
              <a:rPr lang="zh-CN" altLang="en-US" b="1" dirty="0" smtClean="0">
                <a:solidFill>
                  <a:schemeClr val="bg1"/>
                </a:solidFill>
                <a:latin typeface="华文细黑"/>
                <a:ea typeface="华文细黑"/>
                <a:cs typeface="华文细黑"/>
              </a:rPr>
              <a:t>六</a:t>
            </a:r>
            <a:r>
              <a:rPr lang="zh-CN" altLang="en-US" b="1" dirty="0" smtClean="0">
                <a:solidFill>
                  <a:schemeClr val="bg1"/>
                </a:solidFill>
                <a:latin typeface="华文细黑"/>
                <a:ea typeface="华文细黑"/>
                <a:cs typeface="华文细黑"/>
              </a:rPr>
              <a:t>讲</a:t>
            </a:r>
            <a:r>
              <a:rPr lang="zh-CN" altLang="en-US" b="1" dirty="0" smtClean="0">
                <a:solidFill>
                  <a:schemeClr val="bg1"/>
                </a:solidFill>
                <a:latin typeface="Garamond"/>
                <a:cs typeface="Garamond"/>
              </a:rPr>
              <a:t> </a:t>
            </a:r>
            <a:r>
              <a:rPr lang="en-US" b="1" dirty="0" smtClean="0">
                <a:solidFill>
                  <a:schemeClr val="bg1"/>
                </a:solidFill>
                <a:latin typeface="Garamond"/>
                <a:cs typeface="Garamond"/>
              </a:rPr>
              <a:t>GRE</a:t>
            </a:r>
            <a:r>
              <a:rPr lang="en-US" b="1" dirty="0" smtClean="0">
                <a:solidFill>
                  <a:schemeClr val="bg1"/>
                </a:solidFill>
              </a:rPr>
              <a:t> </a:t>
            </a:r>
            <a:r>
              <a:rPr lang="en-US" b="1" dirty="0" smtClean="0">
                <a:solidFill>
                  <a:schemeClr val="bg1"/>
                </a:solidFill>
                <a:latin typeface="华文细黑"/>
                <a:ea typeface="华文细黑"/>
                <a:cs typeface="华文细黑"/>
              </a:rPr>
              <a:t>阅读</a:t>
            </a:r>
            <a:endParaRPr lang="en-US" dirty="0">
              <a:solidFill>
                <a:schemeClr val="bg1"/>
              </a:solidFill>
            </a:endParaRPr>
          </a:p>
        </p:txBody>
      </p:sp>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564" y="5814276"/>
            <a:ext cx="2794436" cy="1219773"/>
          </a:xfrm>
          <a:prstGeom prst="rect">
            <a:avLst/>
          </a:prstGeom>
        </p:spPr>
      </p:pic>
      <p:sp>
        <p:nvSpPr>
          <p:cNvPr id="7" name="Subtitle 2"/>
          <p:cNvSpPr>
            <a:spLocks noGrp="1"/>
          </p:cNvSpPr>
          <p:nvPr>
            <p:ph type="subTitle" idx="1"/>
          </p:nvPr>
        </p:nvSpPr>
        <p:spPr>
          <a:xfrm>
            <a:off x="2304412" y="3886200"/>
            <a:ext cx="6049082" cy="1752600"/>
          </a:xfrm>
        </p:spPr>
        <p:txBody>
          <a:bodyPr>
            <a:normAutofit/>
          </a:bodyPr>
          <a:lstStyle/>
          <a:p>
            <a:pPr algn="r"/>
            <a:r>
              <a:rPr lang="zh-CN" altLang="en-US" sz="3600" b="1" dirty="0" smtClean="0">
                <a:solidFill>
                  <a:srgbClr val="FFFFFF"/>
                </a:solidFill>
                <a:latin typeface="Garamond"/>
                <a:cs typeface="Garamond"/>
              </a:rPr>
              <a:t>“真正努力过才能发现自己的潜能有多大。”</a:t>
            </a:r>
            <a:endParaRPr lang="en-US" sz="3600" b="1" dirty="0">
              <a:solidFill>
                <a:srgbClr val="FFFFFF"/>
              </a:solidFill>
              <a:latin typeface="Garamond"/>
              <a:cs typeface="Garamond"/>
            </a:endParaRPr>
          </a:p>
        </p:txBody>
      </p:sp>
    </p:spTree>
    <p:extLst>
      <p:ext uri="{BB962C8B-B14F-4D97-AF65-F5344CB8AC3E}">
        <p14:creationId xmlns:p14="http://schemas.microsoft.com/office/powerpoint/2010/main" val="403381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8" y="274638"/>
            <a:ext cx="5842231"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事物之间的关系</a:t>
            </a:r>
          </a:p>
        </p:txBody>
      </p:sp>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a:bodyPr>
          <a:lstStyle/>
          <a:p>
            <a:r>
              <a:rPr lang="zh-CN" altLang="en-US" sz="3000" b="1" dirty="0" smtClean="0">
                <a:solidFill>
                  <a:srgbClr val="7F7F7F"/>
                </a:solidFill>
                <a:latin typeface="Garamond"/>
                <a:ea typeface="华文细黑"/>
                <a:cs typeface="Garamond"/>
              </a:rPr>
              <a:t>不同：表示事物之间不同的关系的叙述方式甚多，比较典型的特征词有</a:t>
            </a:r>
            <a:r>
              <a:rPr lang="en-US" altLang="zh-CN" sz="3000" b="1" dirty="0" smtClean="0">
                <a:solidFill>
                  <a:srgbClr val="7F7F7F"/>
                </a:solidFill>
                <a:latin typeface="Garamond"/>
                <a:ea typeface="华文细黑"/>
                <a:cs typeface="Garamond"/>
              </a:rPr>
              <a:t>unlike,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differ</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from,</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contradict,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while,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not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as</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far</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from</a:t>
            </a:r>
            <a:r>
              <a:rPr lang="zh-CN" altLang="en-US" sz="3000" b="1" dirty="0" smtClean="0">
                <a:solidFill>
                  <a:srgbClr val="7F7F7F"/>
                </a:solidFill>
                <a:latin typeface="Garamond"/>
                <a:ea typeface="华文细黑"/>
                <a:cs typeface="Garamond"/>
              </a:rPr>
              <a:t>等</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例：</a:t>
            </a:r>
            <a:r>
              <a:rPr lang="en-US" altLang="zh-CN" sz="3000" b="1" dirty="0" smtClean="0">
                <a:solidFill>
                  <a:srgbClr val="7F7F7F"/>
                </a:solidFill>
                <a:latin typeface="Garamond"/>
                <a:ea typeface="华文细黑"/>
                <a:cs typeface="Garamond"/>
              </a:rPr>
              <a:t>African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music,</a:t>
            </a:r>
            <a:r>
              <a:rPr lang="zh-CN" altLang="en-US" sz="3000" b="1" dirty="0" smtClean="0">
                <a:solidFill>
                  <a:srgbClr val="7F7F7F"/>
                </a:solidFill>
                <a:latin typeface="Garamond"/>
                <a:ea typeface="华文细黑"/>
                <a:cs typeface="Garamond"/>
              </a:rPr>
              <a:t> </a:t>
            </a:r>
            <a:r>
              <a:rPr lang="en-US" altLang="zh-CN" sz="3000" b="1" u="sng" dirty="0" smtClean="0">
                <a:solidFill>
                  <a:srgbClr val="C0504D"/>
                </a:solidFill>
                <a:latin typeface="Garamond"/>
                <a:ea typeface="华文细黑"/>
                <a:cs typeface="Garamond"/>
              </a:rPr>
              <a:t>unlike</a:t>
            </a:r>
            <a:r>
              <a:rPr lang="zh-CN" altLang="en-US" sz="3000" b="1" dirty="0" smtClean="0">
                <a:solidFill>
                  <a:srgbClr val="C0504D"/>
                </a:solidFill>
                <a:latin typeface="Garamond"/>
                <a:ea typeface="华文细黑"/>
                <a:cs typeface="Garamond"/>
              </a:rPr>
              <a:t> </a:t>
            </a:r>
            <a:r>
              <a:rPr lang="en-US" altLang="zh-CN" sz="3000" b="1" dirty="0" smtClean="0">
                <a:solidFill>
                  <a:srgbClr val="7F7F7F"/>
                </a:solidFill>
                <a:latin typeface="Garamond"/>
                <a:ea typeface="华文细黑"/>
                <a:cs typeface="Garamond"/>
              </a:rPr>
              <a:t>the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music</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of</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some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other</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cultures,</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was</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based</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on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total</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vision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of</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life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in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which</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music</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was</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not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isolated</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social</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domain.</a:t>
            </a:r>
          </a:p>
        </p:txBody>
      </p:sp>
    </p:spTree>
    <p:extLst>
      <p:ext uri="{BB962C8B-B14F-4D97-AF65-F5344CB8AC3E}">
        <p14:creationId xmlns:p14="http://schemas.microsoft.com/office/powerpoint/2010/main" val="378796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8" y="274638"/>
            <a:ext cx="5842231"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事物之间的关系</a:t>
            </a:r>
          </a:p>
        </p:txBody>
      </p:sp>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lnSpcReduction="10000"/>
          </a:bodyPr>
          <a:lstStyle/>
          <a:p>
            <a:r>
              <a:rPr lang="zh-CN" altLang="en-US" sz="2600" b="1" dirty="0" smtClean="0">
                <a:solidFill>
                  <a:srgbClr val="7F7F7F"/>
                </a:solidFill>
                <a:latin typeface="Garamond"/>
                <a:ea typeface="华文细黑"/>
                <a:cs typeface="Garamond"/>
              </a:rPr>
              <a:t>例：</a:t>
            </a:r>
            <a:r>
              <a:rPr lang="en-US" altLang="zh-CN" sz="2600" b="1" dirty="0" smtClean="0">
                <a:solidFill>
                  <a:srgbClr val="7F7F7F"/>
                </a:solidFill>
                <a:latin typeface="Garamond"/>
                <a:ea typeface="华文细黑"/>
                <a:cs typeface="Garamond"/>
              </a:rPr>
              <a:t>African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music,</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unlike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the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music</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of</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some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other</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cultures,</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was</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based</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on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a</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total</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vision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of</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life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in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which</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music</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was</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not</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an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isolated</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social</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domain.</a:t>
            </a:r>
          </a:p>
          <a:p>
            <a:r>
              <a:rPr lang="zh-CN" altLang="en-US" sz="2600" b="1" dirty="0" smtClean="0">
                <a:solidFill>
                  <a:srgbClr val="7F7F7F"/>
                </a:solidFill>
                <a:latin typeface="Garamond"/>
                <a:ea typeface="华文细黑"/>
                <a:cs typeface="Garamond"/>
              </a:rPr>
              <a:t>题：</a:t>
            </a:r>
            <a:r>
              <a:rPr lang="en-US" altLang="zh-CN" sz="2600" dirty="0" smtClean="0">
                <a:solidFill>
                  <a:srgbClr val="7F7F7F"/>
                </a:solidFill>
                <a:latin typeface="Garamond"/>
                <a:ea typeface="华文细黑"/>
                <a:cs typeface="Garamond"/>
              </a:rPr>
              <a:t>The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phrase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“isolated</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social</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domain”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refers</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to</a:t>
            </a:r>
          </a:p>
          <a:p>
            <a:pPr marL="514350" indent="-514350">
              <a:buAutoNum type="alphaUcParenBoth"/>
            </a:pPr>
            <a:r>
              <a:rPr lang="en-US" altLang="zh-CN" sz="2600" dirty="0" smtClean="0">
                <a:solidFill>
                  <a:srgbClr val="7F7F7F"/>
                </a:solidFill>
                <a:latin typeface="Garamond"/>
                <a:ea typeface="华文细黑"/>
                <a:cs typeface="Garamond"/>
              </a:rPr>
              <a:t>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music</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relation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to</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contemporary</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as</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whole</a:t>
            </a:r>
          </a:p>
          <a:p>
            <a:pPr marL="514350" indent="-514350">
              <a:buAutoNum type="alphaUcParenBoth"/>
            </a:pPr>
            <a:r>
              <a:rPr lang="en-US" altLang="zh-CN" sz="2600" dirty="0" smtClean="0">
                <a:solidFill>
                  <a:srgbClr val="7F7F7F"/>
                </a:solidFill>
                <a:latin typeface="Garamond"/>
                <a:ea typeface="华文细黑"/>
                <a:cs typeface="Garamond"/>
              </a:rPr>
              <a:t>Music</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as</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it</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may</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be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perceived</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non-African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cultures</a:t>
            </a:r>
          </a:p>
          <a:p>
            <a:pPr marL="514350" indent="-514350">
              <a:buAutoNum type="alphaUcParenBoth"/>
            </a:pPr>
            <a:r>
              <a:rPr lang="en-US" altLang="zh-CN" sz="2600" dirty="0" smtClean="0">
                <a:solidFill>
                  <a:srgbClr val="7F7F7F"/>
                </a:solidFill>
                <a:latin typeface="Garamond"/>
                <a:ea typeface="华文细黑"/>
                <a:cs typeface="Garamond"/>
              </a:rPr>
              <a:t>A</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feature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of</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music</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that</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aided</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transmitting</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cultural</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values</a:t>
            </a:r>
          </a:p>
          <a:p>
            <a:pPr marL="514350" indent="-514350">
              <a:buAutoNum type="alphaUcParenBoth"/>
            </a:pPr>
            <a:r>
              <a:rPr lang="en-US" altLang="zh-CN" sz="2600" dirty="0" smtClean="0">
                <a:solidFill>
                  <a:srgbClr val="7F7F7F"/>
                </a:solidFill>
                <a:latin typeface="Garamond"/>
                <a:ea typeface="华文细黑"/>
                <a:cs typeface="Garamond"/>
              </a:rPr>
              <a:t>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aspect</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of</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the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cultural</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legacy</a:t>
            </a:r>
          </a:p>
          <a:p>
            <a:pPr marL="514350" indent="-514350">
              <a:buAutoNum type="alphaUcParenBoth"/>
            </a:pPr>
            <a:r>
              <a:rPr lang="en-US" altLang="zh-CN" sz="2600" dirty="0" smtClean="0">
                <a:solidFill>
                  <a:srgbClr val="7F7F7F"/>
                </a:solidFill>
                <a:latin typeface="Garamond"/>
                <a:ea typeface="华文细黑"/>
                <a:cs typeface="Garamond"/>
              </a:rPr>
              <a:t>The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influence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of</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music</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on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contemporary</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culture</a:t>
            </a:r>
          </a:p>
          <a:p>
            <a:pPr marL="514350" indent="-514350">
              <a:buAutoNum type="alphaUcParenBoth"/>
            </a:pPr>
            <a:endParaRPr lang="en-US" altLang="zh-CN" sz="2600" b="1" dirty="0" smtClean="0">
              <a:solidFill>
                <a:srgbClr val="7F7F7F"/>
              </a:solidFill>
              <a:latin typeface="Garamond"/>
              <a:ea typeface="华文细黑"/>
              <a:cs typeface="Garamond"/>
            </a:endParaRPr>
          </a:p>
        </p:txBody>
      </p:sp>
    </p:spTree>
    <p:extLst>
      <p:ext uri="{BB962C8B-B14F-4D97-AF65-F5344CB8AC3E}">
        <p14:creationId xmlns:p14="http://schemas.microsoft.com/office/powerpoint/2010/main" val="231402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8" y="274638"/>
            <a:ext cx="5842231"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事物之间的关系</a:t>
            </a:r>
          </a:p>
        </p:txBody>
      </p:sp>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lnSpcReduction="10000"/>
          </a:bodyPr>
          <a:lstStyle/>
          <a:p>
            <a:r>
              <a:rPr lang="zh-CN" altLang="en-US" sz="2600" b="1" dirty="0" smtClean="0">
                <a:solidFill>
                  <a:srgbClr val="7F7F7F"/>
                </a:solidFill>
                <a:latin typeface="Garamond"/>
                <a:ea typeface="华文细黑"/>
                <a:cs typeface="Garamond"/>
              </a:rPr>
              <a:t>例：</a:t>
            </a:r>
            <a:r>
              <a:rPr lang="en-US" altLang="zh-CN" sz="2600" b="1" dirty="0" smtClean="0">
                <a:solidFill>
                  <a:srgbClr val="7F7F7F"/>
                </a:solidFill>
                <a:latin typeface="Garamond"/>
                <a:ea typeface="华文细黑"/>
                <a:cs typeface="Garamond"/>
              </a:rPr>
              <a:t>African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music,</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unlike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the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music</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of</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some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other</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cultures,</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was</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based</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on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a</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total</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vision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of</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life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in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which</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music</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was</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not</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an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isolated</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social</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domain.</a:t>
            </a:r>
          </a:p>
          <a:p>
            <a:r>
              <a:rPr lang="zh-CN" altLang="en-US" sz="2600" b="1" dirty="0" smtClean="0">
                <a:solidFill>
                  <a:srgbClr val="7F7F7F"/>
                </a:solidFill>
                <a:latin typeface="Garamond"/>
                <a:ea typeface="华文细黑"/>
                <a:cs typeface="Garamond"/>
              </a:rPr>
              <a:t>题：</a:t>
            </a:r>
            <a:r>
              <a:rPr lang="en-US" altLang="zh-CN" sz="2600" dirty="0" smtClean="0">
                <a:solidFill>
                  <a:srgbClr val="7F7F7F"/>
                </a:solidFill>
                <a:latin typeface="Garamond"/>
                <a:ea typeface="华文细黑"/>
                <a:cs typeface="Garamond"/>
              </a:rPr>
              <a:t>The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phrase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“isolated</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social</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domain”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refers</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to</a:t>
            </a:r>
          </a:p>
          <a:p>
            <a:pPr marL="514350" indent="-514350">
              <a:buAutoNum type="alphaUcParenBoth"/>
            </a:pPr>
            <a:r>
              <a:rPr lang="en-US" altLang="zh-CN" sz="2600" dirty="0" smtClean="0">
                <a:solidFill>
                  <a:srgbClr val="7F7F7F"/>
                </a:solidFill>
                <a:latin typeface="Garamond"/>
                <a:ea typeface="华文细黑"/>
                <a:cs typeface="Garamond"/>
              </a:rPr>
              <a:t>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music</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relation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to</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contemporary</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as</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whole</a:t>
            </a:r>
          </a:p>
          <a:p>
            <a:pPr marL="514350" indent="-514350">
              <a:buAutoNum type="alphaUcParenBoth"/>
            </a:pPr>
            <a:r>
              <a:rPr lang="en-US" altLang="zh-CN" sz="2600" b="1" dirty="0" smtClean="0">
                <a:solidFill>
                  <a:srgbClr val="7F7F7F"/>
                </a:solidFill>
                <a:latin typeface="Garamond"/>
                <a:ea typeface="华文细黑"/>
                <a:cs typeface="Garamond"/>
              </a:rPr>
              <a:t>Music</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as</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it</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may</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be</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perceived</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in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non-African</a:t>
            </a:r>
            <a:r>
              <a:rPr lang="zh-CN" altLang="en-US" sz="2600" b="1" dirty="0" smtClean="0">
                <a:solidFill>
                  <a:srgbClr val="7F7F7F"/>
                </a:solidFill>
                <a:latin typeface="Garamond"/>
                <a:ea typeface="华文细黑"/>
                <a:cs typeface="Garamond"/>
              </a:rPr>
              <a:t> </a:t>
            </a:r>
            <a:r>
              <a:rPr lang="en-US" altLang="zh-CN" sz="2600" b="1" dirty="0" smtClean="0">
                <a:solidFill>
                  <a:srgbClr val="7F7F7F"/>
                </a:solidFill>
                <a:latin typeface="Garamond"/>
                <a:ea typeface="华文细黑"/>
                <a:cs typeface="Garamond"/>
              </a:rPr>
              <a:t>cultures</a:t>
            </a:r>
          </a:p>
          <a:p>
            <a:pPr marL="514350" indent="-514350">
              <a:buAutoNum type="alphaUcParenBoth"/>
            </a:pPr>
            <a:r>
              <a:rPr lang="en-US" altLang="zh-CN" sz="2600" dirty="0" smtClean="0">
                <a:solidFill>
                  <a:srgbClr val="7F7F7F"/>
                </a:solidFill>
                <a:latin typeface="Garamond"/>
                <a:ea typeface="华文细黑"/>
                <a:cs typeface="Garamond"/>
              </a:rPr>
              <a:t>A</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feature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of</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music</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that</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aided</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transmitting</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cultural</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values</a:t>
            </a:r>
          </a:p>
          <a:p>
            <a:pPr marL="514350" indent="-514350">
              <a:buAutoNum type="alphaUcParenBoth"/>
            </a:pPr>
            <a:r>
              <a:rPr lang="en-US" altLang="zh-CN" sz="2600" dirty="0" smtClean="0">
                <a:solidFill>
                  <a:srgbClr val="7F7F7F"/>
                </a:solidFill>
                <a:latin typeface="Garamond"/>
                <a:ea typeface="华文细黑"/>
                <a:cs typeface="Garamond"/>
              </a:rPr>
              <a:t>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aspect</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of</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the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African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cultural</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legacy</a:t>
            </a:r>
          </a:p>
          <a:p>
            <a:pPr marL="514350" indent="-514350">
              <a:buAutoNum type="alphaUcParenBoth"/>
            </a:pPr>
            <a:r>
              <a:rPr lang="en-US" altLang="zh-CN" sz="2600" dirty="0" smtClean="0">
                <a:solidFill>
                  <a:srgbClr val="7F7F7F"/>
                </a:solidFill>
                <a:latin typeface="Garamond"/>
                <a:ea typeface="华文细黑"/>
                <a:cs typeface="Garamond"/>
              </a:rPr>
              <a:t>The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influence</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of</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music</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on</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contemporary</a:t>
            </a:r>
            <a:r>
              <a:rPr lang="zh-CN" altLang="en-US" sz="2600" dirty="0" smtClean="0">
                <a:solidFill>
                  <a:srgbClr val="7F7F7F"/>
                </a:solidFill>
                <a:latin typeface="Garamond"/>
                <a:ea typeface="华文细黑"/>
                <a:cs typeface="Garamond"/>
              </a:rPr>
              <a:t> </a:t>
            </a:r>
            <a:r>
              <a:rPr lang="en-US" altLang="zh-CN" sz="2600" dirty="0" smtClean="0">
                <a:solidFill>
                  <a:srgbClr val="7F7F7F"/>
                </a:solidFill>
                <a:latin typeface="Garamond"/>
                <a:ea typeface="华文细黑"/>
                <a:cs typeface="Garamond"/>
              </a:rPr>
              <a:t>culture</a:t>
            </a:r>
          </a:p>
          <a:p>
            <a:pPr marL="514350" indent="-514350">
              <a:buAutoNum type="alphaUcParenBoth"/>
            </a:pPr>
            <a:endParaRPr lang="en-US" altLang="zh-CN" sz="2600" b="1" dirty="0" smtClean="0">
              <a:solidFill>
                <a:srgbClr val="7F7F7F"/>
              </a:solidFill>
              <a:latin typeface="Garamond"/>
              <a:ea typeface="华文细黑"/>
              <a:cs typeface="Garamond"/>
            </a:endParaRPr>
          </a:p>
        </p:txBody>
      </p:sp>
    </p:spTree>
    <p:extLst>
      <p:ext uri="{BB962C8B-B14F-4D97-AF65-F5344CB8AC3E}">
        <p14:creationId xmlns:p14="http://schemas.microsoft.com/office/powerpoint/2010/main" val="97537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8" y="274638"/>
            <a:ext cx="5842231"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事物之间的关系</a:t>
            </a:r>
          </a:p>
        </p:txBody>
      </p:sp>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a:bodyPr>
          <a:lstStyle/>
          <a:p>
            <a:r>
              <a:rPr lang="zh-CN" altLang="en-US" b="1" dirty="0" smtClean="0">
                <a:solidFill>
                  <a:srgbClr val="7F7F7F"/>
                </a:solidFill>
                <a:latin typeface="Garamond"/>
                <a:ea typeface="华文细黑"/>
                <a:cs typeface="Garamond"/>
              </a:rPr>
              <a:t>事物之间的关系还有很多，如“接管</a:t>
            </a:r>
            <a:r>
              <a:rPr lang="zh-CN" altLang="en-US" b="1" dirty="0">
                <a:solidFill>
                  <a:srgbClr val="7F7F7F"/>
                </a:solidFill>
                <a:latin typeface="Garamond"/>
                <a:ea typeface="华文细黑"/>
                <a:cs typeface="Garamond"/>
              </a:rPr>
              <a:t>”</a:t>
            </a:r>
            <a:r>
              <a:rPr lang="zh-CN" altLang="en-US" b="1" dirty="0" smtClean="0">
                <a:solidFill>
                  <a:srgbClr val="7F7F7F"/>
                </a:solidFill>
                <a:latin typeface="Garamond"/>
                <a:ea typeface="华文细黑"/>
                <a:cs typeface="Garamond"/>
              </a:rPr>
              <a:t>、</a:t>
            </a:r>
            <a:r>
              <a:rPr lang="zh-CN" altLang="en-US" b="1" dirty="0">
                <a:solidFill>
                  <a:srgbClr val="7F7F7F"/>
                </a:solidFill>
                <a:latin typeface="Garamond"/>
                <a:ea typeface="华文细黑"/>
                <a:cs typeface="Garamond"/>
              </a:rPr>
              <a:t>“</a:t>
            </a:r>
            <a:r>
              <a:rPr lang="zh-CN" altLang="en-US" b="1" dirty="0" smtClean="0">
                <a:solidFill>
                  <a:srgbClr val="7F7F7F"/>
                </a:solidFill>
                <a:latin typeface="Garamond"/>
                <a:ea typeface="华文细黑"/>
                <a:cs typeface="Garamond"/>
              </a:rPr>
              <a:t>继承</a:t>
            </a:r>
            <a:r>
              <a:rPr lang="en-US" altLang="zh-CN" b="1" dirty="0" smtClean="0">
                <a:solidFill>
                  <a:srgbClr val="7F7F7F"/>
                </a:solidFill>
                <a:latin typeface="Garamond"/>
                <a:ea typeface="华文细黑"/>
                <a:cs typeface="Garamond"/>
              </a:rPr>
              <a:t>inherit</a:t>
            </a:r>
            <a:r>
              <a:rPr lang="zh-CN" altLang="en-US" b="1" dirty="0" smtClean="0">
                <a:solidFill>
                  <a:srgbClr val="7F7F7F"/>
                </a:solidFill>
                <a:latin typeface="Garamond"/>
                <a:ea typeface="华文细黑"/>
                <a:cs typeface="Garamond"/>
              </a:rPr>
              <a:t>”、“取代</a:t>
            </a:r>
            <a:r>
              <a:rPr lang="en-US" altLang="zh-CN" b="1" dirty="0" smtClean="0">
                <a:solidFill>
                  <a:srgbClr val="7F7F7F"/>
                </a:solidFill>
                <a:latin typeface="Garamond"/>
                <a:ea typeface="华文细黑"/>
                <a:cs typeface="Garamond"/>
              </a:rPr>
              <a:t>substitute,</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alternative,</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in</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stead</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of</a:t>
            </a:r>
            <a:r>
              <a:rPr lang="zh-CN" altLang="en-US" b="1" dirty="0" smtClean="0">
                <a:solidFill>
                  <a:srgbClr val="7F7F7F"/>
                </a:solidFill>
                <a:latin typeface="Garamond"/>
                <a:ea typeface="华文细黑"/>
                <a:cs typeface="Garamond"/>
              </a:rPr>
              <a:t>”、“补充”、“正比”、“反比”</a:t>
            </a:r>
            <a:r>
              <a:rPr lang="zh-CN" altLang="en-US" b="1" dirty="0" smtClean="0">
                <a:solidFill>
                  <a:srgbClr val="7F7F7F"/>
                </a:solidFill>
                <a:latin typeface="Garamond"/>
                <a:ea typeface="华文细黑"/>
                <a:cs typeface="Garamond"/>
              </a:rPr>
              <a:t>等</a:t>
            </a:r>
            <a:endParaRPr lang="en-US" altLang="zh-CN" b="1" dirty="0" smtClean="0">
              <a:solidFill>
                <a:srgbClr val="7F7F7F"/>
              </a:solidFill>
              <a:latin typeface="Garamond"/>
              <a:ea typeface="华文细黑"/>
              <a:cs typeface="Garamond"/>
            </a:endParaRPr>
          </a:p>
          <a:p>
            <a:r>
              <a:rPr lang="en-US" altLang="zh-CN" b="1" dirty="0" smtClean="0">
                <a:solidFill>
                  <a:srgbClr val="7F7F7F"/>
                </a:solidFill>
                <a:latin typeface="Garamond"/>
                <a:ea typeface="华文细黑"/>
                <a:cs typeface="Garamond"/>
              </a:rPr>
              <a:t>Mounting</a:t>
            </a:r>
            <a:r>
              <a:rPr lang="en-US" altLang="zh-CN" b="1" dirty="0" smtClean="0">
                <a:solidFill>
                  <a:srgbClr val="7F7F7F"/>
                </a:solidFill>
                <a:latin typeface="Garamond"/>
                <a:ea typeface="华文细黑"/>
                <a:cs typeface="Garamond"/>
              </a:rPr>
              <a:t> agrarian </a:t>
            </a:r>
            <a:r>
              <a:rPr lang="en-US" altLang="zh-CN" b="1" u="sng" dirty="0" smtClean="0">
                <a:solidFill>
                  <a:schemeClr val="accent1"/>
                </a:solidFill>
                <a:latin typeface="Garamond"/>
                <a:ea typeface="华文细黑"/>
                <a:cs typeface="Garamond"/>
              </a:rPr>
              <a:t>discontent</a:t>
            </a:r>
            <a:r>
              <a:rPr lang="en-US" altLang="zh-CN" b="1" dirty="0" smtClean="0">
                <a:solidFill>
                  <a:schemeClr val="accent1"/>
                </a:solidFill>
                <a:latin typeface="Garamond"/>
                <a:ea typeface="华文细黑"/>
                <a:cs typeface="Garamond"/>
              </a:rPr>
              <a:t> </a:t>
            </a:r>
            <a:r>
              <a:rPr lang="en-US" altLang="zh-CN" b="1" dirty="0" smtClean="0">
                <a:solidFill>
                  <a:srgbClr val="7F7F7F"/>
                </a:solidFill>
                <a:latin typeface="Garamond"/>
                <a:ea typeface="华文细黑"/>
                <a:cs typeface="Garamond"/>
              </a:rPr>
              <a:t>in America </a:t>
            </a:r>
            <a:r>
              <a:rPr lang="en-US" altLang="zh-CN" b="1" dirty="0" smtClean="0">
                <a:solidFill>
                  <a:srgbClr val="4F81BD"/>
                </a:solidFill>
                <a:latin typeface="Garamond"/>
                <a:ea typeface="华文细黑"/>
                <a:cs typeface="Garamond"/>
              </a:rPr>
              <a:t>paralleled</a:t>
            </a:r>
            <a:r>
              <a:rPr lang="en-US" altLang="zh-CN" b="1" dirty="0" smtClean="0">
                <a:solidFill>
                  <a:srgbClr val="7F7F7F"/>
                </a:solidFill>
                <a:latin typeface="Garamond"/>
                <a:ea typeface="华文细黑"/>
                <a:cs typeface="Garamond"/>
              </a:rPr>
              <a:t> the almost </a:t>
            </a:r>
            <a:r>
              <a:rPr lang="en-US" altLang="zh-CN" b="1" u="sng" dirty="0" smtClean="0">
                <a:solidFill>
                  <a:srgbClr val="4F81BD"/>
                </a:solidFill>
                <a:latin typeface="Garamond"/>
                <a:ea typeface="华文细黑"/>
                <a:cs typeface="Garamond"/>
              </a:rPr>
              <a:t>uninterrupted decline in the prices</a:t>
            </a:r>
            <a:r>
              <a:rPr lang="en-US" altLang="zh-CN" b="1" dirty="0" smtClean="0">
                <a:solidFill>
                  <a:srgbClr val="7F7F7F"/>
                </a:solidFill>
                <a:latin typeface="Garamond"/>
                <a:ea typeface="华文细黑"/>
                <a:cs typeface="Garamond"/>
              </a:rPr>
              <a:t> of American agricultural products on foreign markets.</a:t>
            </a:r>
            <a:endParaRPr lang="en-US" altLang="zh-CN" b="1" dirty="0" smtClean="0">
              <a:solidFill>
                <a:srgbClr val="7F7F7F"/>
              </a:solidFill>
              <a:latin typeface="Garamond"/>
              <a:ea typeface="华文细黑"/>
              <a:cs typeface="Garamond"/>
            </a:endParaRPr>
          </a:p>
        </p:txBody>
      </p:sp>
    </p:spTree>
    <p:extLst>
      <p:ext uri="{BB962C8B-B14F-4D97-AF65-F5344CB8AC3E}">
        <p14:creationId xmlns:p14="http://schemas.microsoft.com/office/powerpoint/2010/main" val="71130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8" y="274638"/>
            <a:ext cx="5842231"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事物之间的关系</a:t>
            </a:r>
          </a:p>
        </p:txBody>
      </p:sp>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a:bodyPr>
          <a:lstStyle/>
          <a:p>
            <a:r>
              <a:rPr lang="en-US" altLang="zh-CN" b="1" dirty="0" smtClean="0">
                <a:solidFill>
                  <a:srgbClr val="7F7F7F"/>
                </a:solidFill>
                <a:latin typeface="Garamond"/>
                <a:ea typeface="华文细黑"/>
                <a:cs typeface="Garamond"/>
              </a:rPr>
              <a:t>We</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also</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know</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that</a:t>
            </a:r>
            <a:r>
              <a:rPr lang="zh-CN" altLang="en-US" b="1" dirty="0" smtClean="0">
                <a:solidFill>
                  <a:srgbClr val="7F7F7F"/>
                </a:solidFill>
                <a:latin typeface="Garamond"/>
                <a:ea typeface="华文细黑"/>
                <a:cs typeface="Garamond"/>
              </a:rPr>
              <a:t> </a:t>
            </a:r>
            <a:r>
              <a:rPr lang="en-US" altLang="zh-CN" b="1" u="sng" dirty="0" smtClean="0">
                <a:solidFill>
                  <a:srgbClr val="4F81BD"/>
                </a:solidFill>
                <a:latin typeface="Garamond"/>
                <a:ea typeface="华文细黑"/>
                <a:cs typeface="Garamond"/>
              </a:rPr>
              <a:t>the</a:t>
            </a:r>
            <a:r>
              <a:rPr lang="zh-CN" altLang="en-US" b="1" u="sng"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number</a:t>
            </a:r>
            <a:r>
              <a:rPr lang="zh-CN" altLang="en-US" b="1" u="sng"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of</a:t>
            </a:r>
            <a:r>
              <a:rPr lang="zh-CN" altLang="en-US" b="1" u="sng"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indictments</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in</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preindustrial</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Europe</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bears</a:t>
            </a:r>
            <a:r>
              <a:rPr lang="zh-CN" altLang="en-US" b="1" dirty="0" smtClean="0">
                <a:solidFill>
                  <a:srgbClr val="7F7F7F"/>
                </a:solidFill>
                <a:latin typeface="Garamond"/>
                <a:ea typeface="华文细黑"/>
                <a:cs typeface="Garamond"/>
              </a:rPr>
              <a:t> </a:t>
            </a:r>
            <a:r>
              <a:rPr lang="en-US" altLang="zh-CN" b="1" dirty="0" smtClean="0">
                <a:solidFill>
                  <a:srgbClr val="4F81BD"/>
                </a:solidFill>
                <a:latin typeface="Garamond"/>
                <a:ea typeface="华文细黑"/>
                <a:cs typeface="Garamond"/>
              </a:rPr>
              <a:t>little</a:t>
            </a:r>
            <a:r>
              <a:rPr lang="zh-CN" altLang="en-US" b="1" dirty="0" smtClean="0">
                <a:solidFill>
                  <a:srgbClr val="4F81BD"/>
                </a:solidFill>
                <a:latin typeface="Garamond"/>
                <a:ea typeface="华文细黑"/>
                <a:cs typeface="Garamond"/>
              </a:rPr>
              <a:t> </a:t>
            </a:r>
            <a:r>
              <a:rPr lang="en-US" altLang="zh-CN" b="1" dirty="0" smtClean="0">
                <a:solidFill>
                  <a:srgbClr val="4F81BD"/>
                </a:solidFill>
                <a:latin typeface="Garamond"/>
                <a:ea typeface="华文细黑"/>
                <a:cs typeface="Garamond"/>
              </a:rPr>
              <a:t>relation</a:t>
            </a:r>
            <a:r>
              <a:rPr lang="zh-CN" altLang="en-US" b="1" dirty="0" smtClean="0">
                <a:solidFill>
                  <a:srgbClr val="4F81BD"/>
                </a:solidFill>
                <a:latin typeface="Garamond"/>
                <a:ea typeface="华文细黑"/>
                <a:cs typeface="Garamond"/>
              </a:rPr>
              <a:t> </a:t>
            </a:r>
            <a:r>
              <a:rPr lang="en-US" altLang="zh-CN" b="1" dirty="0" smtClean="0">
                <a:solidFill>
                  <a:srgbClr val="4F81BD"/>
                </a:solidFill>
                <a:latin typeface="Garamond"/>
                <a:ea typeface="华文细黑"/>
                <a:cs typeface="Garamond"/>
              </a:rPr>
              <a:t>to</a:t>
            </a:r>
            <a:r>
              <a:rPr lang="zh-CN" altLang="en-US" b="1"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the</a:t>
            </a:r>
            <a:r>
              <a:rPr lang="zh-CN" altLang="en-US" b="1" u="sng"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number</a:t>
            </a:r>
            <a:r>
              <a:rPr lang="zh-CN" altLang="en-US" b="1" u="sng"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of</a:t>
            </a:r>
            <a:r>
              <a:rPr lang="zh-CN" altLang="en-US" b="1" u="sng"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actual</a:t>
            </a:r>
            <a:r>
              <a:rPr lang="zh-CN" altLang="en-US" b="1" u="sng"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criminal</a:t>
            </a:r>
            <a:r>
              <a:rPr lang="zh-CN" altLang="en-US" b="1" u="sng" dirty="0" smtClean="0">
                <a:solidFill>
                  <a:srgbClr val="4F81BD"/>
                </a:solidFill>
                <a:latin typeface="Garamond"/>
                <a:ea typeface="华文细黑"/>
                <a:cs typeface="Garamond"/>
              </a:rPr>
              <a:t> </a:t>
            </a:r>
            <a:r>
              <a:rPr lang="en-US" altLang="zh-CN" b="1" u="sng" dirty="0" smtClean="0">
                <a:solidFill>
                  <a:srgbClr val="4F81BD"/>
                </a:solidFill>
                <a:latin typeface="Garamond"/>
                <a:ea typeface="华文细黑"/>
                <a:cs typeface="Garamond"/>
              </a:rPr>
              <a:t>acts</a:t>
            </a:r>
            <a:r>
              <a:rPr lang="en-US" altLang="zh-CN" b="1" dirty="0" smtClean="0">
                <a:solidFill>
                  <a:srgbClr val="7F7F7F"/>
                </a:solidFill>
                <a:latin typeface="Garamond"/>
                <a:ea typeface="华文细黑"/>
                <a:cs typeface="Garamond"/>
              </a:rPr>
              <a:t>.</a:t>
            </a:r>
            <a:endParaRPr lang="en-US" altLang="zh-CN" b="1" dirty="0" smtClean="0">
              <a:solidFill>
                <a:srgbClr val="7F7F7F"/>
              </a:solidFill>
              <a:latin typeface="Garamond"/>
              <a:ea typeface="华文细黑"/>
              <a:cs typeface="Garamond"/>
            </a:endParaRPr>
          </a:p>
        </p:txBody>
      </p:sp>
    </p:spTree>
    <p:extLst>
      <p:ext uri="{BB962C8B-B14F-4D97-AF65-F5344CB8AC3E}">
        <p14:creationId xmlns:p14="http://schemas.microsoft.com/office/powerpoint/2010/main" val="255800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457200" y="2592282"/>
            <a:ext cx="8229600" cy="1143000"/>
          </a:xfrm>
        </p:spPr>
        <p:txBody>
          <a:bodyPr>
            <a:normAutofit/>
          </a:bodyPr>
          <a:lstStyle/>
          <a:p>
            <a:r>
              <a:rPr lang="en-US" altLang="zh-CN" b="1" dirty="0" smtClean="0">
                <a:solidFill>
                  <a:srgbClr val="FFFFFF"/>
                </a:solidFill>
                <a:latin typeface="Garamond"/>
                <a:ea typeface="华文细黑"/>
                <a:cs typeface="Garamond"/>
              </a:rPr>
              <a:t>GRE</a:t>
            </a:r>
            <a:r>
              <a:rPr lang="zh-CN" altLang="en-US" b="1" dirty="0" smtClean="0">
                <a:solidFill>
                  <a:srgbClr val="FFFFFF"/>
                </a:solidFill>
                <a:latin typeface="华文细黑"/>
                <a:ea typeface="华文细黑"/>
                <a:cs typeface="华文细黑"/>
              </a:rPr>
              <a:t>阅读的主要题型</a:t>
            </a:r>
            <a:endParaRPr lang="en-US" b="1" dirty="0">
              <a:solidFill>
                <a:srgbClr val="FFFFFF"/>
              </a:solidFill>
              <a:latin typeface="华文细黑"/>
              <a:ea typeface="华文细黑"/>
              <a:cs typeface="华文细黑"/>
            </a:endParaRPr>
          </a:p>
        </p:txBody>
      </p:sp>
    </p:spTree>
    <p:extLst>
      <p:ext uri="{BB962C8B-B14F-4D97-AF65-F5344CB8AC3E}">
        <p14:creationId xmlns:p14="http://schemas.microsoft.com/office/powerpoint/2010/main" val="378609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zh-CN" altLang="en-US" sz="3000" b="1" dirty="0">
                <a:solidFill>
                  <a:srgbClr val="7F7F7F"/>
                </a:solidFill>
                <a:latin typeface="Garamond"/>
                <a:ea typeface="华文细黑"/>
                <a:cs typeface="Garamond"/>
              </a:rPr>
              <a:t>如果细分，主旨题设计的内容也有很多类：有针对文章内容的；有针对文章结构的；也有针对作者的写作手法的。总体来说，判断整篇文章的结构类型，</a:t>
            </a:r>
            <a:r>
              <a:rPr lang="en-US" altLang="zh-CN" sz="3000" b="1" dirty="0">
                <a:solidFill>
                  <a:srgbClr val="7F7F7F"/>
                </a:solidFill>
                <a:latin typeface="Garamond"/>
                <a:ea typeface="华文细黑"/>
                <a:cs typeface="Garamond"/>
              </a:rPr>
              <a:t>Topic Sentence</a:t>
            </a:r>
            <a:r>
              <a:rPr lang="zh-CN" altLang="en-US" sz="3000" b="1" dirty="0">
                <a:solidFill>
                  <a:srgbClr val="7F7F7F"/>
                </a:solidFill>
                <a:latin typeface="Garamond"/>
                <a:ea typeface="华文细黑"/>
                <a:cs typeface="Garamond"/>
              </a:rPr>
              <a:t>，</a:t>
            </a:r>
            <a:r>
              <a:rPr lang="en-US" altLang="zh-CN" sz="3000" b="1" dirty="0">
                <a:solidFill>
                  <a:srgbClr val="7F7F7F"/>
                </a:solidFill>
                <a:latin typeface="Garamond"/>
                <a:ea typeface="华文细黑"/>
                <a:cs typeface="Garamond"/>
              </a:rPr>
              <a:t>Structural Elements</a:t>
            </a:r>
            <a:r>
              <a:rPr lang="zh-CN" altLang="en-US" sz="3000" b="1" dirty="0">
                <a:solidFill>
                  <a:srgbClr val="7F7F7F"/>
                </a:solidFill>
                <a:latin typeface="Garamond"/>
                <a:ea typeface="华文细黑"/>
                <a:cs typeface="Garamond"/>
              </a:rPr>
              <a:t>以及作者态度是做主旨题的基础</a:t>
            </a:r>
            <a:r>
              <a:rPr lang="zh-CN" altLang="en-US" sz="3000" b="1" dirty="0" smtClean="0">
                <a:solidFill>
                  <a:srgbClr val="7F7F7F"/>
                </a:solidFill>
                <a:latin typeface="Garamond"/>
                <a:ea typeface="华文细黑"/>
                <a:cs typeface="Garamond"/>
              </a:rPr>
              <a:t>。</a:t>
            </a:r>
            <a:endParaRPr lang="en-US" altLang="zh-CN" sz="3000" b="1" dirty="0" smtClean="0">
              <a:solidFill>
                <a:srgbClr val="7F7F7F"/>
              </a:solidFill>
              <a:latin typeface="Garamond"/>
              <a:ea typeface="华文细黑"/>
              <a:cs typeface="Garamond"/>
            </a:endParaRPr>
          </a:p>
          <a:p>
            <a:endParaRPr lang="en-US" altLang="zh-CN" sz="1600" b="1" dirty="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干扰选项很多时候是由于只归纳了文章某一段的内容，或者只涉及到某个片面问题。</a:t>
            </a:r>
          </a:p>
          <a:p>
            <a:endParaRPr lang="en-US" altLang="zh-CN" sz="30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主旨题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3368259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228867"/>
            <a:ext cx="8229600" cy="4949125"/>
          </a:xfrm>
          <a:solidFill>
            <a:schemeClr val="bg1">
              <a:alpha val="50000"/>
            </a:schemeClr>
          </a:solidFill>
        </p:spPr>
        <p:txBody>
          <a:bodyPr>
            <a:noAutofit/>
          </a:bodyPr>
          <a:lstStyle/>
          <a:p>
            <a:r>
              <a:rPr lang="zh-CN" altLang="en-US" sz="3000" b="1" dirty="0" smtClean="0">
                <a:solidFill>
                  <a:srgbClr val="7F7F7F"/>
                </a:solidFill>
                <a:latin typeface="Garamond"/>
                <a:ea typeface="华文细黑"/>
                <a:cs typeface="Garamond"/>
              </a:rPr>
              <a:t>不同文章结构有不同主旨用词</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全文论证一个观点：描述性、叙述性的词汇：</a:t>
            </a:r>
            <a:r>
              <a:rPr lang="en-US" altLang="zh-CN" sz="3000" b="1" dirty="0" smtClean="0">
                <a:solidFill>
                  <a:srgbClr val="7F7F7F"/>
                </a:solidFill>
                <a:latin typeface="Garamond"/>
                <a:ea typeface="华文细黑"/>
                <a:cs typeface="Garamond"/>
              </a:rPr>
              <a:t>describe,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discuss,</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present,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explain,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illustrate,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point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out,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outline…</a:t>
            </a:r>
          </a:p>
          <a:p>
            <a:r>
              <a:rPr lang="zh-CN" altLang="en-US" sz="3000" b="1" dirty="0" smtClean="0">
                <a:solidFill>
                  <a:srgbClr val="7F7F7F"/>
                </a:solidFill>
                <a:latin typeface="Garamond"/>
                <a:ea typeface="华文细黑"/>
                <a:cs typeface="Garamond"/>
              </a:rPr>
              <a:t>新观点推翻旧观点：</a:t>
            </a:r>
            <a:r>
              <a:rPr lang="en-US" altLang="zh-CN" sz="3000" b="1" dirty="0" smtClean="0">
                <a:solidFill>
                  <a:srgbClr val="7F7F7F"/>
                </a:solidFill>
                <a:latin typeface="Garamond"/>
                <a:ea typeface="华文细黑"/>
                <a:cs typeface="Garamond"/>
              </a:rPr>
              <a:t>criticize,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refute,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challenge,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counter,</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undermine,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correct,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reject,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question,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oppose,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compare,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controvert,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debate,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contradict,</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attack,</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novel,</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recently,</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new…</a:t>
            </a:r>
          </a:p>
          <a:p>
            <a:r>
              <a:rPr lang="zh-CN" altLang="en-US" sz="3000" b="1" dirty="0" smtClean="0">
                <a:solidFill>
                  <a:srgbClr val="7F7F7F"/>
                </a:solidFill>
                <a:latin typeface="Garamond"/>
                <a:ea typeface="华文细黑"/>
                <a:cs typeface="Garamond"/>
              </a:rPr>
              <a:t>解释针对问题：</a:t>
            </a:r>
            <a:r>
              <a:rPr lang="en-US" altLang="zh-CN" sz="3000" b="1" dirty="0" smtClean="0">
                <a:solidFill>
                  <a:srgbClr val="7F7F7F"/>
                </a:solidFill>
                <a:latin typeface="Garamond"/>
                <a:ea typeface="华文细黑"/>
                <a:cs typeface="Garamond"/>
              </a:rPr>
              <a:t>solve,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give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explanation,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provide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alternative,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offer</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possible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reasons…</a:t>
            </a:r>
            <a:endParaRPr lang="zh-CN" altLang="en-US" sz="30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85867"/>
            <a:ext cx="5805946"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主旨题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58951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311936"/>
            <a:ext cx="8229600" cy="4814228"/>
          </a:xfrm>
          <a:solidFill>
            <a:schemeClr val="bg1">
              <a:alpha val="50000"/>
            </a:schemeClr>
          </a:solidFill>
        </p:spPr>
        <p:txBody>
          <a:bodyPr>
            <a:normAutofit fontScale="92500"/>
          </a:bodyPr>
          <a:lstStyle/>
          <a:p>
            <a:r>
              <a:rPr lang="zh-CN" altLang="en-US" b="1" dirty="0" smtClean="0">
                <a:solidFill>
                  <a:schemeClr val="bg1">
                    <a:lumMod val="50000"/>
                  </a:schemeClr>
                </a:solidFill>
                <a:latin typeface="Songti SC Regular"/>
                <a:ea typeface="华文细黑"/>
                <a:cs typeface="Songti SC Regular"/>
              </a:rPr>
              <a:t>能表明态度的特征词通常有：</a:t>
            </a:r>
            <a:endParaRPr lang="en-US" altLang="zh-CN" b="1" dirty="0" smtClean="0">
              <a:solidFill>
                <a:schemeClr val="bg1">
                  <a:lumMod val="50000"/>
                </a:schemeClr>
              </a:solidFill>
              <a:latin typeface="Songti SC Regular"/>
              <a:ea typeface="华文细黑"/>
              <a:cs typeface="Songti SC Regular"/>
            </a:endParaRPr>
          </a:p>
          <a:p>
            <a:pPr lvl="1"/>
            <a:r>
              <a:rPr lang="zh-CN" altLang="en-US" sz="3200" b="1" dirty="0" smtClean="0">
                <a:solidFill>
                  <a:schemeClr val="bg1">
                    <a:lumMod val="50000"/>
                  </a:schemeClr>
                </a:solidFill>
                <a:latin typeface="Songti SC Regular"/>
                <a:ea typeface="华文细黑"/>
                <a:cs typeface="Songti SC Regular"/>
              </a:rPr>
              <a:t>有感情色彩的形容词</a:t>
            </a:r>
            <a:endParaRPr lang="en-US" altLang="zh-CN" sz="3200" b="1" dirty="0" smtClean="0">
              <a:solidFill>
                <a:schemeClr val="bg1">
                  <a:lumMod val="50000"/>
                </a:schemeClr>
              </a:solidFill>
              <a:latin typeface="Songti SC Regular"/>
              <a:ea typeface="华文细黑"/>
              <a:cs typeface="Songti SC Regular"/>
            </a:endParaRPr>
          </a:p>
          <a:p>
            <a:pPr lvl="1"/>
            <a:r>
              <a:rPr lang="zh-CN" altLang="en-US" sz="3200" b="1" dirty="0" smtClean="0">
                <a:solidFill>
                  <a:schemeClr val="bg1">
                    <a:lumMod val="50000"/>
                  </a:schemeClr>
                </a:solidFill>
                <a:latin typeface="Songti SC Regular"/>
                <a:ea typeface="华文细黑"/>
                <a:cs typeface="Songti SC Regular"/>
              </a:rPr>
              <a:t>一些副词：</a:t>
            </a:r>
            <a:r>
              <a:rPr lang="en-US" altLang="zh-CN" sz="3200" b="1" dirty="0" smtClean="0">
                <a:solidFill>
                  <a:schemeClr val="tx1">
                    <a:lumMod val="50000"/>
                    <a:lumOff val="50000"/>
                  </a:schemeClr>
                </a:solidFill>
                <a:latin typeface="Songti SC Regular"/>
                <a:ea typeface="华文细黑"/>
                <a:cs typeface="Songti SC Regular"/>
              </a:rPr>
              <a:t>fortunately,</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unfortunately,</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merely,</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only,</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unhappily,</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erroneously,</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falsely,</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err="1" smtClean="0">
                <a:solidFill>
                  <a:schemeClr val="tx1">
                    <a:lumMod val="50000"/>
                    <a:lumOff val="50000"/>
                  </a:schemeClr>
                </a:solidFill>
                <a:latin typeface="Songti SC Regular"/>
                <a:ea typeface="华文细黑"/>
                <a:cs typeface="Songti SC Regular"/>
              </a:rPr>
              <a:t>maladaptively</a:t>
            </a:r>
            <a:r>
              <a:rPr lang="en-US" altLang="zh-CN" sz="3200" b="1" dirty="0" smtClean="0">
                <a:solidFill>
                  <a:schemeClr val="tx1">
                    <a:lumMod val="50000"/>
                    <a:lumOff val="50000"/>
                  </a:schemeClr>
                </a:solidFill>
                <a:latin typeface="Songti SC Regular"/>
                <a:ea typeface="华文细黑"/>
                <a:cs typeface="Songti SC Regular"/>
              </a:rPr>
              <a:t>…</a:t>
            </a:r>
          </a:p>
          <a:p>
            <a:pPr lvl="1"/>
            <a:r>
              <a:rPr lang="zh-CN" altLang="en-US" sz="3200" b="1" dirty="0" smtClean="0">
                <a:solidFill>
                  <a:schemeClr val="tx1">
                    <a:lumMod val="50000"/>
                    <a:lumOff val="50000"/>
                  </a:schemeClr>
                </a:solidFill>
                <a:latin typeface="Songti SC Regular"/>
                <a:ea typeface="华文细黑"/>
                <a:cs typeface="Songti SC Regular"/>
              </a:rPr>
              <a:t>有感情色彩的动词：</a:t>
            </a:r>
            <a:r>
              <a:rPr lang="en-US" altLang="zh-CN" sz="3200" b="1" dirty="0" smtClean="0">
                <a:solidFill>
                  <a:schemeClr val="tx1">
                    <a:lumMod val="50000"/>
                    <a:lumOff val="50000"/>
                  </a:schemeClr>
                </a:solidFill>
                <a:latin typeface="Songti SC Regular"/>
                <a:ea typeface="华文细黑"/>
                <a:cs typeface="Songti SC Regular"/>
              </a:rPr>
              <a:t>mislead,</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overestimate,</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fail</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to,</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oversimplify,</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be</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blind</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to</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limit…</a:t>
            </a:r>
          </a:p>
          <a:p>
            <a:pPr lvl="1"/>
            <a:r>
              <a:rPr lang="zh-CN" altLang="en-US" sz="3200" b="1" dirty="0" smtClean="0">
                <a:solidFill>
                  <a:schemeClr val="tx1">
                    <a:lumMod val="50000"/>
                    <a:lumOff val="50000"/>
                  </a:schemeClr>
                </a:solidFill>
                <a:latin typeface="Songti SC Regular"/>
                <a:ea typeface="华文细黑"/>
                <a:cs typeface="Songti SC Regular"/>
              </a:rPr>
              <a:t>一些固有名词：</a:t>
            </a:r>
            <a:r>
              <a:rPr lang="en-US" altLang="zh-CN" sz="3200" b="1" dirty="0" smtClean="0">
                <a:solidFill>
                  <a:schemeClr val="tx1">
                    <a:lumMod val="50000"/>
                    <a:lumOff val="50000"/>
                  </a:schemeClr>
                </a:solidFill>
                <a:latin typeface="Songti SC Regular"/>
                <a:ea typeface="华文细黑"/>
                <a:cs typeface="Songti SC Regular"/>
              </a:rPr>
              <a:t>limitation,</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misconception,</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omission,</a:t>
            </a:r>
            <a:r>
              <a:rPr lang="zh-CN" altLang="en-US" sz="3200" b="1" dirty="0" smtClean="0">
                <a:solidFill>
                  <a:schemeClr val="tx1">
                    <a:lumMod val="50000"/>
                    <a:lumOff val="50000"/>
                  </a:schemeClr>
                </a:solidFill>
                <a:latin typeface="Songti SC Regular"/>
                <a:ea typeface="华文细黑"/>
                <a:cs typeface="Songti SC Regular"/>
              </a:rPr>
              <a:t> </a:t>
            </a:r>
            <a:r>
              <a:rPr lang="en-US" altLang="zh-CN" sz="3200" b="1" dirty="0" smtClean="0">
                <a:solidFill>
                  <a:schemeClr val="tx1">
                    <a:lumMod val="50000"/>
                    <a:lumOff val="50000"/>
                  </a:schemeClr>
                </a:solidFill>
                <a:latin typeface="Songti SC Regular"/>
                <a:ea typeface="华文细黑"/>
                <a:cs typeface="Songti SC Regular"/>
              </a:rPr>
              <a:t>shortcoming…</a:t>
            </a:r>
          </a:p>
          <a:p>
            <a:pPr lvl="1"/>
            <a:endParaRPr lang="en-US" altLang="zh-CN" sz="3200" b="1" dirty="0" smtClean="0">
              <a:solidFill>
                <a:schemeClr val="tx1">
                  <a:lumMod val="50000"/>
                  <a:lumOff val="50000"/>
                </a:schemeClr>
              </a:solidFill>
              <a:latin typeface="Garamond"/>
              <a:ea typeface="华文细黑"/>
              <a:cs typeface="Garamond"/>
            </a:endParaRPr>
          </a:p>
        </p:txBody>
      </p:sp>
      <p:sp>
        <p:nvSpPr>
          <p:cNvPr id="8" name="Title 1"/>
          <p:cNvSpPr txBox="1">
            <a:spLocks/>
          </p:cNvSpPr>
          <p:nvPr/>
        </p:nvSpPr>
        <p:spPr>
          <a:xfrm>
            <a:off x="2854959" y="173038"/>
            <a:ext cx="5821681" cy="1143000"/>
          </a:xfrm>
          <a:prstGeom prst="rect">
            <a:avLst/>
          </a:prstGeom>
          <a:solidFill>
            <a:schemeClr val="bg1">
              <a:alpha val="50000"/>
            </a:schemeClr>
          </a:solidFill>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b="1" dirty="0" smtClean="0">
                <a:solidFill>
                  <a:srgbClr val="7F7F7F"/>
                </a:solidFill>
                <a:latin typeface="华文细黑"/>
                <a:ea typeface="华文细黑"/>
                <a:cs typeface="华文细黑"/>
              </a:rPr>
              <a:t>态度题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25666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311936"/>
            <a:ext cx="8229600" cy="4814228"/>
          </a:xfrm>
          <a:solidFill>
            <a:schemeClr val="bg1">
              <a:alpha val="50000"/>
            </a:schemeClr>
          </a:solidFill>
        </p:spPr>
        <p:txBody>
          <a:bodyPr>
            <a:normAutofit/>
          </a:bodyPr>
          <a:lstStyle/>
          <a:p>
            <a:r>
              <a:rPr lang="en-US" altLang="zh-CN" b="1" dirty="0" smtClean="0">
                <a:solidFill>
                  <a:schemeClr val="tx1">
                    <a:lumMod val="50000"/>
                    <a:lumOff val="50000"/>
                  </a:schemeClr>
                </a:solidFill>
                <a:latin typeface="Songti SC Regular"/>
                <a:ea typeface="华文细黑"/>
                <a:cs typeface="Songti SC Regular"/>
              </a:rPr>
              <a:t>It</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would</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be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wonderful</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to</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observe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a</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singularity</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and</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obtain</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direct</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evidence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of</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the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undoubtedly</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bizarre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phenomena</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that</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occur</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near</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one.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accent2"/>
                </a:solidFill>
                <a:latin typeface="Songti SC Regular"/>
                <a:ea typeface="华文细黑"/>
                <a:cs typeface="Songti SC Regular"/>
              </a:rPr>
              <a:t>Unfortunately</a:t>
            </a:r>
            <a:r>
              <a:rPr lang="zh-CN" altLang="en-US" b="1" dirty="0" smtClean="0">
                <a:solidFill>
                  <a:schemeClr val="accent2"/>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in</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most</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cases</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a</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distant</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observer</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cannot</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see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the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singularity.</a:t>
            </a:r>
            <a:r>
              <a:rPr lang="zh-CN" altLang="en-US" b="1" dirty="0" smtClean="0">
                <a:solidFill>
                  <a:schemeClr val="tx1">
                    <a:lumMod val="50000"/>
                    <a:lumOff val="50000"/>
                  </a:schemeClr>
                </a:solidFill>
                <a:latin typeface="Songti SC Regular"/>
                <a:ea typeface="华文细黑"/>
                <a:cs typeface="Songti SC Regular"/>
              </a:rPr>
              <a:t> </a:t>
            </a:r>
            <a:r>
              <a:rPr lang="zh-CN" altLang="en-US" b="1" dirty="0">
                <a:solidFill>
                  <a:schemeClr val="tx1">
                    <a:lumMod val="50000"/>
                    <a:lumOff val="50000"/>
                  </a:schemeClr>
                </a:solidFill>
                <a:latin typeface="Garamond"/>
                <a:ea typeface="华文细黑"/>
                <a:cs typeface="Garamond"/>
              </a:rPr>
              <a:t>（</a:t>
            </a:r>
            <a:r>
              <a:rPr lang="zh-CN" altLang="en-US" b="1" dirty="0" smtClean="0">
                <a:solidFill>
                  <a:srgbClr val="7F7F7F"/>
                </a:solidFill>
                <a:latin typeface="Songti SC Regular"/>
                <a:ea typeface="华文细黑"/>
                <a:cs typeface="Songti SC Regular"/>
              </a:rPr>
              <a:t>负态度）</a:t>
            </a:r>
            <a:endParaRPr lang="en-US" altLang="zh-CN" b="1" dirty="0" smtClean="0">
              <a:solidFill>
                <a:srgbClr val="7F7F7F"/>
              </a:solidFill>
              <a:latin typeface="Songti SC Regular"/>
              <a:ea typeface="华文细黑"/>
              <a:cs typeface="Songti SC Regular"/>
            </a:endParaRPr>
          </a:p>
          <a:p>
            <a:r>
              <a:rPr lang="en-US" altLang="zh-CN" sz="3200" b="1" dirty="0" smtClean="0">
                <a:solidFill>
                  <a:schemeClr val="tx1">
                    <a:lumMod val="50000"/>
                    <a:lumOff val="50000"/>
                  </a:schemeClr>
                </a:solidFill>
                <a:latin typeface="Garamond"/>
                <a:ea typeface="华文细黑"/>
                <a:cs typeface="Garamond"/>
              </a:rPr>
              <a:t>Detailed</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understanding</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of</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this</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phenomenon</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rgbClr val="C0504D"/>
                </a:solidFill>
                <a:latin typeface="Garamond"/>
                <a:ea typeface="华文细黑"/>
                <a:cs typeface="Garamond"/>
              </a:rPr>
              <a:t>awaits</a:t>
            </a:r>
            <a:r>
              <a:rPr lang="zh-CN" altLang="en-US" sz="3200" b="1" dirty="0" smtClean="0">
                <a:solidFill>
                  <a:srgbClr val="C0504D"/>
                </a:solidFill>
                <a:latin typeface="Garamond"/>
                <a:ea typeface="华文细黑"/>
                <a:cs typeface="Garamond"/>
              </a:rPr>
              <a:t> </a:t>
            </a:r>
            <a:r>
              <a:rPr lang="en-US" altLang="zh-CN" sz="3200" b="1" dirty="0" smtClean="0">
                <a:solidFill>
                  <a:srgbClr val="C0504D"/>
                </a:solidFill>
                <a:latin typeface="Garamond"/>
                <a:ea typeface="华文细黑"/>
                <a:cs typeface="Garamond"/>
              </a:rPr>
              <a:t>further</a:t>
            </a:r>
            <a:r>
              <a:rPr lang="zh-CN" altLang="en-US" sz="3200" b="1" dirty="0" smtClean="0">
                <a:solidFill>
                  <a:srgbClr val="C0504D"/>
                </a:solidFill>
                <a:latin typeface="Garamond"/>
                <a:ea typeface="华文细黑"/>
                <a:cs typeface="Garamond"/>
              </a:rPr>
              <a:t> </a:t>
            </a:r>
            <a:r>
              <a:rPr lang="en-US" altLang="zh-CN" sz="3200" b="1" dirty="0" smtClean="0">
                <a:solidFill>
                  <a:srgbClr val="C0504D"/>
                </a:solidFill>
                <a:latin typeface="Garamond"/>
                <a:ea typeface="华文细黑"/>
                <a:cs typeface="Garamond"/>
              </a:rPr>
              <a:t>study</a:t>
            </a:r>
            <a:r>
              <a:rPr lang="en-US" altLang="zh-CN" sz="3200" b="1" dirty="0" smtClean="0">
                <a:solidFill>
                  <a:schemeClr val="tx1">
                    <a:lumMod val="50000"/>
                    <a:lumOff val="50000"/>
                  </a:schemeClr>
                </a:solidFill>
                <a:latin typeface="Garamond"/>
                <a:ea typeface="华文细黑"/>
                <a:cs typeface="Garamond"/>
              </a:rPr>
              <a:t>.</a:t>
            </a:r>
            <a:r>
              <a:rPr lang="zh-CN" altLang="en-US" sz="3200" b="1" dirty="0" smtClean="0">
                <a:solidFill>
                  <a:schemeClr val="tx1">
                    <a:lumMod val="50000"/>
                    <a:lumOff val="50000"/>
                  </a:schemeClr>
                </a:solidFill>
                <a:latin typeface="Garamond"/>
                <a:ea typeface="华文细黑"/>
                <a:cs typeface="Garamond"/>
              </a:rPr>
              <a:t> （对目前现象的理解持负态度）</a:t>
            </a:r>
            <a:endParaRPr lang="en-US" altLang="zh-CN" sz="3200" b="1" dirty="0" smtClean="0">
              <a:solidFill>
                <a:schemeClr val="tx1">
                  <a:lumMod val="50000"/>
                  <a:lumOff val="50000"/>
                </a:schemeClr>
              </a:solidFill>
              <a:latin typeface="Garamond"/>
              <a:ea typeface="华文细黑"/>
              <a:cs typeface="Garamond"/>
            </a:endParaRPr>
          </a:p>
          <a:p>
            <a:endParaRPr lang="en-US" altLang="zh-CN" sz="3200" b="1" dirty="0" smtClean="0">
              <a:solidFill>
                <a:schemeClr val="tx1">
                  <a:lumMod val="50000"/>
                  <a:lumOff val="50000"/>
                </a:schemeClr>
              </a:solidFill>
              <a:latin typeface="Garamond"/>
              <a:ea typeface="华文细黑"/>
              <a:cs typeface="Garamond"/>
            </a:endParaRPr>
          </a:p>
        </p:txBody>
      </p:sp>
      <p:sp>
        <p:nvSpPr>
          <p:cNvPr id="8" name="Title 1"/>
          <p:cNvSpPr txBox="1">
            <a:spLocks/>
          </p:cNvSpPr>
          <p:nvPr/>
        </p:nvSpPr>
        <p:spPr>
          <a:xfrm>
            <a:off x="2854959" y="173038"/>
            <a:ext cx="5821681" cy="1143000"/>
          </a:xfrm>
          <a:prstGeom prst="rect">
            <a:avLst/>
          </a:prstGeom>
          <a:solidFill>
            <a:schemeClr val="bg1">
              <a:alpha val="50000"/>
            </a:schemeClr>
          </a:solidFill>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b="1" dirty="0" smtClean="0">
                <a:solidFill>
                  <a:srgbClr val="7F7F7F"/>
                </a:solidFill>
                <a:latin typeface="华文细黑"/>
                <a:ea typeface="华文细黑"/>
                <a:cs typeface="华文细黑"/>
              </a:rPr>
              <a:t>态度题 </a:t>
            </a:r>
            <a:r>
              <a:rPr lang="en-US" altLang="zh-CN" b="1" dirty="0" smtClean="0">
                <a:solidFill>
                  <a:srgbClr val="7F7F7F"/>
                </a:solidFill>
                <a:latin typeface="华文细黑"/>
                <a:ea typeface="华文细黑"/>
                <a:cs typeface="华文细黑"/>
              </a:rPr>
              <a:t>-</a:t>
            </a:r>
            <a:r>
              <a:rPr lang="zh-CN" altLang="en-US" b="1" dirty="0" smtClean="0">
                <a:solidFill>
                  <a:srgbClr val="7F7F7F"/>
                </a:solidFill>
                <a:latin typeface="华文细黑"/>
                <a:ea typeface="华文细黑"/>
                <a:cs typeface="华文细黑"/>
              </a:rPr>
              <a:t> 例句</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85133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457200" y="2592282"/>
            <a:ext cx="8229600" cy="1143000"/>
          </a:xfrm>
        </p:spPr>
        <p:txBody>
          <a:bodyPr>
            <a:normAutofit/>
          </a:bodyPr>
          <a:lstStyle/>
          <a:p>
            <a:r>
              <a:rPr lang="zh-CN" altLang="en-US" b="1" dirty="0" smtClean="0">
                <a:solidFill>
                  <a:srgbClr val="FFFFFF"/>
                </a:solidFill>
                <a:latin typeface="华文细黑"/>
                <a:ea typeface="华文细黑"/>
                <a:cs typeface="华文细黑"/>
              </a:rPr>
              <a:t>第</a:t>
            </a:r>
            <a:r>
              <a:rPr lang="zh-CN" altLang="en-US" b="1" dirty="0" smtClean="0">
                <a:solidFill>
                  <a:srgbClr val="FFFFFF"/>
                </a:solidFill>
                <a:latin typeface="华文细黑"/>
                <a:ea typeface="华文细黑"/>
                <a:cs typeface="华文细黑"/>
              </a:rPr>
              <a:t>五</a:t>
            </a:r>
            <a:r>
              <a:rPr lang="zh-CN" altLang="en-US" b="1" dirty="0" smtClean="0">
                <a:solidFill>
                  <a:srgbClr val="FFFFFF"/>
                </a:solidFill>
                <a:latin typeface="华文细黑"/>
                <a:ea typeface="华文细黑"/>
                <a:cs typeface="华文细黑"/>
              </a:rPr>
              <a:t>讲作业</a:t>
            </a:r>
            <a:r>
              <a:rPr lang="zh-CN" altLang="en-US" b="1" dirty="0" smtClean="0">
                <a:solidFill>
                  <a:srgbClr val="FFFFFF"/>
                </a:solidFill>
                <a:latin typeface="华文细黑"/>
                <a:ea typeface="华文细黑"/>
                <a:cs typeface="华文细黑"/>
              </a:rPr>
              <a:t>解答</a:t>
            </a:r>
            <a:endParaRPr lang="en-US" b="1" dirty="0">
              <a:solidFill>
                <a:srgbClr val="FFFFFF"/>
              </a:solidFill>
              <a:latin typeface="华文细黑"/>
              <a:ea typeface="华文细黑"/>
              <a:cs typeface="华文细黑"/>
            </a:endParaRPr>
          </a:p>
        </p:txBody>
      </p:sp>
    </p:spTree>
    <p:extLst>
      <p:ext uri="{BB962C8B-B14F-4D97-AF65-F5344CB8AC3E}">
        <p14:creationId xmlns:p14="http://schemas.microsoft.com/office/powerpoint/2010/main" val="71117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311936"/>
            <a:ext cx="8229600" cy="4814228"/>
          </a:xfrm>
          <a:solidFill>
            <a:schemeClr val="bg1">
              <a:alpha val="50000"/>
            </a:schemeClr>
          </a:solidFill>
        </p:spPr>
        <p:txBody>
          <a:bodyPr>
            <a:normAutofit/>
          </a:bodyPr>
          <a:lstStyle/>
          <a:p>
            <a:r>
              <a:rPr lang="en-US" altLang="zh-CN" b="1" dirty="0" smtClean="0">
                <a:solidFill>
                  <a:schemeClr val="tx1">
                    <a:lumMod val="50000"/>
                    <a:lumOff val="50000"/>
                  </a:schemeClr>
                </a:solidFill>
                <a:latin typeface="Garamond"/>
                <a:ea typeface="华文细黑"/>
                <a:cs typeface="Garamond"/>
              </a:rPr>
              <a:t>But</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the</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differences,</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however</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small,</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are</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rgbClr val="C0504D"/>
                </a:solidFill>
                <a:latin typeface="Garamond"/>
                <a:ea typeface="华文细黑"/>
                <a:cs typeface="Garamond"/>
              </a:rPr>
              <a:t>crucial</a:t>
            </a:r>
            <a:r>
              <a:rPr lang="en-US" altLang="zh-CN" b="1" dirty="0">
                <a:solidFill>
                  <a:srgbClr val="C0504D"/>
                </a:solidFill>
                <a:latin typeface="Garamond"/>
                <a:ea typeface="华文细黑"/>
                <a:cs typeface="Garamond"/>
              </a:rPr>
              <a:t>,</a:t>
            </a:r>
            <a:r>
              <a:rPr lang="zh-CN" altLang="en-US" b="1" dirty="0" smtClean="0">
                <a:solidFill>
                  <a:srgbClr val="C0504D"/>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and</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the</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disequilibrium</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is</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maintained</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by</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air</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near</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the</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surface</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mixing</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with</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air</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higher</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up,</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which</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is</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typically</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appreciably</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cooler</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and</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lower</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in</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water-vapor</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content.</a:t>
            </a:r>
            <a:r>
              <a:rPr lang="zh-CN" altLang="en-US" b="1" dirty="0" smtClean="0">
                <a:solidFill>
                  <a:schemeClr val="tx1">
                    <a:lumMod val="50000"/>
                    <a:lumOff val="50000"/>
                  </a:schemeClr>
                </a:solidFill>
                <a:latin typeface="Garamond"/>
                <a:ea typeface="华文细黑"/>
                <a:cs typeface="Garamond"/>
              </a:rPr>
              <a:t>（</a:t>
            </a:r>
            <a:r>
              <a:rPr lang="zh-CN" altLang="en-US" b="1" dirty="0" smtClean="0">
                <a:solidFill>
                  <a:srgbClr val="7F7F7F"/>
                </a:solidFill>
                <a:latin typeface="Garamond"/>
                <a:ea typeface="华文细黑"/>
                <a:cs typeface="Garamond"/>
              </a:rPr>
              <a:t>正态度）</a:t>
            </a:r>
            <a:endParaRPr lang="en-US" altLang="zh-CN" b="1" dirty="0" smtClean="0">
              <a:solidFill>
                <a:srgbClr val="7F7F7F"/>
              </a:solidFill>
              <a:latin typeface="Garamond"/>
              <a:ea typeface="华文细黑"/>
              <a:cs typeface="Garamond"/>
            </a:endParaRPr>
          </a:p>
          <a:p>
            <a:r>
              <a:rPr lang="en-US" altLang="zh-CN" sz="3200" b="1" dirty="0" smtClean="0">
                <a:solidFill>
                  <a:schemeClr val="tx1">
                    <a:lumMod val="50000"/>
                    <a:lumOff val="50000"/>
                  </a:schemeClr>
                </a:solidFill>
                <a:latin typeface="Garamond"/>
                <a:ea typeface="华文细黑"/>
                <a:cs typeface="Garamond"/>
              </a:rPr>
              <a:t>The</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correlation</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between</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carbon</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dioxide</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and</a:t>
            </a:r>
            <a:r>
              <a:rPr lang="zh-CN" altLang="en-US" sz="3200" b="1" dirty="0" smtClean="0">
                <a:solidFill>
                  <a:schemeClr val="tx1">
                    <a:lumMod val="50000"/>
                    <a:lumOff val="50000"/>
                  </a:schemeClr>
                </a:solidFill>
                <a:latin typeface="Garamond"/>
                <a:ea typeface="华文细黑"/>
                <a:cs typeface="Garamond"/>
              </a:rPr>
              <a:t> </a:t>
            </a:r>
            <a:r>
              <a:rPr lang="en-US" altLang="zh-CN" sz="3200" b="1" dirty="0" smtClean="0">
                <a:solidFill>
                  <a:schemeClr val="tx1">
                    <a:lumMod val="50000"/>
                    <a:lumOff val="50000"/>
                  </a:schemeClr>
                </a:solidFill>
                <a:latin typeface="Garamond"/>
                <a:ea typeface="华文细黑"/>
                <a:cs typeface="Garamond"/>
              </a:rPr>
              <a:t>temperature</a:t>
            </a:r>
            <a:r>
              <a:rPr lang="zh-CN" altLang="en-US" sz="3200"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throughout</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the</a:t>
            </a:r>
            <a:r>
              <a:rPr lang="zh-CN" altLang="en-US" b="1" dirty="0" smtClean="0">
                <a:solidFill>
                  <a:schemeClr val="tx1">
                    <a:lumMod val="50000"/>
                    <a:lumOff val="50000"/>
                  </a:schemeClr>
                </a:solidFill>
                <a:latin typeface="Garamond"/>
                <a:ea typeface="华文细黑"/>
                <a:cs typeface="Garamond"/>
              </a:rPr>
              <a:t> </a:t>
            </a:r>
            <a:r>
              <a:rPr lang="en-US" altLang="zh-CN" b="1" dirty="0" err="1" smtClean="0">
                <a:solidFill>
                  <a:schemeClr val="tx1">
                    <a:lumMod val="50000"/>
                    <a:lumOff val="50000"/>
                  </a:schemeClr>
                </a:solidFill>
                <a:latin typeface="Garamond"/>
                <a:ea typeface="华文细黑"/>
                <a:cs typeface="Garamond"/>
              </a:rPr>
              <a:t>Vostok</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record</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is</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rgbClr val="C0504D"/>
                </a:solidFill>
                <a:latin typeface="Garamond"/>
                <a:ea typeface="华文细黑"/>
                <a:cs typeface="Garamond"/>
              </a:rPr>
              <a:t>consistent</a:t>
            </a:r>
            <a:r>
              <a:rPr lang="zh-CN" altLang="en-US" b="1" dirty="0" smtClean="0">
                <a:solidFill>
                  <a:srgbClr val="C0504D"/>
                </a:solidFill>
                <a:latin typeface="Garamond"/>
                <a:ea typeface="华文细黑"/>
                <a:cs typeface="Garamond"/>
              </a:rPr>
              <a:t> </a:t>
            </a:r>
            <a:r>
              <a:rPr lang="en-US" altLang="zh-CN" b="1" dirty="0" smtClean="0">
                <a:solidFill>
                  <a:schemeClr val="tx1">
                    <a:lumMod val="50000"/>
                    <a:lumOff val="50000"/>
                  </a:schemeClr>
                </a:solidFill>
                <a:latin typeface="Garamond"/>
                <a:ea typeface="华文细黑"/>
                <a:cs typeface="Garamond"/>
              </a:rPr>
              <a:t>and</a:t>
            </a:r>
            <a:r>
              <a:rPr lang="zh-CN" altLang="en-US" b="1" dirty="0" smtClean="0">
                <a:solidFill>
                  <a:schemeClr val="tx1">
                    <a:lumMod val="50000"/>
                    <a:lumOff val="50000"/>
                  </a:schemeClr>
                </a:solidFill>
                <a:latin typeface="Garamond"/>
                <a:ea typeface="华文细黑"/>
                <a:cs typeface="Garamond"/>
              </a:rPr>
              <a:t> </a:t>
            </a:r>
            <a:r>
              <a:rPr lang="en-US" altLang="zh-CN" b="1" dirty="0" smtClean="0">
                <a:solidFill>
                  <a:srgbClr val="C0504D"/>
                </a:solidFill>
                <a:latin typeface="Garamond"/>
                <a:ea typeface="华文细黑"/>
                <a:cs typeface="Garamond"/>
              </a:rPr>
              <a:t>predictable</a:t>
            </a:r>
            <a:r>
              <a:rPr lang="en-US" altLang="zh-CN" b="1" dirty="0" smtClean="0">
                <a:solidFill>
                  <a:schemeClr val="tx1">
                    <a:lumMod val="50000"/>
                    <a:lumOff val="50000"/>
                  </a:schemeClr>
                </a:solidFill>
                <a:latin typeface="Garamond"/>
                <a:ea typeface="华文细黑"/>
                <a:cs typeface="Garamond"/>
              </a:rPr>
              <a:t>.</a:t>
            </a:r>
            <a:r>
              <a:rPr lang="zh-CN" altLang="en-US" sz="3200" b="1" dirty="0" smtClean="0">
                <a:solidFill>
                  <a:schemeClr val="tx1">
                    <a:lumMod val="50000"/>
                    <a:lumOff val="50000"/>
                  </a:schemeClr>
                </a:solidFill>
                <a:latin typeface="Garamond"/>
                <a:ea typeface="华文细黑"/>
                <a:cs typeface="Garamond"/>
              </a:rPr>
              <a:t>（</a:t>
            </a:r>
            <a:r>
              <a:rPr lang="zh-CN" altLang="en-US" b="1" dirty="0" smtClean="0">
                <a:solidFill>
                  <a:schemeClr val="tx1">
                    <a:lumMod val="50000"/>
                    <a:lumOff val="50000"/>
                  </a:schemeClr>
                </a:solidFill>
                <a:latin typeface="Garamond"/>
                <a:ea typeface="华文细黑"/>
                <a:cs typeface="Garamond"/>
              </a:rPr>
              <a:t>正</a:t>
            </a:r>
            <a:r>
              <a:rPr lang="zh-CN" altLang="en-US" sz="3200" b="1" dirty="0" smtClean="0">
                <a:solidFill>
                  <a:schemeClr val="tx1">
                    <a:lumMod val="50000"/>
                    <a:lumOff val="50000"/>
                  </a:schemeClr>
                </a:solidFill>
                <a:latin typeface="Garamond"/>
                <a:ea typeface="华文细黑"/>
                <a:cs typeface="Garamond"/>
              </a:rPr>
              <a:t>态度）</a:t>
            </a:r>
            <a:endParaRPr lang="en-US" altLang="zh-CN" sz="3200" b="1" dirty="0" smtClean="0">
              <a:solidFill>
                <a:schemeClr val="tx1">
                  <a:lumMod val="50000"/>
                  <a:lumOff val="50000"/>
                </a:schemeClr>
              </a:solidFill>
              <a:latin typeface="Garamond"/>
              <a:ea typeface="华文细黑"/>
              <a:cs typeface="Garamond"/>
            </a:endParaRPr>
          </a:p>
          <a:p>
            <a:endParaRPr lang="en-US" altLang="zh-CN" sz="3200" b="1" dirty="0" smtClean="0">
              <a:solidFill>
                <a:schemeClr val="tx1">
                  <a:lumMod val="50000"/>
                  <a:lumOff val="50000"/>
                </a:schemeClr>
              </a:solidFill>
              <a:latin typeface="Garamond"/>
              <a:ea typeface="华文细黑"/>
              <a:cs typeface="Garamond"/>
            </a:endParaRPr>
          </a:p>
        </p:txBody>
      </p:sp>
      <p:sp>
        <p:nvSpPr>
          <p:cNvPr id="8" name="Title 1"/>
          <p:cNvSpPr txBox="1">
            <a:spLocks/>
          </p:cNvSpPr>
          <p:nvPr/>
        </p:nvSpPr>
        <p:spPr>
          <a:xfrm>
            <a:off x="2854959" y="173038"/>
            <a:ext cx="5821681" cy="1143000"/>
          </a:xfrm>
          <a:prstGeom prst="rect">
            <a:avLst/>
          </a:prstGeom>
          <a:solidFill>
            <a:schemeClr val="bg1">
              <a:alpha val="50000"/>
            </a:schemeClr>
          </a:solidFill>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b="1" dirty="0" smtClean="0">
                <a:solidFill>
                  <a:srgbClr val="7F7F7F"/>
                </a:solidFill>
                <a:latin typeface="华文细黑"/>
                <a:ea typeface="华文细黑"/>
                <a:cs typeface="华文细黑"/>
              </a:rPr>
              <a:t>态度题 </a:t>
            </a:r>
            <a:r>
              <a:rPr lang="en-US" altLang="zh-CN" b="1" dirty="0" smtClean="0">
                <a:solidFill>
                  <a:srgbClr val="7F7F7F"/>
                </a:solidFill>
                <a:latin typeface="华文细黑"/>
                <a:ea typeface="华文细黑"/>
                <a:cs typeface="华文细黑"/>
              </a:rPr>
              <a:t>-</a:t>
            </a:r>
            <a:r>
              <a:rPr lang="zh-CN" altLang="en-US" b="1" dirty="0" smtClean="0">
                <a:solidFill>
                  <a:srgbClr val="7F7F7F"/>
                </a:solidFill>
                <a:latin typeface="华文细黑"/>
                <a:ea typeface="华文细黑"/>
                <a:cs typeface="华文细黑"/>
              </a:rPr>
              <a:t> 例句</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336155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311936"/>
            <a:ext cx="8229600" cy="4814228"/>
          </a:xfrm>
          <a:solidFill>
            <a:schemeClr val="bg1">
              <a:alpha val="50000"/>
            </a:schemeClr>
          </a:solidFill>
        </p:spPr>
        <p:txBody>
          <a:bodyPr>
            <a:normAutofit lnSpcReduction="10000"/>
          </a:bodyPr>
          <a:lstStyle/>
          <a:p>
            <a:r>
              <a:rPr lang="zh-CN" altLang="en-US" b="1" dirty="0" smtClean="0">
                <a:solidFill>
                  <a:schemeClr val="tx1">
                    <a:lumMod val="50000"/>
                    <a:lumOff val="50000"/>
                  </a:schemeClr>
                </a:solidFill>
                <a:latin typeface="Songti SC Regular"/>
                <a:ea typeface="华文细黑"/>
                <a:cs typeface="Songti SC Regular"/>
              </a:rPr>
              <a:t>做态度题时首先要排除干扰选项</a:t>
            </a:r>
            <a:endParaRPr lang="en-US" altLang="zh-CN" b="1" dirty="0" smtClean="0">
              <a:solidFill>
                <a:schemeClr val="tx1">
                  <a:lumMod val="50000"/>
                  <a:lumOff val="50000"/>
                </a:schemeClr>
              </a:solidFill>
              <a:latin typeface="Songti SC Regular"/>
              <a:ea typeface="华文细黑"/>
              <a:cs typeface="Songti SC Regular"/>
            </a:endParaRPr>
          </a:p>
          <a:p>
            <a:pPr lvl="1"/>
            <a:r>
              <a:rPr lang="zh-CN" altLang="en-US" sz="2800" b="1" dirty="0" smtClean="0">
                <a:solidFill>
                  <a:schemeClr val="tx1">
                    <a:lumMod val="50000"/>
                    <a:lumOff val="50000"/>
                  </a:schemeClr>
                </a:solidFill>
                <a:latin typeface="Songti SC Regular"/>
                <a:ea typeface="华文细黑"/>
                <a:cs typeface="Songti SC Regular"/>
              </a:rPr>
              <a:t>如果作者在原文中是正态度，那么贬义词选项首先排除</a:t>
            </a:r>
            <a:endParaRPr lang="en-US" altLang="zh-CN" sz="2800" b="1" dirty="0" smtClean="0">
              <a:solidFill>
                <a:schemeClr val="tx1">
                  <a:lumMod val="50000"/>
                  <a:lumOff val="50000"/>
                </a:schemeClr>
              </a:solidFill>
              <a:latin typeface="Songti SC Regular"/>
              <a:ea typeface="华文细黑"/>
              <a:cs typeface="Songti SC Regular"/>
            </a:endParaRPr>
          </a:p>
          <a:p>
            <a:pPr lvl="1"/>
            <a:r>
              <a:rPr lang="zh-CN" altLang="en-US" b="1" dirty="0" smtClean="0">
                <a:solidFill>
                  <a:schemeClr val="tx1">
                    <a:lumMod val="50000"/>
                    <a:lumOff val="50000"/>
                  </a:schemeClr>
                </a:solidFill>
                <a:latin typeface="Songti SC Regular"/>
                <a:ea typeface="华文细黑"/>
                <a:cs typeface="Songti SC Regular"/>
              </a:rPr>
              <a:t>如果作者对某事物的态度很复杂，比如先表扬，结尾处再进行让步，说其不足之处，那么态度选项里也会体现出来，会用</a:t>
            </a:r>
            <a:r>
              <a:rPr lang="en-US" altLang="zh-CN" b="1" dirty="0" smtClean="0">
                <a:solidFill>
                  <a:schemeClr val="tx1">
                    <a:lumMod val="50000"/>
                    <a:lumOff val="50000"/>
                  </a:schemeClr>
                </a:solidFill>
                <a:latin typeface="Songti SC Regular"/>
                <a:ea typeface="华文细黑"/>
                <a:cs typeface="Songti SC Regular"/>
              </a:rPr>
              <a:t>but…</a:t>
            </a:r>
            <a:r>
              <a:rPr lang="zh-CN" altLang="en-US" b="1" dirty="0" smtClean="0">
                <a:solidFill>
                  <a:schemeClr val="tx1">
                    <a:lumMod val="50000"/>
                    <a:lumOff val="50000"/>
                  </a:schemeClr>
                </a:solidFill>
                <a:latin typeface="Songti SC Regular"/>
                <a:ea typeface="华文细黑"/>
                <a:cs typeface="Songti SC Regular"/>
              </a:rPr>
              <a:t>或者是限定性的修饰，例如</a:t>
            </a:r>
            <a:r>
              <a:rPr lang="en-US" altLang="zh-CN" b="1" dirty="0" smtClean="0">
                <a:solidFill>
                  <a:schemeClr val="tx1">
                    <a:lumMod val="50000"/>
                    <a:lumOff val="50000"/>
                  </a:schemeClr>
                </a:solidFill>
                <a:latin typeface="Songti SC Regular"/>
                <a:ea typeface="华文细黑"/>
                <a:cs typeface="Songti SC Regular"/>
              </a:rPr>
              <a:t>qualified</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admitted,</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accurate</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but</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incomplete</a:t>
            </a:r>
          </a:p>
          <a:p>
            <a:pPr lvl="1"/>
            <a:r>
              <a:rPr lang="en-US" altLang="zh-CN" b="1" dirty="0" smtClean="0">
                <a:solidFill>
                  <a:schemeClr val="tx1">
                    <a:lumMod val="50000"/>
                    <a:lumOff val="50000"/>
                  </a:schemeClr>
                </a:solidFill>
                <a:latin typeface="Songti SC Regular"/>
                <a:ea typeface="华文细黑"/>
                <a:cs typeface="Songti SC Regular"/>
              </a:rPr>
              <a:t>Immoderately,</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unrestrainedly,</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attach,</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derision,</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abuse</a:t>
            </a:r>
            <a:r>
              <a:rPr lang="zh-CN" altLang="en-US" b="1" dirty="0" smtClean="0">
                <a:solidFill>
                  <a:schemeClr val="tx1">
                    <a:lumMod val="50000"/>
                    <a:lumOff val="50000"/>
                  </a:schemeClr>
                </a:solidFill>
                <a:latin typeface="Songti SC Regular"/>
                <a:ea typeface="华文细黑"/>
                <a:cs typeface="Songti SC Regular"/>
              </a:rPr>
              <a:t>或是</a:t>
            </a:r>
            <a:r>
              <a:rPr lang="en-US" altLang="zh-CN" b="1" dirty="0" smtClean="0">
                <a:solidFill>
                  <a:schemeClr val="tx1">
                    <a:lumMod val="50000"/>
                    <a:lumOff val="50000"/>
                  </a:schemeClr>
                </a:solidFill>
                <a:latin typeface="Songti SC Regular"/>
                <a:ea typeface="华文细黑"/>
                <a:cs typeface="Songti SC Regular"/>
              </a:rPr>
              <a:t>resigned,</a:t>
            </a:r>
            <a:r>
              <a:rPr lang="zh-CN" altLang="en-US" b="1" dirty="0" smtClean="0">
                <a:solidFill>
                  <a:schemeClr val="tx1">
                    <a:lumMod val="50000"/>
                    <a:lumOff val="50000"/>
                  </a:schemeClr>
                </a:solidFill>
                <a:latin typeface="Songti SC Regular"/>
                <a:ea typeface="华文细黑"/>
                <a:cs typeface="Songti SC Regular"/>
              </a:rPr>
              <a:t> </a:t>
            </a:r>
            <a:r>
              <a:rPr lang="en-US" altLang="zh-CN" b="1" dirty="0" smtClean="0">
                <a:solidFill>
                  <a:schemeClr val="tx1">
                    <a:lumMod val="50000"/>
                    <a:lumOff val="50000"/>
                  </a:schemeClr>
                </a:solidFill>
                <a:latin typeface="Songti SC Regular"/>
                <a:ea typeface="华文细黑"/>
                <a:cs typeface="Songti SC Regular"/>
              </a:rPr>
              <a:t>indifference</a:t>
            </a:r>
            <a:r>
              <a:rPr lang="zh-CN" altLang="en-US" b="1" dirty="0" smtClean="0">
                <a:solidFill>
                  <a:schemeClr val="tx1">
                    <a:lumMod val="50000"/>
                    <a:lumOff val="50000"/>
                  </a:schemeClr>
                </a:solidFill>
                <a:latin typeface="Songti SC Regular"/>
                <a:ea typeface="华文细黑"/>
                <a:cs typeface="Songti SC Regular"/>
              </a:rPr>
              <a:t>之类的态度一般不会出现在科学论述文中</a:t>
            </a:r>
            <a:endParaRPr lang="en-US" altLang="zh-CN" sz="2800" b="1" dirty="0" smtClean="0">
              <a:solidFill>
                <a:schemeClr val="tx1">
                  <a:lumMod val="50000"/>
                  <a:lumOff val="50000"/>
                </a:schemeClr>
              </a:solidFill>
              <a:latin typeface="Garamond"/>
              <a:ea typeface="华文细黑"/>
              <a:cs typeface="Garamond"/>
            </a:endParaRPr>
          </a:p>
        </p:txBody>
      </p:sp>
      <p:sp>
        <p:nvSpPr>
          <p:cNvPr id="8" name="Title 1"/>
          <p:cNvSpPr txBox="1">
            <a:spLocks/>
          </p:cNvSpPr>
          <p:nvPr/>
        </p:nvSpPr>
        <p:spPr>
          <a:xfrm>
            <a:off x="2854959" y="173038"/>
            <a:ext cx="5821681" cy="1143000"/>
          </a:xfrm>
          <a:prstGeom prst="rect">
            <a:avLst/>
          </a:prstGeom>
          <a:solidFill>
            <a:schemeClr val="bg1">
              <a:alpha val="50000"/>
            </a:schemeClr>
          </a:solidFill>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b="1" dirty="0" smtClean="0">
                <a:solidFill>
                  <a:srgbClr val="7F7F7F"/>
                </a:solidFill>
                <a:latin typeface="华文细黑"/>
                <a:ea typeface="华文细黑"/>
                <a:cs typeface="华文细黑"/>
              </a:rPr>
              <a:t>态度题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3906153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311936"/>
            <a:ext cx="8229600" cy="4814228"/>
          </a:xfrm>
          <a:solidFill>
            <a:schemeClr val="bg1">
              <a:alpha val="50000"/>
            </a:schemeClr>
          </a:solidFill>
        </p:spPr>
        <p:txBody>
          <a:bodyPr>
            <a:normAutofit/>
          </a:bodyPr>
          <a:lstStyle/>
          <a:p>
            <a:r>
              <a:rPr lang="en-US" b="1" dirty="0">
                <a:solidFill>
                  <a:schemeClr val="bg1">
                    <a:lumMod val="50000"/>
                  </a:schemeClr>
                </a:solidFill>
                <a:latin typeface="Garamond"/>
                <a:cs typeface="Garamond"/>
              </a:rPr>
              <a:t>The </a:t>
            </a:r>
            <a:r>
              <a:rPr lang="en-US" b="1" dirty="0" smtClean="0">
                <a:solidFill>
                  <a:schemeClr val="bg1">
                    <a:lumMod val="50000"/>
                  </a:schemeClr>
                </a:solidFill>
                <a:latin typeface="Garamond"/>
                <a:cs typeface="Garamond"/>
              </a:rPr>
              <a:t>author’s </a:t>
            </a:r>
            <a:r>
              <a:rPr lang="en-US" b="1" dirty="0">
                <a:solidFill>
                  <a:schemeClr val="bg1">
                    <a:lumMod val="50000"/>
                  </a:schemeClr>
                </a:solidFill>
                <a:latin typeface="Garamond"/>
                <a:cs typeface="Garamond"/>
              </a:rPr>
              <a:t>attitude toward </a:t>
            </a:r>
            <a:r>
              <a:rPr lang="en-US" b="1" dirty="0" err="1">
                <a:solidFill>
                  <a:schemeClr val="bg1">
                    <a:lumMod val="50000"/>
                  </a:schemeClr>
                </a:solidFill>
                <a:latin typeface="Garamond"/>
                <a:cs typeface="Garamond"/>
              </a:rPr>
              <a:t>Bachofen‘s</a:t>
            </a:r>
            <a:r>
              <a:rPr lang="en-US" b="1" dirty="0">
                <a:solidFill>
                  <a:schemeClr val="bg1">
                    <a:lumMod val="50000"/>
                  </a:schemeClr>
                </a:solidFill>
                <a:latin typeface="Garamond"/>
                <a:cs typeface="Garamond"/>
              </a:rPr>
              <a:t> treatise is best described as one of </a:t>
            </a:r>
            <a:endParaRPr lang="en-US" b="1" dirty="0">
              <a:solidFill>
                <a:schemeClr val="bg1">
                  <a:lumMod val="50000"/>
                </a:schemeClr>
              </a:solidFill>
              <a:latin typeface="Garamond"/>
              <a:cs typeface="Garamond"/>
            </a:endParaRPr>
          </a:p>
          <a:p>
            <a:r>
              <a:rPr lang="en-US" b="1" dirty="0">
                <a:solidFill>
                  <a:schemeClr val="bg1">
                    <a:lumMod val="50000"/>
                  </a:schemeClr>
                </a:solidFill>
                <a:latin typeface="Garamond"/>
                <a:cs typeface="Garamond"/>
              </a:rPr>
              <a:t>(A) </a:t>
            </a:r>
            <a:r>
              <a:rPr lang="en-US" b="1" dirty="0">
                <a:solidFill>
                  <a:srgbClr val="4F81BD"/>
                </a:solidFill>
                <a:latin typeface="Garamond"/>
                <a:cs typeface="Garamond"/>
              </a:rPr>
              <a:t>qualified </a:t>
            </a:r>
            <a:r>
              <a:rPr lang="en-US" b="1" dirty="0" smtClean="0">
                <a:solidFill>
                  <a:srgbClr val="4F81BD"/>
                </a:solidFill>
                <a:latin typeface="Garamond"/>
                <a:cs typeface="Garamond"/>
              </a:rPr>
              <a:t>approval</a:t>
            </a:r>
            <a:r>
              <a:rPr lang="en-US" b="1" dirty="0" smtClean="0">
                <a:solidFill>
                  <a:srgbClr val="4F81BD"/>
                </a:solidFill>
                <a:latin typeface="Garamond"/>
                <a:cs typeface="Garamond"/>
              </a:rPr>
              <a:t>/</a:t>
            </a:r>
            <a:r>
              <a:rPr lang="en-US" b="1" dirty="0">
                <a:solidFill>
                  <a:schemeClr val="bg1">
                    <a:lumMod val="50000"/>
                  </a:schemeClr>
                </a:solidFill>
                <a:latin typeface="Garamond"/>
                <a:cs typeface="Garamond"/>
              </a:rPr>
              <a:t>Uncritical </a:t>
            </a:r>
            <a:r>
              <a:rPr lang="en-US" b="1" dirty="0">
                <a:solidFill>
                  <a:schemeClr val="bg1">
                    <a:lumMod val="50000"/>
                  </a:schemeClr>
                </a:solidFill>
                <a:latin typeface="Garamond"/>
                <a:cs typeface="Garamond"/>
              </a:rPr>
              <a:t>approval</a:t>
            </a:r>
            <a:endParaRPr lang="en-US" b="1" dirty="0">
              <a:solidFill>
                <a:schemeClr val="bg1">
                  <a:lumMod val="50000"/>
                </a:schemeClr>
              </a:solidFill>
              <a:latin typeface="Garamond"/>
              <a:cs typeface="Garamond"/>
            </a:endParaRPr>
          </a:p>
          <a:p>
            <a:r>
              <a:rPr lang="en-US" b="1" dirty="0">
                <a:solidFill>
                  <a:schemeClr val="bg1">
                    <a:lumMod val="50000"/>
                  </a:schemeClr>
                </a:solidFill>
                <a:latin typeface="Garamond"/>
                <a:cs typeface="Garamond"/>
              </a:rPr>
              <a:t>(B) profound ambivalence </a:t>
            </a:r>
          </a:p>
          <a:p>
            <a:r>
              <a:rPr lang="en-US" b="1" dirty="0" smtClean="0">
                <a:solidFill>
                  <a:schemeClr val="bg1">
                    <a:lumMod val="50000"/>
                  </a:schemeClr>
                </a:solidFill>
                <a:latin typeface="Garamond"/>
                <a:cs typeface="Garamond"/>
              </a:rPr>
              <a:t>(</a:t>
            </a:r>
            <a:r>
              <a:rPr lang="en-US" b="1" dirty="0">
                <a:solidFill>
                  <a:schemeClr val="bg1">
                    <a:lumMod val="50000"/>
                  </a:schemeClr>
                </a:solidFill>
                <a:latin typeface="Garamond"/>
                <a:cs typeface="Garamond"/>
              </a:rPr>
              <a:t>C) </a:t>
            </a:r>
            <a:r>
              <a:rPr lang="en-US" b="1" dirty="0">
                <a:solidFill>
                  <a:schemeClr val="accent1"/>
                </a:solidFill>
                <a:latin typeface="Garamond"/>
                <a:cs typeface="Garamond"/>
              </a:rPr>
              <a:t>studied </a:t>
            </a:r>
            <a:r>
              <a:rPr lang="en-US" b="1" dirty="0" smtClean="0">
                <a:solidFill>
                  <a:schemeClr val="accent1"/>
                </a:solidFill>
                <a:latin typeface="Garamond"/>
                <a:cs typeface="Garamond"/>
              </a:rPr>
              <a:t>neutrality</a:t>
            </a:r>
            <a:r>
              <a:rPr lang="en-US" altLang="zh-CN" b="1" dirty="0" smtClean="0">
                <a:solidFill>
                  <a:schemeClr val="accent1"/>
                </a:solidFill>
                <a:latin typeface="Garamond"/>
                <a:cs typeface="Garamond"/>
              </a:rPr>
              <a:t>/</a:t>
            </a:r>
            <a:r>
              <a:rPr lang="en-US" b="1" dirty="0" smtClean="0">
                <a:solidFill>
                  <a:schemeClr val="accent1"/>
                </a:solidFill>
                <a:latin typeface="Garamond"/>
                <a:cs typeface="Garamond"/>
              </a:rPr>
              <a:t>Enthusiasm </a:t>
            </a:r>
            <a:r>
              <a:rPr lang="en-US" b="1" dirty="0">
                <a:solidFill>
                  <a:schemeClr val="accent1"/>
                </a:solidFill>
                <a:latin typeface="Garamond"/>
                <a:cs typeface="Garamond"/>
              </a:rPr>
              <a:t>tempered by minor reservations </a:t>
            </a:r>
            <a:endParaRPr lang="en-US" b="1" dirty="0">
              <a:solidFill>
                <a:schemeClr val="bg1">
                  <a:lumMod val="50000"/>
                </a:schemeClr>
              </a:solidFill>
              <a:latin typeface="Garamond"/>
              <a:cs typeface="Garamond"/>
            </a:endParaRPr>
          </a:p>
          <a:p>
            <a:r>
              <a:rPr lang="en-US" b="1" dirty="0" smtClean="0">
                <a:solidFill>
                  <a:schemeClr val="bg1">
                    <a:lumMod val="50000"/>
                  </a:schemeClr>
                </a:solidFill>
                <a:latin typeface="Garamond"/>
                <a:cs typeface="Garamond"/>
              </a:rPr>
              <a:t>(</a:t>
            </a:r>
            <a:r>
              <a:rPr lang="en-US" b="1" dirty="0">
                <a:solidFill>
                  <a:schemeClr val="bg1">
                    <a:lumMod val="50000"/>
                  </a:schemeClr>
                </a:solidFill>
                <a:latin typeface="Garamond"/>
                <a:cs typeface="Garamond"/>
              </a:rPr>
              <a:t>D) </a:t>
            </a:r>
            <a:r>
              <a:rPr lang="en-US" b="1" dirty="0">
                <a:solidFill>
                  <a:schemeClr val="accent3"/>
                </a:solidFill>
                <a:latin typeface="Garamond"/>
                <a:cs typeface="Garamond"/>
              </a:rPr>
              <a:t>pointed disagreement </a:t>
            </a:r>
            <a:endParaRPr lang="en-US" b="1" dirty="0" smtClean="0">
              <a:solidFill>
                <a:schemeClr val="accent3"/>
              </a:solidFill>
              <a:latin typeface="Garamond"/>
              <a:cs typeface="Garamond"/>
            </a:endParaRPr>
          </a:p>
          <a:p>
            <a:r>
              <a:rPr lang="en-US" b="1" dirty="0" smtClean="0">
                <a:solidFill>
                  <a:schemeClr val="bg1">
                    <a:lumMod val="50000"/>
                  </a:schemeClr>
                </a:solidFill>
                <a:latin typeface="Garamond"/>
                <a:cs typeface="Garamond"/>
              </a:rPr>
              <a:t>(</a:t>
            </a:r>
            <a:r>
              <a:rPr lang="en-US" b="1" dirty="0">
                <a:solidFill>
                  <a:schemeClr val="bg1">
                    <a:lumMod val="50000"/>
                  </a:schemeClr>
                </a:solidFill>
                <a:latin typeface="Garamond"/>
                <a:cs typeface="Garamond"/>
              </a:rPr>
              <a:t>E) </a:t>
            </a:r>
            <a:r>
              <a:rPr lang="en-US" b="1" dirty="0">
                <a:solidFill>
                  <a:srgbClr val="FF0000"/>
                </a:solidFill>
                <a:latin typeface="Garamond"/>
                <a:cs typeface="Garamond"/>
              </a:rPr>
              <a:t>unmitigated hostility </a:t>
            </a:r>
            <a:endParaRPr lang="en-US" b="1" dirty="0">
              <a:solidFill>
                <a:srgbClr val="FF0000"/>
              </a:solidFill>
              <a:latin typeface="Garamond"/>
              <a:cs typeface="Garamond"/>
            </a:endParaRPr>
          </a:p>
        </p:txBody>
      </p:sp>
      <p:sp>
        <p:nvSpPr>
          <p:cNvPr id="8" name="Title 1"/>
          <p:cNvSpPr txBox="1">
            <a:spLocks/>
          </p:cNvSpPr>
          <p:nvPr/>
        </p:nvSpPr>
        <p:spPr>
          <a:xfrm>
            <a:off x="2854959" y="173038"/>
            <a:ext cx="5821681" cy="1143000"/>
          </a:xfrm>
          <a:prstGeom prst="rect">
            <a:avLst/>
          </a:prstGeom>
          <a:solidFill>
            <a:schemeClr val="bg1">
              <a:alpha val="50000"/>
            </a:schemeClr>
          </a:solidFill>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b="1" dirty="0" smtClean="0">
                <a:solidFill>
                  <a:srgbClr val="7F7F7F"/>
                </a:solidFill>
                <a:latin typeface="华文细黑"/>
                <a:ea typeface="华文细黑"/>
                <a:cs typeface="华文细黑"/>
              </a:rPr>
              <a:t>态度题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46777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zh-CN" altLang="en-US" b="1" dirty="0" smtClean="0">
                <a:solidFill>
                  <a:srgbClr val="7F7F7F"/>
                </a:solidFill>
                <a:latin typeface="Garamond"/>
                <a:ea typeface="华文细黑"/>
                <a:cs typeface="Garamond"/>
              </a:rPr>
              <a:t>完整推理过程的四要素</a:t>
            </a:r>
            <a:endParaRPr lang="en-US" altLang="zh-CN" b="1" dirty="0" smtClean="0">
              <a:solidFill>
                <a:srgbClr val="7F7F7F"/>
              </a:solidFill>
              <a:latin typeface="Garamond"/>
              <a:ea typeface="华文细黑"/>
              <a:cs typeface="Garamond"/>
            </a:endParaRPr>
          </a:p>
          <a:p>
            <a:pPr lvl="1"/>
            <a:r>
              <a:rPr lang="zh-CN" altLang="en-US" sz="3200" b="1" dirty="0">
                <a:solidFill>
                  <a:srgbClr val="7F7F7F"/>
                </a:solidFill>
                <a:latin typeface="Garamond"/>
                <a:ea typeface="华文细黑"/>
                <a:cs typeface="Garamond"/>
              </a:rPr>
              <a:t>前提条件</a:t>
            </a:r>
            <a:endParaRPr lang="en-US" altLang="zh-CN" sz="3200" b="1" dirty="0">
              <a:solidFill>
                <a:srgbClr val="7F7F7F"/>
              </a:solidFill>
              <a:latin typeface="Garamond"/>
              <a:ea typeface="华文细黑"/>
              <a:cs typeface="Garamond"/>
            </a:endParaRPr>
          </a:p>
          <a:p>
            <a:pPr lvl="1"/>
            <a:r>
              <a:rPr lang="zh-CN" altLang="en-US" sz="3200" b="1" dirty="0">
                <a:solidFill>
                  <a:srgbClr val="7F7F7F"/>
                </a:solidFill>
                <a:latin typeface="Garamond"/>
                <a:ea typeface="华文细黑"/>
                <a:cs typeface="Garamond"/>
              </a:rPr>
              <a:t>现象</a:t>
            </a:r>
            <a:endParaRPr lang="en-US" altLang="zh-CN" sz="3200" b="1" dirty="0">
              <a:solidFill>
                <a:srgbClr val="7F7F7F"/>
              </a:solidFill>
              <a:latin typeface="Garamond"/>
              <a:ea typeface="华文细黑"/>
              <a:cs typeface="Garamond"/>
            </a:endParaRPr>
          </a:p>
          <a:p>
            <a:pPr lvl="1"/>
            <a:r>
              <a:rPr lang="zh-CN" altLang="en-US" sz="3200" b="1" dirty="0">
                <a:solidFill>
                  <a:srgbClr val="7F7F7F"/>
                </a:solidFill>
                <a:latin typeface="Garamond"/>
                <a:ea typeface="华文细黑"/>
                <a:cs typeface="Garamond"/>
              </a:rPr>
              <a:t>结论</a:t>
            </a:r>
            <a:endParaRPr lang="en-US" altLang="zh-CN" sz="3200" b="1" dirty="0">
              <a:solidFill>
                <a:srgbClr val="7F7F7F"/>
              </a:solidFill>
              <a:latin typeface="Garamond"/>
              <a:ea typeface="华文细黑"/>
              <a:cs typeface="Garamond"/>
            </a:endParaRPr>
          </a:p>
          <a:p>
            <a:pPr lvl="1"/>
            <a:r>
              <a:rPr lang="zh-CN" altLang="en-US" sz="3200" b="1" dirty="0" smtClean="0">
                <a:solidFill>
                  <a:srgbClr val="7F7F7F"/>
                </a:solidFill>
                <a:latin typeface="Garamond"/>
                <a:ea typeface="华文细黑"/>
                <a:cs typeface="Garamond"/>
              </a:rPr>
              <a:t>证据</a:t>
            </a:r>
            <a:endParaRPr lang="en-US" altLang="zh-CN" sz="3200" b="1" dirty="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3794020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zh-CN" altLang="en-US" sz="3000" b="1" dirty="0" smtClean="0">
                <a:solidFill>
                  <a:srgbClr val="7F7F7F"/>
                </a:solidFill>
                <a:latin typeface="Garamond"/>
                <a:ea typeface="华文细黑"/>
                <a:cs typeface="Garamond"/>
              </a:rPr>
              <a:t>两个人初始体型一样，谁吃得越多，长得越胖，小明和小宇就是最好的例子。</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这句话中：</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初始体型一样</a:t>
            </a:r>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是前提</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吃得多</a:t>
            </a:r>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是现象</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长得胖是结论</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小明和小宇</a:t>
            </a:r>
            <a:r>
              <a:rPr lang="en-US" altLang="zh-CN" sz="3000" b="1" dirty="0" smtClean="0">
                <a:solidFill>
                  <a:srgbClr val="7F7F7F"/>
                </a:solidFill>
                <a:latin typeface="Garamond"/>
                <a:ea typeface="华文细黑"/>
                <a:cs typeface="Garamond"/>
              </a:rPr>
              <a:t>”</a:t>
            </a:r>
            <a:r>
              <a:rPr lang="zh-CN" altLang="en-US" sz="3000" b="1" dirty="0" smtClean="0">
                <a:solidFill>
                  <a:srgbClr val="7F7F7F"/>
                </a:solidFill>
                <a:latin typeface="Garamond"/>
                <a:ea typeface="华文细黑"/>
                <a:cs typeface="Garamond"/>
              </a:rPr>
              <a:t>是证据</a:t>
            </a:r>
            <a:endParaRPr lang="en-US" altLang="zh-CN" sz="3000" b="1" dirty="0" smtClean="0">
              <a:solidFill>
                <a:srgbClr val="7F7F7F"/>
              </a:solidFill>
              <a:latin typeface="Garamond"/>
              <a:ea typeface="华文细黑"/>
              <a:cs typeface="Garamond"/>
            </a:endParaRPr>
          </a:p>
          <a:p>
            <a:endParaRPr lang="en-US" altLang="zh-CN" sz="3000" b="1" dirty="0" smtClean="0">
              <a:solidFill>
                <a:srgbClr val="7F7F7F"/>
              </a:solidFill>
              <a:latin typeface="Garamond"/>
              <a:ea typeface="华文细黑"/>
              <a:cs typeface="Garamond"/>
            </a:endParaRPr>
          </a:p>
          <a:p>
            <a:pPr lvl="1"/>
            <a:endParaRPr lang="en-US" altLang="zh-CN" sz="2600" b="1" dirty="0" smtClean="0">
              <a:solidFill>
                <a:srgbClr val="7F7F7F"/>
              </a:solidFill>
              <a:latin typeface="Garamond"/>
              <a:ea typeface="华文细黑"/>
              <a:cs typeface="Garamond"/>
            </a:endParaRPr>
          </a:p>
          <a:p>
            <a:pPr lvl="1"/>
            <a:endParaRPr lang="en-US" altLang="zh-CN" sz="26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2603567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zh-CN" altLang="en-US" sz="3000" b="1" dirty="0" smtClean="0">
                <a:solidFill>
                  <a:srgbClr val="7F7F7F"/>
                </a:solidFill>
                <a:latin typeface="Garamond"/>
                <a:ea typeface="华文细黑"/>
                <a:cs typeface="Garamond"/>
              </a:rPr>
              <a:t>但如果仔细推敲，吃得越多并不是永远可以推出长得越胖这个结论，还有很多因素影响着这个推理过程。</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比如，这两个人都不能得甲亢，运动强度也得相当，吃得东西营养价值、成分还得相同，这些问题的存在就引发了一个现象推出结论过程中的差异，逻辑题就是在这个差异上做文章。</a:t>
            </a:r>
            <a:endParaRPr lang="en-US" altLang="zh-CN" sz="30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036846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zh-CN" altLang="en-US" sz="3000" b="1" dirty="0" smtClean="0">
                <a:solidFill>
                  <a:srgbClr val="7F7F7F"/>
                </a:solidFill>
                <a:latin typeface="Garamond"/>
                <a:ea typeface="华文细黑"/>
                <a:cs typeface="Garamond"/>
              </a:rPr>
              <a:t>阅读中的逻辑题多为以下几种种</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支持（</a:t>
            </a:r>
            <a:r>
              <a:rPr lang="en-US" altLang="zh-CN" sz="3000" b="1" dirty="0" smtClean="0">
                <a:solidFill>
                  <a:srgbClr val="7F7F7F"/>
                </a:solidFill>
                <a:latin typeface="Garamond"/>
                <a:ea typeface="华文细黑"/>
                <a:cs typeface="Garamond"/>
              </a:rPr>
              <a:t>support</a:t>
            </a:r>
            <a:r>
              <a:rPr lang="zh-CN" altLang="en-US" sz="3000" b="1" dirty="0" smtClean="0">
                <a:solidFill>
                  <a:srgbClr val="7F7F7F"/>
                </a:solidFill>
                <a:latin typeface="Garamond"/>
                <a:ea typeface="华文细黑"/>
                <a:cs typeface="Garamond"/>
              </a:rPr>
              <a:t>）题</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反对（</a:t>
            </a:r>
            <a:r>
              <a:rPr lang="en-US" altLang="zh-CN" sz="3000" b="1" dirty="0" smtClean="0">
                <a:solidFill>
                  <a:srgbClr val="7F7F7F"/>
                </a:solidFill>
                <a:latin typeface="Garamond"/>
                <a:ea typeface="华文细黑"/>
                <a:cs typeface="Garamond"/>
              </a:rPr>
              <a:t>weaken</a:t>
            </a:r>
            <a:r>
              <a:rPr lang="zh-CN" altLang="en-US" sz="3000" b="1" dirty="0" smtClean="0">
                <a:solidFill>
                  <a:srgbClr val="7F7F7F"/>
                </a:solidFill>
                <a:latin typeface="Garamond"/>
                <a:ea typeface="华文细黑"/>
                <a:cs typeface="Garamond"/>
              </a:rPr>
              <a:t>）题</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自己推理题</a:t>
            </a:r>
            <a:endParaRPr lang="en-US" altLang="zh-CN" sz="30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048692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en-US" altLang="zh-CN" sz="3000" b="1" dirty="0">
                <a:solidFill>
                  <a:srgbClr val="7F7F7F"/>
                </a:solidFill>
                <a:latin typeface="Garamond"/>
                <a:ea typeface="华文细黑"/>
                <a:cs typeface="Garamond"/>
              </a:rPr>
              <a:t>Which</a:t>
            </a:r>
            <a:r>
              <a:rPr lang="zh-CN" altLang="en-US" sz="3000" b="1" dirty="0">
                <a:solidFill>
                  <a:srgbClr val="7F7F7F"/>
                </a:solidFill>
                <a:latin typeface="Garamond"/>
                <a:ea typeface="华文细黑"/>
                <a:cs typeface="Garamond"/>
              </a:rPr>
              <a:t> </a:t>
            </a:r>
            <a:r>
              <a:rPr lang="en-US" altLang="zh-CN" sz="3000" b="1" dirty="0">
                <a:solidFill>
                  <a:srgbClr val="7F7F7F"/>
                </a:solidFill>
                <a:latin typeface="Garamond"/>
                <a:ea typeface="华文细黑"/>
                <a:cs typeface="Garamond"/>
              </a:rPr>
              <a:t>of</a:t>
            </a:r>
            <a:r>
              <a:rPr lang="zh-CN" altLang="en-US" sz="3000" b="1" dirty="0">
                <a:solidFill>
                  <a:srgbClr val="7F7F7F"/>
                </a:solidFill>
                <a:latin typeface="Garamond"/>
                <a:ea typeface="华文细黑"/>
                <a:cs typeface="Garamond"/>
              </a:rPr>
              <a:t> </a:t>
            </a:r>
            <a:r>
              <a:rPr lang="en-US" altLang="zh-CN" sz="3000" b="1" dirty="0">
                <a:solidFill>
                  <a:srgbClr val="7F7F7F"/>
                </a:solidFill>
                <a:latin typeface="Garamond"/>
                <a:ea typeface="华文细黑"/>
                <a:cs typeface="Garamond"/>
              </a:rPr>
              <a:t>the</a:t>
            </a:r>
            <a:r>
              <a:rPr lang="zh-CN" altLang="en-US" sz="3000" b="1" dirty="0">
                <a:solidFill>
                  <a:srgbClr val="7F7F7F"/>
                </a:solidFill>
                <a:latin typeface="Garamond"/>
                <a:ea typeface="华文细黑"/>
                <a:cs typeface="Garamond"/>
              </a:rPr>
              <a:t> </a:t>
            </a:r>
            <a:r>
              <a:rPr lang="en-US" altLang="zh-CN" sz="3000" b="1" dirty="0">
                <a:solidFill>
                  <a:srgbClr val="7F7F7F"/>
                </a:solidFill>
                <a:latin typeface="Garamond"/>
                <a:ea typeface="华文细黑"/>
                <a:cs typeface="Garamond"/>
              </a:rPr>
              <a:t>following, if true, would support the author’s hypothesis?</a:t>
            </a:r>
          </a:p>
          <a:p>
            <a:r>
              <a:rPr lang="zh-CN" altLang="en-US" sz="3000" b="1" dirty="0" smtClean="0">
                <a:solidFill>
                  <a:srgbClr val="7F7F7F"/>
                </a:solidFill>
                <a:latin typeface="Garamond"/>
                <a:ea typeface="华文细黑"/>
                <a:cs typeface="Garamond"/>
              </a:rPr>
              <a:t>这是常见的</a:t>
            </a:r>
            <a:r>
              <a:rPr lang="en-US" altLang="zh-CN" sz="3000" b="1" dirty="0" smtClean="0">
                <a:solidFill>
                  <a:srgbClr val="7F7F7F"/>
                </a:solidFill>
                <a:latin typeface="Garamond"/>
                <a:ea typeface="华文细黑"/>
                <a:cs typeface="Garamond"/>
              </a:rPr>
              <a:t>support</a:t>
            </a:r>
            <a:r>
              <a:rPr lang="zh-CN" altLang="en-US" sz="3000" b="1" dirty="0" smtClean="0">
                <a:solidFill>
                  <a:srgbClr val="7F7F7F"/>
                </a:solidFill>
                <a:latin typeface="Garamond"/>
                <a:ea typeface="华文细黑"/>
                <a:cs typeface="Garamond"/>
              </a:rPr>
              <a:t>题的提问方式，问怎样支持原文的推理过程，常见的原文方法有：</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1</a:t>
            </a:r>
            <a:r>
              <a:rPr lang="zh-CN" altLang="en-US" sz="3000" b="1" dirty="0" smtClean="0">
                <a:solidFill>
                  <a:srgbClr val="7F7F7F"/>
                </a:solidFill>
                <a:latin typeface="Garamond"/>
                <a:ea typeface="华文细黑"/>
                <a:cs typeface="Garamond"/>
              </a:rPr>
              <a:t>）重述或者强调前提</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2</a:t>
            </a:r>
            <a:r>
              <a:rPr lang="zh-CN" altLang="en-US" sz="3000" b="1" dirty="0" smtClean="0">
                <a:solidFill>
                  <a:srgbClr val="7F7F7F"/>
                </a:solidFill>
                <a:latin typeface="Garamond"/>
                <a:ea typeface="华文细黑"/>
                <a:cs typeface="Garamond"/>
              </a:rPr>
              <a:t>）支持证据</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3</a:t>
            </a:r>
            <a:r>
              <a:rPr lang="zh-CN" altLang="en-US" sz="3000" b="1" dirty="0" smtClean="0">
                <a:solidFill>
                  <a:srgbClr val="7F7F7F"/>
                </a:solidFill>
                <a:latin typeface="Garamond"/>
                <a:ea typeface="华文细黑"/>
                <a:cs typeface="Garamond"/>
              </a:rPr>
              <a:t>）排除他因</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总结起来：缩小推理过程的差异。</a:t>
            </a:r>
            <a:endParaRPr lang="en-US" altLang="zh-CN" sz="3000" b="1" dirty="0" smtClean="0">
              <a:solidFill>
                <a:srgbClr val="7F7F7F"/>
              </a:solidFill>
              <a:latin typeface="Garamond"/>
              <a:ea typeface="华文细黑"/>
              <a:cs typeface="Garamond"/>
            </a:endParaRPr>
          </a:p>
          <a:p>
            <a:endParaRPr lang="en-US" altLang="zh-CN" sz="30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3636034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417638"/>
            <a:ext cx="8229600" cy="4499067"/>
          </a:xfrm>
          <a:solidFill>
            <a:schemeClr val="bg1">
              <a:alpha val="50000"/>
            </a:schemeClr>
          </a:solidFill>
        </p:spPr>
        <p:txBody>
          <a:bodyPr>
            <a:noAutofit/>
          </a:bodyPr>
          <a:lstStyle/>
          <a:p>
            <a:r>
              <a:rPr lang="en-US" b="1" u="sng" dirty="0">
                <a:solidFill>
                  <a:schemeClr val="tx2"/>
                </a:solidFill>
                <a:latin typeface="Garamond"/>
                <a:cs typeface="Garamond"/>
              </a:rPr>
              <a:t>Spiders of many species change color to match the pigmentation of the flowers they sit on.</a:t>
            </a:r>
            <a:r>
              <a:rPr lang="en-US" b="1" dirty="0">
                <a:solidFill>
                  <a:schemeClr val="bg1">
                    <a:lumMod val="50000"/>
                  </a:schemeClr>
                </a:solidFill>
                <a:latin typeface="Garamond"/>
                <a:cs typeface="Garamond"/>
              </a:rPr>
              <a:t> The insects preyed on by those spiders, unlike human beings, </a:t>
            </a:r>
            <a:r>
              <a:rPr lang="en-US" b="1" u="sng" dirty="0">
                <a:solidFill>
                  <a:srgbClr val="1F497D"/>
                </a:solidFill>
                <a:latin typeface="Garamond"/>
                <a:cs typeface="Garamond"/>
              </a:rPr>
              <a:t>possess color discrimination so acute that they can readily see the spiders despite the seeming camouflage</a:t>
            </a:r>
            <a:r>
              <a:rPr lang="en-US" b="1" dirty="0">
                <a:solidFill>
                  <a:schemeClr val="bg1">
                    <a:lumMod val="50000"/>
                  </a:schemeClr>
                </a:solidFill>
                <a:latin typeface="Garamond"/>
                <a:cs typeface="Garamond"/>
              </a:rPr>
              <a:t>. Clearly, then, it must be in </a:t>
            </a:r>
            <a:r>
              <a:rPr lang="en-US" b="1" u="sng" dirty="0">
                <a:solidFill>
                  <a:srgbClr val="1F497D"/>
                </a:solidFill>
                <a:latin typeface="Garamond"/>
                <a:cs typeface="Garamond"/>
              </a:rPr>
              <a:t>evading their own predators </a:t>
            </a:r>
            <a:r>
              <a:rPr lang="en-US" b="1" dirty="0">
                <a:solidFill>
                  <a:schemeClr val="bg1">
                    <a:lumMod val="50000"/>
                  </a:schemeClr>
                </a:solidFill>
                <a:latin typeface="Garamond"/>
                <a:cs typeface="Garamond"/>
              </a:rPr>
              <a:t>that the </a:t>
            </a:r>
            <a:r>
              <a:rPr lang="en-US" b="1" dirty="0" smtClean="0">
                <a:solidFill>
                  <a:schemeClr val="bg1">
                    <a:lumMod val="50000"/>
                  </a:schemeClr>
                </a:solidFill>
                <a:latin typeface="Garamond"/>
                <a:cs typeface="Garamond"/>
              </a:rPr>
              <a:t>spiders’ </a:t>
            </a:r>
            <a:r>
              <a:rPr lang="en-US" b="1" dirty="0">
                <a:solidFill>
                  <a:schemeClr val="bg1">
                    <a:lumMod val="50000"/>
                  </a:schemeClr>
                </a:solidFill>
                <a:latin typeface="Garamond"/>
                <a:cs typeface="Garamond"/>
              </a:rPr>
              <a:t>color changes are useful to them. </a:t>
            </a:r>
            <a:endParaRPr lang="en-US" b="1" dirty="0">
              <a:solidFill>
                <a:schemeClr val="bg1">
                  <a:lumMod val="50000"/>
                </a:schemeClr>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573512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Autofit/>
          </a:bodyPr>
          <a:lstStyle/>
          <a:p>
            <a:r>
              <a:rPr lang="en-US" sz="2800" b="1" dirty="0">
                <a:solidFill>
                  <a:srgbClr val="7F7F7F"/>
                </a:solidFill>
                <a:latin typeface="Garamond"/>
                <a:cs typeface="Garamond"/>
              </a:rPr>
              <a:t>Which of the following, if true, most strengthens the argument?</a:t>
            </a:r>
            <a:br>
              <a:rPr lang="en-US" sz="2800" b="1" dirty="0">
                <a:solidFill>
                  <a:srgbClr val="7F7F7F"/>
                </a:solidFill>
                <a:latin typeface="Garamond"/>
                <a:cs typeface="Garamond"/>
              </a:rPr>
            </a:br>
            <a:r>
              <a:rPr lang="en-US" sz="2800" b="1" dirty="0">
                <a:solidFill>
                  <a:srgbClr val="7F7F7F"/>
                </a:solidFill>
                <a:latin typeface="Garamond"/>
                <a:cs typeface="Garamond"/>
              </a:rPr>
              <a:t>(A) Among the animals that feed on color- </a:t>
            </a:r>
            <a:endParaRPr lang="en-US" sz="2800" b="1" dirty="0">
              <a:solidFill>
                <a:srgbClr val="7F7F7F"/>
              </a:solidFill>
              <a:latin typeface="Garamond"/>
              <a:cs typeface="Garamond"/>
            </a:endParaRPr>
          </a:p>
          <a:p>
            <a:r>
              <a:rPr lang="en-US" sz="2800" b="1" dirty="0">
                <a:solidFill>
                  <a:srgbClr val="7F7F7F"/>
                </a:solidFill>
                <a:latin typeface="Garamond"/>
                <a:cs typeface="Garamond"/>
              </a:rPr>
              <a:t>changing spiders are </a:t>
            </a:r>
            <a:r>
              <a:rPr lang="en-US" sz="2800" b="1" dirty="0">
                <a:solidFill>
                  <a:srgbClr val="FF0000"/>
                </a:solidFill>
                <a:latin typeface="Garamond"/>
                <a:cs typeface="Garamond"/>
              </a:rPr>
              <a:t>a few species of bat, </a:t>
            </a:r>
            <a:endParaRPr lang="en-US" sz="2800" b="1" dirty="0">
              <a:solidFill>
                <a:srgbClr val="FF0000"/>
              </a:solidFill>
              <a:latin typeface="Garamond"/>
              <a:cs typeface="Garamond"/>
            </a:endParaRPr>
          </a:p>
          <a:p>
            <a:r>
              <a:rPr lang="en-US" sz="2800" b="1" dirty="0">
                <a:solidFill>
                  <a:srgbClr val="FF0000"/>
                </a:solidFill>
                <a:latin typeface="Garamond"/>
                <a:cs typeface="Garamond"/>
              </a:rPr>
              <a:t>which find their prey through sound echoes</a:t>
            </a:r>
            <a:r>
              <a:rPr lang="en-US" sz="2800" b="1" dirty="0">
                <a:solidFill>
                  <a:srgbClr val="7F7F7F"/>
                </a:solidFill>
                <a:latin typeface="Garamond"/>
                <a:cs typeface="Garamond"/>
              </a:rPr>
              <a:t>. </a:t>
            </a:r>
            <a:endParaRPr lang="en-US" sz="2800" b="1" dirty="0" smtClean="0">
              <a:solidFill>
                <a:srgbClr val="7F7F7F"/>
              </a:solidFill>
              <a:latin typeface="Garamond"/>
              <a:cs typeface="Garamond"/>
            </a:endParaRPr>
          </a:p>
          <a:p>
            <a:r>
              <a:rPr lang="en-US" sz="2800" b="1" dirty="0" smtClean="0">
                <a:solidFill>
                  <a:srgbClr val="7F7F7F"/>
                </a:solidFill>
                <a:latin typeface="Garamond"/>
                <a:cs typeface="Garamond"/>
              </a:rPr>
              <a:t>(</a:t>
            </a:r>
            <a:r>
              <a:rPr lang="en-US" sz="2800" b="1" dirty="0">
                <a:solidFill>
                  <a:srgbClr val="7F7F7F"/>
                </a:solidFill>
                <a:latin typeface="Garamond"/>
                <a:cs typeface="Garamond"/>
              </a:rPr>
              <a:t>B) Certain animals that feed on color-changing </a:t>
            </a:r>
            <a:r>
              <a:rPr lang="en-US" sz="2800" b="1" dirty="0">
                <a:solidFill>
                  <a:srgbClr val="FF0000"/>
                </a:solidFill>
                <a:latin typeface="Garamond"/>
                <a:cs typeface="Garamond"/>
              </a:rPr>
              <a:t>spiders do so only sparingly in order to keep </a:t>
            </a:r>
            <a:endParaRPr lang="en-US" sz="2800" b="1" dirty="0">
              <a:solidFill>
                <a:srgbClr val="FF0000"/>
              </a:solidFill>
              <a:latin typeface="Garamond"/>
              <a:cs typeface="Garamond"/>
            </a:endParaRPr>
          </a:p>
          <a:p>
            <a:r>
              <a:rPr lang="en-US" sz="2800" b="1" dirty="0">
                <a:solidFill>
                  <a:srgbClr val="FF0000"/>
                </a:solidFill>
                <a:latin typeface="Garamond"/>
                <a:cs typeface="Garamond"/>
              </a:rPr>
              <a:t>from ingesting harmful amounts of spider </a:t>
            </a:r>
            <a:endParaRPr lang="en-US" sz="2800" b="1" dirty="0">
              <a:solidFill>
                <a:srgbClr val="FF0000"/>
              </a:solidFill>
              <a:latin typeface="Garamond"/>
              <a:cs typeface="Garamond"/>
            </a:endParaRPr>
          </a:p>
          <a:p>
            <a:r>
              <a:rPr lang="en-US" sz="2800" b="1" dirty="0">
                <a:solidFill>
                  <a:srgbClr val="FF0000"/>
                </a:solidFill>
                <a:latin typeface="Garamond"/>
                <a:cs typeface="Garamond"/>
              </a:rPr>
              <a:t>venom.</a:t>
            </a:r>
            <a:br>
              <a:rPr lang="en-US" sz="2800" b="1" dirty="0">
                <a:solidFill>
                  <a:srgbClr val="FF0000"/>
                </a:solidFill>
                <a:latin typeface="Garamond"/>
                <a:cs typeface="Garamond"/>
              </a:rPr>
            </a:br>
            <a:endParaRPr lang="en-US" sz="2800" b="1" dirty="0">
              <a:solidFill>
                <a:srgbClr val="FF0000"/>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344068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50374" y="274638"/>
            <a:ext cx="5805946" cy="1143000"/>
          </a:xfrm>
          <a:solidFill>
            <a:schemeClr val="bg1">
              <a:alpha val="50000"/>
            </a:schemeClr>
          </a:solidFill>
        </p:spPr>
        <p:txBody>
          <a:bodyPr/>
          <a:lstStyle/>
          <a:p>
            <a:pPr algn="l"/>
            <a:r>
              <a:rPr lang="zh-CN" altLang="en-US" b="1" dirty="0" smtClean="0">
                <a:solidFill>
                  <a:srgbClr val="7F7F7F"/>
                </a:solidFill>
                <a:latin typeface="华文细黑"/>
                <a:ea typeface="华文细黑"/>
                <a:cs typeface="华文细黑"/>
              </a:rPr>
              <a:t>答案</a:t>
            </a:r>
            <a:endParaRPr lang="en-US" b="1" dirty="0">
              <a:solidFill>
                <a:srgbClr val="7F7F7F"/>
              </a:solidFill>
              <a:latin typeface="华文细黑"/>
              <a:ea typeface="华文细黑"/>
              <a:cs typeface="华文细黑"/>
            </a:endParaRPr>
          </a:p>
        </p:txBody>
      </p:sp>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zh-CN" altLang="en-US" b="1" dirty="0" smtClean="0">
                <a:solidFill>
                  <a:srgbClr val="7F7F7F"/>
                </a:solidFill>
                <a:latin typeface="Garamond"/>
                <a:ea typeface="华文细黑"/>
                <a:cs typeface="Garamond"/>
              </a:rPr>
              <a:t>第一篇</a:t>
            </a:r>
            <a:endParaRPr lang="en-US" altLang="zh-CN" b="1" dirty="0" smtClean="0">
              <a:solidFill>
                <a:srgbClr val="7F7F7F"/>
              </a:solidFill>
              <a:latin typeface="Garamond"/>
              <a:ea typeface="华文细黑"/>
              <a:cs typeface="Garamond"/>
            </a:endParaRPr>
          </a:p>
          <a:p>
            <a:pPr marL="457200" lvl="1" indent="0">
              <a:buNone/>
            </a:pPr>
            <a:r>
              <a:rPr lang="en-US" altLang="zh-CN" b="1" dirty="0" smtClean="0">
                <a:solidFill>
                  <a:srgbClr val="7F7F7F"/>
                </a:solidFill>
                <a:latin typeface="Garamond"/>
                <a:ea typeface="华文细黑"/>
                <a:cs typeface="Garamond"/>
              </a:rPr>
              <a:t>B/E/ABC/E/The</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fact</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that</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distantly</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related</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kin…</a:t>
            </a:r>
          </a:p>
          <a:p>
            <a:r>
              <a:rPr lang="zh-CN" altLang="en-US" sz="3000" b="1" dirty="0" smtClean="0">
                <a:solidFill>
                  <a:srgbClr val="7F7F7F"/>
                </a:solidFill>
                <a:latin typeface="Garamond"/>
                <a:ea typeface="华文细黑"/>
                <a:cs typeface="Garamond"/>
              </a:rPr>
              <a:t>第二篇</a:t>
            </a:r>
            <a:endParaRPr lang="en-US" altLang="zh-CN" sz="3000" b="1" dirty="0" smtClean="0">
              <a:solidFill>
                <a:srgbClr val="7F7F7F"/>
              </a:solidFill>
              <a:latin typeface="Garamond"/>
              <a:ea typeface="华文细黑"/>
              <a:cs typeface="Garamond"/>
            </a:endParaRPr>
          </a:p>
          <a:p>
            <a:pPr marL="457200" lvl="1" indent="0">
              <a:buNone/>
            </a:pPr>
            <a:r>
              <a:rPr lang="en-US" altLang="zh-CN" sz="2600" b="1" dirty="0" smtClean="0">
                <a:solidFill>
                  <a:srgbClr val="7F7F7F"/>
                </a:solidFill>
                <a:latin typeface="Garamond"/>
                <a:ea typeface="华文细黑"/>
                <a:cs typeface="Garamond"/>
              </a:rPr>
              <a:t>C/D/B/B</a:t>
            </a:r>
          </a:p>
          <a:p>
            <a:r>
              <a:rPr lang="zh-CN" altLang="en-US" b="1" dirty="0" smtClean="0">
                <a:solidFill>
                  <a:srgbClr val="7F7F7F"/>
                </a:solidFill>
                <a:latin typeface="Garamond"/>
                <a:ea typeface="华文细黑"/>
                <a:cs typeface="Garamond"/>
              </a:rPr>
              <a:t>第三篇</a:t>
            </a:r>
            <a:endParaRPr lang="en-US" altLang="zh-CN" b="1" dirty="0" smtClean="0">
              <a:solidFill>
                <a:srgbClr val="7F7F7F"/>
              </a:solidFill>
              <a:latin typeface="Garamond"/>
              <a:ea typeface="华文细黑"/>
              <a:cs typeface="Garamond"/>
            </a:endParaRPr>
          </a:p>
          <a:p>
            <a:pPr marL="457200" lvl="1" indent="0">
              <a:buNone/>
            </a:pPr>
            <a:r>
              <a:rPr lang="en-US" altLang="zh-CN" b="1" dirty="0" smtClean="0">
                <a:solidFill>
                  <a:srgbClr val="7F7F7F"/>
                </a:solidFill>
                <a:latin typeface="Garamond"/>
                <a:ea typeface="华文细黑"/>
                <a:cs typeface="Garamond"/>
              </a:rPr>
              <a:t>D/AB/B/For</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example,</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some</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of</a:t>
            </a:r>
            <a:r>
              <a:rPr lang="zh-CN" altLang="en-US" b="1" dirty="0" smtClean="0">
                <a:solidFill>
                  <a:srgbClr val="7F7F7F"/>
                </a:solidFill>
                <a:latin typeface="Garamond"/>
                <a:ea typeface="华文细黑"/>
                <a:cs typeface="Garamond"/>
              </a:rPr>
              <a:t> </a:t>
            </a:r>
            <a:r>
              <a:rPr lang="en-US" altLang="zh-CN" b="1" dirty="0" smtClean="0">
                <a:solidFill>
                  <a:srgbClr val="7F7F7F"/>
                </a:solidFill>
                <a:latin typeface="Garamond"/>
                <a:ea typeface="华文细黑"/>
                <a:cs typeface="Garamond"/>
              </a:rPr>
              <a:t>…/E</a:t>
            </a:r>
          </a:p>
        </p:txBody>
      </p:sp>
    </p:spTree>
    <p:extLst>
      <p:ext uri="{BB962C8B-B14F-4D97-AF65-F5344CB8AC3E}">
        <p14:creationId xmlns:p14="http://schemas.microsoft.com/office/powerpoint/2010/main" val="4098800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Autofit/>
          </a:bodyPr>
          <a:lstStyle/>
          <a:p>
            <a:r>
              <a:rPr lang="en-US" sz="2800" b="1" dirty="0" smtClean="0">
                <a:solidFill>
                  <a:srgbClr val="7F7F7F"/>
                </a:solidFill>
                <a:latin typeface="Garamond"/>
                <a:cs typeface="Garamond"/>
              </a:rPr>
              <a:t>(</a:t>
            </a:r>
            <a:r>
              <a:rPr lang="en-US" sz="2800" b="1" dirty="0">
                <a:solidFill>
                  <a:srgbClr val="7F7F7F"/>
                </a:solidFill>
                <a:latin typeface="Garamond"/>
                <a:cs typeface="Garamond"/>
              </a:rPr>
              <a:t>C) Color-changing spiders </a:t>
            </a:r>
            <a:r>
              <a:rPr lang="en-US" sz="2800" b="1" dirty="0">
                <a:solidFill>
                  <a:srgbClr val="FF0000"/>
                </a:solidFill>
                <a:latin typeface="Garamond"/>
                <a:cs typeface="Garamond"/>
              </a:rPr>
              <a:t>possess color </a:t>
            </a:r>
            <a:endParaRPr lang="en-US" sz="2800" b="1" dirty="0">
              <a:solidFill>
                <a:srgbClr val="FF0000"/>
              </a:solidFill>
              <a:latin typeface="Garamond"/>
              <a:cs typeface="Garamond"/>
            </a:endParaRPr>
          </a:p>
          <a:p>
            <a:r>
              <a:rPr lang="en-US" sz="2800" b="1" dirty="0">
                <a:solidFill>
                  <a:srgbClr val="FF0000"/>
                </a:solidFill>
                <a:latin typeface="Garamond"/>
                <a:cs typeface="Garamond"/>
              </a:rPr>
              <a:t>discrimination that is more acute than that of </a:t>
            </a:r>
            <a:endParaRPr lang="en-US" sz="2800" b="1" dirty="0">
              <a:solidFill>
                <a:srgbClr val="FF0000"/>
              </a:solidFill>
              <a:latin typeface="Garamond"/>
              <a:cs typeface="Garamond"/>
            </a:endParaRPr>
          </a:p>
          <a:p>
            <a:r>
              <a:rPr lang="en-US" sz="2800" b="1" dirty="0">
                <a:solidFill>
                  <a:srgbClr val="FF0000"/>
                </a:solidFill>
                <a:latin typeface="Garamond"/>
                <a:cs typeface="Garamond"/>
              </a:rPr>
              <a:t>spiders that lack the ability to change color</a:t>
            </a:r>
            <a:r>
              <a:rPr lang="en-US" sz="2800" b="1" dirty="0">
                <a:solidFill>
                  <a:srgbClr val="7F7F7F"/>
                </a:solidFill>
                <a:latin typeface="Garamond"/>
                <a:cs typeface="Garamond"/>
              </a:rPr>
              <a:t>. </a:t>
            </a:r>
            <a:endParaRPr lang="en-US" sz="2800" b="1" dirty="0" smtClean="0">
              <a:solidFill>
                <a:srgbClr val="7F7F7F"/>
              </a:solidFill>
              <a:latin typeface="Garamond"/>
              <a:cs typeface="Garamond"/>
            </a:endParaRPr>
          </a:p>
          <a:p>
            <a:r>
              <a:rPr lang="en-US" sz="2800" b="1" dirty="0" smtClean="0">
                <a:solidFill>
                  <a:srgbClr val="7F7F7F"/>
                </a:solidFill>
                <a:latin typeface="Garamond"/>
                <a:cs typeface="Garamond"/>
              </a:rPr>
              <a:t>(</a:t>
            </a:r>
            <a:r>
              <a:rPr lang="en-US" sz="2800" b="1" dirty="0">
                <a:solidFill>
                  <a:srgbClr val="7F7F7F"/>
                </a:solidFill>
                <a:latin typeface="Garamond"/>
                <a:cs typeface="Garamond"/>
              </a:rPr>
              <a:t>D) Color-changing spiders spin webs that are </a:t>
            </a:r>
            <a:endParaRPr lang="en-US" sz="2800" b="1" dirty="0">
              <a:solidFill>
                <a:srgbClr val="7F7F7F"/>
              </a:solidFill>
              <a:latin typeface="Garamond"/>
              <a:cs typeface="Garamond"/>
            </a:endParaRPr>
          </a:p>
          <a:p>
            <a:r>
              <a:rPr lang="en-US" sz="2800" b="1" dirty="0">
                <a:solidFill>
                  <a:srgbClr val="FF0000"/>
                </a:solidFill>
                <a:latin typeface="Garamond"/>
                <a:cs typeface="Garamond"/>
              </a:rPr>
              <a:t>readily seen by the predators of those spiders. </a:t>
            </a:r>
            <a:endParaRPr lang="en-US" sz="2800" b="1" dirty="0" smtClean="0">
              <a:solidFill>
                <a:srgbClr val="FF0000"/>
              </a:solidFill>
              <a:latin typeface="Garamond"/>
              <a:cs typeface="Garamond"/>
            </a:endParaRPr>
          </a:p>
          <a:p>
            <a:r>
              <a:rPr lang="en-US" sz="2800" b="1" dirty="0" smtClean="0">
                <a:solidFill>
                  <a:srgbClr val="7F7F7F"/>
                </a:solidFill>
                <a:latin typeface="Garamond"/>
                <a:cs typeface="Garamond"/>
              </a:rPr>
              <a:t>(</a:t>
            </a:r>
            <a:r>
              <a:rPr lang="en-US" sz="2800" b="1" dirty="0">
                <a:solidFill>
                  <a:srgbClr val="7F7F7F"/>
                </a:solidFill>
                <a:latin typeface="Garamond"/>
                <a:cs typeface="Garamond"/>
              </a:rPr>
              <a:t>E) The color discrimination of </a:t>
            </a:r>
            <a:r>
              <a:rPr lang="en-US" sz="2800" b="1" dirty="0">
                <a:solidFill>
                  <a:srgbClr val="4F81BD"/>
                </a:solidFill>
                <a:latin typeface="Garamond"/>
                <a:cs typeface="Garamond"/>
              </a:rPr>
              <a:t>certain birds that </a:t>
            </a:r>
            <a:endParaRPr lang="en-US" sz="2800" b="1" dirty="0">
              <a:solidFill>
                <a:srgbClr val="4F81BD"/>
              </a:solidFill>
              <a:latin typeface="Garamond"/>
              <a:cs typeface="Garamond"/>
            </a:endParaRPr>
          </a:p>
          <a:p>
            <a:r>
              <a:rPr lang="en-US" sz="2800" b="1" dirty="0">
                <a:solidFill>
                  <a:srgbClr val="4F81BD"/>
                </a:solidFill>
                <a:latin typeface="Garamond"/>
                <a:cs typeface="Garamond"/>
              </a:rPr>
              <a:t>feed on color-changing spiders is no more acute than that of human beings. </a:t>
            </a:r>
            <a:endParaRPr lang="en-US" sz="2800" b="1" dirty="0">
              <a:solidFill>
                <a:srgbClr val="4F81BD"/>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818611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en-US" altLang="zh-CN" sz="3000" b="1" dirty="0">
                <a:solidFill>
                  <a:srgbClr val="7F7F7F"/>
                </a:solidFill>
                <a:latin typeface="Garamond"/>
                <a:ea typeface="华文细黑"/>
                <a:cs typeface="Garamond"/>
              </a:rPr>
              <a:t>Which of the following, if true, would most seriously weaken the author’s assertion?</a:t>
            </a:r>
          </a:p>
          <a:p>
            <a:r>
              <a:rPr lang="zh-CN" altLang="en-US" sz="3000" b="1" dirty="0" smtClean="0">
                <a:solidFill>
                  <a:srgbClr val="7F7F7F"/>
                </a:solidFill>
                <a:latin typeface="Garamond"/>
                <a:ea typeface="华文细黑"/>
                <a:cs typeface="Garamond"/>
              </a:rPr>
              <a:t>这是常见的</a:t>
            </a:r>
            <a:r>
              <a:rPr lang="en-US" altLang="zh-CN" sz="3000" b="1" dirty="0" smtClean="0">
                <a:solidFill>
                  <a:srgbClr val="7F7F7F"/>
                </a:solidFill>
                <a:latin typeface="Garamond"/>
                <a:ea typeface="华文细黑"/>
                <a:cs typeface="Garamond"/>
              </a:rPr>
              <a:t>weaken</a:t>
            </a:r>
            <a:r>
              <a:rPr lang="zh-CN" altLang="en-US" sz="3000" b="1" dirty="0" smtClean="0">
                <a:solidFill>
                  <a:srgbClr val="7F7F7F"/>
                </a:solidFill>
                <a:latin typeface="Garamond"/>
                <a:ea typeface="华文细黑"/>
                <a:cs typeface="Garamond"/>
              </a:rPr>
              <a:t>题的提问方式，问怎样削弱原文的推理过程，常见的原文方法有：</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1</a:t>
            </a:r>
            <a:r>
              <a:rPr lang="zh-CN" altLang="en-US" sz="3000" b="1" dirty="0" smtClean="0">
                <a:solidFill>
                  <a:srgbClr val="7F7F7F"/>
                </a:solidFill>
                <a:latin typeface="Garamond"/>
                <a:ea typeface="华文细黑"/>
                <a:cs typeface="Garamond"/>
              </a:rPr>
              <a:t>）直接反对前提</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2</a:t>
            </a:r>
            <a:r>
              <a:rPr lang="zh-CN" altLang="en-US" sz="3000" b="1" dirty="0" smtClean="0">
                <a:solidFill>
                  <a:srgbClr val="7F7F7F"/>
                </a:solidFill>
                <a:latin typeface="Garamond"/>
                <a:ea typeface="华文细黑"/>
                <a:cs typeface="Garamond"/>
              </a:rPr>
              <a:t>）反对证据</a:t>
            </a:r>
            <a:endParaRPr lang="en-US" altLang="zh-CN" sz="3000" b="1" dirty="0" smtClean="0">
              <a:solidFill>
                <a:srgbClr val="7F7F7F"/>
              </a:solidFill>
              <a:latin typeface="Garamond"/>
              <a:ea typeface="华文细黑"/>
              <a:cs typeface="Garamond"/>
            </a:endParaRPr>
          </a:p>
          <a:p>
            <a:r>
              <a:rPr lang="en-US" altLang="zh-CN" sz="3000" b="1" dirty="0" smtClean="0">
                <a:solidFill>
                  <a:srgbClr val="7F7F7F"/>
                </a:solidFill>
                <a:latin typeface="Garamond"/>
                <a:ea typeface="华文细黑"/>
                <a:cs typeface="Garamond"/>
              </a:rPr>
              <a:t>3</a:t>
            </a:r>
            <a:r>
              <a:rPr lang="zh-CN" altLang="en-US" sz="3000" b="1" dirty="0" smtClean="0">
                <a:solidFill>
                  <a:srgbClr val="7F7F7F"/>
                </a:solidFill>
                <a:latin typeface="Garamond"/>
                <a:ea typeface="华文细黑"/>
                <a:cs typeface="Garamond"/>
              </a:rPr>
              <a:t>）给出其他原因</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总结起来：加大推理过程的差异。</a:t>
            </a:r>
            <a:endParaRPr lang="en-US" altLang="zh-CN" sz="3000" b="1" dirty="0" smtClean="0">
              <a:solidFill>
                <a:srgbClr val="7F7F7F"/>
              </a:solidFill>
              <a:latin typeface="Garamond"/>
              <a:ea typeface="华文细黑"/>
              <a:cs typeface="Garamond"/>
            </a:endParaRPr>
          </a:p>
          <a:p>
            <a:endParaRPr lang="en-US" altLang="zh-CN" sz="30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2256451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fontScale="92500" lnSpcReduction="20000"/>
          </a:bodyPr>
          <a:lstStyle/>
          <a:p>
            <a:r>
              <a:rPr lang="en-US" b="1" u="sng" dirty="0">
                <a:solidFill>
                  <a:schemeClr val="tx2"/>
                </a:solidFill>
                <a:latin typeface="Garamond"/>
                <a:cs typeface="Garamond"/>
              </a:rPr>
              <a:t>Housing construction materials give off distinctive sounds when exposed to high temperatures. </a:t>
            </a:r>
            <a:r>
              <a:rPr lang="en-US" b="1" dirty="0">
                <a:solidFill>
                  <a:schemeClr val="bg1">
                    <a:lumMod val="50000"/>
                  </a:schemeClr>
                </a:solidFill>
                <a:latin typeface="Garamond"/>
                <a:cs typeface="Garamond"/>
              </a:rPr>
              <a:t>Acoustic sensors accurately detect such sounds </a:t>
            </a:r>
            <a:r>
              <a:rPr lang="en-US" b="1" u="sng" dirty="0">
                <a:solidFill>
                  <a:srgbClr val="1F497D"/>
                </a:solidFill>
                <a:latin typeface="Garamond"/>
                <a:cs typeface="Garamond"/>
              </a:rPr>
              <a:t>and fire alarms incorporating acoustic sensors can provide an early warning of house fires</a:t>
            </a:r>
            <a:r>
              <a:rPr lang="en-US" b="1" dirty="0">
                <a:solidFill>
                  <a:schemeClr val="bg1">
                    <a:lumMod val="50000"/>
                  </a:schemeClr>
                </a:solidFill>
                <a:latin typeface="Garamond"/>
                <a:cs typeface="Garamond"/>
              </a:rPr>
              <a:t>, allowing inhabitants to escape before being overcome by smoke. Since smoke inhalation is the most common cause of fatalities in house fires, </a:t>
            </a:r>
            <a:r>
              <a:rPr lang="en-US" b="1" u="sng" dirty="0">
                <a:solidFill>
                  <a:srgbClr val="1F497D"/>
                </a:solidFill>
                <a:latin typeface="Garamond"/>
                <a:cs typeface="Garamond"/>
              </a:rPr>
              <a:t>mandating acoustic-sensor- based alarms instead of smoke detectors will eliminate house fire as a major cause of death. </a:t>
            </a:r>
            <a:endParaRPr lang="en-US" b="1" u="sng" dirty="0">
              <a:solidFill>
                <a:srgbClr val="1F497D"/>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4238197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lnSpcReduction="10000"/>
          </a:bodyPr>
          <a:lstStyle/>
          <a:p>
            <a:r>
              <a:rPr lang="en-US" b="1" dirty="0">
                <a:solidFill>
                  <a:schemeClr val="bg1">
                    <a:lumMod val="50000"/>
                  </a:schemeClr>
                </a:solidFill>
                <a:latin typeface="Garamond"/>
                <a:cs typeface="Garamond"/>
              </a:rPr>
              <a:t>Which of the following, if true, most weakens the argument given? </a:t>
            </a:r>
            <a:endParaRPr lang="en-US" b="1" dirty="0">
              <a:solidFill>
                <a:schemeClr val="bg1">
                  <a:lumMod val="50000"/>
                </a:schemeClr>
              </a:solidFill>
              <a:latin typeface="Garamond"/>
              <a:cs typeface="Garamond"/>
            </a:endParaRPr>
          </a:p>
          <a:p>
            <a:r>
              <a:rPr lang="en-US" b="1" dirty="0">
                <a:solidFill>
                  <a:schemeClr val="bg1">
                    <a:lumMod val="50000"/>
                  </a:schemeClr>
                </a:solidFill>
                <a:latin typeface="Garamond"/>
                <a:cs typeface="Garamond"/>
              </a:rPr>
              <a:t>(A) The present </a:t>
            </a:r>
            <a:r>
              <a:rPr lang="en-US" b="1" dirty="0">
                <a:solidFill>
                  <a:srgbClr val="FF0000"/>
                </a:solidFill>
                <a:latin typeface="Garamond"/>
                <a:cs typeface="Garamond"/>
              </a:rPr>
              <a:t>high cost </a:t>
            </a:r>
            <a:r>
              <a:rPr lang="en-US" b="1" dirty="0">
                <a:solidFill>
                  <a:schemeClr val="bg1">
                    <a:lumMod val="50000"/>
                  </a:schemeClr>
                </a:solidFill>
                <a:latin typeface="Garamond"/>
                <a:cs typeface="Garamond"/>
              </a:rPr>
              <a:t>of acoustic-sensor- based alarm systems </a:t>
            </a:r>
            <a:r>
              <a:rPr lang="en-US" b="1" dirty="0">
                <a:solidFill>
                  <a:srgbClr val="FF0000"/>
                </a:solidFill>
                <a:latin typeface="Garamond"/>
                <a:cs typeface="Garamond"/>
              </a:rPr>
              <a:t>will decline </a:t>
            </a:r>
            <a:r>
              <a:rPr lang="en-US" b="1" dirty="0">
                <a:solidFill>
                  <a:schemeClr val="bg1">
                    <a:lumMod val="50000"/>
                  </a:schemeClr>
                </a:solidFill>
                <a:latin typeface="Garamond"/>
                <a:cs typeface="Garamond"/>
              </a:rPr>
              <a:t>if their use becomes widespread. </a:t>
            </a:r>
            <a:endParaRPr lang="en-US" b="1" dirty="0">
              <a:solidFill>
                <a:schemeClr val="bg1">
                  <a:lumMod val="50000"/>
                </a:schemeClr>
              </a:solidFill>
              <a:latin typeface="Garamond"/>
              <a:cs typeface="Garamond"/>
            </a:endParaRPr>
          </a:p>
          <a:p>
            <a:r>
              <a:rPr lang="en-US" b="1" dirty="0">
                <a:solidFill>
                  <a:schemeClr val="bg1">
                    <a:lumMod val="50000"/>
                  </a:schemeClr>
                </a:solidFill>
                <a:latin typeface="Garamond"/>
                <a:cs typeface="Garamond"/>
              </a:rPr>
              <a:t>(B) When fully ignited, many materials used in housing </a:t>
            </a:r>
            <a:r>
              <a:rPr lang="en-US" b="1" dirty="0">
                <a:solidFill>
                  <a:srgbClr val="FF0000"/>
                </a:solidFill>
                <a:latin typeface="Garamond"/>
                <a:cs typeface="Garamond"/>
              </a:rPr>
              <a:t>construction give off sounds that are audible even from several hundred yards </a:t>
            </a:r>
            <a:r>
              <a:rPr lang="en-US" b="1" dirty="0">
                <a:solidFill>
                  <a:schemeClr val="bg1">
                    <a:lumMod val="50000"/>
                  </a:schemeClr>
                </a:solidFill>
                <a:latin typeface="Garamond"/>
                <a:cs typeface="Garamond"/>
              </a:rPr>
              <a:t>away. </a:t>
            </a:r>
            <a:endParaRPr lang="en-US" b="1" dirty="0">
              <a:solidFill>
                <a:schemeClr val="bg1">
                  <a:lumMod val="50000"/>
                </a:schemeClr>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3306086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lnSpcReduction="10000"/>
          </a:bodyPr>
          <a:lstStyle/>
          <a:p>
            <a:r>
              <a:rPr lang="en-US" b="1" dirty="0">
                <a:solidFill>
                  <a:schemeClr val="bg1">
                    <a:lumMod val="50000"/>
                  </a:schemeClr>
                </a:solidFill>
                <a:latin typeface="Garamond"/>
                <a:cs typeface="Garamond"/>
              </a:rPr>
              <a:t>(C) Many fires begin in cushions or in mattresses, </a:t>
            </a:r>
            <a:r>
              <a:rPr lang="en-US" b="1" dirty="0">
                <a:solidFill>
                  <a:srgbClr val="4F81BD"/>
                </a:solidFill>
                <a:latin typeface="Garamond"/>
                <a:cs typeface="Garamond"/>
              </a:rPr>
              <a:t>producing large amounts of smoke without giving off any sounds</a:t>
            </a:r>
            <a:r>
              <a:rPr lang="en-US" b="1" dirty="0">
                <a:solidFill>
                  <a:schemeClr val="bg1">
                    <a:lumMod val="50000"/>
                  </a:schemeClr>
                </a:solidFill>
                <a:latin typeface="Garamond"/>
                <a:cs typeface="Garamond"/>
              </a:rPr>
              <a:t>. </a:t>
            </a:r>
            <a:endParaRPr lang="en-US" b="1" dirty="0">
              <a:solidFill>
                <a:schemeClr val="bg1">
                  <a:lumMod val="50000"/>
                </a:schemeClr>
              </a:solidFill>
              <a:latin typeface="Garamond"/>
              <a:cs typeface="Garamond"/>
            </a:endParaRPr>
          </a:p>
          <a:p>
            <a:r>
              <a:rPr lang="en-US" b="1" dirty="0">
                <a:solidFill>
                  <a:schemeClr val="bg1">
                    <a:lumMod val="50000"/>
                  </a:schemeClr>
                </a:solidFill>
                <a:latin typeface="Garamond"/>
                <a:cs typeface="Garamond"/>
              </a:rPr>
              <a:t>(D) </a:t>
            </a:r>
            <a:r>
              <a:rPr lang="en-US" b="1" dirty="0">
                <a:solidFill>
                  <a:srgbClr val="FF0000"/>
                </a:solidFill>
                <a:latin typeface="Garamond"/>
                <a:cs typeface="Garamond"/>
              </a:rPr>
              <a:t>Two or more acoustic-sensor-based alarms would be needed </a:t>
            </a:r>
            <a:r>
              <a:rPr lang="en-US" b="1" dirty="0">
                <a:solidFill>
                  <a:schemeClr val="bg1">
                    <a:lumMod val="50000"/>
                  </a:schemeClr>
                </a:solidFill>
                <a:latin typeface="Garamond"/>
                <a:cs typeface="Garamond"/>
              </a:rPr>
              <a:t>to provide adequate protection in some larger houses. </a:t>
            </a:r>
            <a:endParaRPr lang="en-US" b="1" dirty="0">
              <a:solidFill>
                <a:schemeClr val="bg1">
                  <a:lumMod val="50000"/>
                </a:schemeClr>
              </a:solidFill>
              <a:latin typeface="Garamond"/>
              <a:cs typeface="Garamond"/>
            </a:endParaRPr>
          </a:p>
          <a:p>
            <a:r>
              <a:rPr lang="en-US" b="1" dirty="0">
                <a:solidFill>
                  <a:schemeClr val="bg1">
                    <a:lumMod val="50000"/>
                  </a:schemeClr>
                </a:solidFill>
                <a:latin typeface="Garamond"/>
                <a:cs typeface="Garamond"/>
              </a:rPr>
              <a:t>(E) </a:t>
            </a:r>
            <a:r>
              <a:rPr lang="en-US" b="1" dirty="0">
                <a:solidFill>
                  <a:srgbClr val="FF0000"/>
                </a:solidFill>
                <a:latin typeface="Garamond"/>
                <a:cs typeface="Garamond"/>
              </a:rPr>
              <a:t>Smoke detectors have been responsible for saving many lives </a:t>
            </a:r>
            <a:r>
              <a:rPr lang="en-US" b="1" dirty="0">
                <a:solidFill>
                  <a:schemeClr val="bg1">
                    <a:lumMod val="50000"/>
                  </a:schemeClr>
                </a:solidFill>
                <a:latin typeface="Garamond"/>
                <a:cs typeface="Garamond"/>
              </a:rPr>
              <a:t>since their use became widespread. </a:t>
            </a:r>
            <a:endParaRPr lang="en-US" b="1" dirty="0">
              <a:solidFill>
                <a:schemeClr val="bg1">
                  <a:lumMod val="50000"/>
                </a:schemeClr>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214378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en-US" b="1" dirty="0">
                <a:solidFill>
                  <a:schemeClr val="bg1">
                    <a:lumMod val="50000"/>
                  </a:schemeClr>
                </a:solidFill>
                <a:latin typeface="Garamond"/>
                <a:cs typeface="Garamond"/>
              </a:rPr>
              <a:t>Despite </a:t>
            </a:r>
            <a:r>
              <a:rPr lang="en-US" b="1" u="sng" dirty="0">
                <a:solidFill>
                  <a:srgbClr val="1F497D"/>
                </a:solidFill>
                <a:latin typeface="Garamond"/>
                <a:cs typeface="Garamond"/>
              </a:rPr>
              <a:t>a dramatic increase in the number of people riding bicycles for recreation in Parkville</a:t>
            </a:r>
            <a:r>
              <a:rPr lang="en-US" b="1" dirty="0">
                <a:solidFill>
                  <a:schemeClr val="bg1">
                    <a:lumMod val="50000"/>
                  </a:schemeClr>
                </a:solidFill>
                <a:latin typeface="Garamond"/>
                <a:cs typeface="Garamond"/>
              </a:rPr>
              <a:t>. a recent report by the Parkville Department of Transportation shows that the </a:t>
            </a:r>
            <a:r>
              <a:rPr lang="en-US" b="1" u="sng" dirty="0">
                <a:solidFill>
                  <a:srgbClr val="1F497D"/>
                </a:solidFill>
                <a:latin typeface="Garamond"/>
                <a:cs typeface="Garamond"/>
              </a:rPr>
              <a:t>number of accidents involving bicycles has decreased for the third consecutive year</a:t>
            </a:r>
            <a:r>
              <a:rPr lang="en-US" b="1" dirty="0">
                <a:solidFill>
                  <a:schemeClr val="bg1">
                    <a:lumMod val="50000"/>
                  </a:schemeClr>
                </a:solidFill>
                <a:latin typeface="Garamond"/>
                <a:cs typeface="Garamond"/>
              </a:rPr>
              <a:t>. </a:t>
            </a:r>
            <a:endParaRPr lang="en-US" b="1" dirty="0">
              <a:solidFill>
                <a:schemeClr val="bg1">
                  <a:lumMod val="50000"/>
                </a:schemeClr>
              </a:solidFill>
              <a:latin typeface="Garamond"/>
              <a:cs typeface="Garamond"/>
            </a:endParaRPr>
          </a:p>
          <a:p>
            <a:r>
              <a:rPr lang="zh-CN" altLang="en-US" sz="3000" b="1" dirty="0" smtClean="0">
                <a:solidFill>
                  <a:srgbClr val="7F7F7F"/>
                </a:solidFill>
                <a:latin typeface="Garamond"/>
                <a:ea typeface="华文细黑"/>
                <a:cs typeface="Garamond"/>
              </a:rPr>
              <a:t>现象推出结论过程中的差异？</a:t>
            </a:r>
            <a:endParaRPr lang="en-US" altLang="zh-CN" sz="30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959621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Autofit/>
          </a:bodyPr>
          <a:lstStyle/>
          <a:p>
            <a:r>
              <a:rPr lang="en-US" sz="2800" b="1" dirty="0" smtClean="0">
                <a:solidFill>
                  <a:schemeClr val="bg1">
                    <a:lumMod val="50000"/>
                  </a:schemeClr>
                </a:solidFill>
                <a:latin typeface="Garamond"/>
                <a:cs typeface="Garamond"/>
              </a:rPr>
              <a:t>Which of the following, if true during the last three years, best reconciles </a:t>
            </a:r>
            <a:r>
              <a:rPr lang="en-US" sz="2800" b="1" dirty="0">
                <a:solidFill>
                  <a:schemeClr val="bg1">
                    <a:lumMod val="50000"/>
                  </a:schemeClr>
                </a:solidFill>
                <a:latin typeface="Garamond"/>
                <a:cs typeface="Garamond"/>
              </a:rPr>
              <a:t>the apparent discrepancy in the facts above? </a:t>
            </a:r>
            <a:endParaRPr lang="en-US" sz="2800" b="1" dirty="0">
              <a:solidFill>
                <a:schemeClr val="bg1">
                  <a:lumMod val="50000"/>
                </a:schemeClr>
              </a:solidFill>
              <a:latin typeface="Garamond"/>
              <a:cs typeface="Garamond"/>
            </a:endParaRPr>
          </a:p>
          <a:p>
            <a:r>
              <a:rPr lang="en-US" sz="2800" b="1" dirty="0">
                <a:solidFill>
                  <a:schemeClr val="bg1">
                    <a:lumMod val="50000"/>
                  </a:schemeClr>
                </a:solidFill>
                <a:latin typeface="Garamond"/>
                <a:cs typeface="Garamond"/>
              </a:rPr>
              <a:t>(A) The Parkville Department of Recreation </a:t>
            </a:r>
            <a:r>
              <a:rPr lang="en-US" sz="2800" b="1" dirty="0">
                <a:solidFill>
                  <a:srgbClr val="FF0000"/>
                </a:solidFill>
                <a:latin typeface="Garamond"/>
                <a:cs typeface="Garamond"/>
              </a:rPr>
              <a:t>confiscated abandoned bicycles and sold them</a:t>
            </a:r>
            <a:r>
              <a:rPr lang="en-US" sz="2800" b="1" dirty="0">
                <a:solidFill>
                  <a:schemeClr val="bg1">
                    <a:lumMod val="50000"/>
                  </a:schemeClr>
                </a:solidFill>
                <a:latin typeface="Garamond"/>
                <a:cs typeface="Garamond"/>
              </a:rPr>
              <a:t> at auction to any interested Parkville residents. </a:t>
            </a:r>
            <a:endParaRPr lang="en-US" sz="2800" b="1" dirty="0">
              <a:solidFill>
                <a:schemeClr val="bg1">
                  <a:lumMod val="50000"/>
                </a:schemeClr>
              </a:solidFill>
              <a:latin typeface="Garamond"/>
              <a:cs typeface="Garamond"/>
            </a:endParaRPr>
          </a:p>
          <a:p>
            <a:r>
              <a:rPr lang="en-US" sz="2800" b="1" dirty="0">
                <a:solidFill>
                  <a:schemeClr val="bg1">
                    <a:lumMod val="50000"/>
                  </a:schemeClr>
                </a:solidFill>
                <a:latin typeface="Garamond"/>
                <a:cs typeface="Garamond"/>
              </a:rPr>
              <a:t>(B) </a:t>
            </a:r>
            <a:r>
              <a:rPr lang="en-US" sz="2800" b="1" dirty="0">
                <a:solidFill>
                  <a:srgbClr val="FF0000"/>
                </a:solidFill>
                <a:latin typeface="Garamond"/>
                <a:cs typeface="Garamond"/>
              </a:rPr>
              <a:t>Increased automobile and bus traffic </a:t>
            </a:r>
            <a:r>
              <a:rPr lang="en-US" sz="2800" b="1" dirty="0">
                <a:solidFill>
                  <a:schemeClr val="bg1">
                    <a:lumMod val="50000"/>
                  </a:schemeClr>
                </a:solidFill>
                <a:latin typeface="Garamond"/>
                <a:cs typeface="Garamond"/>
              </a:rPr>
              <a:t>in Parkville has been the leading cause of the most recent increase in automobile accidents. </a:t>
            </a:r>
            <a:endParaRPr lang="en-US" sz="2800" b="1" dirty="0">
              <a:solidFill>
                <a:schemeClr val="bg1">
                  <a:lumMod val="50000"/>
                </a:schemeClr>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662611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417638"/>
            <a:ext cx="8229600" cy="4499067"/>
          </a:xfrm>
          <a:solidFill>
            <a:schemeClr val="bg1">
              <a:alpha val="50000"/>
            </a:schemeClr>
          </a:solidFill>
        </p:spPr>
        <p:txBody>
          <a:bodyPr>
            <a:noAutofit/>
          </a:bodyPr>
          <a:lstStyle/>
          <a:p>
            <a:r>
              <a:rPr lang="en-US" sz="2800" b="1" dirty="0" smtClean="0">
                <a:solidFill>
                  <a:srgbClr val="7F7F7F"/>
                </a:solidFill>
                <a:latin typeface="Garamond"/>
                <a:cs typeface="Garamond"/>
              </a:rPr>
              <a:t>(</a:t>
            </a:r>
            <a:r>
              <a:rPr lang="en-US" sz="2800" b="1" dirty="0">
                <a:solidFill>
                  <a:srgbClr val="7F7F7F"/>
                </a:solidFill>
                <a:latin typeface="Garamond"/>
                <a:cs typeface="Garamond"/>
              </a:rPr>
              <a:t>C) Because of the local increase in the number of people bicycling for recreation. </a:t>
            </a:r>
            <a:r>
              <a:rPr lang="en-US" sz="2800" b="1" dirty="0">
                <a:solidFill>
                  <a:srgbClr val="FF0000"/>
                </a:solidFill>
                <a:latin typeface="Garamond"/>
                <a:cs typeface="Garamond"/>
              </a:rPr>
              <a:t>many out -of -town bicyclists ride in the Parkville area</a:t>
            </a:r>
            <a:r>
              <a:rPr lang="en-US" sz="2800" b="1" dirty="0">
                <a:solidFill>
                  <a:srgbClr val="7F7F7F"/>
                </a:solidFill>
                <a:latin typeface="Garamond"/>
                <a:cs typeface="Garamond"/>
              </a:rPr>
              <a:t>. </a:t>
            </a:r>
            <a:endParaRPr lang="en-US" sz="2800" b="1" dirty="0">
              <a:solidFill>
                <a:srgbClr val="7F7F7F"/>
              </a:solidFill>
              <a:latin typeface="Garamond"/>
              <a:cs typeface="Garamond"/>
            </a:endParaRPr>
          </a:p>
          <a:p>
            <a:r>
              <a:rPr lang="en-US" sz="2800" b="1" dirty="0">
                <a:solidFill>
                  <a:srgbClr val="7F7F7F"/>
                </a:solidFill>
                <a:latin typeface="Garamond"/>
                <a:cs typeface="Garamond"/>
              </a:rPr>
              <a:t>(D) The Parkville Police Department </a:t>
            </a:r>
            <a:r>
              <a:rPr lang="en-US" sz="2800" b="1" dirty="0">
                <a:solidFill>
                  <a:schemeClr val="accent1"/>
                </a:solidFill>
                <a:latin typeface="Garamond"/>
                <a:cs typeface="Garamond"/>
              </a:rPr>
              <a:t>enforced traffic rules for bicycle riders much more vigorously</a:t>
            </a:r>
            <a:r>
              <a:rPr lang="en-US" sz="2800" b="1" dirty="0">
                <a:solidFill>
                  <a:srgbClr val="7F7F7F"/>
                </a:solidFill>
                <a:latin typeface="Garamond"/>
                <a:cs typeface="Garamond"/>
              </a:rPr>
              <a:t> and began requiring recreational riders to pass a bicycle safety course. </a:t>
            </a:r>
            <a:endParaRPr lang="en-US" sz="2800" b="1" dirty="0">
              <a:solidFill>
                <a:srgbClr val="7F7F7F"/>
              </a:solidFill>
              <a:latin typeface="Garamond"/>
              <a:cs typeface="Garamond"/>
            </a:endParaRPr>
          </a:p>
          <a:p>
            <a:r>
              <a:rPr lang="en-US" sz="2800" b="1" dirty="0">
                <a:solidFill>
                  <a:srgbClr val="7F7F7F"/>
                </a:solidFill>
                <a:latin typeface="Garamond"/>
                <a:cs typeface="Garamond"/>
              </a:rPr>
              <a:t>(E) The Parkville Department of Transportation </a:t>
            </a:r>
            <a:r>
              <a:rPr lang="en-US" sz="2800" b="1" dirty="0">
                <a:solidFill>
                  <a:srgbClr val="FF0000"/>
                </a:solidFill>
                <a:latin typeface="Garamond"/>
                <a:cs typeface="Garamond"/>
              </a:rPr>
              <a:t>canceled a program that required all bicycles to be inspected and registered each year</a:t>
            </a:r>
            <a:r>
              <a:rPr lang="en-US" sz="2800" b="1" dirty="0">
                <a:solidFill>
                  <a:srgbClr val="7F7F7F"/>
                </a:solidFill>
                <a:latin typeface="Garamond"/>
                <a:cs typeface="Garamond"/>
              </a:rPr>
              <a:t>. </a:t>
            </a:r>
            <a:endParaRPr lang="en-US" sz="2800" b="1" dirty="0">
              <a:solidFill>
                <a:srgbClr val="7F7F7F"/>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zh-CN" altLang="en-US" b="1" dirty="0" smtClean="0">
                <a:solidFill>
                  <a:srgbClr val="7F7F7F"/>
                </a:solidFill>
                <a:latin typeface="华文细黑"/>
                <a:ea typeface="华文细黑"/>
                <a:cs typeface="华文细黑"/>
              </a:rPr>
              <a:t>逻辑题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4003099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417638"/>
            <a:ext cx="8229600" cy="4499067"/>
          </a:xfrm>
          <a:solidFill>
            <a:schemeClr val="bg1">
              <a:alpha val="50000"/>
            </a:schemeClr>
          </a:solidFill>
        </p:spPr>
        <p:txBody>
          <a:bodyPr>
            <a:noAutofit/>
          </a:bodyPr>
          <a:lstStyle/>
          <a:p>
            <a:r>
              <a:rPr lang="en-US" sz="3000" b="1" dirty="0">
                <a:solidFill>
                  <a:schemeClr val="bg1">
                    <a:lumMod val="50000"/>
                  </a:schemeClr>
                </a:solidFill>
                <a:latin typeface="Garamond"/>
                <a:cs typeface="Garamond"/>
              </a:rPr>
              <a:t>Which of the following statements concerning the marriage practices of plantation owners during the period of Black slavery in the United States can most logically be inferred from the information in the passage. </a:t>
            </a:r>
            <a:endParaRPr lang="en-US" sz="3000" b="1" dirty="0">
              <a:solidFill>
                <a:schemeClr val="bg1">
                  <a:lumMod val="50000"/>
                </a:schemeClr>
              </a:solidFill>
              <a:latin typeface="Garamond"/>
              <a:cs typeface="Garamond"/>
            </a:endParaRPr>
          </a:p>
          <a:p>
            <a:r>
              <a:rPr lang="en-US" sz="3000" b="1" dirty="0">
                <a:solidFill>
                  <a:schemeClr val="bg1">
                    <a:lumMod val="50000"/>
                  </a:schemeClr>
                </a:solidFill>
                <a:latin typeface="Garamond"/>
                <a:cs typeface="Garamond"/>
              </a:rPr>
              <a:t>(A) These practices began to alter sometime around the mid-eighteenth century. </a:t>
            </a:r>
            <a:endParaRPr lang="en-US" sz="3000" b="1" dirty="0">
              <a:solidFill>
                <a:schemeClr val="bg1">
                  <a:lumMod val="50000"/>
                </a:schemeClr>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en-US" altLang="en-US" b="1" dirty="0" smtClean="0">
                <a:solidFill>
                  <a:srgbClr val="7F7F7F"/>
                </a:solidFill>
                <a:latin typeface="Garamond"/>
                <a:ea typeface="华文细黑"/>
                <a:cs typeface="Garamond"/>
              </a:rPr>
              <a:t>Infer</a:t>
            </a:r>
            <a:r>
              <a:rPr lang="zh-CN" altLang="en-US" b="1" dirty="0" smtClean="0">
                <a:solidFill>
                  <a:srgbClr val="7F7F7F"/>
                </a:solidFill>
                <a:latin typeface="Garamond"/>
                <a:ea typeface="华文细黑"/>
                <a:cs typeface="Garamond"/>
              </a:rPr>
              <a:t> 暗示推理</a:t>
            </a:r>
            <a:r>
              <a:rPr lang="zh-CN" altLang="en-US" b="1" dirty="0" smtClean="0">
                <a:solidFill>
                  <a:srgbClr val="7F7F7F"/>
                </a:solidFill>
                <a:latin typeface="华文细黑"/>
                <a:ea typeface="华文细黑"/>
                <a:cs typeface="华文细黑"/>
              </a:rPr>
              <a:t>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482061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417638"/>
            <a:ext cx="8229600" cy="4499067"/>
          </a:xfrm>
          <a:solidFill>
            <a:schemeClr val="bg1">
              <a:alpha val="50000"/>
            </a:schemeClr>
          </a:solidFill>
        </p:spPr>
        <p:txBody>
          <a:bodyPr>
            <a:noAutofit/>
          </a:bodyPr>
          <a:lstStyle/>
          <a:p>
            <a:r>
              <a:rPr lang="en-US" sz="3000" b="1" dirty="0">
                <a:solidFill>
                  <a:schemeClr val="bg1">
                    <a:lumMod val="50000"/>
                  </a:schemeClr>
                </a:solidFill>
                <a:latin typeface="Garamond"/>
                <a:cs typeface="Garamond"/>
              </a:rPr>
              <a:t>(B) These practices varied markedly from one region of the country to another. </a:t>
            </a:r>
          </a:p>
          <a:p>
            <a:r>
              <a:rPr lang="en-US" sz="3000" b="1" dirty="0" smtClean="0">
                <a:solidFill>
                  <a:schemeClr val="bg1">
                    <a:lumMod val="50000"/>
                  </a:schemeClr>
                </a:solidFill>
                <a:latin typeface="Garamond"/>
                <a:cs typeface="Garamond"/>
              </a:rPr>
              <a:t>(</a:t>
            </a:r>
            <a:r>
              <a:rPr lang="en-US" sz="3000" b="1" dirty="0">
                <a:solidFill>
                  <a:schemeClr val="bg1">
                    <a:lumMod val="50000"/>
                  </a:schemeClr>
                </a:solidFill>
                <a:latin typeface="Garamond"/>
                <a:cs typeface="Garamond"/>
              </a:rPr>
              <a:t>C) Plantation owners usually based their choice of marriage partners on economic considerations. </a:t>
            </a:r>
            <a:endParaRPr lang="en-US" sz="3000" b="1" dirty="0">
              <a:solidFill>
                <a:schemeClr val="bg1">
                  <a:lumMod val="50000"/>
                </a:schemeClr>
              </a:solidFill>
              <a:latin typeface="Garamond"/>
              <a:cs typeface="Garamond"/>
            </a:endParaRPr>
          </a:p>
          <a:p>
            <a:r>
              <a:rPr lang="en-US" sz="3000" b="1" dirty="0">
                <a:solidFill>
                  <a:schemeClr val="bg1">
                    <a:lumMod val="50000"/>
                  </a:schemeClr>
                </a:solidFill>
                <a:latin typeface="Garamond"/>
                <a:cs typeface="Garamond"/>
              </a:rPr>
              <a:t>(D) Plantation owners often married earlier than slaves. </a:t>
            </a:r>
            <a:endParaRPr lang="en-US" sz="3000" b="1" dirty="0">
              <a:solidFill>
                <a:schemeClr val="bg1">
                  <a:lumMod val="50000"/>
                </a:schemeClr>
              </a:solidFill>
              <a:latin typeface="Garamond"/>
              <a:cs typeface="Garamond"/>
            </a:endParaRPr>
          </a:p>
          <a:p>
            <a:r>
              <a:rPr lang="en-US" sz="3000" b="1" dirty="0">
                <a:solidFill>
                  <a:schemeClr val="accent1"/>
                </a:solidFill>
                <a:latin typeface="Garamond"/>
                <a:cs typeface="Garamond"/>
              </a:rPr>
              <a:t>(E) Plantation owners often married their cousins. </a:t>
            </a:r>
            <a:endParaRPr lang="en-US" sz="3000" b="1" dirty="0">
              <a:solidFill>
                <a:schemeClr val="accent1"/>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en-US" altLang="en-US" b="1" dirty="0" smtClean="0">
                <a:solidFill>
                  <a:srgbClr val="7F7F7F"/>
                </a:solidFill>
                <a:latin typeface="Garamond"/>
                <a:ea typeface="华文细黑"/>
                <a:cs typeface="Garamond"/>
              </a:rPr>
              <a:t>Infer</a:t>
            </a:r>
            <a:r>
              <a:rPr lang="zh-CN" altLang="en-US" b="1" dirty="0" smtClean="0">
                <a:solidFill>
                  <a:srgbClr val="7F7F7F"/>
                </a:solidFill>
                <a:latin typeface="Garamond"/>
                <a:ea typeface="华文细黑"/>
                <a:cs typeface="Garamond"/>
              </a:rPr>
              <a:t> 暗示推理</a:t>
            </a:r>
            <a:r>
              <a:rPr lang="zh-CN" altLang="en-US" b="1" dirty="0" smtClean="0">
                <a:solidFill>
                  <a:srgbClr val="7F7F7F"/>
                </a:solidFill>
                <a:latin typeface="华文细黑"/>
                <a:ea typeface="华文细黑"/>
                <a:cs typeface="华文细黑"/>
              </a:rPr>
              <a:t>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135259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457200" y="2592282"/>
            <a:ext cx="8229600" cy="1143000"/>
          </a:xfrm>
        </p:spPr>
        <p:txBody>
          <a:bodyPr>
            <a:normAutofit/>
          </a:bodyPr>
          <a:lstStyle/>
          <a:p>
            <a:r>
              <a:rPr lang="zh-CN" altLang="en-US" b="1" dirty="0" smtClean="0">
                <a:solidFill>
                  <a:srgbClr val="FFFFFF"/>
                </a:solidFill>
                <a:latin typeface="华文细黑"/>
                <a:ea typeface="华文细黑"/>
                <a:cs typeface="华文细黑"/>
              </a:rPr>
              <a:t>阅读考点与题型</a:t>
            </a:r>
            <a:endParaRPr lang="en-US" b="1" dirty="0">
              <a:solidFill>
                <a:srgbClr val="FFFFFF"/>
              </a:solidFill>
              <a:latin typeface="华文细黑"/>
              <a:ea typeface="华文细黑"/>
              <a:cs typeface="华文细黑"/>
            </a:endParaRPr>
          </a:p>
        </p:txBody>
      </p:sp>
    </p:spTree>
    <p:extLst>
      <p:ext uri="{BB962C8B-B14F-4D97-AF65-F5344CB8AC3E}">
        <p14:creationId xmlns:p14="http://schemas.microsoft.com/office/powerpoint/2010/main" val="2742611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417638"/>
            <a:ext cx="8229600" cy="4499067"/>
          </a:xfrm>
          <a:solidFill>
            <a:schemeClr val="bg1">
              <a:alpha val="50000"/>
            </a:schemeClr>
          </a:solidFill>
        </p:spPr>
        <p:txBody>
          <a:bodyPr>
            <a:noAutofit/>
          </a:bodyPr>
          <a:lstStyle/>
          <a:p>
            <a:r>
              <a:rPr lang="en-US" b="1" dirty="0" err="1">
                <a:solidFill>
                  <a:schemeClr val="bg1">
                    <a:lumMod val="50000"/>
                  </a:schemeClr>
                </a:solidFill>
                <a:latin typeface="Garamond"/>
                <a:cs typeface="Garamond"/>
              </a:rPr>
              <a:t>Gutman</a:t>
            </a:r>
            <a:r>
              <a:rPr lang="en-US" b="1" dirty="0">
                <a:solidFill>
                  <a:schemeClr val="bg1">
                    <a:lumMod val="50000"/>
                  </a:schemeClr>
                </a:solidFill>
                <a:latin typeface="Garamond"/>
                <a:cs typeface="Garamond"/>
              </a:rPr>
              <a:t> discovers that cousins rarely married, an exogamous tendency that </a:t>
            </a:r>
            <a:r>
              <a:rPr lang="en-US" b="1" dirty="0" smtClean="0">
                <a:solidFill>
                  <a:schemeClr val="bg1">
                    <a:lumMod val="50000"/>
                  </a:schemeClr>
                </a:solidFill>
                <a:latin typeface="Garamond"/>
                <a:cs typeface="Garamond"/>
              </a:rPr>
              <a:t>contrasted </a:t>
            </a:r>
            <a:r>
              <a:rPr lang="en-US" b="1" dirty="0">
                <a:solidFill>
                  <a:schemeClr val="bg1">
                    <a:lumMod val="50000"/>
                  </a:schemeClr>
                </a:solidFill>
                <a:latin typeface="Garamond"/>
                <a:cs typeface="Garamond"/>
              </a:rPr>
              <a:t>sharply with the endogamy practiced by </a:t>
            </a:r>
            <a:r>
              <a:rPr lang="en-US" b="1" dirty="0" smtClean="0">
                <a:solidFill>
                  <a:schemeClr val="bg1">
                    <a:lumMod val="50000"/>
                  </a:schemeClr>
                </a:solidFill>
                <a:latin typeface="Garamond"/>
                <a:cs typeface="Garamond"/>
              </a:rPr>
              <a:t>the</a:t>
            </a:r>
            <a:r>
              <a:rPr lang="zh-CN" altLang="en-US" b="1" dirty="0" smtClean="0">
                <a:solidFill>
                  <a:schemeClr val="bg1">
                    <a:lumMod val="50000"/>
                  </a:schemeClr>
                </a:solidFill>
                <a:latin typeface="Garamond"/>
                <a:cs typeface="Garamond"/>
              </a:rPr>
              <a:t> </a:t>
            </a:r>
            <a:r>
              <a:rPr lang="en-US" b="1" dirty="0" smtClean="0">
                <a:solidFill>
                  <a:schemeClr val="bg1">
                    <a:lumMod val="50000"/>
                  </a:schemeClr>
                </a:solidFill>
                <a:latin typeface="Garamond"/>
                <a:cs typeface="Garamond"/>
              </a:rPr>
              <a:t>plantation </a:t>
            </a:r>
            <a:r>
              <a:rPr lang="en-US" b="1" dirty="0">
                <a:solidFill>
                  <a:schemeClr val="bg1">
                    <a:lumMod val="50000"/>
                  </a:schemeClr>
                </a:solidFill>
                <a:latin typeface="Garamond"/>
                <a:cs typeface="Garamond"/>
              </a:rPr>
              <a:t>owners. </a:t>
            </a:r>
            <a:endParaRPr lang="en-US" b="1" dirty="0">
              <a:solidFill>
                <a:schemeClr val="bg1">
                  <a:lumMod val="50000"/>
                </a:schemeClr>
              </a:solidFill>
              <a:latin typeface="Garamond"/>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en-US" altLang="en-US" b="1" dirty="0" smtClean="0">
                <a:solidFill>
                  <a:srgbClr val="7F7F7F"/>
                </a:solidFill>
                <a:latin typeface="Garamond"/>
                <a:ea typeface="华文细黑"/>
                <a:cs typeface="Garamond"/>
              </a:rPr>
              <a:t>Infer</a:t>
            </a:r>
            <a:r>
              <a:rPr lang="zh-CN" altLang="en-US" b="1" dirty="0" smtClean="0">
                <a:solidFill>
                  <a:srgbClr val="7F7F7F"/>
                </a:solidFill>
                <a:latin typeface="Garamond"/>
                <a:ea typeface="华文细黑"/>
                <a:cs typeface="Garamond"/>
              </a:rPr>
              <a:t> 暗示推理</a:t>
            </a:r>
            <a:r>
              <a:rPr lang="zh-CN" altLang="en-US" b="1" dirty="0" smtClean="0">
                <a:solidFill>
                  <a:srgbClr val="7F7F7F"/>
                </a:solidFill>
                <a:latin typeface="华文细黑"/>
                <a:ea typeface="华文细黑"/>
                <a:cs typeface="华文细黑"/>
              </a:rPr>
              <a:t>题</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81937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a:bodyPr>
          <a:lstStyle/>
          <a:p>
            <a:r>
              <a:rPr lang="zh-CN" altLang="en-US" sz="3000" b="1" dirty="0" smtClean="0">
                <a:solidFill>
                  <a:srgbClr val="7F7F7F"/>
                </a:solidFill>
                <a:latin typeface="Garamond"/>
                <a:ea typeface="华文细黑"/>
                <a:cs typeface="Garamond"/>
              </a:rPr>
              <a:t>文章主旨与结构关系</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考察形式通常是主旨题型，它主要针对文章的内容大意、作者组织文章的方式、文章的结构类型、段落之间的关系以及文章的续写内容等进行提问。</a:t>
            </a:r>
            <a:endParaRPr lang="en-US" altLang="zh-CN" sz="3000" b="1" dirty="0" smtClean="0">
              <a:solidFill>
                <a:srgbClr val="7F7F7F"/>
              </a:solidFill>
              <a:latin typeface="Garamond"/>
              <a:ea typeface="华文细黑"/>
              <a:cs typeface="Garamond"/>
            </a:endParaRPr>
          </a:p>
        </p:txBody>
      </p:sp>
      <p:sp>
        <p:nvSpPr>
          <p:cNvPr id="8"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en-US" altLang="zh-CN" b="1" dirty="0" smtClean="0">
                <a:solidFill>
                  <a:srgbClr val="7F7F7F"/>
                </a:solidFill>
                <a:latin typeface="Garamond"/>
                <a:ea typeface="华文细黑"/>
                <a:cs typeface="Garamond"/>
              </a:rPr>
              <a:t>GRE</a:t>
            </a:r>
            <a:r>
              <a:rPr lang="zh-CN" altLang="en-US" b="1" dirty="0" smtClean="0">
                <a:solidFill>
                  <a:srgbClr val="7F7F7F"/>
                </a:solidFill>
                <a:latin typeface="华文细黑"/>
                <a:ea typeface="华文细黑"/>
                <a:cs typeface="华文细黑"/>
              </a:rPr>
              <a:t>阅读重点考点</a:t>
            </a:r>
            <a:endParaRPr lang="en-US" b="1" dirty="0">
              <a:solidFill>
                <a:srgbClr val="7F7F7F"/>
              </a:solidFill>
              <a:latin typeface="华文细黑"/>
              <a:ea typeface="华文细黑"/>
              <a:cs typeface="华文细黑"/>
            </a:endParaRPr>
          </a:p>
        </p:txBody>
      </p:sp>
    </p:spTree>
    <p:extLst>
      <p:ext uri="{BB962C8B-B14F-4D97-AF65-F5344CB8AC3E}">
        <p14:creationId xmlns:p14="http://schemas.microsoft.com/office/powerpoint/2010/main" val="245696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9" y="274638"/>
            <a:ext cx="5805946" cy="1143000"/>
          </a:xfrm>
          <a:solidFill>
            <a:schemeClr val="bg1">
              <a:alpha val="50000"/>
            </a:schemeClr>
          </a:solidFill>
        </p:spPr>
        <p:txBody>
          <a:bodyPr>
            <a:normAutofit/>
          </a:bodyPr>
          <a:lstStyle/>
          <a:p>
            <a:pPr algn="l"/>
            <a:r>
              <a:rPr lang="en-US" altLang="zh-CN" b="1" dirty="0" smtClean="0">
                <a:solidFill>
                  <a:srgbClr val="7F7F7F"/>
                </a:solidFill>
                <a:latin typeface="Garamond"/>
                <a:ea typeface="华文细黑"/>
                <a:cs typeface="Garamond"/>
              </a:rPr>
              <a:t>GRE</a:t>
            </a:r>
            <a:r>
              <a:rPr lang="zh-CN" altLang="en-US" b="1" dirty="0" smtClean="0">
                <a:solidFill>
                  <a:srgbClr val="7F7F7F"/>
                </a:solidFill>
                <a:latin typeface="华文细黑"/>
                <a:ea typeface="华文细黑"/>
                <a:cs typeface="华文细黑"/>
              </a:rPr>
              <a:t>阅读重点考点</a:t>
            </a:r>
            <a:endParaRPr lang="en-US" b="1" dirty="0">
              <a:solidFill>
                <a:srgbClr val="7F7F7F"/>
              </a:solidFill>
              <a:latin typeface="华文细黑"/>
              <a:ea typeface="华文细黑"/>
              <a:cs typeface="华文细黑"/>
            </a:endParaRPr>
          </a:p>
        </p:txBody>
      </p:sp>
      <p:sp>
        <p:nvSpPr>
          <p:cNvPr id="7" name="Content Placeholder 2"/>
          <p:cNvSpPr>
            <a:spLocks noGrp="1"/>
          </p:cNvSpPr>
          <p:nvPr>
            <p:ph idx="1"/>
          </p:nvPr>
        </p:nvSpPr>
        <p:spPr>
          <a:xfrm>
            <a:off x="457200" y="1600201"/>
            <a:ext cx="8229600" cy="4316504"/>
          </a:xfrm>
          <a:solidFill>
            <a:schemeClr val="bg1">
              <a:alpha val="50000"/>
            </a:schemeClr>
          </a:solidFill>
        </p:spPr>
        <p:txBody>
          <a:bodyPr>
            <a:normAutofit lnSpcReduction="10000"/>
          </a:bodyPr>
          <a:lstStyle/>
          <a:p>
            <a:r>
              <a:rPr lang="zh-CN" altLang="en-US" sz="3000" b="1" dirty="0" smtClean="0">
                <a:solidFill>
                  <a:srgbClr val="7F7F7F"/>
                </a:solidFill>
                <a:latin typeface="Garamond"/>
                <a:ea typeface="华文细黑"/>
                <a:cs typeface="Garamond"/>
              </a:rPr>
              <a:t>态度</a:t>
            </a:r>
          </a:p>
          <a:p>
            <a:r>
              <a:rPr lang="zh-CN" altLang="en-US" sz="3000" b="1" dirty="0" smtClean="0">
                <a:solidFill>
                  <a:srgbClr val="7F7F7F"/>
                </a:solidFill>
                <a:latin typeface="Garamond"/>
                <a:ea typeface="华文细黑"/>
                <a:cs typeface="Garamond"/>
              </a:rPr>
              <a:t>作者态度尤为值得关注，因为它反映了作者对事物的评价是予以肯定还是否定。这些评价决定了这些事物存在的价值和意义。</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作者通常通过副词状语或者形容词定语来表述态度，由于这些表述一般都比较隐蔽，不经过反复练习和强化很难形成挖掘它们的习惯。因此，每遇到态度词都应圈出来特别感受，态度题都应记录下来反复体会</a:t>
            </a:r>
            <a:r>
              <a:rPr lang="zh-CN" altLang="zh-CN" sz="3000" b="1" dirty="0" smtClean="0">
                <a:solidFill>
                  <a:srgbClr val="7F7F7F"/>
                </a:solidFill>
                <a:latin typeface="Garamond"/>
                <a:ea typeface="华文细黑"/>
                <a:cs typeface="Garamond"/>
              </a:rPr>
              <a:t>。</a:t>
            </a:r>
            <a:endParaRPr lang="en-US" altLang="zh-CN" sz="3000" b="1" dirty="0" smtClean="0">
              <a:solidFill>
                <a:srgbClr val="7F7F7F"/>
              </a:solidFill>
              <a:latin typeface="Garamond"/>
              <a:ea typeface="华文细黑"/>
              <a:cs typeface="Garamond"/>
            </a:endParaRPr>
          </a:p>
        </p:txBody>
      </p:sp>
    </p:spTree>
    <p:extLst>
      <p:ext uri="{BB962C8B-B14F-4D97-AF65-F5344CB8AC3E}">
        <p14:creationId xmlns:p14="http://schemas.microsoft.com/office/powerpoint/2010/main" val="255311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8" y="274638"/>
            <a:ext cx="5842231" cy="1143000"/>
          </a:xfrm>
          <a:solidFill>
            <a:schemeClr val="bg1">
              <a:alpha val="50000"/>
            </a:schemeClr>
          </a:solidFill>
        </p:spPr>
        <p:txBody>
          <a:bodyPr>
            <a:normAutofit/>
          </a:bodyPr>
          <a:lstStyle/>
          <a:p>
            <a:pPr algn="l"/>
            <a:r>
              <a:rPr lang="en-US" altLang="zh-CN" b="1" dirty="0" smtClean="0">
                <a:solidFill>
                  <a:srgbClr val="7F7F7F"/>
                </a:solidFill>
                <a:latin typeface="Garamond"/>
                <a:ea typeface="华文细黑"/>
                <a:cs typeface="Garamond"/>
              </a:rPr>
              <a:t>GRE</a:t>
            </a:r>
            <a:r>
              <a:rPr lang="zh-CN" altLang="en-US" b="1" dirty="0" smtClean="0">
                <a:solidFill>
                  <a:srgbClr val="7F7F7F"/>
                </a:solidFill>
                <a:latin typeface="华文细黑"/>
                <a:ea typeface="华文细黑"/>
                <a:cs typeface="华文细黑"/>
              </a:rPr>
              <a:t>阅读重点考点</a:t>
            </a:r>
            <a:endParaRPr lang="en-US" b="1" dirty="0">
              <a:solidFill>
                <a:srgbClr val="7F7F7F"/>
              </a:solidFill>
              <a:latin typeface="华文细黑"/>
              <a:ea typeface="华文细黑"/>
              <a:cs typeface="华文细黑"/>
            </a:endParaRPr>
          </a:p>
        </p:txBody>
      </p:sp>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lnSpcReduction="10000"/>
          </a:bodyPr>
          <a:lstStyle/>
          <a:p>
            <a:r>
              <a:rPr lang="zh-CN" altLang="en-US" sz="3000" b="1" dirty="0" smtClean="0">
                <a:solidFill>
                  <a:srgbClr val="7F7F7F"/>
                </a:solidFill>
                <a:latin typeface="Garamond"/>
                <a:ea typeface="华文细黑"/>
                <a:cs typeface="Garamond"/>
              </a:rPr>
              <a:t>事物之间的关系</a:t>
            </a:r>
          </a:p>
          <a:p>
            <a:r>
              <a:rPr lang="zh-CN" altLang="en-US" sz="3000" b="1" dirty="0" smtClean="0">
                <a:solidFill>
                  <a:srgbClr val="7F7F7F"/>
                </a:solidFill>
                <a:latin typeface="Garamond"/>
                <a:ea typeface="华文细黑"/>
                <a:cs typeface="Garamond"/>
              </a:rPr>
              <a:t>从全文整体来看有：</a:t>
            </a:r>
            <a:endParaRPr lang="en-US" altLang="zh-CN" sz="3000" b="1" dirty="0" smtClean="0">
              <a:solidFill>
                <a:srgbClr val="7F7F7F"/>
              </a:solidFill>
              <a:latin typeface="Garamond"/>
              <a:ea typeface="华文细黑"/>
              <a:cs typeface="Garamond"/>
            </a:endParaRPr>
          </a:p>
          <a:p>
            <a:pPr lvl="1"/>
            <a:r>
              <a:rPr lang="zh-CN" altLang="en-US" sz="3200" b="1" dirty="0">
                <a:solidFill>
                  <a:srgbClr val="7F7F7F"/>
                </a:solidFill>
                <a:latin typeface="Garamond"/>
                <a:ea typeface="华文细黑"/>
                <a:cs typeface="Garamond"/>
              </a:rPr>
              <a:t>观点之间的关系（一致</a:t>
            </a:r>
            <a:r>
              <a:rPr lang="en-US" altLang="zh-CN" sz="3200" b="1" dirty="0">
                <a:solidFill>
                  <a:srgbClr val="7F7F7F"/>
                </a:solidFill>
                <a:latin typeface="Garamond"/>
                <a:ea typeface="华文细黑"/>
                <a:cs typeface="Garamond"/>
              </a:rPr>
              <a:t>/</a:t>
            </a:r>
            <a:r>
              <a:rPr lang="zh-CN" altLang="en-US" sz="3200" b="1" dirty="0">
                <a:solidFill>
                  <a:srgbClr val="7F7F7F"/>
                </a:solidFill>
                <a:latin typeface="Garamond"/>
                <a:ea typeface="华文细黑"/>
                <a:cs typeface="Garamond"/>
              </a:rPr>
              <a:t>相对立</a:t>
            </a:r>
            <a:r>
              <a:rPr lang="en-US" altLang="zh-CN" sz="3200" b="1" dirty="0">
                <a:solidFill>
                  <a:srgbClr val="7F7F7F"/>
                </a:solidFill>
                <a:latin typeface="Garamond"/>
                <a:ea typeface="华文细黑"/>
                <a:cs typeface="Garamond"/>
              </a:rPr>
              <a:t>/</a:t>
            </a:r>
            <a:r>
              <a:rPr lang="zh-CN" altLang="en-US" sz="3200" b="1" dirty="0">
                <a:solidFill>
                  <a:srgbClr val="7F7F7F"/>
                </a:solidFill>
                <a:latin typeface="Garamond"/>
                <a:ea typeface="华文细黑"/>
                <a:cs typeface="Garamond"/>
              </a:rPr>
              <a:t>补充）</a:t>
            </a:r>
            <a:endParaRPr lang="en-US" altLang="zh-CN" sz="3200" b="1" dirty="0">
              <a:solidFill>
                <a:srgbClr val="7F7F7F"/>
              </a:solidFill>
              <a:latin typeface="Garamond"/>
              <a:ea typeface="华文细黑"/>
              <a:cs typeface="Garamond"/>
            </a:endParaRPr>
          </a:p>
          <a:p>
            <a:pPr lvl="1"/>
            <a:r>
              <a:rPr lang="zh-CN" altLang="en-US" sz="3200" b="1" dirty="0" smtClean="0">
                <a:solidFill>
                  <a:srgbClr val="7F7F7F"/>
                </a:solidFill>
                <a:latin typeface="Garamond"/>
                <a:ea typeface="华文细黑"/>
                <a:cs typeface="Garamond"/>
              </a:rPr>
              <a:t>论点与论</a:t>
            </a:r>
            <a:r>
              <a:rPr lang="zh-CN" altLang="en-US" sz="3200" b="1" dirty="0">
                <a:solidFill>
                  <a:srgbClr val="7F7F7F"/>
                </a:solidFill>
                <a:latin typeface="Garamond"/>
                <a:ea typeface="华文细黑"/>
                <a:cs typeface="Garamond"/>
              </a:rPr>
              <a:t>据的关系（是否被证明</a:t>
            </a:r>
            <a:r>
              <a:rPr lang="en-US" altLang="zh-CN" sz="3200" b="1" dirty="0">
                <a:solidFill>
                  <a:srgbClr val="7F7F7F"/>
                </a:solidFill>
                <a:latin typeface="Garamond"/>
                <a:ea typeface="华文细黑"/>
                <a:cs typeface="Garamond"/>
              </a:rPr>
              <a:t>/</a:t>
            </a:r>
            <a:r>
              <a:rPr lang="zh-CN" altLang="en-US" sz="3200" b="1" dirty="0">
                <a:solidFill>
                  <a:srgbClr val="7F7F7F"/>
                </a:solidFill>
                <a:latin typeface="Garamond"/>
                <a:ea typeface="华文细黑"/>
                <a:cs typeface="Garamond"/>
              </a:rPr>
              <a:t>是否充分证明</a:t>
            </a:r>
            <a:r>
              <a:rPr lang="zh-CN" altLang="en-US" sz="3200" b="1" dirty="0" smtClean="0">
                <a:solidFill>
                  <a:srgbClr val="7F7F7F"/>
                </a:solidFill>
                <a:latin typeface="Garamond"/>
                <a:ea typeface="华文细黑"/>
                <a:cs typeface="Garamond"/>
              </a:rPr>
              <a:t>）</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这种大关系一般与文章的结构密切相关，在判断了文章的结构类型之后，首先要把握的就是这些大关系，对这些大关系的考察一般体现在主旨题中</a:t>
            </a:r>
            <a:endParaRPr lang="en-US" altLang="zh-CN" sz="3000" b="1" dirty="0" smtClean="0">
              <a:solidFill>
                <a:srgbClr val="7F7F7F"/>
              </a:solidFill>
              <a:latin typeface="Garamond"/>
              <a:ea typeface="华文细黑"/>
              <a:cs typeface="Garamond"/>
            </a:endParaRPr>
          </a:p>
        </p:txBody>
      </p:sp>
    </p:spTree>
    <p:extLst>
      <p:ext uri="{BB962C8B-B14F-4D97-AF65-F5344CB8AC3E}">
        <p14:creationId xmlns:p14="http://schemas.microsoft.com/office/powerpoint/2010/main" val="191149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8" y="274638"/>
            <a:ext cx="5842231"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事物之间的关系</a:t>
            </a:r>
          </a:p>
        </p:txBody>
      </p:sp>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a:bodyPr>
          <a:lstStyle/>
          <a:p>
            <a:r>
              <a:rPr lang="zh-CN" altLang="en-US" sz="3000" b="1" dirty="0" smtClean="0">
                <a:solidFill>
                  <a:srgbClr val="7F7F7F"/>
                </a:solidFill>
                <a:latin typeface="Garamond"/>
                <a:ea typeface="华文细黑"/>
                <a:cs typeface="Garamond"/>
              </a:rPr>
              <a:t>从事物细节来看有：</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两者之间的相似、不同、相对、补充、比较、替代、消除、促进、此消彼长等关系</a:t>
            </a:r>
          </a:p>
          <a:p>
            <a:r>
              <a:rPr lang="zh-CN" altLang="en-US" sz="3000" b="1" dirty="0" smtClean="0">
                <a:solidFill>
                  <a:srgbClr val="7F7F7F"/>
                </a:solidFill>
                <a:latin typeface="Garamond"/>
                <a:ea typeface="华文细黑"/>
                <a:cs typeface="Garamond"/>
              </a:rPr>
              <a:t>相似：阅读中如果表达了两个事物相似的关系，且没有表达它们之间的其他关系，则完全可以将两个事物用等号连接。这意味着，两个事物的特征可以互相替换，且作者</a:t>
            </a:r>
            <a:endParaRPr lang="en-US" altLang="zh-CN" sz="3000" b="1" dirty="0" smtClean="0">
              <a:solidFill>
                <a:srgbClr val="7F7F7F"/>
              </a:solidFill>
              <a:latin typeface="Garamond"/>
              <a:ea typeface="华文细黑"/>
              <a:cs typeface="Garamond"/>
            </a:endParaRPr>
          </a:p>
        </p:txBody>
      </p:sp>
    </p:spTree>
    <p:extLst>
      <p:ext uri="{BB962C8B-B14F-4D97-AF65-F5344CB8AC3E}">
        <p14:creationId xmlns:p14="http://schemas.microsoft.com/office/powerpoint/2010/main" val="296626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未标题-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horizontal.ko.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083" y="5916704"/>
            <a:ext cx="2110917" cy="921416"/>
          </a:xfrm>
          <a:prstGeom prst="rect">
            <a:avLst/>
          </a:prstGeom>
        </p:spPr>
      </p:pic>
      <p:sp>
        <p:nvSpPr>
          <p:cNvPr id="6" name="Title 1"/>
          <p:cNvSpPr>
            <a:spLocks noGrp="1"/>
          </p:cNvSpPr>
          <p:nvPr>
            <p:ph type="title"/>
          </p:nvPr>
        </p:nvSpPr>
        <p:spPr>
          <a:xfrm>
            <a:off x="2844568" y="274638"/>
            <a:ext cx="5842231" cy="1143000"/>
          </a:xfrm>
          <a:solidFill>
            <a:schemeClr val="bg1">
              <a:alpha val="50000"/>
            </a:schemeClr>
          </a:solidFill>
        </p:spPr>
        <p:txBody>
          <a:bodyPr>
            <a:normAutofit/>
          </a:bodyPr>
          <a:lstStyle/>
          <a:p>
            <a:pPr algn="l"/>
            <a:r>
              <a:rPr lang="zh-CN" altLang="en-US" b="1" dirty="0">
                <a:solidFill>
                  <a:srgbClr val="7F7F7F"/>
                </a:solidFill>
                <a:latin typeface="Garamond"/>
                <a:ea typeface="华文细黑"/>
                <a:cs typeface="Garamond"/>
              </a:rPr>
              <a:t>事物之间的关系</a:t>
            </a:r>
          </a:p>
        </p:txBody>
      </p:sp>
      <p:sp>
        <p:nvSpPr>
          <p:cNvPr id="7" name="Content Placeholder 2"/>
          <p:cNvSpPr>
            <a:spLocks noGrp="1"/>
          </p:cNvSpPr>
          <p:nvPr>
            <p:ph idx="1"/>
          </p:nvPr>
        </p:nvSpPr>
        <p:spPr>
          <a:xfrm>
            <a:off x="457200" y="1417638"/>
            <a:ext cx="8229600" cy="4499067"/>
          </a:xfrm>
          <a:solidFill>
            <a:schemeClr val="bg1">
              <a:alpha val="50000"/>
            </a:schemeClr>
          </a:solidFill>
        </p:spPr>
        <p:txBody>
          <a:bodyPr>
            <a:normAutofit/>
          </a:bodyPr>
          <a:lstStyle/>
          <a:p>
            <a:r>
              <a:rPr lang="zh-CN" altLang="en-US" sz="3000" b="1" dirty="0" smtClean="0">
                <a:solidFill>
                  <a:srgbClr val="7F7F7F"/>
                </a:solidFill>
                <a:latin typeface="Garamond"/>
                <a:ea typeface="华文细黑"/>
                <a:cs typeface="Garamond"/>
              </a:rPr>
              <a:t>相似：阅读中如果表达了两个事物相似的关系，且没有表达它们之间的其他关系，则完全可以将两个事物用等号连接。这意味着，两个事物的特征可以互相替换，且作者对它们也持有同样的态度</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特征词：</a:t>
            </a:r>
            <a:r>
              <a:rPr lang="en-US" altLang="zh-CN" sz="3000" b="1" dirty="0" smtClean="0">
                <a:solidFill>
                  <a:srgbClr val="7F7F7F"/>
                </a:solidFill>
                <a:latin typeface="Garamond"/>
                <a:ea typeface="华文细黑"/>
                <a:cs typeface="Garamond"/>
              </a:rPr>
              <a:t>like,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be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equal</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with/to,</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be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alike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be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similar</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to</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as</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well</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as,</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equivalence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between</a:t>
            </a:r>
            <a:r>
              <a:rPr lang="zh-CN" altLang="en-US" sz="3000" b="1" dirty="0" smtClean="0">
                <a:solidFill>
                  <a:srgbClr val="7F7F7F"/>
                </a:solidFill>
                <a:latin typeface="Garamond"/>
                <a:ea typeface="华文细黑"/>
                <a:cs typeface="Garamond"/>
              </a:rPr>
              <a:t>等</a:t>
            </a:r>
            <a:endParaRPr lang="en-US" altLang="zh-CN" sz="3000" b="1" dirty="0" smtClean="0">
              <a:solidFill>
                <a:srgbClr val="7F7F7F"/>
              </a:solidFill>
              <a:latin typeface="Garamond"/>
              <a:ea typeface="华文细黑"/>
              <a:cs typeface="Garamond"/>
            </a:endParaRPr>
          </a:p>
          <a:p>
            <a:r>
              <a:rPr lang="zh-CN" altLang="en-US" sz="3000" b="1" dirty="0" smtClean="0">
                <a:solidFill>
                  <a:srgbClr val="7F7F7F"/>
                </a:solidFill>
                <a:latin typeface="Garamond"/>
                <a:ea typeface="华文细黑"/>
                <a:cs typeface="Garamond"/>
              </a:rPr>
              <a:t>例：</a:t>
            </a:r>
            <a:r>
              <a:rPr lang="en-US" altLang="zh-CN" sz="3000" b="1" dirty="0" smtClean="0">
                <a:solidFill>
                  <a:srgbClr val="7F7F7F"/>
                </a:solidFill>
                <a:latin typeface="Garamond"/>
                <a:ea typeface="华文细黑"/>
                <a:cs typeface="Garamond"/>
              </a:rPr>
              <a:t>Like</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Fisher,</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Hamilton</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looked</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for</a:t>
            </a:r>
            <a:r>
              <a:rPr lang="zh-CN" altLang="en-US" sz="3000" b="1" dirty="0" smtClean="0">
                <a:solidFill>
                  <a:srgbClr val="7F7F7F"/>
                </a:solidFill>
                <a:latin typeface="Garamond"/>
                <a:ea typeface="华文细黑"/>
                <a:cs typeface="Garamond"/>
              </a:rPr>
              <a:t> </a:t>
            </a:r>
            <a:r>
              <a:rPr lang="en-US" altLang="zh-CN" sz="3000" b="1" dirty="0" smtClean="0">
                <a:solidFill>
                  <a:srgbClr val="7F7F7F"/>
                </a:solidFill>
                <a:latin typeface="Garamond"/>
                <a:ea typeface="华文细黑"/>
                <a:cs typeface="Garamond"/>
              </a:rPr>
              <a:t>…</a:t>
            </a:r>
          </a:p>
        </p:txBody>
      </p:sp>
    </p:spTree>
    <p:extLst>
      <p:ext uri="{BB962C8B-B14F-4D97-AF65-F5344CB8AC3E}">
        <p14:creationId xmlns:p14="http://schemas.microsoft.com/office/powerpoint/2010/main" val="3678075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1620</TotalTime>
  <Words>1942</Words>
  <Application>Microsoft Macintosh PowerPoint</Application>
  <PresentationFormat>On-screen Show (4:3)</PresentationFormat>
  <Paragraphs>178</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第六讲 GRE 阅读</vt:lpstr>
      <vt:lpstr>第五讲作业解答</vt:lpstr>
      <vt:lpstr>答案</vt:lpstr>
      <vt:lpstr>阅读考点与题型</vt:lpstr>
      <vt:lpstr>GRE阅读重点考点</vt:lpstr>
      <vt:lpstr>GRE阅读重点考点</vt:lpstr>
      <vt:lpstr>GRE阅读重点考点</vt:lpstr>
      <vt:lpstr>事物之间的关系</vt:lpstr>
      <vt:lpstr>事物之间的关系</vt:lpstr>
      <vt:lpstr>事物之间的关系</vt:lpstr>
      <vt:lpstr>事物之间的关系</vt:lpstr>
      <vt:lpstr>事物之间的关系</vt:lpstr>
      <vt:lpstr>事物之间的关系</vt:lpstr>
      <vt:lpstr>事物之间的关系</vt:lpstr>
      <vt:lpstr>GRE阅读的主要题型</vt:lpstr>
      <vt:lpstr>主旨题</vt:lpstr>
      <vt:lpstr>主旨题</vt:lpstr>
      <vt:lpstr>PowerPoint Presentation</vt:lpstr>
      <vt:lpstr>PowerPoint Presentation</vt:lpstr>
      <vt:lpstr>PowerPoint Presentation</vt:lpstr>
      <vt:lpstr>PowerPoint Presentation</vt:lpstr>
      <vt:lpstr>PowerPoint Presentation</vt:lpstr>
      <vt:lpstr>逻辑题</vt:lpstr>
      <vt:lpstr>逻辑题</vt:lpstr>
      <vt:lpstr>逻辑题</vt:lpstr>
      <vt:lpstr>逻辑题</vt:lpstr>
      <vt:lpstr>逻辑题</vt:lpstr>
      <vt:lpstr>逻辑题</vt:lpstr>
      <vt:lpstr>逻辑题</vt:lpstr>
      <vt:lpstr>逻辑题</vt:lpstr>
      <vt:lpstr>逻辑题</vt:lpstr>
      <vt:lpstr>逻辑题</vt:lpstr>
      <vt:lpstr>逻辑题</vt:lpstr>
      <vt:lpstr>逻辑题</vt:lpstr>
      <vt:lpstr>逻辑题</vt:lpstr>
      <vt:lpstr>逻辑题</vt:lpstr>
      <vt:lpstr>逻辑题</vt:lpstr>
      <vt:lpstr>Infer 暗示推理题</vt:lpstr>
      <vt:lpstr>Infer 暗示推理题</vt:lpstr>
      <vt:lpstr>Infer 暗示推理题</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第四讲 GRE 阅读</dc:title>
  <dc:creator>Ke Cheng</dc:creator>
  <cp:lastModifiedBy>Ke Cheng</cp:lastModifiedBy>
  <cp:revision>21</cp:revision>
  <dcterms:created xsi:type="dcterms:W3CDTF">2015-08-03T09:52:11Z</dcterms:created>
  <dcterms:modified xsi:type="dcterms:W3CDTF">2015-08-13T22:25:50Z</dcterms:modified>
</cp:coreProperties>
</file>