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74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5" r:id="rId15"/>
    <p:sldId id="277" r:id="rId16"/>
    <p:sldId id="278" r:id="rId17"/>
    <p:sldId id="279" r:id="rId18"/>
    <p:sldId id="280" r:id="rId19"/>
    <p:sldId id="281" r:id="rId20"/>
    <p:sldId id="25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B27-A38A-444A-B56E-07DAD31F6EEB}" type="datetimeFigureOut">
              <a:rPr lang="en-US" smtClean="0"/>
              <a:t>15/8/17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3B3D-9F3B-5449-A8A1-ACE1653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B27-A38A-444A-B56E-07DAD31F6EEB}" type="datetimeFigureOut">
              <a:rPr lang="en-US" smtClean="0"/>
              <a:t>15/8/17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3B3D-9F3B-5449-A8A1-ACE1653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4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B27-A38A-444A-B56E-07DAD31F6EEB}" type="datetimeFigureOut">
              <a:rPr lang="en-US" smtClean="0"/>
              <a:t>15/8/17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3B3D-9F3B-5449-A8A1-ACE1653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B27-A38A-444A-B56E-07DAD31F6EEB}" type="datetimeFigureOut">
              <a:rPr lang="en-US" smtClean="0"/>
              <a:t>15/8/17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3B3D-9F3B-5449-A8A1-ACE1653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7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B27-A38A-444A-B56E-07DAD31F6EEB}" type="datetimeFigureOut">
              <a:rPr lang="en-US" smtClean="0"/>
              <a:t>15/8/17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3B3D-9F3B-5449-A8A1-ACE1653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5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B27-A38A-444A-B56E-07DAD31F6EEB}" type="datetimeFigureOut">
              <a:rPr lang="en-US" smtClean="0"/>
              <a:t>15/8/17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3B3D-9F3B-5449-A8A1-ACE1653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B27-A38A-444A-B56E-07DAD31F6EEB}" type="datetimeFigureOut">
              <a:rPr lang="en-US" smtClean="0"/>
              <a:t>15/8/17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3B3D-9F3B-5449-A8A1-ACE1653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B27-A38A-444A-B56E-07DAD31F6EEB}" type="datetimeFigureOut">
              <a:rPr lang="en-US" smtClean="0"/>
              <a:t>15/8/17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3B3D-9F3B-5449-A8A1-ACE1653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8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B27-A38A-444A-B56E-07DAD31F6EEB}" type="datetimeFigureOut">
              <a:rPr lang="en-US" smtClean="0"/>
              <a:t>15/8/17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3B3D-9F3B-5449-A8A1-ACE1653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B27-A38A-444A-B56E-07DAD31F6EEB}" type="datetimeFigureOut">
              <a:rPr lang="en-US" smtClean="0"/>
              <a:t>15/8/17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3B3D-9F3B-5449-A8A1-ACE1653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B27-A38A-444A-B56E-07DAD31F6EEB}" type="datetimeFigureOut">
              <a:rPr lang="en-US" smtClean="0"/>
              <a:t>15/8/17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3B3D-9F3B-5449-A8A1-ACE1653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CB27-A38A-444A-B56E-07DAD31F6EEB}" type="datetimeFigureOut">
              <a:rPr lang="en-US" smtClean="0"/>
              <a:t>15/8/17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3B3D-9F3B-5449-A8A1-ACE1653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734" y="2130425"/>
            <a:ext cx="8922266" cy="1470025"/>
          </a:xfrm>
        </p:spPr>
        <p:txBody>
          <a:bodyPr>
            <a:noAutofit/>
          </a:bodyPr>
          <a:lstStyle/>
          <a:p>
            <a:r>
              <a:rPr lang="zh-CN" altLang="en-US" sz="6600" b="1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第</a:t>
            </a:r>
            <a:r>
              <a:rPr lang="zh-CN" altLang="en-US" sz="6600" b="1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七</a:t>
            </a:r>
            <a:r>
              <a:rPr lang="zh-CN" altLang="en-US" sz="6600" b="1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讲</a:t>
            </a:r>
            <a:r>
              <a:rPr lang="zh-CN" altLang="en-US" sz="6600" b="1" smtClean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lang="en-US" sz="6600" b="1" dirty="0" smtClean="0">
                <a:solidFill>
                  <a:srgbClr val="FFFFFF"/>
                </a:solidFill>
                <a:latin typeface="Garamond"/>
                <a:cs typeface="Garamond"/>
              </a:rPr>
              <a:t>GRE</a:t>
            </a:r>
            <a:r>
              <a:rPr lang="zh-CN" altLang="en-US" sz="6600" b="1" dirty="0" smtClean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lang="en-US" altLang="zh-CN" sz="6600" b="1" dirty="0" smtClean="0">
                <a:solidFill>
                  <a:srgbClr val="FFFFFF"/>
                </a:solidFill>
                <a:latin typeface="Garamond"/>
                <a:cs typeface="Garamond"/>
              </a:rPr>
              <a:t>Issue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180" y="3886200"/>
            <a:ext cx="7086600" cy="1752600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b="1" dirty="0" smtClean="0">
                <a:solidFill>
                  <a:schemeClr val="bg1"/>
                </a:solidFill>
                <a:latin typeface="Garamond"/>
                <a:cs typeface="Garamond"/>
              </a:rPr>
              <a:t>“Just</a:t>
            </a:r>
            <a:r>
              <a:rPr lang="zh-CN" altLang="en-US" sz="3600" b="1" dirty="0" smtClean="0">
                <a:solidFill>
                  <a:schemeClr val="bg1"/>
                </a:solidFill>
                <a:latin typeface="Garamond"/>
                <a:cs typeface="Garamond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Garamond"/>
                <a:cs typeface="Garamond"/>
              </a:rPr>
              <a:t>do</a:t>
            </a:r>
            <a:r>
              <a:rPr lang="zh-CN" altLang="en-US" sz="3600" b="1" dirty="0" smtClean="0">
                <a:solidFill>
                  <a:schemeClr val="bg1"/>
                </a:solidFill>
                <a:latin typeface="Garamond"/>
                <a:cs typeface="Garamond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Garamond"/>
                <a:cs typeface="Garamond"/>
              </a:rPr>
              <a:t>it.</a:t>
            </a:r>
            <a:r>
              <a:rPr lang="zh-CN" altLang="en-US" sz="3600" b="1" dirty="0" smtClean="0">
                <a:solidFill>
                  <a:schemeClr val="bg1"/>
                </a:solidFill>
                <a:latin typeface="Garamond"/>
                <a:cs typeface="Garamond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Garamond"/>
                <a:cs typeface="Garamond"/>
              </a:rPr>
              <a:t>---</a:t>
            </a:r>
            <a:r>
              <a:rPr lang="zh-CN" altLang="en-US" sz="3600" b="1" dirty="0" smtClean="0">
                <a:solidFill>
                  <a:schemeClr val="bg1"/>
                </a:solidFill>
                <a:latin typeface="Garamond"/>
                <a:cs typeface="Garamond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Garamond"/>
                <a:cs typeface="Garamond"/>
              </a:rPr>
              <a:t>It</a:t>
            </a:r>
            <a:r>
              <a:rPr lang="zh-CN" altLang="en-US" sz="3600" b="1" dirty="0" smtClean="0">
                <a:solidFill>
                  <a:schemeClr val="bg1"/>
                </a:solidFill>
                <a:latin typeface="Garamond"/>
                <a:cs typeface="Garamond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Garamond"/>
                <a:cs typeface="Garamond"/>
              </a:rPr>
              <a:t>pays.”</a:t>
            </a:r>
            <a:r>
              <a:rPr lang="zh-CN" altLang="en-US" sz="3600" b="1" dirty="0" smtClean="0">
                <a:solidFill>
                  <a:schemeClr val="bg1"/>
                </a:solidFill>
                <a:latin typeface="Garamond"/>
                <a:cs typeface="Garamond"/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64" y="5814276"/>
            <a:ext cx="2794436" cy="121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3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0685"/>
            <a:ext cx="8229600" cy="4148267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句子的同义转换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In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research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papers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students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often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quote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excessively,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failing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to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keep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quoted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material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down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to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desirable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level.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Since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the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problem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usually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originates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during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note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taking,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it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is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essentially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to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minimize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the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material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recorded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verbatim.</a:t>
            </a: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09800" y="100780"/>
            <a:ext cx="6961914" cy="1417638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流利的英文写作能力</a:t>
            </a:r>
            <a:r>
              <a:rPr lang="en-US" altLang="zh-CN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用词</a:t>
            </a:r>
            <a:endParaRPr lang="en-US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89079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6483"/>
            <a:ext cx="8229600" cy="4233952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句子的同义转换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Students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should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take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just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few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notes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in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direct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quotation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from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sources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to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help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minimize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the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amount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of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quoted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material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in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research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paper.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endParaRPr lang="en-US" altLang="zh-CN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09800" y="100780"/>
            <a:ext cx="6961914" cy="1417638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流利的英文写作能力</a:t>
            </a:r>
            <a:r>
              <a:rPr lang="en-US" altLang="zh-CN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用词</a:t>
            </a:r>
            <a:endParaRPr lang="en-US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6066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418"/>
            <a:ext cx="8229600" cy="4233952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高级英语表达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many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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various</a:t>
            </a:r>
          </a:p>
          <a:p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happiness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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delight</a:t>
            </a:r>
          </a:p>
          <a:p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although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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despite,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in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spite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of…</a:t>
            </a:r>
          </a:p>
          <a:p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however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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nonetheless,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nevertheless,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whereas</a:t>
            </a:r>
          </a:p>
          <a:p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face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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be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confronted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with</a:t>
            </a:r>
          </a:p>
          <a:p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improve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my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skills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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hone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my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skills</a:t>
            </a:r>
          </a:p>
          <a:p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devoted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into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doing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something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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spare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no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efforts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to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do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something/go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to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any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length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to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do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something</a:t>
            </a:r>
          </a:p>
          <a:p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something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is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good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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something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is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fascinating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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something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never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fails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to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fascinate</a:t>
            </a:r>
            <a:r>
              <a:rPr lang="zh-CN" altLang="en-US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me</a:t>
            </a:r>
            <a:endParaRPr lang="en-US" altLang="zh-CN" sz="2000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09800" y="100780"/>
            <a:ext cx="6961914" cy="1417638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流利的英文写作能力</a:t>
            </a:r>
            <a:r>
              <a:rPr lang="en-US" altLang="zh-CN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用词</a:t>
            </a:r>
            <a:endParaRPr lang="en-US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49736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7847"/>
            <a:ext cx="8229600" cy="411831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Songti SC Regular"/>
                <a:ea typeface="华文细黑"/>
                <a:cs typeface="Songti SC Regular"/>
              </a:rPr>
              <a:t>GRE</a:t>
            </a:r>
            <a:r>
              <a:rPr lang="zh-CN" altLang="en-US" b="1" dirty="0" smtClean="0">
                <a:solidFill>
                  <a:srgbClr val="FFFFFF"/>
                </a:solidFill>
                <a:latin typeface="Songti SC Regular"/>
                <a:ea typeface="华文细黑"/>
                <a:cs typeface="Songti SC Regular"/>
              </a:rPr>
              <a:t>考试是一个对逻辑的考察，其中写作部分</a:t>
            </a:r>
            <a:r>
              <a:rPr lang="en-US" altLang="zh-CN" b="1" dirty="0" smtClean="0">
                <a:solidFill>
                  <a:srgbClr val="FFFFFF"/>
                </a:solidFill>
                <a:latin typeface="Songti SC Regular"/>
                <a:ea typeface="华文细黑"/>
                <a:cs typeface="Songti SC Regular"/>
              </a:rPr>
              <a:t>Argument</a:t>
            </a:r>
            <a:r>
              <a:rPr lang="zh-CN" altLang="en-US" b="1" dirty="0" smtClean="0">
                <a:solidFill>
                  <a:srgbClr val="FFFFFF"/>
                </a:solidFill>
                <a:latin typeface="Songti SC Regular"/>
                <a:ea typeface="华文细黑"/>
                <a:cs typeface="Songti SC Regular"/>
              </a:rPr>
              <a:t>的设置最能体现这一点。但是同样的，在</a:t>
            </a:r>
            <a:r>
              <a:rPr lang="en-US" altLang="zh-CN" b="1" dirty="0" smtClean="0">
                <a:solidFill>
                  <a:srgbClr val="FFFFFF"/>
                </a:solidFill>
                <a:latin typeface="Songti SC Regular"/>
                <a:ea typeface="华文细黑"/>
                <a:cs typeface="Songti SC Regular"/>
              </a:rPr>
              <a:t>Issue</a:t>
            </a:r>
            <a:r>
              <a:rPr lang="zh-CN" altLang="en-US" b="1" dirty="0" smtClean="0">
                <a:solidFill>
                  <a:srgbClr val="FFFFFF"/>
                </a:solidFill>
                <a:latin typeface="Songti SC Regular"/>
                <a:ea typeface="华文细黑"/>
                <a:cs typeface="Songti SC Regular"/>
              </a:rPr>
              <a:t>的写作中也必须体现出</a:t>
            </a:r>
            <a:r>
              <a:rPr lang="zh-CN" altLang="en-US" b="1" u="sng" dirty="0" smtClean="0">
                <a:solidFill>
                  <a:srgbClr val="FFFF00"/>
                </a:solidFill>
                <a:latin typeface="Songti SC Regular"/>
                <a:ea typeface="华文细黑"/>
                <a:cs typeface="Songti SC Regular"/>
              </a:rPr>
              <a:t>清楚明了的逻辑思维架构</a:t>
            </a:r>
            <a:r>
              <a:rPr lang="zh-CN" altLang="en-US" b="1" dirty="0" smtClean="0">
                <a:solidFill>
                  <a:srgbClr val="FFFFFF"/>
                </a:solidFill>
                <a:latin typeface="Songti SC Regular"/>
                <a:ea typeface="华文细黑"/>
                <a:cs typeface="Songti SC Regular"/>
              </a:rPr>
              <a:t>，才能够取得高分。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80854" y="274638"/>
            <a:ext cx="5805946" cy="11430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文章中的逻辑思维体系</a:t>
            </a:r>
            <a:endParaRPr lang="en-US" b="1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66965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333"/>
            <a:ext cx="8229600" cy="4178830"/>
          </a:xfrm>
        </p:spPr>
        <p:txBody>
          <a:bodyPr>
            <a:normAutofit/>
          </a:bodyPr>
          <a:lstStyle/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文章结构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lvl="1"/>
            <a:r>
              <a:rPr lang="zh-CN" altLang="en-US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第一段</a:t>
            </a:r>
            <a:r>
              <a:rPr lang="en-US" altLang="zh-CN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Introduction</a:t>
            </a:r>
            <a:r>
              <a:rPr lang="zh-CN" altLang="en-US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写什么，第二三四主体段写什么，让步写不写放在哪里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写</a:t>
            </a:r>
            <a:endParaRPr lang="en-US" altLang="zh-CN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主题句：</a:t>
            </a:r>
            <a:r>
              <a:rPr lang="en-US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Topic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Sentences</a:t>
            </a:r>
          </a:p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过渡句</a:t>
            </a:r>
            <a:r>
              <a:rPr lang="zh-CN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：</a:t>
            </a:r>
            <a:r>
              <a:rPr lang="en-US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Transition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Sentences</a:t>
            </a:r>
          </a:p>
          <a:p>
            <a:pPr lvl="1"/>
            <a:endParaRPr lang="en-US" altLang="zh-CN" sz="26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80854" y="274638"/>
            <a:ext cx="5805946" cy="11430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文章中的逻辑思维体系</a:t>
            </a:r>
            <a:endParaRPr lang="en-US" b="1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27665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125913"/>
          </a:xfrm>
        </p:spPr>
        <p:txBody>
          <a:bodyPr>
            <a:normAutofit/>
          </a:bodyPr>
          <a:lstStyle/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介绍写作的背景，引出自己的观点，再介绍文章的结构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从大到小的范围收缩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80854" y="274638"/>
            <a:ext cx="5805946" cy="11430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开头段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Introduction</a:t>
            </a:r>
            <a:endParaRPr lang="en-US" b="1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42722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125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初级：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三个并列论点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每段结构为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marL="457200" lvl="1" indent="0">
              <a:buNone/>
            </a:pPr>
            <a:r>
              <a:rPr lang="en-US" altLang="zh-CN" sz="36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		</a:t>
            </a:r>
            <a:r>
              <a:rPr lang="zh-CN" altLang="en-US" sz="36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论点</a:t>
            </a:r>
            <a:r>
              <a:rPr lang="zh-CN" altLang="zh-CN" sz="36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+</a:t>
            </a:r>
            <a:r>
              <a:rPr lang="zh-CN" altLang="en-US" sz="36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论据</a:t>
            </a:r>
            <a:r>
              <a:rPr lang="en-US" altLang="zh-CN" sz="36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+</a:t>
            </a:r>
            <a:r>
              <a:rPr lang="zh-CN" altLang="en-US" sz="36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论点重述</a:t>
            </a:r>
            <a:endParaRPr lang="en-US" altLang="zh-CN" sz="36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80854" y="274638"/>
            <a:ext cx="5805946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主体段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Main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Body</a:t>
            </a:r>
            <a:endParaRPr lang="en-US" b="1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65103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中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级：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论点不并列，有递进延伸</a:t>
            </a:r>
            <a:r>
              <a:rPr lang="en-US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/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推翻的结构；即后一个论点是建立在前一个论点的基础上，或是推翻了前一个论点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每段结构为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marL="0" indent="0" algn="ctr">
              <a:buNone/>
            </a:pPr>
            <a:r>
              <a:rPr lang="zh-CN" altLang="en-US" sz="3000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论点</a:t>
            </a:r>
            <a:r>
              <a:rPr lang="zh-CN" altLang="zh-CN" sz="3000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+</a:t>
            </a:r>
            <a:r>
              <a:rPr lang="zh-CN" altLang="en-US" sz="3000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理论</a:t>
            </a:r>
            <a:r>
              <a:rPr lang="en-US" altLang="zh-CN" sz="3000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/</a:t>
            </a:r>
            <a:r>
              <a:rPr lang="zh-CN" altLang="en-US" sz="3000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抽象分析（解释）</a:t>
            </a:r>
            <a:r>
              <a:rPr lang="en-US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+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论据</a:t>
            </a:r>
            <a:r>
              <a:rPr lang="en-US" altLang="zh-CN" sz="3000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+</a:t>
            </a:r>
            <a:r>
              <a:rPr lang="zh-CN" altLang="en-US" sz="3000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论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点重述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例：说一说是不是只有大众能理解的艺术才是好艺术</a:t>
            </a:r>
            <a:endParaRPr lang="en-US" altLang="zh-CN" sz="3000" b="1" dirty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80854" y="274638"/>
            <a:ext cx="5805946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主体段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Main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Body</a:t>
            </a:r>
            <a:endParaRPr lang="en-US" b="1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68733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333"/>
            <a:ext cx="8229600" cy="4178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高级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：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en-US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1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) 开头第一段</a:t>
            </a:r>
            <a:r>
              <a:rPr lang="en-US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Topic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Sentence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，论述主题句</a:t>
            </a:r>
            <a:r>
              <a:rPr lang="zh-CN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。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随后进行抽象分析，有少量例子（可省）进行支持，结尾重申（可略）。论述占绝大部分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en-US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2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）完全没有具体结构，就是作者思绪（引导读者思绪）自然流动的产物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例：谈</a:t>
            </a:r>
            <a:r>
              <a:rPr lang="en-US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“</a:t>
            </a:r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谋杀</a:t>
            </a:r>
            <a:r>
              <a:rPr lang="en-US" altLang="zh-CN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”</a:t>
            </a: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80854" y="274638"/>
            <a:ext cx="5805946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主体段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Main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Body</a:t>
            </a:r>
            <a:endParaRPr lang="en-US" b="1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92162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125913"/>
          </a:xfrm>
        </p:spPr>
        <p:txBody>
          <a:bodyPr>
            <a:normAutofit/>
          </a:bodyPr>
          <a:lstStyle/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对全文的一个总结，上文提到的在此都应该用精简的方式一一重申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中西思维差异：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sz="30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中国人讲究的“升华”到底合不合适？</a:t>
            </a:r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endParaRPr lang="en-US" altLang="zh-CN" sz="30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80854" y="274638"/>
            <a:ext cx="5805946" cy="1143000"/>
          </a:xfrm>
        </p:spPr>
        <p:txBody>
          <a:bodyPr/>
          <a:lstStyle/>
          <a:p>
            <a:pPr algn="l"/>
            <a:r>
              <a:rPr lang="en-US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结尾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段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Conclusion</a:t>
            </a:r>
            <a:endParaRPr lang="en-US" b="1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6195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9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对于美国学生来说：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lvl="1"/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八股文考试</a:t>
            </a:r>
            <a:endParaRPr lang="en-US" altLang="zh-CN" sz="3200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lvl="1"/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更看重本科的写作训练，</a:t>
            </a:r>
            <a:r>
              <a:rPr lang="en-US" altLang="zh-CN" sz="32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GRE</a:t>
            </a:r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一般过了</a:t>
            </a:r>
            <a:r>
              <a:rPr lang="en-US" altLang="zh-CN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4</a:t>
            </a:r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分就足够了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对于中国学生来说：</a:t>
            </a:r>
            <a:endParaRPr lang="en-US" altLang="zh-CN" dirty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lvl="1"/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除了</a:t>
            </a:r>
            <a:r>
              <a:rPr lang="en-US" altLang="zh-CN" sz="32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TOEFL</a:t>
            </a:r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以外另一个证明自己英文写作实力的地方</a:t>
            </a:r>
            <a:endParaRPr lang="en-US" altLang="zh-CN" sz="3200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lvl="1"/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不可以轻视</a:t>
            </a:r>
            <a:endParaRPr lang="en-US" altLang="zh-CN" sz="3200" dirty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endParaRPr lang="en-US" altLang="zh-CN" b="1" dirty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80854" y="274638"/>
            <a:ext cx="5805946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GRE</a:t>
            </a:r>
            <a:r>
              <a:rPr lang="zh-CN" altLang="en-US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作文的重要性</a:t>
            </a:r>
            <a:endParaRPr lang="en-US" altLang="zh-CN" dirty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1601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228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GRE</a:t>
            </a:r>
            <a:r>
              <a:rPr lang="zh-CN" altLang="en-US" sz="48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sz="48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Issue</a:t>
            </a:r>
            <a:r>
              <a:rPr lang="zh-CN" altLang="en-US" sz="4800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怎么准备？</a:t>
            </a:r>
            <a:endParaRPr lang="en-US" sz="4800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0750"/>
            <a:ext cx="8229600" cy="3935413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OG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范文</a:t>
            </a:r>
            <a:endParaRPr lang="en-US" altLang="zh-CN" sz="16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Issue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/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Argument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Sample</a:t>
            </a:r>
          </a:p>
          <a:p>
            <a:endParaRPr lang="en-US" altLang="zh-CN" sz="16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拯救我的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GRE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Issue</a:t>
            </a:r>
          </a:p>
          <a:p>
            <a:endParaRPr lang="en-US" altLang="zh-CN" sz="16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新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AW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计时练习</a:t>
            </a:r>
            <a:endParaRPr lang="en-US" altLang="zh-CN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80854" y="274638"/>
            <a:ext cx="5805946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准备材料</a:t>
            </a:r>
            <a:endParaRPr lang="en-US" b="1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0329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5421"/>
            <a:ext cx="8229600" cy="4130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训练方向：</a:t>
            </a:r>
            <a:endParaRPr lang="en-US" altLang="zh-CN" sz="4000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endParaRPr lang="en-US" altLang="zh-CN" sz="1800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lvl="1"/>
            <a:r>
              <a:rPr lang="zh-CN" altLang="en-US" sz="4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流利的英文写作能力</a:t>
            </a:r>
            <a:endParaRPr lang="en-US" altLang="zh-CN" sz="4000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endParaRPr lang="en-US" altLang="zh-CN" sz="1800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lvl="1"/>
            <a:r>
              <a:rPr lang="zh-CN" altLang="en-US" sz="40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文章中的逻辑思维体系</a:t>
            </a:r>
            <a:endParaRPr lang="en-US" altLang="zh-CN" sz="4000" dirty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80854" y="274638"/>
            <a:ext cx="580594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写作准备的指导思想</a:t>
            </a:r>
            <a:endParaRPr lang="en-US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24847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228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美国人怎么写作？</a:t>
            </a:r>
            <a:endParaRPr lang="en-US" sz="5400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如果一篇文章的篇幅不够，是很难把问题详细讨论清楚的</a:t>
            </a:r>
          </a:p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就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GRE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而言，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Argument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不可低于</a:t>
            </a:r>
            <a:r>
              <a:rPr lang="en-US" altLang="zh-CN" b="1" u="sng" dirty="0" smtClean="0">
                <a:solidFill>
                  <a:srgbClr val="FFFF00"/>
                </a:solidFill>
                <a:latin typeface="Garamond"/>
                <a:ea typeface="华文细黑"/>
                <a:cs typeface="Garamond"/>
              </a:rPr>
              <a:t>400</a:t>
            </a:r>
            <a:r>
              <a:rPr lang="zh-CN" altLang="en-US" u="sng" dirty="0" smtClean="0">
                <a:solidFill>
                  <a:srgbClr val="FFFF00"/>
                </a:solidFill>
                <a:latin typeface="Garamond"/>
                <a:ea typeface="华文细黑"/>
                <a:cs typeface="Garamond"/>
              </a:rPr>
              <a:t>字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，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Issue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不可低于</a:t>
            </a:r>
            <a:r>
              <a:rPr lang="en-US" altLang="zh-CN" b="1" u="sng" dirty="0" smtClean="0">
                <a:solidFill>
                  <a:srgbClr val="FFFF00"/>
                </a:solidFill>
                <a:latin typeface="Garamond"/>
                <a:ea typeface="华文细黑"/>
                <a:cs typeface="Garamond"/>
              </a:rPr>
              <a:t>450</a:t>
            </a:r>
            <a:r>
              <a:rPr lang="zh-CN" altLang="en-US" u="sng" dirty="0" smtClean="0">
                <a:solidFill>
                  <a:srgbClr val="FFFF00"/>
                </a:solidFill>
                <a:latin typeface="Garamond"/>
                <a:ea typeface="华文细黑"/>
                <a:cs typeface="Garamond"/>
              </a:rPr>
              <a:t>字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，在此基础上越多越好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30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分钟里，要想写得多，就得写得快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lvl="1"/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打字速度快</a:t>
            </a:r>
            <a:endParaRPr lang="en-US" altLang="zh-CN" sz="3200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lvl="1"/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写作速度快</a:t>
            </a:r>
            <a:endParaRPr lang="en-US" altLang="zh-CN" sz="3200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37496" y="100780"/>
            <a:ext cx="6934218" cy="1417638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流利的英文写作能力</a:t>
            </a:r>
            <a:r>
              <a:rPr lang="en-US" altLang="zh-CN" dirty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字数</a:t>
            </a:r>
            <a:endParaRPr lang="en-US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74289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2468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打字速度（次要）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en-US" altLang="zh-CN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http://typing-speed-test.aoeu.eu/?lang=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en</a:t>
            </a:r>
          </a:p>
          <a:p>
            <a:r>
              <a:rPr lang="en-US" altLang="zh-CN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http://10fastfingers.com/typing-test/</a:t>
            </a:r>
            <a:r>
              <a:rPr lang="en-US" altLang="zh-CN" b="1" dirty="0" err="1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english</a:t>
            </a:r>
            <a:endParaRPr lang="en-US" altLang="zh-CN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endParaRPr lang="en-US" altLang="zh-CN" sz="1800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写作速度（主要）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lvl="1"/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构思速度</a:t>
            </a:r>
            <a:r>
              <a:rPr lang="en-US" altLang="zh-CN" sz="3200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	</a:t>
            </a:r>
            <a:r>
              <a:rPr lang="en-US" altLang="zh-CN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		</a:t>
            </a:r>
            <a:r>
              <a:rPr lang="en-US" altLang="zh-CN" sz="32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--- </a:t>
            </a:r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写作先写提纲</a:t>
            </a:r>
            <a:endParaRPr lang="en-US" altLang="zh-CN" sz="3200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lvl="1"/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文章组织速度</a:t>
            </a:r>
            <a:r>
              <a:rPr lang="en-US" altLang="zh-CN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		</a:t>
            </a:r>
            <a:r>
              <a:rPr lang="en-US" altLang="zh-CN" sz="3200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-</a:t>
            </a:r>
            <a:r>
              <a:rPr lang="en-US" altLang="zh-CN" sz="3200" b="1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--</a:t>
            </a:r>
            <a:r>
              <a:rPr lang="en-US" altLang="zh-CN" sz="3200" dirty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zh-CN" altLang="en-US" sz="32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对文章结构的熟悉程度</a:t>
            </a:r>
            <a:endParaRPr lang="en-US" altLang="zh-CN" sz="3200" dirty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80854" y="274638"/>
            <a:ext cx="58059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提高写作速度</a:t>
            </a:r>
            <a:endParaRPr lang="en-US" altLang="zh-CN" dirty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24559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语法错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越</a:t>
            </a:r>
            <a:r>
              <a:rPr lang="zh-CN" altLang="en-US" u="sng" dirty="0" smtClean="0">
                <a:solidFill>
                  <a:srgbClr val="FFFF00"/>
                </a:solidFill>
                <a:latin typeface="Garamond"/>
                <a:ea typeface="华文细黑"/>
                <a:cs typeface="Garamond"/>
              </a:rPr>
              <a:t>少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越好，写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GRE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写作时，尽量训练</a:t>
            </a:r>
            <a:r>
              <a:rPr lang="en-US" altLang="zh-CN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25-27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分钟就能写完，留下</a:t>
            </a:r>
            <a:r>
              <a:rPr lang="en-US" altLang="zh-CN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3-5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分钟</a:t>
            </a:r>
            <a:r>
              <a:rPr lang="en-US" altLang="zh-CN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proofreading</a:t>
            </a:r>
          </a:p>
          <a:p>
            <a:r>
              <a:rPr lang="zh-CN" altLang="en-US" sz="3200" dirty="0" smtClean="0">
                <a:solidFill>
                  <a:schemeClr val="bg1"/>
                </a:solidFill>
                <a:latin typeface="Garamond"/>
                <a:ea typeface="华文细黑"/>
                <a:cs typeface="Garamond"/>
              </a:rPr>
              <a:t>语法点</a:t>
            </a:r>
            <a:endParaRPr lang="en-US" altLang="zh-CN" sz="3200" dirty="0" smtClean="0">
              <a:solidFill>
                <a:schemeClr val="bg1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越</a:t>
            </a:r>
            <a:r>
              <a:rPr lang="zh-CN" altLang="en-US" u="sng" dirty="0" smtClean="0">
                <a:solidFill>
                  <a:srgbClr val="FFFF00"/>
                </a:solidFill>
                <a:latin typeface="Garamond"/>
                <a:ea typeface="华文细黑"/>
                <a:cs typeface="Garamond"/>
              </a:rPr>
              <a:t>丰富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越好，追求灵活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pPr lvl="1"/>
            <a:r>
              <a:rPr lang="zh-CN" altLang="en-US" sz="28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主动语态、被动语态、主语</a:t>
            </a:r>
            <a:r>
              <a:rPr lang="en-US" altLang="zh-CN" sz="28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/</a:t>
            </a:r>
            <a:r>
              <a:rPr lang="zh-CN" altLang="en-US" sz="28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宾语</a:t>
            </a:r>
            <a:r>
              <a:rPr lang="en-US" altLang="zh-CN" sz="28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/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表语</a:t>
            </a:r>
            <a:r>
              <a:rPr lang="en-US" altLang="zh-CN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/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状语</a:t>
            </a:r>
            <a:r>
              <a:rPr lang="en-US" altLang="zh-CN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/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补语</a:t>
            </a:r>
            <a:r>
              <a:rPr lang="zh-CN" altLang="en-US" sz="2800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从句、插入语、强调句、倒装句</a:t>
            </a:r>
            <a:endParaRPr lang="en-US" altLang="zh-CN" sz="2800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前提是没有</a:t>
            </a:r>
            <a:r>
              <a:rPr lang="zh-CN" altLang="en-US" u="sng" dirty="0" smtClean="0">
                <a:solidFill>
                  <a:srgbClr val="FFFF00"/>
                </a:solidFill>
                <a:latin typeface="Garamond"/>
                <a:ea typeface="华文细黑"/>
                <a:cs typeface="Garamond"/>
              </a:rPr>
              <a:t>语法错误</a:t>
            </a:r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，及</a:t>
            </a:r>
            <a:r>
              <a:rPr lang="zh-CN" altLang="en-US" u="sng" dirty="0" smtClean="0">
                <a:solidFill>
                  <a:srgbClr val="FFFF00"/>
                </a:solidFill>
                <a:latin typeface="Garamond"/>
                <a:ea typeface="华文细黑"/>
                <a:cs typeface="Garamond"/>
              </a:rPr>
              <a:t>语义表达清晰</a:t>
            </a:r>
            <a:endParaRPr lang="en-US" altLang="zh-CN" sz="3200" u="sng" dirty="0">
              <a:solidFill>
                <a:srgbClr val="FFFF00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09800" y="100780"/>
            <a:ext cx="6961914" cy="1417638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流利的英文写作能力</a:t>
            </a:r>
            <a:r>
              <a:rPr lang="en-US" altLang="zh-CN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语法</a:t>
            </a:r>
            <a:endParaRPr lang="en-US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26715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686"/>
            <a:ext cx="8229600" cy="440501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美国人对用词表述的灵活性要求极高</a:t>
            </a:r>
          </a:p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词汇的同义替换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…good…good…good…good…good…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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…good…great…fantastic…wonderful…extraordinary</a:t>
            </a:r>
          </a:p>
          <a:p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…says…says…says…says…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  <a:sym typeface="Wingdings"/>
              </a:rPr>
              <a:t>…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says…states…argues…believes…claims…illustrates…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endParaRPr lang="en-US" altLang="zh-CN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09800" y="100780"/>
            <a:ext cx="6961914" cy="1417638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流利的英文写作能力</a:t>
            </a:r>
            <a:r>
              <a:rPr lang="en-US" altLang="zh-CN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用词</a:t>
            </a:r>
            <a:endParaRPr lang="en-US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54801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未标题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915"/>
            <a:ext cx="8229600" cy="481603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句子的同义转换</a:t>
            </a:r>
            <a:endParaRPr lang="en-US" altLang="zh-CN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  <a:p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Students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frequently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overuse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direct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quotation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in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taking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notes,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and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as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result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they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overuse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quotations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in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the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final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[research]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paper.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Probably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only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about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10%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of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your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final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manuscript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should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appear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as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directly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quoted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matter.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Therefore,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you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should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strive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to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limit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the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amount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of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exact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transcribing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of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source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materials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while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taking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notes.</a:t>
            </a:r>
            <a:r>
              <a:rPr lang="zh-CN" altLang="en-US" b="1" dirty="0" smtClean="0">
                <a:solidFill>
                  <a:srgbClr val="FFFFFF"/>
                </a:solidFill>
                <a:latin typeface="Garamond"/>
                <a:ea typeface="华文细黑"/>
                <a:cs typeface="Garamond"/>
              </a:rPr>
              <a:t> </a:t>
            </a:r>
            <a:endParaRPr lang="en-US" altLang="zh-CN" b="1" dirty="0" smtClean="0">
              <a:solidFill>
                <a:srgbClr val="FFFFFF"/>
              </a:solidFill>
              <a:latin typeface="Garamond"/>
              <a:ea typeface="华文细黑"/>
              <a:cs typeface="Garamond"/>
            </a:endParaRPr>
          </a:p>
        </p:txBody>
      </p:sp>
      <p:pic>
        <p:nvPicPr>
          <p:cNvPr id="5" name="Picture 4" descr="horizontal.ko.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3" y="5916704"/>
            <a:ext cx="2110917" cy="9214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09800" y="100780"/>
            <a:ext cx="6961914" cy="1417638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流利的英文写作能力</a:t>
            </a:r>
            <a:r>
              <a:rPr lang="en-US" altLang="zh-CN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华文细黑"/>
                <a:ea typeface="华文细黑"/>
                <a:cs typeface="华文细黑"/>
              </a:rPr>
              <a:t>用词</a:t>
            </a:r>
            <a:endParaRPr lang="en-US" dirty="0">
              <a:solidFill>
                <a:srgbClr val="FFFFFF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78834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721</Words>
  <Application>Microsoft Macintosh PowerPoint</Application>
  <PresentationFormat>全屏显示(4:3)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第七讲 GRE Issue</vt:lpstr>
      <vt:lpstr>GRE作文的重要性</vt:lpstr>
      <vt:lpstr>写作准备的指导思想</vt:lpstr>
      <vt:lpstr>美国人怎么写作？</vt:lpstr>
      <vt:lpstr>流利的英文写作能力–字数</vt:lpstr>
      <vt:lpstr>PowerPoint 演示文稿</vt:lpstr>
      <vt:lpstr>流利的英文写作能力–语法</vt:lpstr>
      <vt:lpstr>流利的英文写作能力–用词</vt:lpstr>
      <vt:lpstr>流利的英文写作能力–用词</vt:lpstr>
      <vt:lpstr>流利的英文写作能力–用词</vt:lpstr>
      <vt:lpstr>流利的英文写作能力–用词</vt:lpstr>
      <vt:lpstr>流利的英文写作能力–用词</vt:lpstr>
      <vt:lpstr>文章中的逻辑思维体系</vt:lpstr>
      <vt:lpstr>文章中的逻辑思维体系</vt:lpstr>
      <vt:lpstr>开头段 Introduction</vt:lpstr>
      <vt:lpstr>主体段 Main Body</vt:lpstr>
      <vt:lpstr>主体段 Main Body</vt:lpstr>
      <vt:lpstr>主体段 Main Body</vt:lpstr>
      <vt:lpstr>结尾段 Conclusion</vt:lpstr>
      <vt:lpstr>GRE Issue怎么准备？</vt:lpstr>
      <vt:lpstr>准备材料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Cheng</dc:creator>
  <cp:lastModifiedBy>xianfu Qin</cp:lastModifiedBy>
  <cp:revision>14</cp:revision>
  <dcterms:created xsi:type="dcterms:W3CDTF">2015-08-01T07:50:21Z</dcterms:created>
  <dcterms:modified xsi:type="dcterms:W3CDTF">2015-08-17T12:17:52Z</dcterms:modified>
</cp:coreProperties>
</file>